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3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303" r:id="rId9"/>
    <p:sldId id="264" r:id="rId10"/>
    <p:sldId id="266" r:id="rId11"/>
    <p:sldId id="267" r:id="rId12"/>
    <p:sldId id="268" r:id="rId13"/>
    <p:sldId id="269" r:id="rId14"/>
    <p:sldId id="316" r:id="rId15"/>
    <p:sldId id="275" r:id="rId16"/>
    <p:sldId id="317" r:id="rId17"/>
    <p:sldId id="304" r:id="rId18"/>
    <p:sldId id="271" r:id="rId19"/>
    <p:sldId id="272" r:id="rId20"/>
    <p:sldId id="283" r:id="rId21"/>
    <p:sldId id="294" r:id="rId22"/>
    <p:sldId id="292" r:id="rId23"/>
    <p:sldId id="295" r:id="rId24"/>
    <p:sldId id="296" r:id="rId25"/>
    <p:sldId id="297" r:id="rId26"/>
    <p:sldId id="300" r:id="rId27"/>
    <p:sldId id="298" r:id="rId28"/>
    <p:sldId id="299" r:id="rId29"/>
    <p:sldId id="314" r:id="rId30"/>
    <p:sldId id="315" r:id="rId31"/>
    <p:sldId id="301" r:id="rId32"/>
    <p:sldId id="311" r:id="rId33"/>
    <p:sldId id="302" r:id="rId34"/>
    <p:sldId id="308" r:id="rId35"/>
    <p:sldId id="309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E4600D3-B950-4E2F-AE53-D99FC6D986D8}">
          <p14:sldIdLst>
            <p14:sldId id="256"/>
            <p14:sldId id="257"/>
            <p14:sldId id="258"/>
            <p14:sldId id="259"/>
            <p14:sldId id="260"/>
            <p14:sldId id="263"/>
            <p14:sldId id="262"/>
            <p14:sldId id="303"/>
            <p14:sldId id="264"/>
            <p14:sldId id="266"/>
            <p14:sldId id="267"/>
            <p14:sldId id="268"/>
            <p14:sldId id="269"/>
            <p14:sldId id="316"/>
            <p14:sldId id="275"/>
            <p14:sldId id="317"/>
            <p14:sldId id="304"/>
            <p14:sldId id="271"/>
            <p14:sldId id="272"/>
            <p14:sldId id="283"/>
            <p14:sldId id="294"/>
            <p14:sldId id="292"/>
            <p14:sldId id="295"/>
            <p14:sldId id="296"/>
            <p14:sldId id="297"/>
            <p14:sldId id="300"/>
            <p14:sldId id="298"/>
            <p14:sldId id="299"/>
            <p14:sldId id="314"/>
            <p14:sldId id="315"/>
            <p14:sldId id="301"/>
            <p14:sldId id="311"/>
            <p14:sldId id="302"/>
            <p14:sldId id="308"/>
            <p14:sldId id="309"/>
          </p14:sldIdLst>
        </p14:section>
        <p14:section name="Untitled Section" id="{710D03FA-4372-4FC7-AE38-432772FCEB30}">
          <p14:sldIdLst/>
        </p14:section>
        <p14:section name="Untitled Section" id="{D1A26E6A-882B-452D-9B86-F8F9E3DF4BB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8" autoAdjust="0"/>
    <p:restoredTop sz="83830" autoAdjust="0"/>
  </p:normalViewPr>
  <p:slideViewPr>
    <p:cSldViewPr snapToGrid="0" snapToObjects="1">
      <p:cViewPr>
        <p:scale>
          <a:sx n="110" d="100"/>
          <a:sy n="110" d="100"/>
        </p:scale>
        <p:origin x="616" y="-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C9232-CE0A-B940-A4F5-AF68CCC21EAD}" type="datetimeFigureOut">
              <a:rPr lang="en-US" smtClean="0"/>
              <a:t>11/8/15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305D5-35C9-884E-96CA-3B81A5E65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4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Hi,</a:t>
            </a:r>
            <a:r>
              <a:rPr lang="zh-CN" altLang="en-US" dirty="0" smtClean="0"/>
              <a:t> </a:t>
            </a:r>
            <a:r>
              <a:rPr lang="en-US" altLang="zh-CN" dirty="0" smtClean="0"/>
              <a:t>Good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morning,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thank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you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coming.</a:t>
            </a:r>
            <a:endParaRPr lang="zh-CN" altLang="en-US" baseline="0" dirty="0" smtClean="0"/>
          </a:p>
          <a:p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title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my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dissertation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graph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and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subspace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learning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domain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adaptation.</a:t>
            </a:r>
            <a:endParaRPr lang="zh-CN" altLang="en-US" baseline="0" dirty="0" smtClean="0"/>
          </a:p>
          <a:p>
            <a:r>
              <a:rPr lang="en-US" altLang="zh-CN" baseline="0" dirty="0" smtClean="0"/>
              <a:t>My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committee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member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Prof.</a:t>
            </a:r>
            <a:r>
              <a:rPr lang="zh-CN" altLang="en-US" baseline="0" dirty="0" smtClean="0"/>
              <a:t> </a:t>
            </a:r>
            <a:r>
              <a:rPr lang="en-US" altLang="zh-CN" baseline="0" dirty="0" err="1" smtClean="0"/>
              <a:t>Latecki</a:t>
            </a:r>
            <a:r>
              <a:rPr lang="en-US" altLang="zh-CN" baseline="0" dirty="0" smtClean="0"/>
              <a:t>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Ling,</a:t>
            </a:r>
            <a:r>
              <a:rPr lang="zh-CN" altLang="en-US" baseline="0" dirty="0" smtClean="0"/>
              <a:t> </a:t>
            </a:r>
            <a:r>
              <a:rPr lang="en-US" altLang="zh-CN" baseline="0" dirty="0" err="1" smtClean="0"/>
              <a:t>Vucetic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and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Zhu.</a:t>
            </a:r>
            <a:endParaRPr lang="zh-CN" altLang="en-US" baseline="0" dirty="0" smtClean="0"/>
          </a:p>
          <a:p>
            <a:r>
              <a:rPr lang="en-US" altLang="zh-CN" baseline="0" dirty="0" smtClean="0"/>
              <a:t>Thank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you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very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much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your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coming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again.</a:t>
            </a:r>
            <a:endParaRPr lang="zh-CN" alt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4751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simplest</a:t>
            </a:r>
            <a:r>
              <a:rPr lang="zh-CN" altLang="en-US" dirty="0" smtClean="0"/>
              <a:t> </a:t>
            </a:r>
            <a:r>
              <a:rPr lang="en-US" altLang="zh-CN" dirty="0" smtClean="0"/>
              <a:t>way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realize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diffusion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process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is</a:t>
            </a:r>
            <a:r>
              <a:rPr lang="zh-CN" altLang="en-US" baseline="0" dirty="0" smtClean="0"/>
              <a:t> </a:t>
            </a:r>
            <a:r>
              <a:rPr lang="en-US" dirty="0" smtClean="0"/>
              <a:t>by computing powers of the graph matrix</a:t>
            </a:r>
            <a:r>
              <a:rPr lang="en-US" altLang="zh-CN" dirty="0" smtClean="0"/>
              <a:t>.</a:t>
            </a:r>
            <a:endParaRPr lang="zh-CN" altLang="en-US" dirty="0" smtClean="0"/>
          </a:p>
          <a:p>
            <a:r>
              <a:rPr lang="en-US" altLang="zh-CN" dirty="0" smtClean="0"/>
              <a:t>Accumulation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of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graph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matrix</a:t>
            </a:r>
            <a:endParaRPr lang="zh-CN" alt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460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658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058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3421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use an toy example to illustrate the motivations,</a:t>
            </a:r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The red dots as the source data and green dots as the target data.</a:t>
            </a:r>
          </a:p>
          <a:p>
            <a:r>
              <a:rPr lang="en-US" baseline="0" dirty="0" smtClean="0"/>
              <a:t>If we follow the single source domain assumption, the left figure, we could see that , if we align the source subspace to the target space, we could lose information.</a:t>
            </a:r>
          </a:p>
          <a:p>
            <a:r>
              <a:rPr lang="en-US" baseline="0" dirty="0" smtClean="0"/>
              <a:t>In the right figure, if we assume that the data lies in a union of two 1-dimensional subspaces, if we identify these two 1-dimenaional subspace first and then align these two subspaces to the target subspaces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3745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0348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edge weight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indicates how likely that pair of nodes lie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same subspace.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exploit the self-expressiveness  property of the data, which states that each data point in a union of subspaces can be efficiently represented as a linear or affine combination of other points.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9852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9734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Here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whole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process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of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multiple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subspace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alignment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algorithm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domain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adaptation.</a:t>
            </a:r>
            <a:endParaRPr lang="zh-CN" alt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3556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6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This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outline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of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today’s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talk.</a:t>
            </a:r>
            <a:endParaRPr lang="zh-CN" altLang="en-US" baseline="0" dirty="0" smtClean="0"/>
          </a:p>
          <a:p>
            <a:r>
              <a:rPr lang="en-US" altLang="zh-CN" baseline="0" dirty="0" smtClean="0"/>
              <a:t>First,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will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give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err="1" smtClean="0"/>
              <a:t>introduciton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and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motivation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domain</a:t>
            </a:r>
            <a:r>
              <a:rPr lang="zh-CN" altLang="en-US" baseline="0" dirty="0" smtClean="0"/>
              <a:t> </a:t>
            </a:r>
            <a:r>
              <a:rPr lang="en-US" altLang="zh-CN" baseline="0" dirty="0" err="1" smtClean="0"/>
              <a:t>adapataiton</a:t>
            </a:r>
            <a:r>
              <a:rPr lang="en-US" altLang="zh-CN" baseline="0" dirty="0" smtClean="0"/>
              <a:t>.</a:t>
            </a:r>
            <a:endParaRPr lang="zh-CN" altLang="en-US" baseline="0" dirty="0" smtClean="0"/>
          </a:p>
          <a:p>
            <a:r>
              <a:rPr lang="en-US" altLang="zh-CN" baseline="0" dirty="0" smtClean="0"/>
              <a:t>Then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will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introduce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two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graph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learning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methods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domain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adaptation.</a:t>
            </a:r>
            <a:endParaRPr lang="zh-CN" altLang="en-US" baseline="0" dirty="0" smtClean="0"/>
          </a:p>
          <a:p>
            <a:r>
              <a:rPr lang="en-US" altLang="zh-CN" baseline="0" dirty="0" smtClean="0"/>
              <a:t>And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will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introduce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two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subspace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learning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methods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domain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adaptation.</a:t>
            </a:r>
            <a:endParaRPr lang="zh-CN" alt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135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Here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more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experiments,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first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table,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err="1" smtClean="0"/>
              <a:t>usps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digital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recognition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synthetic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datasets.</a:t>
            </a:r>
            <a:endParaRPr lang="zh-CN" altLang="en-US" baseline="0" dirty="0" smtClean="0"/>
          </a:p>
          <a:p>
            <a:r>
              <a:rPr lang="en-US" altLang="zh-CN" baseline="0" dirty="0" smtClean="0"/>
              <a:t>We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randomly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select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100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examples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training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and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select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1000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examples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from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rest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testing.</a:t>
            </a:r>
            <a:endParaRPr lang="zh-CN" altLang="en-US" baseline="0" dirty="0" smtClean="0"/>
          </a:p>
          <a:p>
            <a:r>
              <a:rPr lang="en-US" altLang="zh-CN" baseline="0" dirty="0" smtClean="0"/>
              <a:t>From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table,</a:t>
            </a:r>
            <a:r>
              <a:rPr lang="zh-CN" altLang="en-US" baseline="0" dirty="0" smtClean="0"/>
              <a:t> </a:t>
            </a:r>
          </a:p>
          <a:p>
            <a:endParaRPr lang="zh-CN" altLang="en-US" baseline="0" dirty="0" smtClean="0"/>
          </a:p>
          <a:p>
            <a:r>
              <a:rPr lang="en-US" altLang="zh-CN" baseline="0" dirty="0" smtClean="0"/>
              <a:t>Another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example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visual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object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recognition</a:t>
            </a:r>
            <a:endParaRPr lang="zh-CN" altLang="en-US" baseline="0" dirty="0" smtClean="0"/>
          </a:p>
          <a:p>
            <a:endParaRPr lang="zh-CN" altLang="en-US" baseline="0" dirty="0" smtClean="0"/>
          </a:p>
          <a:p>
            <a:endParaRPr lang="zh-CN" altLang="en-US" baseline="0" dirty="0" smtClean="0"/>
          </a:p>
          <a:p>
            <a:endParaRPr lang="zh-CN" alt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798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For</a:t>
            </a:r>
            <a:r>
              <a:rPr lang="en-US" altLang="zh-CN" baseline="0" dirty="0" smtClean="0"/>
              <a:t> future work, we would like to explore fields in different settings and related tasks.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70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What’s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definition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domain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adaptation?</a:t>
            </a:r>
            <a:r>
              <a:rPr lang="zh-CN" altLang="en-US" baseline="0" dirty="0" smtClean="0"/>
              <a:t> </a:t>
            </a:r>
          </a:p>
          <a:p>
            <a:endParaRPr lang="zh-CN" altLang="en-US" baseline="0" dirty="0" smtClean="0"/>
          </a:p>
          <a:p>
            <a:r>
              <a:rPr lang="en-US" altLang="zh-CN" baseline="0" dirty="0" smtClean="0"/>
              <a:t>Why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need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domain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adaptation?</a:t>
            </a:r>
            <a:r>
              <a:rPr lang="zh-CN" altLang="en-US" baseline="0" dirty="0" smtClean="0"/>
              <a:t> </a:t>
            </a:r>
          </a:p>
          <a:p>
            <a:endParaRPr lang="zh-CN" alt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836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We</a:t>
            </a:r>
            <a:r>
              <a:rPr lang="zh-CN" altLang="en-US" dirty="0" smtClean="0"/>
              <a:t> </a:t>
            </a:r>
            <a:r>
              <a:rPr lang="en-US" altLang="zh-CN" dirty="0" smtClean="0"/>
              <a:t>first</a:t>
            </a:r>
            <a:r>
              <a:rPr lang="zh-CN" altLang="en-US" dirty="0" smtClean="0"/>
              <a:t> </a:t>
            </a:r>
            <a:r>
              <a:rPr lang="en-US" altLang="zh-CN" dirty="0" smtClean="0"/>
              <a:t>introduce</a:t>
            </a:r>
            <a:r>
              <a:rPr lang="zh-CN" altLang="en-US" dirty="0" smtClean="0"/>
              <a:t> </a:t>
            </a:r>
            <a:r>
              <a:rPr lang="en-US" altLang="zh-CN" dirty="0" smtClean="0"/>
              <a:t>two</a:t>
            </a:r>
            <a:r>
              <a:rPr lang="zh-CN" altLang="en-US" dirty="0" smtClean="0"/>
              <a:t> </a:t>
            </a:r>
            <a:r>
              <a:rPr lang="en-US" altLang="zh-CN" dirty="0" smtClean="0"/>
              <a:t>examples,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first</a:t>
            </a:r>
            <a:r>
              <a:rPr lang="zh-CN" altLang="en-US" dirty="0" smtClean="0"/>
              <a:t> </a:t>
            </a:r>
            <a:r>
              <a:rPr lang="en-US" altLang="zh-CN" dirty="0" smtClean="0"/>
              <a:t>example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domain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adaptation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sentiment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classification.</a:t>
            </a:r>
            <a:endParaRPr lang="zh-CN" altLang="en-US" baseline="0" dirty="0" smtClean="0"/>
          </a:p>
          <a:p>
            <a:r>
              <a:rPr lang="en-US" altLang="zh-CN" baseline="0" dirty="0" smtClean="0"/>
              <a:t>Assume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already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reviews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with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labels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digital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cameras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and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also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have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reviews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with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no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labels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video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games.</a:t>
            </a:r>
            <a:endParaRPr lang="zh-CN" altLang="en-US" baseline="0" dirty="0" smtClean="0"/>
          </a:p>
          <a:p>
            <a:r>
              <a:rPr lang="en-US" altLang="zh-CN" baseline="0" dirty="0" smtClean="0"/>
              <a:t>If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consider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bag-of-word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models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reviews,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reviews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electronics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are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from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different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distribution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from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reviews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video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games.</a:t>
            </a:r>
            <a:endParaRPr lang="zh-CN" altLang="en-US" baseline="0" dirty="0" smtClean="0"/>
          </a:p>
          <a:p>
            <a:r>
              <a:rPr lang="en-US" altLang="zh-CN" baseline="0" dirty="0" smtClean="0"/>
              <a:t>So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need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domain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adaptation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if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want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train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model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left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and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apply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right.</a:t>
            </a:r>
            <a:r>
              <a:rPr lang="zh-CN" altLang="en-US" baseline="0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04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Here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another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example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domain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adaptation,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which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visual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object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recognition.</a:t>
            </a:r>
            <a:endParaRPr lang="zh-CN" altLang="en-US" baseline="0" dirty="0" smtClean="0"/>
          </a:p>
          <a:p>
            <a:r>
              <a:rPr lang="en-US" altLang="zh-CN" baseline="0" dirty="0" smtClean="0"/>
              <a:t>Assume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have</a:t>
            </a:r>
            <a:r>
              <a:rPr lang="zh-CN" altLang="en-US" baseline="0" dirty="0" smtClean="0"/>
              <a:t> </a:t>
            </a:r>
            <a:r>
              <a:rPr lang="en-US" altLang="zh-CN" baseline="0" dirty="0" err="1" smtClean="0"/>
              <a:t>labeld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images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download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from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Amazon,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have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images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which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captured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with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digital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SLR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cameras,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and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not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have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labels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these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images.</a:t>
            </a:r>
            <a:endParaRPr lang="zh-CN" altLang="en-US" baseline="0" dirty="0" smtClean="0"/>
          </a:p>
          <a:p>
            <a:endParaRPr lang="zh-CN" altLang="en-US" baseline="0" dirty="0" smtClean="0"/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may not be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able to directly apply the classifiers learned on the images downloaded from Amazon to</a:t>
            </a:r>
            <a:r>
              <a:rPr lang="zh-CN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 obtain with digital SLR camera</a:t>
            </a:r>
            <a:r>
              <a:rPr lang="en-US" altLang="zh-CN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zh-CN" alt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21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Here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formal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definition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for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domain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adaptation.</a:t>
            </a:r>
            <a:endParaRPr lang="zh-CN" altLang="en-US" baseline="0" dirty="0" smtClean="0"/>
          </a:p>
          <a:p>
            <a:r>
              <a:rPr lang="en-US" altLang="zh-CN" baseline="0" dirty="0" smtClean="0"/>
              <a:t>We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have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source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sample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and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target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sample,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distributions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are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different.</a:t>
            </a:r>
            <a:endParaRPr lang="zh-CN" altLang="en-US" baseline="0" dirty="0" smtClean="0"/>
          </a:p>
          <a:p>
            <a:r>
              <a:rPr lang="en-US" altLang="zh-CN" baseline="0" dirty="0" smtClean="0"/>
              <a:t>There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are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two</a:t>
            </a:r>
            <a:r>
              <a:rPr lang="zh-CN" altLang="en-US" baseline="0" dirty="0" smtClean="0"/>
              <a:t> </a:t>
            </a:r>
            <a:r>
              <a:rPr lang="en-US" altLang="zh-CN" baseline="0" dirty="0" err="1" smtClean="0"/>
              <a:t>scenatios</a:t>
            </a:r>
            <a:r>
              <a:rPr lang="en-US" altLang="zh-CN" baseline="0" dirty="0" smtClean="0"/>
              <a:t>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first,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assume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that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source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and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target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data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only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differ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marginal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distributions.</a:t>
            </a:r>
            <a:endParaRPr lang="zh-CN" altLang="en-US" baseline="0" dirty="0" smtClean="0"/>
          </a:p>
          <a:p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second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scenario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that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both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marginal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and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conditional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distributions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are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different,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this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scenario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much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complex.</a:t>
            </a:r>
            <a:endParaRPr lang="zh-CN" altLang="en-US" baseline="0" dirty="0" smtClean="0"/>
          </a:p>
          <a:p>
            <a:r>
              <a:rPr lang="en-US" altLang="zh-CN" baseline="0" dirty="0" smtClean="0"/>
              <a:t>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our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work,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mainly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consider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first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scenarios.</a:t>
            </a:r>
            <a:endParaRPr lang="zh-CN" altLang="en-US" baseline="0" dirty="0" smtClean="0"/>
          </a:p>
          <a:p>
            <a:endParaRPr lang="zh-CN" altLang="en-US" baseline="0" dirty="0" smtClean="0"/>
          </a:p>
          <a:p>
            <a:endParaRPr lang="zh-CN" alt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055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key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idea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exploit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existence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of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subset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of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points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in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target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domain,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which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distribute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similarly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source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domain,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we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call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this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subset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of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point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as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bridge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points.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536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Here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our</a:t>
            </a:r>
            <a:r>
              <a:rPr lang="zh-CN" altLang="en-US" dirty="0" smtClean="0"/>
              <a:t> </a:t>
            </a:r>
            <a:r>
              <a:rPr lang="en-US" altLang="zh-CN" dirty="0" smtClean="0"/>
              <a:t>contributions:</a:t>
            </a:r>
            <a:r>
              <a:rPr lang="zh-CN" altLang="en-US" baseline="0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037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C305D5-35C9-884E-96CA-3B81A5E654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531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57617-E9D1-2144-823D-D41C931CB20B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1641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4C06-1502-2740-A008-4C396C4C375C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49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B3F4A-4782-7441-88A9-026F55097A7B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3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930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5D0B0-55BD-A348-B3CC-B3A6BC669671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834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416A-ED7F-9D41-A41B-D0F7E8D14BBA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14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9D4CC-79BF-6C42-A7E2-36AEC39DC9AB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552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E4B17-5778-1844-A82B-2C79998D7E70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44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1299E-D3A8-F743-A6FA-52F5625BCD4C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4151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B768B-3B55-A941-99FB-511232600C76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0000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4945-A4DC-5642-924A-301C9DC529F7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303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5A3FF-478F-4E41-9F5A-2B52BE4D264E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2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achine_learning" TargetMode="External"/><Relationship Id="rId4" Type="http://schemas.openxmlformats.org/officeDocument/2006/relationships/hyperlink" Target="https://en.wikipedia.org/wiki/Inductive_transfer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9.tif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0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4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jpg"/><Relationship Id="rId12" Type="http://schemas.openxmlformats.org/officeDocument/2006/relationships/image" Target="../media/image14.jpg"/><Relationship Id="rId13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10.jpg"/><Relationship Id="rId9" Type="http://schemas.openxmlformats.org/officeDocument/2006/relationships/image" Target="../media/image11.jpg"/><Relationship Id="rId10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Graph and Subspace Learning for Domain Adaptation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Dissertation Defense</a:t>
            </a:r>
            <a:br>
              <a:rPr lang="en-US" sz="3100" dirty="0" smtClean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50481"/>
          </a:xfrm>
        </p:spPr>
        <p:txBody>
          <a:bodyPr>
            <a:normAutofit/>
          </a:bodyPr>
          <a:lstStyle/>
          <a:p>
            <a:r>
              <a:rPr lang="en-US" altLang="zh-CN" sz="2800" dirty="0" smtClean="0"/>
              <a:t>Presenter: </a:t>
            </a:r>
            <a:r>
              <a:rPr lang="en-US" sz="2800" dirty="0" smtClean="0"/>
              <a:t>Le Shu</a:t>
            </a:r>
          </a:p>
          <a:p>
            <a:pPr algn="l"/>
            <a:r>
              <a:rPr lang="en-US" b="1" dirty="0" smtClean="0"/>
              <a:t>Committee</a:t>
            </a:r>
            <a:r>
              <a:rPr lang="en-US" b="1" dirty="0"/>
              <a:t>: </a:t>
            </a:r>
            <a:r>
              <a:rPr lang="en-US" b="1" dirty="0" smtClean="0"/>
              <a:t> </a:t>
            </a:r>
            <a:r>
              <a:rPr lang="zh-CN" altLang="en-US" b="1" dirty="0" smtClean="0"/>
              <a:t> </a:t>
            </a:r>
            <a:r>
              <a:rPr lang="en-US" dirty="0" smtClean="0"/>
              <a:t>Dr</a:t>
            </a:r>
            <a:r>
              <a:rPr lang="en-US" dirty="0"/>
              <a:t>. </a:t>
            </a:r>
            <a:r>
              <a:rPr lang="en-US" dirty="0" err="1"/>
              <a:t>Longin</a:t>
            </a:r>
            <a:r>
              <a:rPr lang="en-US" dirty="0"/>
              <a:t> Jan </a:t>
            </a:r>
            <a:r>
              <a:rPr lang="en-US" dirty="0" err="1"/>
              <a:t>Latecki</a:t>
            </a:r>
            <a:r>
              <a:rPr lang="en-US" dirty="0"/>
              <a:t> (</a:t>
            </a:r>
            <a:r>
              <a:rPr lang="en-US" dirty="0" smtClean="0"/>
              <a:t>Advisor)</a:t>
            </a:r>
          </a:p>
          <a:p>
            <a:pPr algn="l"/>
            <a:r>
              <a:rPr lang="en-US" dirty="0" smtClean="0"/>
              <a:t>	          </a:t>
            </a:r>
            <a:r>
              <a:rPr lang="zh-CN" altLang="en-US" dirty="0" smtClean="0"/>
              <a:t>  </a:t>
            </a:r>
            <a:r>
              <a:rPr lang="en-US" dirty="0" smtClean="0"/>
              <a:t>Dr</a:t>
            </a:r>
            <a:r>
              <a:rPr lang="en-US" dirty="0"/>
              <a:t>. </a:t>
            </a:r>
            <a:r>
              <a:rPr lang="en-US" dirty="0" err="1"/>
              <a:t>Haibin</a:t>
            </a:r>
            <a:r>
              <a:rPr lang="en-US" dirty="0"/>
              <a:t> </a:t>
            </a:r>
            <a:r>
              <a:rPr lang="en-US" dirty="0" smtClean="0"/>
              <a:t>Ling  </a:t>
            </a:r>
          </a:p>
          <a:p>
            <a:pPr algn="l"/>
            <a:r>
              <a:rPr lang="en-US" dirty="0"/>
              <a:t> </a:t>
            </a:r>
            <a:r>
              <a:rPr lang="en-US" dirty="0" smtClean="0"/>
              <a:t>                      </a:t>
            </a:r>
            <a:r>
              <a:rPr lang="zh-CN" altLang="en-US" dirty="0" smtClean="0"/>
              <a:t>  </a:t>
            </a:r>
            <a:r>
              <a:rPr lang="en-US" dirty="0" smtClean="0"/>
              <a:t>Dr</a:t>
            </a:r>
            <a:r>
              <a:rPr lang="en-US" dirty="0"/>
              <a:t>. Slobodan </a:t>
            </a:r>
            <a:r>
              <a:rPr lang="en-US" dirty="0" err="1" smtClean="0"/>
              <a:t>Vucetic</a:t>
            </a:r>
            <a:r>
              <a:rPr lang="en-US" dirty="0"/>
              <a:t> </a:t>
            </a:r>
            <a:endParaRPr lang="en-US" dirty="0" smtClean="0"/>
          </a:p>
          <a:p>
            <a:pPr algn="l"/>
            <a:r>
              <a:rPr lang="en-US" dirty="0"/>
              <a:t> </a:t>
            </a:r>
            <a:r>
              <a:rPr lang="en-US" dirty="0" smtClean="0"/>
              <a:t>                      </a:t>
            </a:r>
            <a:r>
              <a:rPr lang="zh-CN" altLang="en-US" dirty="0" smtClean="0"/>
              <a:t>  </a:t>
            </a:r>
            <a:r>
              <a:rPr lang="en-US" dirty="0" smtClean="0"/>
              <a:t>Dr. Ying Zhu   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30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 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>
                <a:solidFill>
                  <a:schemeClr val="tx2"/>
                </a:solidFill>
              </a:rPr>
              <a:t>In summary, our </a:t>
            </a:r>
            <a:r>
              <a:rPr lang="en-US" altLang="zh-TW" b="1" dirty="0" smtClean="0">
                <a:solidFill>
                  <a:schemeClr val="tx2"/>
                </a:solidFill>
              </a:rPr>
              <a:t>contributions </a:t>
            </a:r>
            <a:r>
              <a:rPr lang="en-US" altLang="zh-TW" dirty="0" smtClean="0">
                <a:solidFill>
                  <a:schemeClr val="tx2"/>
                </a:solidFill>
              </a:rPr>
              <a:t>include: 	</a:t>
            </a:r>
          </a:p>
          <a:p>
            <a:pPr marL="495300" lvl="0" indent="-457200">
              <a:buClr>
                <a:schemeClr val="dk1"/>
              </a:buClr>
              <a:buSzPct val="100000"/>
              <a:buFont typeface="Wingdings" charset="2"/>
              <a:buChar char="Ø"/>
            </a:pPr>
            <a:r>
              <a:rPr lang="en" dirty="0" smtClean="0"/>
              <a:t>We perform affinity learning to bridge the distribution gap of source and target domain.</a:t>
            </a:r>
            <a:endParaRPr lang="en-US" dirty="0"/>
          </a:p>
          <a:p>
            <a:pPr marL="495300" lvl="0" indent="-457200">
              <a:buClr>
                <a:schemeClr val="dk1"/>
              </a:buClr>
              <a:buSzPct val="100000"/>
              <a:buFont typeface="Wingdings" charset="2"/>
              <a:buChar char="Ø"/>
            </a:pPr>
            <a:r>
              <a:rPr lang="en" dirty="0" smtClean="0"/>
              <a:t>Adjust intra- and inter- domain similarities to facilitate affinity learning.</a:t>
            </a:r>
            <a:endParaRPr lang="zh-CN" alt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88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Cross-domain Graph Construction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solidFill>
                <a:schemeClr val="bg1"/>
              </a:solidFill>
            </p:spPr>
            <p:txBody>
              <a:bodyPr>
                <a:normAutofit fontScale="77500" lnSpcReduction="20000"/>
              </a:bodyPr>
              <a:lstStyle/>
              <a:p>
                <a:pPr>
                  <a:buFont typeface="Wingdings" charset="2"/>
                  <a:buChar char="Ø"/>
                </a:pPr>
                <a:r>
                  <a:rPr lang="en-US" dirty="0" smtClean="0">
                    <a:solidFill>
                      <a:schemeClr val="tx2"/>
                    </a:solidFill>
                  </a:rPr>
                  <a:t>Overall transition matrix associated with the graph:</a:t>
                </a:r>
              </a:p>
              <a:p>
                <a:endParaRPr lang="en-US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𝑆𝑆</m:t>
                                  </m:r>
                                </m:sub>
                              </m:sSub>
                            </m:e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𝑆𝑇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𝑇𝑆</m:t>
                                  </m:r>
                                </m:sub>
                              </m:sSub>
                            </m:e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𝑇𝑇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b="1" dirty="0" smtClean="0"/>
                  <a:t>                     </a:t>
                </a:r>
                <a:r>
                  <a:rPr lang="en-US" dirty="0" smtClean="0"/>
                  <a:t>     </a:t>
                </a:r>
              </a:p>
              <a:p>
                <a:endParaRPr lang="en-US" dirty="0">
                  <a:latin typeface="Cambria Math" panose="02040503050406030204" pitchFamily="18" charset="0"/>
                </a:endParaRPr>
              </a:p>
              <a:p>
                <a:pPr>
                  <a:buFont typeface="Wingdings" charset="2"/>
                  <a:buChar char="Ø"/>
                </a:pPr>
                <a:r>
                  <a:rPr lang="en-US" b="0" dirty="0" smtClean="0"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3200" dirty="0"/>
                  <a:t> </a:t>
                </a:r>
                <a:r>
                  <a:rPr lang="en-US" dirty="0"/>
                  <a:t>is the parameter controls the importance of intra- and inter- domain </a:t>
                </a:r>
                <a:r>
                  <a:rPr lang="en-US" dirty="0" smtClean="0"/>
                  <a:t> similarities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US" dirty="0" smtClean="0"/>
                  <a:t>.</a:t>
                </a:r>
              </a:p>
              <a:p>
                <a:pPr>
                  <a:buFont typeface="Wingdings" charset="2"/>
                  <a:buChar char="Ø"/>
                </a:pPr>
                <a:endParaRPr lang="en-US" dirty="0" smtClean="0"/>
              </a:p>
              <a:p>
                <a:pPr marL="571500" lvl="0" indent="-5715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𝑆𝑆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𝑇𝑇</m:t>
                        </m:r>
                      </m:sub>
                    </m:sSub>
                  </m:oMath>
                </a14:m>
                <a:r>
                  <a:rPr lang="en-US" i="1" kern="0" dirty="0" smtClean="0">
                    <a:solidFill>
                      <a:srgbClr val="000000"/>
                    </a:solidFill>
                    <a:latin typeface="Cambria Math" panose="02040503050406030204" pitchFamily="18" charset="0"/>
                    <a:sym typeface="Arial"/>
                    <a:rtl val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𝑇𝑆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𝑆𝑇</m:t>
                        </m:r>
                      </m:sub>
                    </m:sSub>
                  </m:oMath>
                </a14:m>
                <a:r>
                  <a:rPr lang="en-US" i="1" kern="0" dirty="0" smtClean="0">
                    <a:solidFill>
                      <a:srgbClr val="000000"/>
                    </a:solidFill>
                    <a:latin typeface="Cambria Math" panose="02040503050406030204" pitchFamily="18" charset="0"/>
                    <a:sym typeface="Arial"/>
                    <a:rtl val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denote the transition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matrices and can be computed as:</a:t>
                </a:r>
              </a:p>
              <a:p>
                <a:pPr marL="0" lvl="0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𝑆𝑆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𝑆𝑆</m:t>
                        </m:r>
                      </m:sub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𝑆𝑆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𝑇𝑇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𝑇𝑇</m:t>
                        </m:r>
                      </m:sub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𝑇𝑇</m:t>
                        </m:r>
                      </m:sub>
                    </m:sSub>
                  </m:oMath>
                </a14:m>
                <a:r>
                  <a:rPr lang="en-US" i="1" kern="0" dirty="0" smtClean="0">
                    <a:solidFill>
                      <a:schemeClr val="tx1"/>
                    </a:solidFill>
                    <a:sym typeface="Arial"/>
                    <a:rtl val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𝑆𝑇</m:t>
                        </m:r>
                      </m:sub>
                    </m:sSub>
                  </m:oMath>
                </a14:m>
                <a:r>
                  <a:rPr lang="en-US" i="1" kern="0" dirty="0" smtClean="0">
                    <a:solidFill>
                      <a:schemeClr val="tx1"/>
                    </a:solidFill>
                    <a:sym typeface="Arial"/>
                    <a:rtl val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𝑇𝑆</m:t>
                        </m:r>
                      </m:sub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r>
                  <a:rPr lang="en-US" i="1" kern="0" dirty="0" smtClean="0">
                    <a:solidFill>
                      <a:schemeClr val="tx1"/>
                    </a:solidFill>
                    <a:sym typeface="Arial"/>
                    <a:rtl val="0"/>
                  </a:rPr>
                  <a:t>.</a:t>
                </a:r>
                <a:endParaRPr lang="zh-CN" altLang="en-US" i="1" kern="0" dirty="0" smtClean="0">
                  <a:solidFill>
                    <a:schemeClr val="tx1"/>
                  </a:solidFill>
                  <a:sym typeface="Arial"/>
                  <a:rtl val="0"/>
                </a:endParaRPr>
              </a:p>
              <a:p>
                <a:pPr marL="0" lvl="0" indent="0">
                  <a:buNone/>
                </a:pPr>
                <a:endParaRPr lang="en-US" i="1" kern="0" dirty="0" smtClean="0">
                  <a:solidFill>
                    <a:schemeClr val="tx1"/>
                  </a:solidFill>
                  <a:sym typeface="Arial"/>
                  <a:rtl val="0"/>
                </a:endParaRPr>
              </a:p>
              <a:p>
                <a:pPr marL="571500" lvl="0" indent="-5715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 smtClean="0">
                            <a:solidFill>
                              <a:srgbClr val="000000"/>
                            </a:solidFill>
                            <a:latin typeface="Cambria Math" charset="0"/>
                            <a:sym typeface="Arial"/>
                            <a:rtl val="0"/>
                          </a:rPr>
                        </m:ctrlPr>
                      </m:sSubPr>
                      <m:e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𝐴</m:t>
                        </m:r>
                      </m:e>
                      <m:sub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𝑆𝑆</m:t>
                        </m:r>
                      </m:sub>
                    </m:sSub>
                  </m:oMath>
                </a14:m>
                <a:r>
                  <a:rPr lang="en-US" kern="0" dirty="0">
                    <a:solidFill>
                      <a:srgbClr val="000000"/>
                    </a:solidFill>
                    <a:cs typeface="Arial"/>
                    <a:sym typeface="Arial"/>
                    <a:rtl val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>
                            <a:solidFill>
                              <a:srgbClr val="000000"/>
                            </a:solidFill>
                            <a:latin typeface="Cambria Math" charset="0"/>
                            <a:sym typeface="Arial"/>
                            <a:rtl val="0"/>
                          </a:rPr>
                        </m:ctrlPr>
                      </m:sSubPr>
                      <m:e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𝐴</m:t>
                        </m:r>
                      </m:e>
                      <m:sub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𝑇𝑇</m:t>
                        </m:r>
                      </m:sub>
                    </m:sSub>
                  </m:oMath>
                </a14:m>
                <a:r>
                  <a:rPr lang="en-US" kern="0" dirty="0">
                    <a:solidFill>
                      <a:srgbClr val="000000"/>
                    </a:solidFill>
                    <a:cs typeface="Arial"/>
                    <a:sym typeface="Arial"/>
                    <a:rtl val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>
                            <a:solidFill>
                              <a:srgbClr val="000000"/>
                            </a:solidFill>
                            <a:latin typeface="Cambria Math" charset="0"/>
                            <a:sym typeface="Arial"/>
                            <a:rtl val="0"/>
                          </a:rPr>
                        </m:ctrlPr>
                      </m:sSubPr>
                      <m:e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𝐴</m:t>
                        </m:r>
                      </m:e>
                      <m:sub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𝑆𝑇</m:t>
                        </m:r>
                      </m:sub>
                    </m:sSub>
                  </m:oMath>
                </a14:m>
                <a:r>
                  <a:rPr lang="en-US" kern="0" dirty="0">
                    <a:solidFill>
                      <a:srgbClr val="000000"/>
                    </a:solidFill>
                    <a:cs typeface="Arial"/>
                    <a:sym typeface="Arial"/>
                    <a:rtl val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>
                            <a:solidFill>
                              <a:srgbClr val="000000"/>
                            </a:solidFill>
                            <a:latin typeface="Cambria Math" charset="0"/>
                            <a:sym typeface="Arial"/>
                            <a:rtl val="0"/>
                          </a:rPr>
                        </m:ctrlPr>
                      </m:sSubPr>
                      <m:e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𝐴</m:t>
                        </m:r>
                      </m:e>
                      <m:sub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𝑇𝑆</m:t>
                        </m:r>
                      </m:sub>
                    </m:sSub>
                  </m:oMath>
                </a14:m>
                <a:r>
                  <a:rPr lang="en-US" kern="0" dirty="0">
                    <a:solidFill>
                      <a:srgbClr val="000000"/>
                    </a:solidFill>
                    <a:cs typeface="Arial"/>
                    <a:sym typeface="Arial"/>
                    <a:rtl val="0"/>
                  </a:rPr>
                  <a:t> are similarity matrices,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>
                            <a:solidFill>
                              <a:srgbClr val="000000"/>
                            </a:solidFill>
                            <a:latin typeface="Cambria Math" charset="0"/>
                            <a:sym typeface="Arial"/>
                            <a:rtl val="0"/>
                          </a:rPr>
                        </m:ctrlPr>
                      </m:sSubPr>
                      <m:e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𝐷</m:t>
                        </m:r>
                      </m:e>
                      <m:sub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𝑆𝑆</m:t>
                        </m:r>
                      </m:sub>
                    </m:sSub>
                  </m:oMath>
                </a14:m>
                <a:r>
                  <a:rPr lang="en-US" kern="0" dirty="0">
                    <a:solidFill>
                      <a:srgbClr val="000000"/>
                    </a:solidFill>
                    <a:cs typeface="Arial"/>
                    <a:sym typeface="Arial"/>
                    <a:rtl val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>
                            <a:solidFill>
                              <a:srgbClr val="000000"/>
                            </a:solidFill>
                            <a:latin typeface="Cambria Math" charset="0"/>
                            <a:sym typeface="Arial"/>
                            <a:rtl val="0"/>
                          </a:rPr>
                        </m:ctrlPr>
                      </m:sSubPr>
                      <m:e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𝐷</m:t>
                        </m:r>
                      </m:e>
                      <m:sub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𝑇𝑇</m:t>
                        </m:r>
                      </m:sub>
                    </m:sSub>
                  </m:oMath>
                </a14:m>
                <a:r>
                  <a:rPr lang="en-US" kern="0" dirty="0">
                    <a:solidFill>
                      <a:srgbClr val="000000"/>
                    </a:solidFill>
                    <a:cs typeface="Arial"/>
                    <a:sym typeface="Arial"/>
                    <a:rtl val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>
                            <a:solidFill>
                              <a:srgbClr val="000000"/>
                            </a:solidFill>
                            <a:latin typeface="Cambria Math" charset="0"/>
                            <a:sym typeface="Arial"/>
                            <a:rtl val="0"/>
                          </a:rPr>
                        </m:ctrlPr>
                      </m:sSubPr>
                      <m:e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𝐷</m:t>
                        </m:r>
                      </m:e>
                      <m:sub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𝑆𝑇</m:t>
                        </m:r>
                      </m:sub>
                    </m:sSub>
                  </m:oMath>
                </a14:m>
                <a:r>
                  <a:rPr lang="en-US" kern="0" dirty="0">
                    <a:solidFill>
                      <a:srgbClr val="000000"/>
                    </a:solidFill>
                    <a:cs typeface="Arial"/>
                    <a:sym typeface="Arial"/>
                    <a:rtl val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kern="0">
                            <a:solidFill>
                              <a:srgbClr val="000000"/>
                            </a:solidFill>
                            <a:latin typeface="Cambria Math" charset="0"/>
                            <a:sym typeface="Arial"/>
                            <a:rtl val="0"/>
                          </a:rPr>
                        </m:ctrlPr>
                      </m:sSubPr>
                      <m:e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𝐷</m:t>
                        </m:r>
                      </m:e>
                      <m:sub>
                        <m:r>
                          <a:rPr lang="en-US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Arial"/>
                            <a:rtl val="0"/>
                          </a:rPr>
                          <m:t>𝑇𝑆</m:t>
                        </m:r>
                      </m:sub>
                    </m:sSub>
                  </m:oMath>
                </a14:m>
                <a:r>
                  <a:rPr lang="en-US" kern="0" dirty="0">
                    <a:solidFill>
                      <a:srgbClr val="000000"/>
                    </a:solidFill>
                    <a:cs typeface="Arial"/>
                    <a:sym typeface="Arial"/>
                    <a:rtl val="0"/>
                  </a:rPr>
                  <a:t> are diagonal matrices of row sums of similarity matrices.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638" t="-2801" r="-290" b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83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Cross-domain Graph Construction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𝑆𝑆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p>
                                </m:sSubSup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p>
                                </m:sSubSup>
                              </m:num>
                              <m:den>
                                <m:d>
                                  <m:dPr>
                                    <m:begChr m:val="‖"/>
                                    <m:endChr m:val="‖"/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p>
                                    </m:sSubSup>
                                  </m:e>
                                </m:d>
                                <m:d>
                                  <m:dPr>
                                    <m:begChr m:val="‖"/>
                                    <m:endChr m:val="‖"/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p>
                                    </m:sSubSup>
                                  </m:e>
                                </m:d>
                              </m:den>
                            </m:f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, 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𝑖𝑓</m:t>
                            </m:r>
                            <m:sSubSup>
                              <m:sSubSup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b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Sup>
                              <m:sSubSup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p>
                            </m:sSub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𝑠h𝑎𝑟𝑒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𝑡h𝑒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𝑠𝑎𝑚𝑒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𝑙𝑎𝑏𝑒𝑙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𝑜𝑟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Sup>
                              <m:sSubSup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b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𝑜𝑟</m:t>
                            </m:r>
                            <m:sSubSup>
                              <m:sSubSup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p>
                            </m:sSub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0,                                                                                                         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𝑜𝑡h𝑒𝑟𝑤𝑖𝑠𝑒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</m:eqArr>
                      </m:e>
                    </m:d>
                  </m:oMath>
                </a14:m>
                <a:endParaRPr lang="en-US" dirty="0">
                  <a:solidFill>
                    <a:prstClr val="black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𝑇𝑇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p>
                                </m:sSubSup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p>
                                </m:sSubSup>
                              </m:num>
                              <m:den>
                                <m:d>
                                  <m:dPr>
                                    <m:begChr m:val="‖"/>
                                    <m:endChr m:val="‖"/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p>
                                    </m:sSubSup>
                                  </m:e>
                                </m:d>
                                <m:d>
                                  <m:dPr>
                                    <m:begChr m:val="‖"/>
                                    <m:endChr m:val="‖"/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p>
                                    </m:sSubSup>
                                  </m:e>
                                </m:d>
                              </m:den>
                            </m:f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, 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𝑖𝑓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Sup>
                              <m:sSubSup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b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𝑜𝑟</m:t>
                            </m:r>
                            <m:sSubSup>
                              <m:sSubSup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p>
                            </m:sSub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  0,                                             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𝑜𝑡h𝑒𝑟𝑤𝑖𝑠𝑒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</m:eqArr>
                      </m:e>
                    </m:d>
                  </m:oMath>
                </a14:m>
                <a:endParaRPr lang="en-US" dirty="0">
                  <a:solidFill>
                    <a:prstClr val="black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𝑆𝑇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p>
                                </m:sSubSup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p>
                                </m:sSubSup>
                              </m:num>
                              <m:den>
                                <m:d>
                                  <m:dPr>
                                    <m:begChr m:val="‖"/>
                                    <m:endChr m:val="‖"/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p>
                                    </m:sSubSup>
                                  </m:e>
                                </m:d>
                                <m:d>
                                  <m:dPr>
                                    <m:begChr m:val="‖"/>
                                    <m:endChr m:val="‖"/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p>
                                    </m:sSubSup>
                                  </m:e>
                                </m:d>
                              </m:den>
                            </m:f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, 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𝑖𝑓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Sup>
                              <m:sSubSup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b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𝑜𝑟</m:t>
                            </m:r>
                            <m:sSubSup>
                              <m:sSubSup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p>
                            </m:sSub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   0,                                             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𝑜𝑡h𝑒𝑟𝑤𝑖𝑠𝑒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</m:eqArr>
                      </m:e>
                    </m:d>
                  </m:oMath>
                </a14:m>
                <a:endParaRPr lang="en-US" sz="4000" dirty="0">
                  <a:solidFill>
                    <a:prstClr val="black"/>
                  </a:solidFill>
                </a:endParaRPr>
              </a:p>
              <a:p>
                <a:pPr marL="571500" indent="-5715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</m:t>
                    </m:r>
                    <m:r>
                      <m:rPr>
                        <m:sty m:val="p"/>
                      </m:rP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the</m:t>
                    </m:r>
                    <m: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ith</m:t>
                    </m:r>
                    <m: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sample</m:t>
                    </m:r>
                    <m: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in</m:t>
                    </m:r>
                    <m: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source</m:t>
                    </m:r>
                    <m: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domain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3600" b="0" i="0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571500" indent="-5715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</m:t>
                    </m:r>
                    <m:r>
                      <m:rPr>
                        <m:sty m:val="p"/>
                      </m:rP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the</m:t>
                    </m:r>
                    <m: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ith</m:t>
                    </m:r>
                    <m: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sample</m:t>
                    </m:r>
                    <m: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in</m:t>
                    </m:r>
                    <m: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target</m:t>
                    </m:r>
                    <m: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domain</m:t>
                    </m:r>
                    <m:r>
                      <a:rPr lang="en-US" sz="3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3600" i="1" dirty="0" smtClean="0">
                  <a:solidFill>
                    <a:schemeClr val="tx1"/>
                  </a:solidFill>
                </a:endParaRPr>
              </a:p>
              <a:p>
                <a:pPr marL="571500" indent="-5715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sz="3600" dirty="0">
                    <a:solidFill>
                      <a:prstClr val="black"/>
                    </a:solidFill>
                  </a:rPr>
                  <a:t> is the set of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3600" dirty="0">
                    <a:solidFill>
                      <a:prstClr val="black"/>
                    </a:solidFill>
                  </a:rPr>
                  <a:t> nearest neighbors of point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</m:oMath>
                </a14:m>
                <a:r>
                  <a:rPr lang="en-US" sz="3600" dirty="0">
                    <a:solidFill>
                      <a:prstClr val="black"/>
                    </a:solidFill>
                  </a:rPr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96" t="-140" b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31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Cross-domain Graph Construction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>
                  <a:buFont typeface="Wingdings" charset="2"/>
                  <a:buChar char="Ø"/>
                </a:pPr>
                <a:r>
                  <a:rPr lang="en-US" dirty="0" smtClean="0">
                    <a:solidFill>
                      <a:schemeClr val="tx2"/>
                    </a:solidFill>
                  </a:rPr>
                  <a:t>How to </a:t>
                </a:r>
                <a:r>
                  <a:rPr lang="en-US" dirty="0">
                    <a:solidFill>
                      <a:schemeClr val="tx2"/>
                    </a:solidFill>
                  </a:rPr>
                  <a:t>determine parameter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</m:oMath>
                </a14:m>
                <a:r>
                  <a:rPr lang="en-US" b="1" dirty="0">
                    <a:solidFill>
                      <a:schemeClr val="tx2"/>
                    </a:solidFill>
                  </a:rPr>
                  <a:t>?</a:t>
                </a:r>
              </a:p>
              <a:p>
                <a:pPr marL="0" lvl="0" indent="0">
                  <a:buNone/>
                </a:pPr>
                <a:r>
                  <a:rPr lang="en-US" dirty="0">
                    <a:solidFill>
                      <a:prstClr val="black"/>
                    </a:solidFill>
                  </a:rPr>
                  <a:t>The intuition is to calibrate the average inter- and intra- domain edge weights to be close.</a:t>
                </a: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den>
                      </m:f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00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Cross-domain Graph Construction</a:t>
            </a:r>
            <a:r>
              <a:rPr lang="zh-CN" altLang="en-US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57200" lvl="1" indent="0">
                  <a:buNone/>
                </a:pPr>
                <a:r>
                  <a:rPr lang="en-US" altLang="zh-CN" dirty="0" smtClean="0">
                    <a:solidFill>
                      <a:prstClr val="black"/>
                    </a:solidFill>
                  </a:rPr>
                  <a:t>In</a:t>
                </a:r>
                <a:r>
                  <a:rPr lang="zh-CN" altLang="en-US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altLang="zh-CN" dirty="0" smtClean="0">
                    <a:solidFill>
                      <a:prstClr val="black"/>
                    </a:solidFill>
                  </a:rPr>
                  <a:t>summary,</a:t>
                </a:r>
                <a:r>
                  <a:rPr lang="zh-CN" altLang="en-US" dirty="0" smtClean="0">
                    <a:solidFill>
                      <a:prstClr val="black"/>
                    </a:solidFill>
                  </a:rPr>
                  <a:t> </a:t>
                </a:r>
              </a:p>
              <a:p>
                <a:pPr lvl="1">
                  <a:buFont typeface="Wingdings" charset="2"/>
                  <a:buChar char="Ø"/>
                </a:pPr>
                <a:r>
                  <a:rPr lang="en-US" dirty="0" smtClean="0">
                    <a:solidFill>
                      <a:prstClr val="black"/>
                    </a:solidFill>
                  </a:rPr>
                  <a:t>We </a:t>
                </a:r>
                <a:r>
                  <a:rPr lang="en-US" dirty="0">
                    <a:solidFill>
                      <a:prstClr val="black"/>
                    </a:solidFill>
                  </a:rPr>
                  <a:t>add supervised information to the similarity matrix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prstClr val="black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𝑆𝑆</m:t>
                        </m:r>
                      </m:sub>
                    </m:sSub>
                    <m:r>
                      <a:rPr lang="en-US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to remove noisy entries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prstClr val="black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𝑆𝑆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. </a:t>
                </a:r>
              </a:p>
              <a:p>
                <a:pPr lvl="1">
                  <a:buFont typeface="Wingdings" charset="2"/>
                  <a:buChar char="Ø"/>
                </a:pPr>
                <a:r>
                  <a:rPr lang="en-US" dirty="0">
                    <a:solidFill>
                      <a:prstClr val="black"/>
                    </a:solidFill>
                  </a:rPr>
                  <a:t> </a:t>
                </a:r>
                <a:r>
                  <a:rPr lang="zh-CN" altLang="en-US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dirty="0" smtClean="0">
                    <a:solidFill>
                      <a:prstClr val="black"/>
                    </a:solidFill>
                  </a:rPr>
                  <a:t>We </a:t>
                </a:r>
                <a:r>
                  <a:rPr lang="en-US" dirty="0">
                    <a:solidFill>
                      <a:prstClr val="black"/>
                    </a:solidFill>
                  </a:rPr>
                  <a:t>control the relative importance of intra- and inter-domain transition probabilities</a:t>
                </a:r>
                <a:r>
                  <a:rPr lang="en-US" dirty="0" smtClean="0">
                    <a:solidFill>
                      <a:prstClr val="black"/>
                    </a:solidFill>
                  </a:rPr>
                  <a:t>.</a:t>
                </a:r>
                <a:endParaRPr lang="zh-CN" altLang="en-US" dirty="0" smtClean="0">
                  <a:solidFill>
                    <a:prstClr val="black"/>
                  </a:solidFill>
                </a:endParaRPr>
              </a:p>
              <a:p>
                <a:pPr lvl="2"/>
                <a:r>
                  <a:rPr lang="en-US" altLang="zh-CN" dirty="0"/>
                  <a:t>B</a:t>
                </a:r>
                <a:r>
                  <a:rPr lang="en-US" dirty="0"/>
                  <a:t>alance the</a:t>
                </a:r>
                <a:r>
                  <a:rPr lang="zh-CN" altLang="en-US" dirty="0"/>
                  <a:t> </a:t>
                </a:r>
                <a:r>
                  <a:rPr lang="en-US" dirty="0"/>
                  <a:t>intra- and inter- domain edges by picking equal number of</a:t>
                </a:r>
                <a:r>
                  <a:rPr lang="zh-CN" altLang="en-US" dirty="0"/>
                  <a:t> </a:t>
                </a:r>
                <a:r>
                  <a:rPr lang="en-US" dirty="0"/>
                  <a:t>nearest neighbors in source and target domain for each data</a:t>
                </a:r>
                <a:r>
                  <a:rPr lang="zh-CN" altLang="en-US" dirty="0"/>
                  <a:t> </a:t>
                </a:r>
                <a:r>
                  <a:rPr lang="en-US" dirty="0"/>
                  <a:t>point.</a:t>
                </a:r>
                <a:endParaRPr lang="zh-CN" altLang="en-US" dirty="0"/>
              </a:p>
              <a:p>
                <a:pPr lvl="2"/>
                <a:r>
                  <a:rPr lang="en-US" altLang="zh-CN" dirty="0"/>
                  <a:t>P</a:t>
                </a:r>
                <a:r>
                  <a:rPr lang="en-US" dirty="0"/>
                  <a:t>erform </a:t>
                </a:r>
                <a:r>
                  <a:rPr lang="en-US" dirty="0" smtClean="0"/>
                  <a:t>reweighting </a:t>
                </a:r>
                <a:r>
                  <a:rPr lang="en-US" dirty="0"/>
                  <a:t>on the intra- and </a:t>
                </a:r>
                <a:r>
                  <a:rPr lang="en-US" dirty="0" smtClean="0"/>
                  <a:t>inter</a:t>
                </a:r>
                <a:r>
                  <a:rPr lang="en-US" altLang="zh-CN" dirty="0" smtClean="0"/>
                  <a:t>-</a:t>
                </a:r>
                <a:r>
                  <a:rPr lang="zh-CN" altLang="en-US" dirty="0" smtClean="0"/>
                  <a:t> </a:t>
                </a:r>
                <a:r>
                  <a:rPr lang="en-US" dirty="0" smtClean="0"/>
                  <a:t>domain</a:t>
                </a:r>
                <a:r>
                  <a:rPr lang="zh-CN" altLang="en-US" dirty="0" smtClean="0"/>
                  <a:t> </a:t>
                </a:r>
                <a:r>
                  <a:rPr lang="en-US" dirty="0"/>
                  <a:t>similarities.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t="-2801" r="-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393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dirty="0" smtClean="0"/>
              <a:t>Step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2: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Affinity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Learning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and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Graph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Diffusion</a:t>
            </a:r>
            <a:r>
              <a:rPr lang="zh-CN" altLang="en-US" sz="3600" dirty="0" smtClean="0"/>
              <a:t> </a:t>
            </a:r>
            <a:r>
              <a:rPr lang="en-US" altLang="zh-CN" sz="3600" dirty="0" smtClean="0"/>
              <a:t>(Yang </a:t>
            </a:r>
            <a:r>
              <a:rPr lang="en-US" altLang="zh-CN" sz="3600" dirty="0" err="1" smtClean="0"/>
              <a:t>et.al</a:t>
            </a:r>
            <a:r>
              <a:rPr lang="en-US" altLang="zh-CN" sz="3600" dirty="0" smtClean="0"/>
              <a:t>.)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buFont typeface="Wingdings" charset="2"/>
                  <a:buChar char="Ø"/>
                </a:pPr>
                <a:r>
                  <a:rPr lang="en-US" altLang="zh-CN" sz="2400" dirty="0" smtClean="0"/>
                  <a:t>Given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the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transition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matrix,</a:t>
                </a:r>
                <a:r>
                  <a:rPr lang="zh-CN" altLang="en-US" sz="2400" dirty="0" smtClean="0"/>
                  <a:t> </a:t>
                </a:r>
                <a:r>
                  <a:rPr lang="en-US" sz="2400" dirty="0"/>
                  <a:t>we consider the graph diffusion process defined as</a:t>
                </a:r>
                <a:r>
                  <a:rPr lang="en-US" altLang="zh-CN" sz="2400" dirty="0" smtClean="0"/>
                  <a:t>:</a:t>
                </a:r>
                <a:r>
                  <a:rPr lang="zh-CN" altLang="en-US" sz="2400" dirty="0" smtClean="0"/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sz="2400" b="0" i="1" smtClean="0">
                              <a:latin typeface="Cambria Math" charset="0"/>
                            </a:rPr>
                            <m:t>𝑃</m:t>
                          </m:r>
                        </m:e>
                        <m:sup>
                          <m:d>
                            <m:dPr>
                              <m:ctrlPr>
                                <a:rPr lang="en-US" sz="24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  <m:r>
                        <a:rPr lang="en-US" altLang="zh-CN" sz="2400" b="0" i="1" smtClean="0">
                          <a:latin typeface="Cambria Math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is-IS" altLang="zh-CN" sz="2400" b="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sz="2400" b="0" i="1" smtClean="0">
                              <a:latin typeface="Cambria Math" charset="0"/>
                            </a:rPr>
                            <m:t>𝑖</m:t>
                          </m:r>
                          <m:r>
                            <a:rPr lang="en-US" altLang="zh-CN" sz="2400" b="0" i="1" smtClean="0">
                              <a:latin typeface="Cambria Math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CN" sz="2400" b="0" i="1" smtClean="0">
                              <a:latin typeface="Cambria Math" charset="0"/>
                            </a:rPr>
                            <m:t>𝑡</m:t>
                          </m:r>
                        </m:sup>
                        <m:e>
                          <m:sSup>
                            <m:sSupPr>
                              <m:ctrlPr>
                                <a:rPr lang="is-IS" altLang="zh-CN" sz="2400" b="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charset="0"/>
                                </a:rPr>
                                <m:t>𝑖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2400" dirty="0" smtClean="0"/>
              </a:p>
              <a:p>
                <a:pPr>
                  <a:buFont typeface="Wingdings" charset="2"/>
                  <a:buChar char="Ø"/>
                </a:pPr>
                <a:r>
                  <a:rPr lang="en-US" sz="2400" dirty="0"/>
                  <a:t>Affinity learning is able to give robust pairwise similarities of data points, </a:t>
                </a:r>
                <a:r>
                  <a:rPr lang="en-US" altLang="zh-CN" sz="2400" dirty="0"/>
                  <a:t>since the affinity between two points depends on all possible paths </a:t>
                </a:r>
                <a:r>
                  <a:rPr lang="en-US" altLang="zh-CN" sz="2400" dirty="0" smtClean="0"/>
                  <a:t>below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length</a:t>
                </a:r>
                <a:r>
                  <a:rPr lang="en-US" altLang="zh-CN" sz="2400" dirty="0"/>
                  <a:t> t between the points.</a:t>
                </a:r>
                <a:endParaRPr lang="en-US" sz="2400" dirty="0" smtClean="0"/>
              </a:p>
              <a:p>
                <a:pPr>
                  <a:buFont typeface="Wingdings" charset="2"/>
                  <a:buChar char="Ø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812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41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Step</a:t>
            </a:r>
            <a:r>
              <a:rPr lang="zh-CN" altLang="en-US" dirty="0"/>
              <a:t> </a:t>
            </a:r>
            <a:r>
              <a:rPr lang="en-US" altLang="zh-CN" dirty="0"/>
              <a:t>2: </a:t>
            </a:r>
            <a:r>
              <a:rPr lang="en-US" altLang="zh-CN" dirty="0" smtClean="0"/>
              <a:t>Affinity</a:t>
            </a:r>
            <a:r>
              <a:rPr lang="zh-CN" altLang="en-US" dirty="0" smtClean="0"/>
              <a:t> </a:t>
            </a:r>
            <a:r>
              <a:rPr lang="en-US" altLang="zh-CN" dirty="0" smtClean="0"/>
              <a:t>Learning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(</a:t>
            </a:r>
            <a:r>
              <a:rPr lang="en-US" altLang="zh-CN" dirty="0"/>
              <a:t>Yang </a:t>
            </a:r>
            <a:r>
              <a:rPr lang="en-US" altLang="zh-CN" dirty="0" err="1"/>
              <a:t>et.al</a:t>
            </a:r>
            <a:r>
              <a:rPr lang="en-US" altLang="zh-CN" dirty="0"/>
              <a:t>.</a:t>
            </a:r>
            <a:r>
              <a:rPr lang="en-US" altLang="zh-CN" dirty="0" smtClean="0"/>
              <a:t>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64809" y="3893579"/>
                <a:ext cx="10515600" cy="2366547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en-US" altLang="zh-CN" sz="2400" dirty="0" smtClean="0"/>
                  <a:t>Tensor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Product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Graph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Diffusion:</a:t>
                </a:r>
                <a:r>
                  <a:rPr lang="zh-CN" altLang="en-US" sz="24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Given </a:t>
                </a:r>
                <a:r>
                  <a:rPr lang="en-US" sz="2400" dirty="0"/>
                  <a:t>the transition matrix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charset="0"/>
                      </a:rPr>
                      <m:t>𝑃</m:t>
                    </m:r>
                    <m:r>
                      <a:rPr lang="en-US" sz="240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/>
                  <a:t>, we define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charset="0"/>
                          </a:rPr>
                          <m:t>𝑄</m:t>
                        </m:r>
                      </m:e>
                      <m:sup>
                        <m:d>
                          <m:dPr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en-US" sz="2400">
                        <a:latin typeface="Cambria Math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>
                        <a:latin typeface="Cambria Math" charset="0"/>
                      </a:rPr>
                      <m:t>P</m:t>
                    </m:r>
                  </m:oMath>
                </a14:m>
                <a:r>
                  <a:rPr lang="en-US" sz="2400" dirty="0"/>
                  <a:t> and the diffusion process: </a:t>
                </a:r>
                <a:endParaRPr lang="en-US" sz="2400" i="1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charset="0"/>
                          </a:rPr>
                          <m:t>𝑄</m:t>
                        </m:r>
                      </m:e>
                      <m:sup>
                        <m:d>
                          <m:dPr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𝑡</m:t>
                            </m:r>
                            <m:r>
                              <a:rPr lang="en-US" sz="2400" i="1">
                                <a:latin typeface="Cambria Math" charset="0"/>
                              </a:rPr>
                              <m:t>+1</m:t>
                            </m:r>
                          </m:e>
                        </m:d>
                      </m:sup>
                    </m:sSup>
                    <m:r>
                      <a:rPr lang="en-US" sz="2400" i="1">
                        <a:latin typeface="Cambria Math" charset="0"/>
                      </a:rPr>
                      <m:t>=</m:t>
                    </m:r>
                    <m:r>
                      <a:rPr lang="en-US" sz="2400" i="1">
                        <a:latin typeface="Cambria Math" charset="0"/>
                      </a:rPr>
                      <m:t>𝑃</m:t>
                    </m:r>
                    <m:sSup>
                      <m:sSupPr>
                        <m:ctrlPr>
                          <a:rPr lang="en-US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charset="0"/>
                          </a:rPr>
                          <m:t>𝑄</m:t>
                        </m:r>
                      </m:e>
                      <m:sup>
                        <m:d>
                          <m:dPr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sSup>
                      <m:sSupPr>
                        <m:ctrlPr>
                          <a:rPr lang="en-US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charset="0"/>
                          </a:rPr>
                          <m:t>𝑃</m:t>
                        </m:r>
                      </m:e>
                      <m:sup>
                        <m:r>
                          <a:rPr lang="en-US" sz="2400" i="1">
                            <a:latin typeface="Cambria Math" charset="0"/>
                          </a:rPr>
                          <m:t>𝑇</m:t>
                        </m:r>
                      </m:sup>
                    </m:sSup>
                    <m:r>
                      <a:rPr lang="en-US" sz="2400" i="1">
                        <a:latin typeface="Cambria Math" charset="0"/>
                      </a:rPr>
                      <m:t>+</m:t>
                    </m:r>
                    <m:r>
                      <a:rPr lang="en-US" sz="2400" i="1">
                        <a:latin typeface="Cambria Math" charset="0"/>
                      </a:rPr>
                      <m:t>𝐼</m:t>
                    </m:r>
                  </m:oMath>
                </a14:m>
                <a:r>
                  <a:rPr lang="en-US" sz="2400" dirty="0"/>
                  <a:t>                                </a:t>
                </a:r>
                <a:r>
                  <a:rPr lang="zh-CN" altLang="en-US" sz="2400" dirty="0" smtClean="0"/>
                  <a:t>                      </a:t>
                </a:r>
                <a:r>
                  <a:rPr lang="en-US" sz="2400" dirty="0" smtClean="0"/>
                  <a:t>(</a:t>
                </a:r>
                <a:r>
                  <a:rPr lang="en-US" sz="2400" dirty="0"/>
                  <a:t>2)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charset="0"/>
                          </a:rPr>
                          <m:t>𝑃</m:t>
                        </m:r>
                      </m:e>
                      <m:sup>
                        <m:r>
                          <a:rPr lang="en-US" sz="2400" i="1">
                            <a:latin typeface="Cambria Math" charset="0"/>
                          </a:rPr>
                          <m:t>∗</m:t>
                        </m:r>
                      </m:sup>
                    </m:sSup>
                    <m:r>
                      <a:rPr lang="en-US" sz="2400" i="1">
                        <a:latin typeface="Cambria Math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charset="0"/>
                          </a:rPr>
                          <m:t>𝑄</m:t>
                        </m:r>
                      </m:e>
                      <m:sup>
                        <m:r>
                          <a:rPr lang="en-US" sz="2400" i="1">
                            <a:latin typeface="Cambria Math" charset="0"/>
                          </a:rPr>
                          <m:t>∗</m:t>
                        </m:r>
                      </m:sup>
                    </m:sSup>
                    <m:r>
                      <a:rPr lang="en-US" sz="2400" i="1">
                        <a:latin typeface="Cambria Math" charset="0"/>
                      </a:rPr>
                      <m:t>=</m:t>
                    </m:r>
                    <m:func>
                      <m:funcPr>
                        <m:ctrlPr>
                          <a:rPr lang="en-US" sz="2400" i="1">
                            <a:latin typeface="Cambria Math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2400" i="1">
                                <a:latin typeface="Cambria Math" charset="0"/>
                              </a:rPr>
                              <m:t>𝑡</m:t>
                            </m:r>
                            <m:r>
                              <a:rPr lang="en-US" sz="2400" i="1">
                                <a:latin typeface="Cambria Math" charset="0"/>
                                <a:ea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sSup>
                          <m:sSupPr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𝑄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4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  <m:r>
                          <a:rPr lang="en-US" sz="2400" i="1">
                            <a:latin typeface="Cambria Math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𝑣𝑒𝑐</m:t>
                            </m:r>
                          </m:e>
                          <m:sup>
                            <m:r>
                              <a:rPr lang="en-US" sz="2400" i="1">
                                <a:latin typeface="Cambria Math" charset="0"/>
                              </a:rPr>
                              <m:t>−1</m:t>
                            </m:r>
                          </m:sup>
                        </m:sSup>
                        <m:d>
                          <m:dPr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ctrlPr>
                                      <a:rPr lang="en-US" sz="2400" i="1">
                                        <a:latin typeface="Cambria Math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sz="2400" i="1">
                                        <a:latin typeface="Cambria Math" charset="0"/>
                                      </a:rPr>
                                      <m:t>𝑖</m:t>
                                    </m:r>
                                    <m:r>
                                      <a:rPr lang="en-US" sz="2400" i="1">
                                        <a:latin typeface="Cambria Math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charset="0"/>
                                      </a:rPr>
                                      <m:t>𝑡</m:t>
                                    </m:r>
                                  </m:sup>
                                  <m:e>
                                    <m:sSup>
                                      <m:sSupPr>
                                        <m:ctrlPr>
                                          <a:rPr lang="en-US" sz="2400" i="1">
                                            <a:latin typeface="Cambria Math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i="1">
                                            <a:latin typeface="Cambria Math" charset="0"/>
                                            <a:ea typeface="Cambria Math" panose="02040503050406030204" pitchFamily="18" charset="0"/>
                                          </a:rPr>
                                          <m:t>ℙ</m:t>
                                        </m:r>
                                      </m:e>
                                      <m:sup>
                                        <m:r>
                                          <a:rPr lang="en-US" sz="2400" i="1">
                                            <a:latin typeface="Cambria Math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p>
                                    </m:sSup>
                                  </m:e>
                                </m:nary>
                              </m:e>
                            </m:d>
                            <m:r>
                              <a:rPr lang="en-US" sz="2400" i="1">
                                <a:latin typeface="Cambria Math" charset="0"/>
                              </a:rPr>
                              <m:t>𝑣𝑒𝑐</m:t>
                            </m:r>
                            <m:r>
                              <a:rPr lang="en-US" sz="2400" i="1">
                                <a:latin typeface="Cambria Math" charset="0"/>
                              </a:rPr>
                              <m:t>(</m:t>
                            </m:r>
                            <m:r>
                              <a:rPr lang="en-US" sz="2400" i="1">
                                <a:latin typeface="Cambria Math" charset="0"/>
                              </a:rPr>
                              <m:t>𝐼</m:t>
                            </m:r>
                            <m:r>
                              <a:rPr lang="en-US" sz="2400" i="1">
                                <a:latin typeface="Cambria Math" charset="0"/>
                              </a:rPr>
                              <m:t>)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dirty="0"/>
                  <a:t>      (</a:t>
                </a:r>
                <a:r>
                  <a:rPr lang="en-US" sz="2400" dirty="0" smtClean="0"/>
                  <a:t>3)</a:t>
                </a:r>
                <a:r>
                  <a:rPr lang="zh-CN" altLang="en-US" sz="2400" dirty="0" smtClean="0"/>
                  <a:t> </a:t>
                </a:r>
                <a:endParaRPr lang="zh-CN" altLang="en-US" sz="2400" dirty="0"/>
              </a:p>
              <a:p>
                <a:pPr marL="0" indent="0">
                  <a:buNone/>
                </a:pPr>
                <a:r>
                  <a:rPr lang="en-US" sz="2400" dirty="0" smtClean="0"/>
                  <a:t>The </a:t>
                </a:r>
                <a:r>
                  <a:rPr lang="en-US" sz="2400" dirty="0"/>
                  <a:t>iterative algorithm on Q denoted by (2) yields the same similarities as the TPG diffusion process on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charset="0"/>
                            <a:ea typeface="Cambria Math" panose="02040503050406030204" pitchFamily="18" charset="0"/>
                          </a:rPr>
                          <m:t>ℙ</m:t>
                        </m:r>
                      </m:e>
                      <m:sup/>
                    </m:sSup>
                    <m:r>
                      <a:rPr lang="en-US" altLang="zh-CN" sz="2400" b="0" i="1" smtClean="0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i="1" dirty="0">
                        <a:latin typeface="Cambria Math" charset="0"/>
                      </a:rPr>
                      <m:t>𝑃</m:t>
                    </m:r>
                    <m:r>
                      <a:rPr lang="en-US" sz="2400" i="1" dirty="0">
                        <a:latin typeface="Cambria Math" charset="0"/>
                        <a:ea typeface="Cambria Math" panose="02040503050406030204" pitchFamily="18" charset="0"/>
                      </a:rPr>
                      <m:t>⨂</m:t>
                    </m:r>
                    <m:r>
                      <a:rPr lang="en-US" sz="2400" i="1" dirty="0">
                        <a:latin typeface="Cambria Math" charset="0"/>
                        <a:ea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400" dirty="0"/>
                  <a:t> for a sufficient number of iterations</a:t>
                </a:r>
                <a:r>
                  <a:rPr lang="en-US" sz="2400" dirty="0" smtClean="0"/>
                  <a:t>.</a:t>
                </a:r>
                <a:endParaRPr lang="zh-CN" altLang="en-US" sz="2400" dirty="0" smtClean="0"/>
              </a:p>
              <a:p>
                <a:pPr marL="0" indent="0">
                  <a:buNone/>
                </a:pPr>
                <a:r>
                  <a:rPr lang="en-US" altLang="zh-CN" sz="2400" dirty="0" smtClean="0"/>
                  <a:t>Where</a:t>
                </a:r>
                <a:r>
                  <a:rPr lang="zh-CN" alt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charset="0"/>
                      </a:rPr>
                      <m:t>𝑣𝑒𝑐</m:t>
                    </m:r>
                    <m:r>
                      <a:rPr lang="en-US" sz="2400" i="1">
                        <a:latin typeface="Cambria Math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 b="0" i="0" smtClean="0">
                        <a:latin typeface="Cambria Math" charset="0"/>
                      </a:rPr>
                      <m:t>is</m:t>
                    </m:r>
                    <m:r>
                      <a:rPr lang="zh-CN" altLang="en-US" sz="2400" b="0" i="0" smtClean="0">
                        <a:latin typeface="Cambria Math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 b="0" i="0" smtClean="0">
                        <a:latin typeface="Cambria Math" charset="0"/>
                      </a:rPr>
                      <m:t>the</m:t>
                    </m:r>
                    <m:r>
                      <a:rPr lang="zh-CN" altLang="en-US" sz="2400" b="0" i="0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operator </a:t>
                </a:r>
                <a:r>
                  <a:rPr lang="en-US" sz="2400" dirty="0"/>
                  <a:t>transforms matrix into a vector, by stacking all the columns of this matrix one underneath the other</a:t>
                </a:r>
                <a:r>
                  <a:rPr lang="en-US" sz="2400" dirty="0" smtClean="0"/>
                  <a:t>.</a:t>
                </a:r>
                <a:r>
                  <a:rPr lang="zh-CN" altLang="en-US" sz="24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charset="0"/>
                          </a:rPr>
                          <m:t>𝑣𝑒𝑐</m:t>
                        </m:r>
                      </m:e>
                      <m:sup>
                        <m:r>
                          <a:rPr lang="en-US" sz="2400" i="1">
                            <a:latin typeface="Cambria Math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is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the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inverse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operator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of</a:t>
                </a:r>
                <a:r>
                  <a:rPr lang="zh-CN" alt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charset="0"/>
                      </a:rPr>
                      <m:t>𝑣𝑒𝑐</m:t>
                    </m:r>
                  </m:oMath>
                </a14:m>
                <a:r>
                  <a:rPr lang="en-US" altLang="zh-CN" sz="2400" dirty="0" smtClean="0"/>
                  <a:t>.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64809" y="3893579"/>
                <a:ext cx="10515600" cy="2366547"/>
              </a:xfrm>
              <a:blipFill rotWithShape="0">
                <a:blip r:embed="rId3"/>
                <a:stretch>
                  <a:fillRect l="-348" t="-3866" b="-8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151" y="2092190"/>
            <a:ext cx="4164542" cy="161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\mathbf{A}\otimes\mathbf{B} = \begin{bmatrix} a_{11} \mathbf{B} &amp; \cdots &amp; a_{1n}\mathbf{B} \\ \vdots &amp; \ddots &amp; \vdots \\ a_{m1} \mathbf{B} &amp; \cdots &amp; a_{mn} \mathbf{B} \end{bmatrix},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021" y="2410747"/>
            <a:ext cx="3070283" cy="97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64809" y="1552991"/>
            <a:ext cx="2897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Tensor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Product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Graph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84726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3: Spectral Embedding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charset="2"/>
                  <a:buChar char="Ø"/>
                </a:pPr>
                <a:r>
                  <a:rPr lang="en-US" dirty="0"/>
                  <a:t>After we get the diffusion matrix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, we compute the Laplacian graph and solve the smallest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eigenvectors to obtain a new feature representation.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897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Empirical</a:t>
            </a:r>
            <a:r>
              <a:rPr lang="zh-CN" altLang="en-US" dirty="0" smtClean="0"/>
              <a:t> </a:t>
            </a:r>
            <a:r>
              <a:rPr lang="en-US" altLang="zh-CN" dirty="0" smtClean="0"/>
              <a:t>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 smtClean="0"/>
              <a:t>We evaluated our algorithm on visual object recognition.</a:t>
            </a:r>
            <a:endParaRPr lang="en-US" dirty="0" smtClean="0"/>
          </a:p>
          <a:p>
            <a:pPr marL="0" indent="0">
              <a:buNone/>
            </a:pPr>
            <a:r>
              <a:rPr lang="en-US" sz="2000" dirty="0" smtClean="0"/>
              <a:t>Table 1. Performance gain analysis, where: C : Caltech, A : Amazon, W : Webcam, D : DSLR. SE: spectral embedding; SA: similarity adjustment; TPGD: tensor product graph diffusion; Our Method = SA+TPGD+SE</a:t>
            </a:r>
            <a:r>
              <a:rPr lang="en-US" altLang="zh-CN" sz="2000" dirty="0"/>
              <a:t>.</a:t>
            </a:r>
            <a:endParaRPr lang="zh-CN" altLang="en-US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356417"/>
              </p:ext>
            </p:extLst>
          </p:nvPr>
        </p:nvGraphicFramePr>
        <p:xfrm>
          <a:off x="1482911" y="3314949"/>
          <a:ext cx="9226177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8267"/>
                <a:gridCol w="794068"/>
                <a:gridCol w="794068"/>
                <a:gridCol w="794068"/>
                <a:gridCol w="803593"/>
                <a:gridCol w="794067"/>
                <a:gridCol w="794067"/>
                <a:gridCol w="794067"/>
                <a:gridCol w="794067"/>
                <a:gridCol w="148584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%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A-D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A-W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D-A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D-W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W-A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W-C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C-D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C-W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Average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Baseline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40.8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41.7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32.3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73.6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34.1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29.9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42.0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40.7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41.9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SE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40.1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40.7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34.4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66.4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35.7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28.7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47.1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43.7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42.1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SA+SE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45.8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44.4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41.1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89.5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38.7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35.0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52.8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49.1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49.6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TPGD+SE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43.9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41.0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34.8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74.9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39.8</a:t>
                      </a:r>
                      <a:endParaRPr lang="en-US" sz="2400" b="1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35.2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54.1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48.5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46.5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Ours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50.3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49.0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40.5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92.2</a:t>
                      </a:r>
                      <a:endParaRPr lang="en-US" sz="2400" b="1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39.7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36.8</a:t>
                      </a:r>
                      <a:endParaRPr lang="en-US" sz="2400" b="1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55.4</a:t>
                      </a:r>
                      <a:endParaRPr lang="en-US" sz="2400" b="1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52.9</a:t>
                      </a:r>
                      <a:endParaRPr lang="en-US" sz="2400" b="1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52.1</a:t>
                      </a:r>
                      <a:endParaRPr lang="en-US" sz="2400" b="1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027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Empirical</a:t>
            </a:r>
            <a:r>
              <a:rPr lang="zh-CN" altLang="en-US" dirty="0" smtClean="0"/>
              <a:t> </a:t>
            </a:r>
            <a:r>
              <a:rPr lang="en-US" altLang="zh-CN" dirty="0" smtClean="0"/>
              <a:t>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Table 2. Comparison with state-of-the-art methods. For the compared methods, most results are quoted from Landmark(Gong </a:t>
            </a:r>
            <a:r>
              <a:rPr lang="en-US" dirty="0" err="1" smtClean="0"/>
              <a:t>et.al</a:t>
            </a:r>
            <a:r>
              <a:rPr lang="en-US" dirty="0" smtClean="0"/>
              <a:t>.).</a:t>
            </a:r>
            <a:endParaRPr lang="zh-CN" alt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41255"/>
              </p:ext>
            </p:extLst>
          </p:nvPr>
        </p:nvGraphicFramePr>
        <p:xfrm>
          <a:off x="1800413" y="2736725"/>
          <a:ext cx="7841929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9867"/>
                <a:gridCol w="794067"/>
                <a:gridCol w="794067"/>
                <a:gridCol w="794067"/>
                <a:gridCol w="803593"/>
                <a:gridCol w="794067"/>
                <a:gridCol w="794067"/>
                <a:gridCol w="794067"/>
                <a:gridCol w="79406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%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A-D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A-W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D-A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D-W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W-A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W-C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C-D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C-W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Baseline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40.8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41.7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32.3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73.6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34.1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29.9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42.0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40.7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TCA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36.3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27.8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28.7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82.0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24.2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22.5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45.2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32.5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KMM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42.7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42.4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36.0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83.0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31.9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29.0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53.5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45.8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GFK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42.7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40.7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36.2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76.3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31.8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30.9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43.3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44.7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Landmark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47.1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46.1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33.4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78.0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40.2</a:t>
                      </a:r>
                      <a:endParaRPr lang="en-US" sz="2400" b="1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35.4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57.3</a:t>
                      </a:r>
                      <a:endParaRPr lang="en-US" sz="2400" b="1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49.5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Ours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50.3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49.0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40.5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92.2</a:t>
                      </a:r>
                      <a:endParaRPr lang="en-US" sz="2400" b="1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39.7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36.8</a:t>
                      </a:r>
                      <a:endParaRPr lang="en-US" sz="2400" b="1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55.4</a:t>
                      </a:r>
                      <a:endParaRPr lang="en-US" sz="2400" b="0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52.9</a:t>
                      </a:r>
                      <a:endParaRPr lang="en-US" sz="2400" b="1" i="0" baseline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5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en-US" altLang="zh-CN" dirty="0" smtClean="0">
                <a:solidFill>
                  <a:schemeClr val="accent1"/>
                </a:solidFill>
              </a:rPr>
              <a:t> Introduction</a:t>
            </a:r>
            <a:r>
              <a:rPr lang="zh-CN" altLang="en-US" dirty="0" smtClean="0">
                <a:solidFill>
                  <a:schemeClr val="accent1"/>
                </a:solidFill>
              </a:rPr>
              <a:t> </a:t>
            </a:r>
            <a:r>
              <a:rPr lang="en-US" altLang="zh-CN" dirty="0" smtClean="0">
                <a:solidFill>
                  <a:schemeClr val="accent1"/>
                </a:solidFill>
              </a:rPr>
              <a:t>and</a:t>
            </a:r>
            <a:r>
              <a:rPr lang="zh-CN" altLang="en-US" dirty="0" smtClean="0">
                <a:solidFill>
                  <a:schemeClr val="accent1"/>
                </a:solidFill>
              </a:rPr>
              <a:t> </a:t>
            </a:r>
            <a:r>
              <a:rPr lang="en-US" altLang="zh-CN" dirty="0" smtClean="0">
                <a:solidFill>
                  <a:schemeClr val="accent1"/>
                </a:solidFill>
              </a:rPr>
              <a:t>Motivation:</a:t>
            </a:r>
            <a:r>
              <a:rPr lang="zh-CN" altLang="en-US" dirty="0" smtClean="0">
                <a:solidFill>
                  <a:schemeClr val="accent1"/>
                </a:solidFill>
              </a:rPr>
              <a:t> </a:t>
            </a:r>
            <a:r>
              <a:rPr lang="en-US" dirty="0" smtClean="0">
                <a:solidFill>
                  <a:schemeClr val="accent1"/>
                </a:solidFill>
              </a:rPr>
              <a:t>Domain Adaptation</a:t>
            </a:r>
          </a:p>
          <a:p>
            <a:pPr>
              <a:buFont typeface="Wingdings" charset="2"/>
              <a:buChar char="Ø"/>
            </a:pPr>
            <a:endParaRPr lang="en-US" dirty="0" smtClean="0"/>
          </a:p>
          <a:p>
            <a:pPr>
              <a:buFont typeface="Wingdings" charset="2"/>
              <a:buChar char="Ø"/>
            </a:pPr>
            <a:r>
              <a:rPr lang="en-US" dirty="0" smtClean="0"/>
              <a:t> Graph Learning for Domain Adaptation</a:t>
            </a:r>
          </a:p>
          <a:p>
            <a:pPr lvl="1"/>
            <a:r>
              <a:rPr lang="en-US" dirty="0" err="1"/>
              <a:t>Transductive</a:t>
            </a:r>
            <a:r>
              <a:rPr lang="en-US" dirty="0"/>
              <a:t> Domain Adaptation with Affinity Learning</a:t>
            </a:r>
            <a:endParaRPr lang="en-US" dirty="0" smtClean="0"/>
          </a:p>
          <a:p>
            <a:pPr>
              <a:buFont typeface="Wingdings" charset="2"/>
              <a:buChar char="Ø"/>
            </a:pPr>
            <a:r>
              <a:rPr lang="en-US" dirty="0" smtClean="0"/>
              <a:t> Subspace Learning for Domain Adaptation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Latent </a:t>
            </a:r>
            <a:r>
              <a:rPr lang="en-US" dirty="0"/>
              <a:t>Subspace Discovery via Subspace Clustering for Domain Adaptation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3DB40-85AD-2D40-8EC7-2FD5CBF6006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39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Subspace Learning for Domain Adaptation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charset="2"/>
                  <a:buChar char="Ø"/>
                </a:pPr>
                <a:r>
                  <a:rPr lang="en-US" altLang="zh-CN" dirty="0" smtClean="0"/>
                  <a:t> Subspace is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a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vector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space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which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is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a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subset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of</a:t>
                </a:r>
                <a:r>
                  <a:rPr lang="zh-CN" alt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𝑝</m:t>
                        </m:r>
                      </m:sup>
                    </m:sSup>
                    <m:r>
                      <a:rPr lang="en-US" altLang="zh-CN" b="0" i="0" smtClean="0">
                        <a:latin typeface="Cambria Math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altLang="zh-CN" b="0" dirty="0" smtClean="0">
                  <a:ea typeface="Cambria Math" panose="02040503050406030204" pitchFamily="18" charset="0"/>
                </a:endParaRPr>
              </a:p>
              <a:p>
                <a:pPr>
                  <a:buFont typeface="Wingdings" charset="2"/>
                  <a:buChar char="Ø"/>
                </a:pPr>
                <a:r>
                  <a:rPr lang="en-US" dirty="0" smtClean="0"/>
                  <a:t> </a:t>
                </a:r>
                <a:r>
                  <a:rPr lang="en-US" altLang="zh-CN" dirty="0" smtClean="0"/>
                  <a:t>F</a:t>
                </a:r>
                <a:r>
                  <a:rPr lang="en-US" dirty="0" smtClean="0"/>
                  <a:t>ind a </a:t>
                </a:r>
                <a:r>
                  <a:rPr lang="en-US" dirty="0"/>
                  <a:t>projection to a </a:t>
                </a:r>
                <a:r>
                  <a:rPr lang="en-US" dirty="0" smtClean="0"/>
                  <a:t>subspace, </a:t>
                </a:r>
                <a:r>
                  <a:rPr lang="en-US" dirty="0"/>
                  <a:t>which loses little predictive information about the target</a:t>
                </a:r>
                <a:r>
                  <a:rPr lang="en-US" dirty="0" smtClean="0"/>
                  <a:t>.</a:t>
                </a:r>
                <a:endParaRPr lang="zh-CN" altLang="en-US" dirty="0" smtClean="0"/>
              </a:p>
              <a:p>
                <a:pPr>
                  <a:buFont typeface="Wingdings" charset="2"/>
                  <a:buChar char="Ø"/>
                </a:pPr>
                <a:r>
                  <a:rPr lang="en-US" altLang="zh-CN" dirty="0" smtClean="0"/>
                  <a:t>Usually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use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PCA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to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find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the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subspace,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which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represented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by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the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projection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matrix.</a:t>
                </a:r>
                <a:endParaRPr lang="en-US" dirty="0" smtClean="0"/>
              </a:p>
              <a:p>
                <a:pPr>
                  <a:buFont typeface="Wingdings" charset="2"/>
                  <a:buChar char="Ø"/>
                </a:pPr>
                <a:endParaRPr lang="en-US" altLang="zh-CN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zh-CN" altLang="en-US" dirty="0" smtClean="0"/>
              </a:p>
              <a:p>
                <a:pPr marL="0" indent="0">
                  <a:buNone/>
                </a:pPr>
                <a:endParaRPr lang="en-US" altLang="zh-CN" dirty="0" smtClean="0"/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79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Latent Subspace Discovery via Subspace Clustering for </a:t>
            </a:r>
            <a:r>
              <a:rPr lang="en-US" sz="3200" dirty="0" smtClean="0"/>
              <a:t>Domain</a:t>
            </a:r>
            <a:r>
              <a:rPr lang="zh-CN" altLang="en-US" sz="3200" dirty="0" smtClean="0"/>
              <a:t> </a:t>
            </a:r>
            <a:r>
              <a:rPr lang="en-US" sz="3200" dirty="0" smtClean="0"/>
              <a:t>Adaptation</a:t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50481"/>
          </a:xfrm>
        </p:spPr>
        <p:txBody>
          <a:bodyPr>
            <a:normAutofit/>
          </a:bodyPr>
          <a:lstStyle/>
          <a:p>
            <a:r>
              <a:rPr lang="en" dirty="0"/>
              <a:t>Le Shu, </a:t>
            </a:r>
            <a:r>
              <a:rPr lang="en" dirty="0" err="1"/>
              <a:t>Longin</a:t>
            </a:r>
            <a:r>
              <a:rPr lang="en" dirty="0"/>
              <a:t> Jan </a:t>
            </a:r>
            <a:r>
              <a:rPr lang="en" dirty="0" err="1" smtClean="0"/>
              <a:t>Latecki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94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Motivations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altLang="zh-CN" sz="2400" dirty="0" smtClean="0"/>
              <a:t>The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domain</a:t>
            </a:r>
            <a:r>
              <a:rPr lang="en-US" sz="2400" dirty="0" smtClean="0"/>
              <a:t> </a:t>
            </a:r>
            <a:r>
              <a:rPr lang="en-US" sz="2400" dirty="0"/>
              <a:t>could be a </a:t>
            </a:r>
            <a:r>
              <a:rPr lang="en-US" sz="2400" dirty="0" smtClean="0"/>
              <a:t>mixture</a:t>
            </a:r>
            <a:r>
              <a:rPr lang="zh-CN" altLang="en-US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latent domains with </a:t>
            </a:r>
            <a:r>
              <a:rPr lang="en-US" sz="2400" dirty="0" smtClean="0"/>
              <a:t>significant </a:t>
            </a:r>
            <a:r>
              <a:rPr lang="en-US" sz="2400" dirty="0"/>
              <a:t>inner-domain </a:t>
            </a:r>
            <a:r>
              <a:rPr lang="en-US" sz="2400" dirty="0" smtClean="0"/>
              <a:t>variations</a:t>
            </a:r>
            <a:r>
              <a:rPr lang="zh-CN" altLang="en-US" sz="2400" dirty="0"/>
              <a:t> </a:t>
            </a:r>
            <a:r>
              <a:rPr lang="en-US" altLang="zh-CN" sz="2400" dirty="0" smtClean="0"/>
              <a:t>or data is from multiple sources.</a:t>
            </a:r>
          </a:p>
          <a:p>
            <a:endParaRPr lang="en-US" altLang="zh-CN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087" y="3042140"/>
            <a:ext cx="5818011" cy="27219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31981" y="2689830"/>
            <a:ext cx="2221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 Source Domain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70270" y="5853797"/>
            <a:ext cx="11326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(Homan et al.</a:t>
            </a:r>
            <a:r>
              <a:rPr lang="zh-CN" altLang="en-US" dirty="0"/>
              <a:t> </a:t>
            </a:r>
            <a:r>
              <a:rPr lang="en-US" dirty="0"/>
              <a:t>2012), (Gong et al. 2013), (</a:t>
            </a:r>
            <a:r>
              <a:rPr lang="en-US" dirty="0" err="1"/>
              <a:t>Xiong</a:t>
            </a:r>
            <a:r>
              <a:rPr lang="en-US" dirty="0"/>
              <a:t> et al.2014) , (Mansour et al. 2008), (Sun et al. 2011), (</a:t>
            </a:r>
            <a:r>
              <a:rPr lang="en-US" dirty="0" err="1"/>
              <a:t>Duan</a:t>
            </a:r>
            <a:r>
              <a:rPr lang="en-US" dirty="0"/>
              <a:t> et</a:t>
            </a:r>
            <a:r>
              <a:rPr lang="zh-CN" altLang="en-US" dirty="0"/>
              <a:t> </a:t>
            </a:r>
            <a:r>
              <a:rPr lang="de-DE" dirty="0"/>
              <a:t>al. 2009), </a:t>
            </a:r>
            <a:endParaRPr lang="de-DE" dirty="0" smtClean="0"/>
          </a:p>
          <a:p>
            <a:r>
              <a:rPr lang="de-DE" dirty="0" smtClean="0"/>
              <a:t>(</a:t>
            </a:r>
            <a:r>
              <a:rPr lang="de-DE" dirty="0"/>
              <a:t>Zhang</a:t>
            </a:r>
            <a:r>
              <a:rPr lang="zh-CN" altLang="en-US" dirty="0"/>
              <a:t> </a:t>
            </a:r>
            <a:r>
              <a:rPr lang="en-US" dirty="0"/>
              <a:t>et al.</a:t>
            </a:r>
            <a:r>
              <a:rPr lang="zh-CN" altLang="en-US" dirty="0"/>
              <a:t> </a:t>
            </a:r>
            <a:r>
              <a:rPr lang="de-DE" dirty="0"/>
              <a:t>2015</a:t>
            </a:r>
            <a:r>
              <a:rPr lang="de-DE" dirty="0" smtClean="0"/>
              <a:t>).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554796" y="2687475"/>
            <a:ext cx="2455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Multiple Source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5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Our</a:t>
            </a:r>
            <a:r>
              <a:rPr lang="zh-CN" altLang="en-US" dirty="0" smtClean="0"/>
              <a:t> </a:t>
            </a:r>
            <a:r>
              <a:rPr lang="en-US" altLang="zh-CN" dirty="0" smtClean="0"/>
              <a:t>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 We point </a:t>
            </a:r>
            <a:r>
              <a:rPr lang="en-US" sz="2400" dirty="0"/>
              <a:t>out the limitation of the single subspace </a:t>
            </a:r>
            <a:r>
              <a:rPr lang="en-US" sz="2400" dirty="0" smtClean="0"/>
              <a:t>assumption adopted </a:t>
            </a:r>
            <a:r>
              <a:rPr lang="en-US" sz="2400" dirty="0"/>
              <a:t>by the existing subspace based </a:t>
            </a:r>
            <a:r>
              <a:rPr lang="en-US" sz="2400" dirty="0" smtClean="0"/>
              <a:t>domain adaptation </a:t>
            </a:r>
            <a:r>
              <a:rPr lang="en-US" sz="2400" dirty="0"/>
              <a:t>algorithms, and instead assume that data </a:t>
            </a:r>
            <a:r>
              <a:rPr lang="en-US" sz="2400" dirty="0" smtClean="0"/>
              <a:t>lie in </a:t>
            </a:r>
            <a:r>
              <a:rPr lang="en-US" sz="2400" dirty="0"/>
              <a:t>a union of multiple </a:t>
            </a:r>
            <a:r>
              <a:rPr lang="en-US" sz="2400" dirty="0" smtClean="0"/>
              <a:t>subspaces.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We propose a </a:t>
            </a:r>
            <a:r>
              <a:rPr lang="en-US" sz="2400" dirty="0"/>
              <a:t>novel multiple subspace alignment (Multi-SA) </a:t>
            </a:r>
            <a:r>
              <a:rPr lang="en-US" sz="2400" dirty="0" smtClean="0"/>
              <a:t>algorithm, which </a:t>
            </a:r>
            <a:r>
              <a:rPr lang="en-US" sz="2400" dirty="0"/>
              <a:t>aims to </a:t>
            </a:r>
            <a:r>
              <a:rPr lang="en-US" sz="2400" dirty="0" smtClean="0"/>
              <a:t>find </a:t>
            </a:r>
            <a:r>
              <a:rPr lang="en-US" sz="2400" dirty="0"/>
              <a:t>a good subspace by not </a:t>
            </a:r>
            <a:r>
              <a:rPr lang="en-US" sz="2400" dirty="0" smtClean="0"/>
              <a:t>only maximizing </a:t>
            </a:r>
            <a:r>
              <a:rPr lang="en-US" sz="2400" dirty="0"/>
              <a:t>the variance of both source and target </a:t>
            </a:r>
            <a:r>
              <a:rPr lang="en-US" sz="2400" dirty="0" smtClean="0"/>
              <a:t>domain but </a:t>
            </a:r>
            <a:r>
              <a:rPr lang="en-US" sz="2400" dirty="0"/>
              <a:t>also preserving the distinctive information </a:t>
            </a:r>
            <a:r>
              <a:rPr lang="en-US" sz="2400" dirty="0" smtClean="0"/>
              <a:t>in the </a:t>
            </a:r>
            <a:r>
              <a:rPr lang="en-US" sz="2400" dirty="0"/>
              <a:t>source domain.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39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dirty="0" smtClean="0"/>
                  <a:t>Source data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latin typeface="Cambria Math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 smtClean="0">
                                <a:latin typeface="Cambria Math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dirty="0" smtClean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p>
                    </m:sSup>
                  </m:oMath>
                </a14:m>
                <a:r>
                  <a:rPr lang="en-US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1,2,⋯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dirty="0" smtClean="0"/>
                  <a:t>.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dirty="0" smtClean="0"/>
                  <a:t>Target data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?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 smtClean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p>
                    </m:sSup>
                  </m:oMath>
                </a14:m>
                <a:r>
                  <a:rPr lang="en-US" dirty="0" smtClean="0"/>
                  <a:t>, label is unknown.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dirty="0" smtClean="0"/>
                  <a:t>Source data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 lies in an union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subspaces, the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𝑡h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subspace is represented by its projection matrix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Π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dirty="0" smtClean="0"/>
                  <a:t>Target </a:t>
                </a:r>
                <a:r>
                  <a:rPr lang="en-US" dirty="0"/>
                  <a:t>data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lies in an union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subspaces, </a:t>
                </a:r>
                <a:r>
                  <a:rPr lang="en-US" dirty="0"/>
                  <a:t>whose projection matrices are denoted </a:t>
                </a:r>
                <a:r>
                  <a:rPr lang="en-US" dirty="0" smtClean="0"/>
                  <a:t>by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Π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. 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 r="-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49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Subspace Discovery via Sparse </a:t>
            </a:r>
            <a:r>
              <a:rPr lang="it-IT" sz="3600" dirty="0" smtClean="0"/>
              <a:t>Subspace </a:t>
            </a:r>
            <a:r>
              <a:rPr lang="en-US" sz="3600" dirty="0" smtClean="0"/>
              <a:t>Clustering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We first describe how to infer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charset="0"/>
                                <a:cs typeface="Cambria Math" charset="0"/>
                              </a:rPr>
                              <m:t>𝑠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Π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 from the source and target data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separately</a:t>
                </a:r>
                <a:r>
                  <a:rPr lang="en-US" dirty="0" smtClean="0"/>
                  <a:t>.</a:t>
                </a:r>
                <a:r>
                  <a:rPr lang="zh-CN" altLang="en-US" dirty="0"/>
                  <a:t> </a:t>
                </a:r>
                <a:r>
                  <a:rPr lang="en-US" dirty="0"/>
                  <a:t>(</a:t>
                </a:r>
                <a:r>
                  <a:rPr lang="en-US" dirty="0" err="1"/>
                  <a:t>Elhamifar</a:t>
                </a:r>
                <a:r>
                  <a:rPr lang="en-US" dirty="0"/>
                  <a:t> and Vidal 2013)</a:t>
                </a:r>
                <a:endParaRPr lang="en-US" altLang="zh-CN" dirty="0" smtClean="0"/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zh-CN" dirty="0" smtClean="0"/>
                  <a:t>Compute the edge weight matrix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charset="0"/>
                        <a:ea typeface="Cambria Math" charset="0"/>
                        <a:cs typeface="Cambria Math" charset="0"/>
                      </a:rPr>
                      <m:t>𝑊</m:t>
                    </m:r>
                  </m:oMath>
                </a14:m>
                <a:r>
                  <a:rPr lang="en-US" altLang="zh-CN" dirty="0" smtClean="0"/>
                  <a:t>:</a:t>
                </a:r>
                <a:endParaRPr lang="zh-CN" altLang="en-US" dirty="0" smtClean="0"/>
              </a:p>
              <a:p>
                <a:pPr marL="0" indent="0">
                  <a:buNone/>
                </a:pPr>
                <a:endParaRPr lang="zh-CN" alt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altLang="zh-CN" i="1">
                                  <a:latin typeface="Cambria Math" charset="0"/>
                                </a:rPr>
                                <m:t>𝑊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i="1">
                                      <a:latin typeface="Cambria Math" charset="0"/>
                                    </a:rPr>
                                    <m:t>𝑊</m:t>
                                  </m:r>
                                </m:e>
                              </m:d>
                            </m:e>
                            <m:sub>
                              <m:r>
                                <a:rPr lang="en-US" altLang="zh-CN" i="1">
                                  <a:latin typeface="Cambria Math" charset="0"/>
                                </a:rPr>
                                <m:t>1</m:t>
                              </m:r>
                            </m:sub>
                          </m:sSub>
                        </m:e>
                      </m:func>
                      <m:r>
                        <a:rPr lang="en-US" altLang="zh-CN" i="1">
                          <a:latin typeface="Cambria Math" charset="0"/>
                        </a:rPr>
                        <m:t>+</m:t>
                      </m:r>
                      <m:r>
                        <a:rPr lang="en-US" altLang="zh-CN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𝜆</m:t>
                      </m:r>
                      <m:sSub>
                        <m:sSubPr>
                          <m:ctrlPr>
                            <a:rPr lang="en-US" altLang="zh-CN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altLang="zh-CN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altLang="zh-CN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𝐸</m:t>
                              </m:r>
                            </m:e>
                          </m:d>
                        </m:e>
                        <m:sub>
                          <m:r>
                            <a:rPr lang="en-US" altLang="zh-CN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</m:t>
                          </m:r>
                        </m:sub>
                      </m:sSub>
                      <m:r>
                        <a:rPr lang="zh-CN" altLang="en-US">
                          <a:latin typeface="Cambria Math" charset="0"/>
                          <a:ea typeface="Cambria Math" charset="0"/>
                          <a:cs typeface="Cambria Math" charset="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altLang="zh-CN">
                          <a:latin typeface="Cambria Math" charset="0"/>
                          <a:ea typeface="Cambria Math" charset="0"/>
                          <a:cs typeface="Cambria Math" charset="0"/>
                        </a:rPr>
                        <m:t>s</m:t>
                      </m:r>
                      <m:r>
                        <a:rPr lang="en-US" altLang="zh-CN">
                          <a:latin typeface="Cambria Math" charset="0"/>
                          <a:ea typeface="Cambria Math" charset="0"/>
                          <a:cs typeface="Cambria Math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>
                          <a:latin typeface="Cambria Math" charset="0"/>
                          <a:ea typeface="Cambria Math" charset="0"/>
                          <a:cs typeface="Cambria Math" charset="0"/>
                        </a:rPr>
                        <m:t>t</m:t>
                      </m:r>
                      <m:r>
                        <a:rPr lang="en-US" altLang="zh-CN">
                          <a:latin typeface="Cambria Math" charset="0"/>
                          <a:ea typeface="Cambria Math" charset="0"/>
                          <a:cs typeface="Cambria Math" charset="0"/>
                        </a:rPr>
                        <m:t>.  </m:t>
                      </m:r>
                      <m:r>
                        <a:rPr lang="en-US" altLang="zh-CN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𝑋</m:t>
                      </m:r>
                      <m:r>
                        <a:rPr lang="en-US" altLang="zh-CN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r>
                        <a:rPr lang="en-US" altLang="zh-CN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𝑋𝑊</m:t>
                      </m:r>
                      <m:r>
                        <a:rPr lang="en-US" altLang="zh-CN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+</m:t>
                      </m:r>
                      <m:r>
                        <a:rPr lang="en-US" altLang="zh-CN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𝐸</m:t>
                      </m:r>
                      <m:r>
                        <a:rPr lang="en-US" altLang="zh-CN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, </m:t>
                      </m:r>
                      <m:r>
                        <a:rPr lang="en-US" altLang="zh-CN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𝑑𝑖𝑎𝑔</m:t>
                      </m:r>
                      <m:d>
                        <m:dPr>
                          <m:ctrlPr>
                            <a:rPr lang="en-US" altLang="zh-CN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𝑊</m:t>
                          </m:r>
                        </m:e>
                      </m:d>
                      <m:r>
                        <a:rPr lang="en-US" altLang="zh-CN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=0</m:t>
                      </m:r>
                    </m:oMath>
                  </m:oMathPara>
                </a14:m>
                <a:endParaRPr lang="zh-CN" altLang="en-US" b="0" i="1" dirty="0" smtClean="0">
                  <a:ea typeface="Cambria Math" charset="0"/>
                  <a:cs typeface="Cambria Math" charset="0"/>
                </a:endParaRPr>
              </a:p>
              <a:p>
                <a:pPr>
                  <a:buFont typeface="Wingdings" panose="05000000000000000000" pitchFamily="2" charset="2"/>
                  <a:buChar char="Ø"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altLang="zh-CN" dirty="0" smtClean="0"/>
                  <a:t>Neighborhood matrix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W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×</m:t>
                        </m:r>
                        <m:r>
                          <a:rPr lang="en-US" altLang="zh-CN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en-US" altLang="zh-CN" dirty="0" smtClean="0"/>
                  <a:t>;</a:t>
                </a:r>
                <a:r>
                  <a:rPr lang="zh-CN" altLang="en-US" dirty="0" smtClean="0"/>
                  <a:t>  </a:t>
                </a:r>
                <a:r>
                  <a:rPr lang="en-US" altLang="zh-CN" dirty="0" smtClean="0"/>
                  <a:t>Data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matrix</a:t>
                </a:r>
                <a:r>
                  <a:rPr lang="zh-CN" alt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charset="0"/>
                        <a:ea typeface="Cambria Math" charset="0"/>
                        <a:cs typeface="Cambria Math" charset="0"/>
                      </a:rPr>
                      <m:t>𝑋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×</m:t>
                        </m:r>
                        <m:r>
                          <a:rPr lang="en-US" altLang="zh-CN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𝑁</m:t>
                        </m:r>
                      </m:sup>
                    </m:sSup>
                    <m:r>
                      <a:rPr lang="en-US" altLang="zh-CN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;</m:t>
                    </m:r>
                    <m:r>
                      <a:rPr lang="zh-CN" altLang="en-US" b="0" i="0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  </m:t>
                    </m:r>
                  </m:oMath>
                </a14:m>
                <a:r>
                  <a:rPr lang="en-US" altLang="zh-CN" dirty="0" smtClean="0"/>
                  <a:t>Error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matrix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E</a:t>
                </a:r>
                <a:r>
                  <a:rPr lang="zh-CN" alt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×</m:t>
                        </m:r>
                        <m:r>
                          <a:rPr lang="en-US" altLang="zh-CN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.</a:t>
                </a:r>
                <a:endParaRPr lang="zh-CN" alt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217" t="-2241" r="-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25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Subspace Discovery via Sparse Subspace </a:t>
            </a:r>
            <a:r>
              <a:rPr lang="en-US" sz="3600" dirty="0"/>
              <a:t>Clustering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charset="2"/>
                  <a:buChar char="Ø"/>
                </a:pPr>
                <a:r>
                  <a:rPr lang="zh-CN" altLang="en-US" dirty="0" smtClean="0"/>
                  <a:t> </a:t>
                </a:r>
                <a:r>
                  <a:rPr lang="en-US" dirty="0" smtClean="0"/>
                  <a:t>Spectral clustering is used to infer the cluster of data </a:t>
                </a:r>
                <a:r>
                  <a:rPr lang="en-US" altLang="zh-CN" dirty="0" smtClean="0"/>
                  <a:t>with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charset="0"/>
                        <a:ea typeface="Cambria Math" charset="0"/>
                        <a:cs typeface="Cambria Math" charset="0"/>
                      </a:rPr>
                      <m:t>𝑊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>
                  <a:buFont typeface="Wingdings" charset="2"/>
                  <a:buChar char="Ø"/>
                </a:pPr>
                <a:r>
                  <a:rPr lang="en-US" dirty="0" smtClean="0"/>
                  <a:t> </a:t>
                </a:r>
                <a:r>
                  <a:rPr lang="en-US" dirty="0"/>
                  <a:t>PCA is used to compute the basis </a:t>
                </a:r>
                <a:r>
                  <a:rPr lang="en-US" dirty="0" smtClean="0"/>
                  <a:t>vectors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{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Π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𝑙</m:t>
                        </m:r>
                      </m:sub>
                    </m:sSub>
                    <m:r>
                      <a:rPr lang="en-US" b="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} </m:t>
                    </m:r>
                  </m:oMath>
                </a14:m>
                <a:r>
                  <a:rPr lang="en-US" dirty="0" smtClean="0"/>
                  <a:t>which </a:t>
                </a:r>
                <a:r>
                  <a:rPr lang="en-US" dirty="0"/>
                  <a:t>preserve the most variation of the data </a:t>
                </a:r>
                <a:r>
                  <a:rPr lang="en-US" dirty="0" smtClean="0"/>
                  <a:t>in each cluster.</a:t>
                </a:r>
                <a:endParaRPr lang="zh-CN" altLang="en-US" dirty="0" smtClean="0"/>
              </a:p>
              <a:p>
                <a:pPr>
                  <a:buFont typeface="Wingdings" charset="2"/>
                  <a:buChar char="Ø"/>
                </a:pPr>
                <a:r>
                  <a:rPr lang="en-US" altLang="zh-CN" dirty="0" smtClean="0"/>
                  <a:t>Find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the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closest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subspaces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for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each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data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examples.</a:t>
                </a:r>
                <a:endParaRPr lang="zh-CN" alt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charset="0"/>
                            </a:rPr>
                            <m:t>𝑙</m:t>
                          </m:r>
                        </m:e>
                        <m:sup>
                          <m:r>
                            <a:rPr lang="zh-CN" altLang="en-US" b="0" i="1" smtClean="0">
                              <a:latin typeface="Cambria Math" charset="0"/>
                            </a:rPr>
                            <m:t>∗</m:t>
                          </m:r>
                        </m:sup>
                      </m:sSup>
                      <m:r>
                        <a:rPr lang="en-US" altLang="zh-CN" b="0" i="1" smtClean="0">
                          <a:latin typeface="Cambria Math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charset="0"/>
                            </a:rPr>
                            <m:t>𝑎𝑟𝑔𝑚𝑖𝑛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charset="0"/>
                            </a:rPr>
                            <m:t>𝑙</m:t>
                          </m:r>
                          <m:r>
                            <a:rPr lang="en-US" altLang="zh-CN" b="0" i="1" smtClean="0">
                              <a:latin typeface="Cambria Math" charset="0"/>
                            </a:rPr>
                            <m:t>=1,2,⋯</m:t>
                          </m:r>
                          <m:r>
                            <a:rPr lang="en-US" altLang="zh-CN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𝐿</m:t>
                          </m:r>
                        </m:sub>
                      </m:sSub>
                      <m:r>
                        <a:rPr lang="zh-CN" altLang="en-US" b="0" i="1" smtClean="0">
                          <a:latin typeface="Cambria Math" charset="0"/>
                        </a:rPr>
                        <m:t> 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charset="0"/>
                            </a:rPr>
                          </m:ctrlPr>
                        </m:s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latin typeface="Cambria Math" charset="0"/>
                                </a:rPr>
                                <m:t>𝑥</m:t>
                              </m:r>
                              <m:r>
                                <a:rPr lang="en-US" altLang="zh-CN" b="0" i="1" smtClean="0">
                                  <a:latin typeface="Cambria Math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Π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charset="0"/>
                                    </a:rPr>
                                    <m:t>𝑙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Π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charset="0"/>
                                    </a:rPr>
                                    <m:t>𝑙</m:t>
                                  </m:r>
                                </m:sub>
                                <m:sup>
                                  <m:r>
                                    <a:rPr lang="en-US" altLang="zh-CN" b="0" i="1" smtClean="0">
                                      <a:latin typeface="Cambria Math" charset="0"/>
                                    </a:rPr>
                                    <m:t>𝑇</m:t>
                                  </m:r>
                                </m:sup>
                              </m:sSubSup>
                              <m:r>
                                <a:rPr lang="en-US" altLang="zh-CN" b="0" i="1" smtClean="0">
                                  <a:latin typeface="Cambria Math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latin typeface="Cambria Math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>
                  <a:buFont typeface="Wingdings" charset="2"/>
                  <a:buChar char="Ø"/>
                </a:pPr>
                <a:endParaRPr lang="en-US" dirty="0" smtClean="0"/>
              </a:p>
              <a:p>
                <a:pPr>
                  <a:buFont typeface="Wingdings" charset="2"/>
                  <a:buChar char="Ø"/>
                </a:pPr>
                <a:r>
                  <a:rPr lang="en-US" altLang="zh-CN" dirty="0" smtClean="0">
                    <a:solidFill>
                      <a:srgbClr val="C00000"/>
                    </a:solidFill>
                  </a:rPr>
                  <a:t>Problem: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if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we</a:t>
                </a:r>
                <a:r>
                  <a:rPr lang="zh-CN" altLang="en-US" dirty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project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data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examples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to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their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closest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subspaces,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it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is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likely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that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they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are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in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different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coordinate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systems.</a:t>
                </a:r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90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Multiple Subspaces Alignment for </a:t>
            </a:r>
            <a:r>
              <a:rPr lang="en-US" sz="3600" dirty="0" smtClean="0"/>
              <a:t>Domain Adaptation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>
                  <a:buFont typeface="Wingdings" charset="2"/>
                  <a:buChar char="Ø"/>
                </a:pPr>
                <a:r>
                  <a:rPr lang="zh-CN" altLang="en-US" dirty="0" smtClean="0"/>
                  <a:t> </a:t>
                </a:r>
                <a:r>
                  <a:rPr lang="en-US" dirty="0" smtClean="0"/>
                  <a:t>The key idea is to learn multiple linear </a:t>
                </a:r>
                <a:r>
                  <a:rPr lang="en-US" dirty="0"/>
                  <a:t>transformations to align both the source and </a:t>
                </a:r>
                <a:r>
                  <a:rPr lang="en-US" dirty="0" smtClean="0"/>
                  <a:t>target subspace </a:t>
                </a:r>
                <a:r>
                  <a:rPr lang="en-US" dirty="0"/>
                  <a:t>coordinate systems to an unknown </a:t>
                </a:r>
                <a:r>
                  <a:rPr lang="en-US" dirty="0" smtClean="0"/>
                  <a:t>common coordinate </a:t>
                </a:r>
                <a:r>
                  <a:rPr lang="en-US" dirty="0"/>
                  <a:t>system with basis vectors denoted </a:t>
                </a:r>
                <a:r>
                  <a:rPr lang="en-US" dirty="0" smtClean="0"/>
                  <a:t>as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>
                        <a:latin typeface="Cambria Math" charset="0"/>
                        <a:ea typeface="Cambria Math" charset="0"/>
                        <a:cs typeface="Cambria Math" charset="0"/>
                      </a:rPr>
                      <m:t>Π</m:t>
                    </m:r>
                  </m:oMath>
                </a14:m>
                <a:r>
                  <a:rPr lang="en-US" dirty="0" smtClean="0"/>
                  <a:t>. </a:t>
                </a:r>
                <a:endParaRPr lang="zh-CN" altLang="en-US" dirty="0" smtClean="0"/>
              </a:p>
              <a:p>
                <a:endParaRPr lang="zh-CN" altLang="en-US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 smtClean="0">
                                <a:latin typeface="Cambria Math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charset="0"/>
                              </a:rPr>
                              <m:t>min</m:t>
                            </m:r>
                          </m:e>
                          <m:lim>
                            <m:d>
                              <m:dPr>
                                <m:begChr m:val="{"/>
                                <m:endChr m:val="}"/>
                                <m:ctrlPr>
                                  <a:rPr lang="en-US" i="1" smtClean="0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latin typeface="Cambria Math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CN" b="0" i="1" smtClean="0">
                                <a:latin typeface="Cambria Math" charset="0"/>
                              </a:rPr>
                              <m:t>,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en-US" i="1" smtClean="0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latin typeface="Cambria Math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charset="0"/>
                                      </a:rPr>
                                      <m:t>𝑠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CN" b="0" i="1" smtClean="0">
                                <a:latin typeface="Cambria Math" charset="0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Π</m:t>
                            </m:r>
                          </m:lim>
                        </m:limLow>
                      </m:fName>
                      <m:e>
                        <m:nary>
                          <m:naryPr>
                            <m:chr m:val="∑"/>
                            <m:ctrlPr>
                              <a:rPr lang="is-IS" i="1" smtClean="0">
                                <a:latin typeface="Cambria Math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CN" b="0" i="1" smtClean="0">
                                <a:latin typeface="Cambria Math" charset="0"/>
                              </a:rPr>
                              <m:t>𝑠</m:t>
                            </m:r>
                            <m:r>
                              <a:rPr lang="en-US" altLang="zh-CN" b="0" i="1" smtClean="0">
                                <a:latin typeface="Cambria Math" charset="0"/>
                              </a:rPr>
                              <m:t>=1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charset="0"/>
                                  </a:rPr>
                                  <m:t>𝑆</m:t>
                                </m:r>
                              </m:sub>
                            </m:sSub>
                          </m:sup>
                          <m:e>
                            <m:sSub>
                              <m:sSubPr>
                                <m:ctrlPr>
                                  <a:rPr lang="en-US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nary>
                        <m:sSubSup>
                          <m:sSubSupPr>
                            <m:ctrlPr>
                              <a:rPr lang="en-US" i="1" smtClean="0">
                                <a:latin typeface="Cambria Math" charset="0"/>
                              </a:rPr>
                            </m:ctrlPr>
                          </m:sSubSupPr>
                          <m:e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i="1" smtClean="0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l-GR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Π</m:t>
                                </m:r>
                                <m:r>
                                  <a:rPr lang="en-US" altLang="zh-CN" b="0" i="1" smtClean="0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𝑆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𝑆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altLang="zh-CN" b="0" i="1" smtClean="0">
                                <a:latin typeface="Cambria Math" charset="0"/>
                              </a:rPr>
                              <m:t>𝐹</m:t>
                            </m:r>
                          </m:sub>
                          <m:sup>
                            <m:r>
                              <a:rPr lang="en-US" altLang="zh-CN" b="0" i="1" smtClean="0">
                                <a:latin typeface="Cambria Math" charset="0"/>
                              </a:rPr>
                              <m:t>2</m:t>
                            </m:r>
                          </m:sup>
                        </m:sSubSup>
                      </m:e>
                    </m:func>
                  </m:oMath>
                </a14:m>
                <a:r>
                  <a:rPr lang="en-US" altLang="zh-CN" dirty="0" smtClean="0"/>
                  <a:t> +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is-IS" i="1">
                            <a:latin typeface="Cambria Math" charset="0"/>
                          </a:rPr>
                        </m:ctrlPr>
                      </m:naryPr>
                      <m:sub>
                        <m:r>
                          <a:rPr lang="en-US" altLang="zh-CN" b="0" i="1" smtClean="0">
                            <a:latin typeface="Cambria Math" charset="0"/>
                          </a:rPr>
                          <m:t>𝑡</m:t>
                        </m:r>
                        <m:r>
                          <a:rPr lang="en-US" altLang="zh-CN" i="1">
                            <a:latin typeface="Cambria Math" charset="0"/>
                          </a:rPr>
                          <m:t>=1</m:t>
                        </m:r>
                      </m:sub>
                      <m:sup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charset="0"/>
                              </a:rPr>
                              <m:t>𝑇</m:t>
                            </m:r>
                          </m:sub>
                        </m:sSub>
                      </m:sup>
                      <m:e>
                        <m:sSubSup>
                          <m:sSubSup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SupPr>
                          <m:e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l-GR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Π</m:t>
                                </m:r>
                                <m:r>
                                  <a:rPr lang="en-US" altLang="zh-CN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CN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CN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altLang="zh-CN" i="1">
                                <a:latin typeface="Cambria Math" charset="0"/>
                              </a:rPr>
                              <m:t>𝐹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</m:oMath>
                </a14:m>
                <a:endParaRPr lang="zh-CN" altLang="en-US" dirty="0" smtClean="0"/>
              </a:p>
              <a:p>
                <a:pPr marL="0" indent="0" algn="ctr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CN" i="1">
                        <a:latin typeface="Cambria Math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charset="0"/>
                              </a:rPr>
                              <m:t>𝑠</m:t>
                            </m:r>
                          </m:sub>
                        </m:sSub>
                      </m:e>
                    </m:d>
                    <m:r>
                      <a:rPr lang="en-US" altLang="zh-CN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∈</m:t>
                    </m:r>
                    <m:sSup>
                      <m:sSupPr>
                        <m:ctrlPr>
                          <a:rPr lang="en-US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×</m:t>
                        </m:r>
                        <m:r>
                          <a:rPr lang="en-US" altLang="zh-CN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𝐾</m:t>
                        </m:r>
                      </m:sup>
                    </m:sSup>
                  </m:oMath>
                </a14:m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denote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the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set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of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linear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transformations,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𝜆</m:t>
                        </m:r>
                      </m:e>
                      <m:sub>
                        <m:r>
                          <a:rPr lang="en-US" altLang="zh-CN" i="1">
                            <a:latin typeface="Cambria Math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CN" dirty="0" smtClean="0"/>
                  <a:t>}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are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the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weights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to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control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the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relative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contribution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of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alignment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costs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to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the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overall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objective.</a:t>
                </a:r>
                <a:endParaRPr lang="zh-CN" altLang="en-US" smtClean="0"/>
              </a:p>
              <a:p>
                <a:pPr marL="0" indent="0">
                  <a:buNone/>
                </a:pPr>
                <a:endParaRPr lang="zh-CN" altLang="en-US" dirty="0" smtClean="0"/>
              </a:p>
              <a:p>
                <a:pPr>
                  <a:buFont typeface="Wingdings" charset="2"/>
                  <a:buChar char="Ø"/>
                </a:pPr>
                <a:r>
                  <a:rPr lang="en-US" altLang="zh-CN" dirty="0" smtClean="0">
                    <a:solidFill>
                      <a:srgbClr val="C00000"/>
                    </a:solidFill>
                  </a:rPr>
                  <a:t>Problem: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how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to</a:t>
                </a:r>
                <a:r>
                  <a:rPr lang="zh-CN" alt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preserv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e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dirty="0">
                    <a:solidFill>
                      <a:srgbClr val="C00000"/>
                    </a:solidFill>
                  </a:rPr>
                  <a:t>the distinctive information in the source </a:t>
                </a:r>
                <a:r>
                  <a:rPr lang="en-US" dirty="0" smtClean="0">
                    <a:solidFill>
                      <a:srgbClr val="C00000"/>
                    </a:solidFill>
                  </a:rPr>
                  <a:t>domain</a:t>
                </a:r>
                <a:r>
                  <a:rPr lang="en-US" altLang="zh-CN" dirty="0" smtClean="0">
                    <a:solidFill>
                      <a:srgbClr val="C00000"/>
                    </a:solidFill>
                  </a:rPr>
                  <a:t>?</a:t>
                </a:r>
                <a:endParaRPr lang="zh-CN" altLang="en-US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endParaRPr lang="zh-CN" altLang="en-US" dirty="0"/>
              </a:p>
              <a:p>
                <a:pPr marL="0" indent="0">
                  <a:buNone/>
                </a:pPr>
                <a:endParaRPr lang="zh-CN" altLang="en-US" dirty="0" smtClean="0"/>
              </a:p>
              <a:p>
                <a:pPr marL="0" indent="0">
                  <a:buNone/>
                </a:pPr>
                <a:endParaRPr lang="zh-CN" altLang="en-US" dirty="0" smtClean="0"/>
              </a:p>
              <a:p>
                <a:pPr marL="0" indent="0">
                  <a:buNone/>
                </a:pPr>
                <a:endParaRPr lang="zh-CN" alt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043" t="-3501" r="-18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31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Multiple Subspaces Alignment for Domain Adaptation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>
                  <a:buFont typeface="Wingdings" charset="2"/>
                  <a:buChar char="Ø"/>
                </a:pP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Parameter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Settings</a:t>
                </a:r>
                <a:r>
                  <a:rPr lang="zh-CN" alt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𝜆</m:t>
                        </m:r>
                      </m:e>
                      <m:sub>
                        <m:r>
                          <a:rPr lang="en-US" altLang="zh-CN" i="1">
                            <a:latin typeface="Cambria Math" charset="0"/>
                          </a:rPr>
                          <m:t>𝑆</m:t>
                        </m:r>
                      </m:sub>
                    </m:sSub>
                  </m:oMath>
                </a14:m>
                <a:endParaRPr lang="zh-CN" altLang="en-US" dirty="0" smtClean="0"/>
              </a:p>
              <a:p>
                <a:pPr marL="0" indent="0">
                  <a:buNone/>
                </a:pPr>
                <a:r>
                  <a:rPr lang="en-US" altLang="zh-CN" sz="2400" dirty="0" smtClean="0"/>
                  <a:t>T</a:t>
                </a:r>
                <a:r>
                  <a:rPr lang="en-US" sz="2400" dirty="0" smtClean="0"/>
                  <a:t>he relative percentages of different classes are approximately in accordance with a prior distribution that is independent of domains.</a:t>
                </a:r>
                <a:r>
                  <a:rPr lang="zh-CN" altLang="en-US" sz="2400" dirty="0" smtClean="0"/>
                  <a:t> </a:t>
                </a:r>
                <a:r>
                  <a:rPr lang="en-US" sz="2400" dirty="0" smtClean="0"/>
                  <a:t>Thus, the same percentages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of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different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classes</a:t>
                </a:r>
                <a:r>
                  <a:rPr lang="en-US" sz="2400" dirty="0" smtClean="0"/>
                  <a:t> are likely to be preserved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/>
                  <a:t>i</a:t>
                </a:r>
                <a:r>
                  <a:rPr lang="en-US" sz="2400" dirty="0" smtClean="0"/>
                  <a:t>n </a:t>
                </a:r>
                <a:r>
                  <a:rPr lang="en-US" sz="2400" dirty="0"/>
                  <a:t>each latent subspace</a:t>
                </a:r>
                <a:r>
                  <a:rPr lang="en-US" sz="2400" dirty="0" smtClean="0"/>
                  <a:t>.</a:t>
                </a:r>
                <a:endParaRPr lang="zh-CN" altLang="en-US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charset="0"/>
                            </a:rPr>
                            <m:t>𝑆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bg-BG" altLang="zh-CN" sz="2400" b="0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charset="0"/>
                            </a:rPr>
                            <m:t>𝐶</m:t>
                          </m:r>
                        </m:num>
                        <m:den>
                          <m:r>
                            <a:rPr lang="en-US" altLang="zh-CN" sz="2400" b="0" i="1" smtClean="0">
                              <a:latin typeface="Cambria Math" charset="0"/>
                            </a:rPr>
                            <m:t>1+</m:t>
                          </m:r>
                          <m:r>
                            <a:rPr lang="en-US" altLang="zh-CN" sz="2400" b="0" i="1" smtClean="0">
                              <a:latin typeface="Cambria Math" charset="0"/>
                            </a:rPr>
                            <m:t>𝐾𝐿</m:t>
                          </m:r>
                          <m:d>
                            <m:dPr>
                              <m:ctrlPr>
                                <a:rPr lang="is-IS" altLang="zh-CN" sz="2400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400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0" i="1" smtClean="0">
                                      <a:latin typeface="Cambria Math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latin typeface="Cambria Math" charset="0"/>
                                    </a:rPr>
                                    <m:t>𝑠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is-IS" altLang="zh-CN" sz="2400" b="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b="0" i="1" smtClean="0">
                                      <a:latin typeface="Cambria Math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altLang="zh-CN" sz="2400" b="0" i="1" smtClean="0">
                                  <a:latin typeface="Cambria Math" charset="0"/>
                                </a:rPr>
                                <m:t>||</m:t>
                              </m:r>
                              <m:r>
                                <a:rPr lang="en-US" altLang="zh-CN" sz="2400" b="0" i="1" smtClean="0">
                                  <a:latin typeface="Cambria Math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is-IS" altLang="zh-CN" sz="2400" b="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b="0" i="1" smtClean="0">
                                      <a:latin typeface="Cambria Math" charset="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2400" dirty="0" smtClean="0"/>
              </a:p>
              <a:p>
                <a:pPr marL="0" indent="0">
                  <a:buNone/>
                </a:pPr>
                <a:r>
                  <a:rPr lang="en-US" altLang="zh-CN" sz="2400" dirty="0" smtClean="0"/>
                  <a:t>Where</a:t>
                </a:r>
                <a:r>
                  <a:rPr lang="zh-CN" altLang="en-US" sz="2400" dirty="0" smtClean="0"/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charset="0"/>
                        </a:rPr>
                        <m:t>𝐾𝐿</m:t>
                      </m:r>
                      <m:d>
                        <m:dPr>
                          <m:ctrlPr>
                            <a:rPr lang="is-IS" altLang="zh-CN" sz="2400" i="1">
                              <a:latin typeface="Cambria Math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4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charset="0"/>
                                </a:rPr>
                                <m:t>𝑠</m:t>
                              </m:r>
                            </m:sub>
                          </m:sSub>
                          <m:d>
                            <m:dPr>
                              <m:ctrlPr>
                                <a:rPr lang="is-IS" altLang="zh-CN" sz="24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latin typeface="Cambria Math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altLang="zh-CN" sz="2400" i="1">
                              <a:latin typeface="Cambria Math" charset="0"/>
                            </a:rPr>
                            <m:t>||</m:t>
                          </m:r>
                          <m:r>
                            <a:rPr lang="en-US" altLang="zh-CN" sz="2400" i="1">
                              <a:latin typeface="Cambria Math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is-IS" altLang="zh-CN" sz="2400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latin typeface="Cambria Math" charset="0"/>
                                </a:rPr>
                                <m:t>𝑦</m:t>
                              </m:r>
                            </m:e>
                          </m:d>
                        </m:e>
                      </m:d>
                      <m:r>
                        <a:rPr lang="en-US" altLang="zh-CN" sz="2400" b="0" i="1" smtClean="0">
                          <a:latin typeface="Cambria Math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is-IS" altLang="zh-CN" sz="2400" b="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400" b="0" i="1" smtClean="0">
                              <a:latin typeface="Cambria Math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zh-CN" sz="24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charset="0"/>
                                </a:rPr>
                                <m:t>𝑠</m:t>
                              </m:r>
                            </m:sub>
                          </m:sSub>
                          <m:d>
                            <m:dPr>
                              <m:ctrlPr>
                                <a:rPr lang="is-IS" altLang="zh-CN" sz="2400" i="1">
                                  <a:latin typeface="Cambria Math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40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b="0" i="1" smtClean="0">
                                      <a:latin typeface="Cambria Math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latin typeface="Cambria Math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CN" sz="2400" b="0" i="1" smtClean="0">
                              <a:latin typeface="Cambria Math" charset="0"/>
                            </a:rPr>
                            <m:t>𝑙𝑜𝑔</m:t>
                          </m:r>
                          <m:f>
                            <m:fPr>
                              <m:ctrlPr>
                                <a:rPr lang="bg-BG" altLang="zh-CN" sz="2400" b="0" i="1" smtClean="0">
                                  <a:latin typeface="Cambria Math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sz="2400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latin typeface="Cambria Math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latin typeface="Cambria Math" charset="0"/>
                                    </a:rPr>
                                    <m:t>𝑠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is-IS" altLang="zh-CN" sz="2400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sz="24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400" i="1">
                                          <a:latin typeface="Cambria Math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zh-CN" sz="2400" i="1">
                                          <a:latin typeface="Cambria Math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en-US" altLang="zh-CN" sz="2400" b="0" i="1" smtClean="0">
                                  <a:latin typeface="Cambria Math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is-IS" altLang="zh-CN" sz="2400" i="1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sz="2400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400" i="1">
                                          <a:latin typeface="Cambria Math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altLang="zh-CN" sz="2400" i="1">
                                          <a:latin typeface="Cambria Math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4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solidFill>
                              <a:schemeClr val="accent1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accent1"/>
                            </a:solidFill>
                            <a:latin typeface="Cambria Math" charset="0"/>
                          </a:rPr>
                          <m:t>𝑝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accent1"/>
                            </a:solidFill>
                            <a:latin typeface="Cambria Math" charset="0"/>
                          </a:rPr>
                          <m:t>𝑠</m:t>
                        </m:r>
                      </m:sub>
                    </m:sSub>
                    <m:d>
                      <m:dPr>
                        <m:ctrlPr>
                          <a:rPr lang="is-IS" altLang="zh-CN" sz="2400" i="1">
                            <a:solidFill>
                              <a:schemeClr val="accent1"/>
                            </a:solidFill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accent1"/>
                            </a:solidFill>
                            <a:latin typeface="Cambria Math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altLang="zh-CN" sz="2400" dirty="0" smtClean="0">
                    <a:solidFill>
                      <a:schemeClr val="accent1"/>
                    </a:solidFill>
                  </a:rPr>
                  <a:t>:</a:t>
                </a:r>
                <a:r>
                  <a:rPr lang="zh-CN" altLang="en-US" sz="2400" dirty="0" smtClean="0">
                    <a:solidFill>
                      <a:schemeClr val="accent1"/>
                    </a:solidFill>
                  </a:rPr>
                  <a:t>  </a:t>
                </a:r>
                <a:r>
                  <a:rPr lang="en-US" altLang="zh-CN" sz="2400" dirty="0" smtClean="0">
                    <a:solidFill>
                      <a:schemeClr val="accent1"/>
                    </a:solidFill>
                  </a:rPr>
                  <a:t>the</a:t>
                </a:r>
                <a:r>
                  <a:rPr lang="zh-CN" altLang="en-US" sz="24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sz="2400" dirty="0" smtClean="0">
                    <a:solidFill>
                      <a:schemeClr val="accent1"/>
                    </a:solidFill>
                  </a:rPr>
                  <a:t>prior</a:t>
                </a:r>
                <a:r>
                  <a:rPr lang="zh-CN" altLang="en-US" sz="24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sz="2400" dirty="0" smtClean="0">
                    <a:solidFill>
                      <a:schemeClr val="accent1"/>
                    </a:solidFill>
                  </a:rPr>
                  <a:t>label</a:t>
                </a:r>
                <a:r>
                  <a:rPr lang="zh-CN" altLang="en-US" sz="24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sz="2400" dirty="0" smtClean="0">
                    <a:solidFill>
                      <a:schemeClr val="accent1"/>
                    </a:solidFill>
                  </a:rPr>
                  <a:t>distribution.</a:t>
                </a:r>
                <a:endParaRPr lang="zh-CN" altLang="en-US" sz="2400" dirty="0" smtClean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accent1"/>
                        </a:solidFill>
                        <a:latin typeface="Cambria Math" charset="0"/>
                      </a:rPr>
                      <m:t>𝑝</m:t>
                    </m:r>
                    <m:d>
                      <m:dPr>
                        <m:ctrlPr>
                          <a:rPr lang="is-IS" altLang="zh-CN" sz="2400" i="1">
                            <a:solidFill>
                              <a:schemeClr val="accent1"/>
                            </a:solidFill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accent1"/>
                            </a:solidFill>
                            <a:latin typeface="Cambria Math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altLang="zh-CN" sz="2400" dirty="0" smtClean="0">
                    <a:solidFill>
                      <a:schemeClr val="accent1"/>
                    </a:solidFill>
                  </a:rPr>
                  <a:t>:</a:t>
                </a:r>
                <a:r>
                  <a:rPr lang="zh-CN" altLang="en-US" sz="2400" dirty="0" smtClean="0">
                    <a:solidFill>
                      <a:schemeClr val="accent1"/>
                    </a:solidFill>
                  </a:rPr>
                  <a:t>  </a:t>
                </a:r>
                <a:r>
                  <a:rPr lang="en-US" altLang="zh-CN" sz="2400" dirty="0" smtClean="0">
                    <a:solidFill>
                      <a:schemeClr val="accent1"/>
                    </a:solidFill>
                  </a:rPr>
                  <a:t>the</a:t>
                </a:r>
                <a:r>
                  <a:rPr lang="zh-CN" altLang="en-US" sz="24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sz="2400" dirty="0" smtClean="0">
                    <a:solidFill>
                      <a:schemeClr val="accent1"/>
                    </a:solidFill>
                  </a:rPr>
                  <a:t>label</a:t>
                </a:r>
                <a:r>
                  <a:rPr lang="zh-CN" altLang="en-US" sz="24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sz="2400" dirty="0" smtClean="0">
                    <a:solidFill>
                      <a:schemeClr val="accent1"/>
                    </a:solidFill>
                  </a:rPr>
                  <a:t>distribution</a:t>
                </a:r>
                <a:r>
                  <a:rPr lang="zh-CN" altLang="en-US" sz="24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sz="2400" dirty="0" smtClean="0">
                    <a:solidFill>
                      <a:schemeClr val="accent1"/>
                    </a:solidFill>
                  </a:rPr>
                  <a:t>in</a:t>
                </a:r>
                <a:r>
                  <a:rPr lang="zh-CN" altLang="en-US" sz="24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sz="2400" dirty="0" smtClean="0">
                    <a:solidFill>
                      <a:schemeClr val="accent1"/>
                    </a:solidFill>
                  </a:rPr>
                  <a:t>the</a:t>
                </a:r>
                <a:r>
                  <a:rPr lang="zh-CN" altLang="en-US" sz="24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sz="2400" dirty="0" err="1" smtClean="0">
                    <a:solidFill>
                      <a:schemeClr val="accent1"/>
                    </a:solidFill>
                  </a:rPr>
                  <a:t>sth</a:t>
                </a:r>
                <a:r>
                  <a:rPr lang="zh-CN" altLang="en-US" sz="24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sz="2400" dirty="0" smtClean="0">
                    <a:solidFill>
                      <a:schemeClr val="accent1"/>
                    </a:solidFill>
                  </a:rPr>
                  <a:t>subspaces.</a:t>
                </a:r>
                <a:endParaRPr lang="zh-CN" altLang="en-US" sz="2400" dirty="0" smtClean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accent1"/>
                        </a:solidFill>
                        <a:latin typeface="Cambria Math" charset="0"/>
                      </a:rPr>
                      <m:t>𝐶</m:t>
                    </m:r>
                  </m:oMath>
                </a14:m>
                <a:r>
                  <a:rPr lang="en-US" altLang="zh-CN" sz="2400" dirty="0" smtClean="0">
                    <a:solidFill>
                      <a:schemeClr val="accent1"/>
                    </a:solidFill>
                  </a:rPr>
                  <a:t>:</a:t>
                </a:r>
                <a:r>
                  <a:rPr lang="zh-CN" altLang="en-US" sz="24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accent1"/>
                    </a:solidFill>
                  </a:rPr>
                  <a:t>a 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constant that controls the relative </a:t>
                </a:r>
                <a:r>
                  <a:rPr lang="en-US" sz="2400" dirty="0" smtClean="0">
                    <a:solidFill>
                      <a:schemeClr val="accent1"/>
                    </a:solidFill>
                  </a:rPr>
                  <a:t>importance</a:t>
                </a:r>
                <a:r>
                  <a:rPr lang="zh-CN" altLang="en-US" sz="2400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accent1"/>
                    </a:solidFill>
                  </a:rPr>
                  <a:t>of 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source and target </a:t>
                </a:r>
                <a:r>
                  <a:rPr lang="en-US" sz="2400" dirty="0" smtClean="0">
                    <a:solidFill>
                      <a:schemeClr val="accent1"/>
                    </a:solidFill>
                  </a:rPr>
                  <a:t>domain</a:t>
                </a:r>
                <a:r>
                  <a:rPr lang="en-US" altLang="zh-CN" sz="2400" dirty="0" smtClean="0">
                    <a:solidFill>
                      <a:schemeClr val="accent1"/>
                    </a:solidFill>
                  </a:rPr>
                  <a:t>.</a:t>
                </a:r>
                <a:endParaRPr lang="zh-CN" altLang="en-US" sz="2400" dirty="0" smtClean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28" t="-2801" b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89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</a:t>
            </a:r>
            <a:r>
              <a:rPr lang="en-US" dirty="0" smtClean="0"/>
              <a:t>OPTIMIZATION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508540"/>
                <a:ext cx="10123025" cy="3637626"/>
              </a:xfrm>
            </p:spPr>
            <p:txBody>
              <a:bodyPr>
                <a:normAutofit lnSpcReduction="10000"/>
              </a:bodyPr>
              <a:lstStyle/>
              <a:p>
                <a:pPr>
                  <a:buFont typeface="Wingdings" charset="2"/>
                  <a:buChar char="Ø"/>
                </a:pP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Initialize</a:t>
                </a:r>
                <a:r>
                  <a:rPr lang="zh-CN" altLang="en-US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CN" i="1">
                        <a:latin typeface="Cambria Math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charset="0"/>
                              </a:rPr>
                              <m:t>𝑠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to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identity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matrix.</a:t>
                </a:r>
                <a:endParaRPr lang="zh-CN" altLang="en-US" dirty="0" smtClean="0"/>
              </a:p>
              <a:p>
                <a:pPr>
                  <a:buFont typeface="Wingdings" charset="2"/>
                  <a:buChar char="Ø"/>
                </a:pP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Optimize</a:t>
                </a:r>
                <a:r>
                  <a:rPr lang="zh-CN" altLang="en-US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>
                        <a:latin typeface="Cambria Math" charset="0"/>
                        <a:ea typeface="Cambria Math" charset="0"/>
                        <a:cs typeface="Cambria Math" charset="0"/>
                      </a:rPr>
                      <m:t>Π</m:t>
                    </m:r>
                  </m:oMath>
                </a14:m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with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fixed</a:t>
                </a:r>
                <a:r>
                  <a:rPr lang="zh-CN" altLang="en-US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CN" i="1">
                        <a:latin typeface="Cambria Math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charset="0"/>
                              </a:rPr>
                              <m:t>𝑠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dirty="0" smtClean="0"/>
                  <a:t>.</a:t>
                </a:r>
                <a:endParaRPr lang="zh-CN" altLang="en-US" dirty="0" smtClean="0"/>
              </a:p>
              <a:p>
                <a:pPr marL="0" indent="0">
                  <a:buNone/>
                </a:pPr>
                <a:endParaRPr lang="zh-CN" alt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Π</m:t>
                          </m:r>
                        </m:e>
                        <m:sup>
                          <m:r>
                            <a:rPr lang="zh-CN" altLang="en-US" b="0" i="1" smtClean="0">
                              <a:latin typeface="Cambria Math" charset="0"/>
                            </a:rPr>
                            <m:t>∗</m:t>
                          </m:r>
                        </m:sup>
                      </m:sSup>
                      <m:r>
                        <a:rPr lang="en-US" altLang="zh-CN" b="0" i="1" smtClean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bg-BG" altLang="zh-CN" b="0" i="1" smtClean="0">
                              <a:latin typeface="Cambria Math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is-IS" altLang="zh-CN" b="0" i="1" smtClean="0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b="0" i="1" smtClean="0">
                                  <a:latin typeface="Cambria Math" charset="0"/>
                                </a:rPr>
                                <m:t>𝑠</m:t>
                              </m:r>
                              <m:r>
                                <a:rPr lang="en-US" altLang="zh-CN" b="0" i="1" smtClean="0">
                                  <a:latin typeface="Cambria Math" charset="0"/>
                                </a:rPr>
                                <m:t>=1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charset="0"/>
                                    </a:rPr>
                                    <m:t>𝑆</m:t>
                                  </m:r>
                                </m:sub>
                              </m:sSub>
                            </m:sup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charset="0"/>
                                    </a:rPr>
                                    <m:t>𝑆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Π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charset="0"/>
                                    </a:rPr>
                                    <m:t>𝑠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charset="0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ctrlPr>
                                    <a:rPr lang="is-IS" altLang="zh-CN" i="1">
                                      <a:latin typeface="Cambria Math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CN" b="0" i="1" smtClean="0">
                                      <a:latin typeface="Cambria Math" charset="0"/>
                                    </a:rPr>
                                    <m:t>𝑡</m:t>
                                  </m:r>
                                  <m:r>
                                    <a:rPr lang="en-US" altLang="zh-CN" i="1">
                                      <a:latin typeface="Cambria Math" charset="0"/>
                                    </a:rPr>
                                    <m:t>=1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en-US" altLang="zh-CN" i="1" smtClean="0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charset="0"/>
                                        </a:rPr>
                                        <m:t>𝑇</m:t>
                                      </m:r>
                                    </m:sub>
                                  </m:sSub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Π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ctrlPr>
                                <a:rPr lang="is-IS" altLang="zh-CN" i="1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i="1">
                                  <a:latin typeface="Cambria Math" charset="0"/>
                                </a:rPr>
                                <m:t>𝑠</m:t>
                              </m:r>
                              <m:r>
                                <a:rPr lang="en-US" altLang="zh-CN" i="1">
                                  <a:latin typeface="Cambria Math" charset="0"/>
                                </a:rPr>
                                <m:t>=1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en-US" altLang="zh-CN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charset="0"/>
                                    </a:rPr>
                                    <m:t>𝑆</m:t>
                                  </m:r>
                                </m:sub>
                              </m:sSub>
                            </m:sup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charset="0"/>
                                    </a:rPr>
                                    <m:t>𝑆</m:t>
                                  </m:r>
                                </m:sub>
                              </m:sSub>
                              <m:r>
                                <a:rPr lang="en-US" altLang="zh-CN" i="1">
                                  <a:latin typeface="Cambria Math" charset="0"/>
                                </a:rPr>
                                <m:t>+</m:t>
                              </m:r>
                            </m:e>
                          </m:nary>
                          <m:sSub>
                            <m:sSub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charset="0"/>
                                </a:rPr>
                                <m:t>𝑇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dirty="0" smtClean="0"/>
              </a:p>
              <a:p>
                <a:pPr>
                  <a:buFont typeface="Wingdings" charset="2"/>
                  <a:buChar char="Ø"/>
                </a:pP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Optimize</a:t>
                </a:r>
                <a:r>
                  <a:rPr lang="zh-CN" altLang="en-US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CN" i="1">
                        <a:latin typeface="Cambria Math" charset="0"/>
                      </a:rPr>
                      <m:t>,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charset="0"/>
                              </a:rPr>
                              <m:t>𝑠</m:t>
                            </m:r>
                          </m:sub>
                        </m:sSub>
                      </m:e>
                    </m:d>
                  </m:oMath>
                </a14:m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with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fixed</a:t>
                </a:r>
                <a:r>
                  <a:rPr lang="zh-CN" altLang="en-US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>
                        <a:latin typeface="Cambria Math" charset="0"/>
                        <a:ea typeface="Cambria Math" charset="0"/>
                        <a:cs typeface="Cambria Math" charset="0"/>
                      </a:rPr>
                      <m:t>Π</m:t>
                    </m:r>
                  </m:oMath>
                </a14:m>
                <a:r>
                  <a:rPr lang="en-US" altLang="zh-CN" dirty="0" smtClean="0"/>
                  <a:t>.</a:t>
                </a:r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>
                        <a:latin typeface="Cambria Math" charset="0"/>
                        <a:ea typeface="Cambria Math" charset="0"/>
                        <a:cs typeface="Cambria Math" charset="0"/>
                      </a:rPr>
                      <m:t>Π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is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fi</a:t>
                </a:r>
                <a:r>
                  <a:rPr lang="en-US" dirty="0" smtClean="0"/>
                  <a:t>xed</a:t>
                </a:r>
                <a:r>
                  <a:rPr lang="en-US" dirty="0"/>
                  <a:t>, solving </a:t>
                </a:r>
                <a:r>
                  <a:rPr lang="en-US" altLang="zh-CN" dirty="0" smtClean="0"/>
                  <a:t>objective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function</a:t>
                </a:r>
                <a:r>
                  <a:rPr lang="zh-CN" altLang="en-US" dirty="0" smtClean="0"/>
                  <a:t> </a:t>
                </a:r>
                <a:r>
                  <a:rPr lang="en-US" dirty="0" smtClean="0"/>
                  <a:t>turns </a:t>
                </a:r>
                <a:r>
                  <a:rPr lang="en-US" dirty="0"/>
                  <a:t>into solving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CN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charset="0"/>
                              </a:rPr>
                              <m:t>𝑆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charset="0"/>
                          </a:rPr>
                          <m:t>+</m:t>
                        </m:r>
                        <m:r>
                          <a:rPr lang="en-US" altLang="zh-CN" i="1">
                            <a:latin typeface="Cambria Math" charset="0"/>
                          </a:rPr>
                          <m:t>𝐿</m:t>
                        </m:r>
                      </m:e>
                      <m:sub>
                        <m:r>
                          <a:rPr lang="en-US" altLang="zh-CN" i="1">
                            <a:latin typeface="Cambria Math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zh-CN" altLang="en-US" dirty="0" smtClean="0"/>
                  <a:t> </a:t>
                </a:r>
                <a:r>
                  <a:rPr lang="en-US" dirty="0" smtClean="0"/>
                  <a:t>separa</a:t>
                </a:r>
                <a:r>
                  <a:rPr lang="en-US" altLang="zh-CN" dirty="0" smtClean="0"/>
                  <a:t>t</a:t>
                </a:r>
                <a:r>
                  <a:rPr lang="en-US" dirty="0" smtClean="0"/>
                  <a:t>e</a:t>
                </a:r>
                <a:r>
                  <a:rPr lang="zh-CN" altLang="en-US" dirty="0" smtClean="0"/>
                  <a:t> </a:t>
                </a:r>
                <a:r>
                  <a:rPr lang="en-US" dirty="0" smtClean="0"/>
                  <a:t>sub</a:t>
                </a:r>
                <a:r>
                  <a:rPr lang="en-US" altLang="zh-CN" dirty="0" smtClean="0"/>
                  <a:t>-</a:t>
                </a:r>
                <a:r>
                  <a:rPr lang="en-US" dirty="0" smtClean="0"/>
                  <a:t>problems</a:t>
                </a:r>
                <a:r>
                  <a:rPr lang="en-US" altLang="zh-CN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zh-CN" altLang="en-US" b="0" i="1" smtClean="0">
                              <a:latin typeface="Cambria Math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func>
                                <m:funcPr>
                                  <m:ctrlPr>
                                    <a:rPr lang="zh-CN" altLang="en-US" b="0" i="1" smtClean="0">
                                      <a:latin typeface="Cambria Math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CN" b="0" i="0" smtClean="0">
                                      <a:latin typeface="Cambria Math" charset="0"/>
                                    </a:rPr>
                                    <m:t>arg</m:t>
                                  </m:r>
                                </m:fName>
                                <m:e>
                                  <m:r>
                                    <a:rPr lang="en-US" altLang="zh-CN" b="0" i="1" smtClean="0">
                                      <a:latin typeface="Cambria Math" charset="0"/>
                                    </a:rPr>
                                    <m:t>𝑚𝑖𝑛</m:t>
                                  </m:r>
                                </m:e>
                              </m:func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charset="0"/>
                                    </a:rPr>
                                    <m:t>𝑙</m:t>
                                  </m:r>
                                </m:sub>
                              </m:sSub>
                            </m:sub>
                          </m:sSub>
                        </m:fName>
                        <m:e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Π</m:t>
                                  </m:r>
                                  <m:r>
                                    <a:rPr lang="en-US" altLang="zh-CN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Π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𝑙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charset="0"/>
                                        </a:rPr>
                                        <m:t>𝑙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en-US" altLang="zh-CN" b="0" i="1" smtClean="0">
                                  <a:latin typeface="Cambria Math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charset="0"/>
                                </a:rPr>
                                <m:t>2</m:t>
                              </m:r>
                            </m:sup>
                          </m:sSubSup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508540"/>
                <a:ext cx="10123025" cy="3637626"/>
              </a:xfrm>
              <a:blipFill rotWithShape="0">
                <a:blip r:embed="rId2"/>
                <a:stretch>
                  <a:fillRect l="-1084" t="-38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53949" y="1673559"/>
                <a:ext cx="9613739" cy="6792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400" b="0" dirty="0" smtClean="0"/>
                  <a:t>O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charset="0"/>
                      </a:rPr>
                      <m:t>𝑏𝑗𝑒𝑐𝑡𝑖𝑣𝑒</m:t>
                    </m:r>
                    <m:r>
                      <a:rPr lang="zh-CN" altLang="en-US" sz="2400" b="0" i="1" smtClean="0">
                        <a:latin typeface="Cambria Math" charset="0"/>
                      </a:rPr>
                      <m:t> </m:t>
                    </m:r>
                    <m:r>
                      <a:rPr lang="en-US" altLang="zh-CN" sz="2400" b="0" i="1" smtClean="0">
                        <a:latin typeface="Cambria Math" charset="0"/>
                      </a:rPr>
                      <m:t>𝐹𝑢𝑛𝑐𝑡𝑖𝑜𝑛</m:t>
                    </m:r>
                    <m:r>
                      <a:rPr lang="en-US" altLang="zh-CN" sz="2400" b="0" i="1" smtClean="0">
                        <a:latin typeface="Cambria Math" charset="0"/>
                      </a:rPr>
                      <m:t>: </m:t>
                    </m:r>
                    <m:func>
                      <m:funcPr>
                        <m:ctrlPr>
                          <a:rPr lang="en-US" sz="2400" i="1">
                            <a:latin typeface="Cambria Math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charset="0"/>
                              </a:rPr>
                              <m:t>min</m:t>
                            </m:r>
                          </m:e>
                          <m:lim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4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latin typeface="Cambria Math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latin typeface="Cambria Math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CN" sz="2400" i="1">
                                <a:latin typeface="Cambria Math" charset="0"/>
                              </a:rPr>
                              <m:t>,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4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latin typeface="Cambria Math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latin typeface="Cambria Math" charset="0"/>
                                      </a:rPr>
                                      <m:t>𝑠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CN" sz="2400" i="1">
                                <a:latin typeface="Cambria Math" charset="0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 charset="0"/>
                                <a:ea typeface="Cambria Math" charset="0"/>
                                <a:cs typeface="Cambria Math" charset="0"/>
                              </a:rPr>
                              <m:t>Π</m:t>
                            </m:r>
                          </m:lim>
                        </m:limLow>
                      </m:fName>
                      <m:e>
                        <m:nary>
                          <m:naryPr>
                            <m:chr m:val="∑"/>
                            <m:ctrlPr>
                              <a:rPr lang="is-IS" sz="2400" i="1">
                                <a:latin typeface="Cambria Math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CN" sz="2400" i="1">
                                <a:latin typeface="Cambria Math" charset="0"/>
                              </a:rPr>
                              <m:t>𝑠</m:t>
                            </m:r>
                            <m:r>
                              <a:rPr lang="en-US" altLang="zh-CN" sz="2400" i="1">
                                <a:latin typeface="Cambria Math" charset="0"/>
                              </a:rPr>
                              <m:t>=1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sz="2400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latin typeface="Cambria Math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latin typeface="Cambria Math" charset="0"/>
                                  </a:rPr>
                                  <m:t>𝑆</m:t>
                                </m:r>
                              </m:sub>
                            </m:sSub>
                          </m:sup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latin typeface="Cambria Math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nary>
                        <m:sSubSup>
                          <m:sSubSupPr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sSubSupPr>
                          <m:e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sz="24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l-GR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Π</m:t>
                                </m:r>
                                <m:r>
                                  <a:rPr lang="en-US" altLang="zh-CN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CN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𝑆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CN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𝑆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altLang="zh-CN" sz="2400" i="1">
                                <a:latin typeface="Cambria Math" charset="0"/>
                              </a:rPr>
                              <m:t>𝐹</m:t>
                            </m:r>
                          </m:sub>
                          <m:sup>
                            <m:r>
                              <a:rPr lang="en-US" altLang="zh-CN" sz="2400" i="1">
                                <a:latin typeface="Cambria Math" charset="0"/>
                              </a:rPr>
                              <m:t>2</m:t>
                            </m:r>
                          </m:sup>
                        </m:sSubSup>
                      </m:e>
                    </m:func>
                  </m:oMath>
                </a14:m>
                <a:r>
                  <a:rPr lang="en-US" altLang="zh-CN" sz="2400" dirty="0"/>
                  <a:t> +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is-IS" sz="2400" i="1">
                            <a:latin typeface="Cambria Math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latin typeface="Cambria Math" charset="0"/>
                          </a:rPr>
                          <m:t>𝑡</m:t>
                        </m:r>
                        <m:r>
                          <a:rPr lang="en-US" altLang="zh-CN" sz="2400" i="1">
                            <a:latin typeface="Cambria Math" charset="0"/>
                          </a:rPr>
                          <m:t>=1</m:t>
                        </m:r>
                      </m:sub>
                      <m:sup>
                        <m:sSub>
                          <m:sSubPr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charset="0"/>
                              </a:rPr>
                              <m:t>𝑇</m:t>
                            </m:r>
                          </m:sub>
                        </m:sSub>
                      </m:sup>
                      <m:e>
                        <m:sSubSup>
                          <m:sSubSupPr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sSubSupPr>
                          <m:e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sz="2400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l-GR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Π</m:t>
                                </m:r>
                                <m:r>
                                  <a:rPr lang="en-US" altLang="zh-CN" sz="2400" i="1">
                                    <a:latin typeface="Cambria Math" charset="0"/>
                                    <a:ea typeface="Cambria Math" charset="0"/>
                                    <a:cs typeface="Cambria Math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CN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Π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CN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altLang="zh-CN" sz="2400" i="1">
                                <a:latin typeface="Cambria Math" charset="0"/>
                              </a:rPr>
                              <m:t>𝐹</m:t>
                            </m:r>
                          </m:sub>
                          <m:sup>
                            <m:r>
                              <a:rPr lang="en-US" altLang="zh-CN" sz="2400" i="1">
                                <a:latin typeface="Cambria Math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949" y="1673559"/>
                <a:ext cx="9613739" cy="679225"/>
              </a:xfrm>
              <a:prstGeom prst="rect">
                <a:avLst/>
              </a:prstGeom>
              <a:blipFill rotWithShape="0">
                <a:blip r:embed="rId3"/>
                <a:stretch>
                  <a:fillRect l="-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7572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Domain Adaptation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zh-CN" altLang="en-US" b="1" dirty="0" smtClean="0"/>
              <a:t> </a:t>
            </a:r>
            <a:r>
              <a:rPr lang="en-US" b="1" dirty="0" smtClean="0"/>
              <a:t>Domain Adaptation</a:t>
            </a:r>
            <a:r>
              <a:rPr lang="en-US" dirty="0" smtClean="0"/>
              <a:t> is </a:t>
            </a:r>
            <a:r>
              <a:rPr lang="en-US" dirty="0"/>
              <a:t>a field of associated with </a:t>
            </a:r>
            <a:r>
              <a:rPr lang="en-US" dirty="0" smtClean="0">
                <a:hlinkClick r:id="rId3" tooltip="Machine learning"/>
              </a:rPr>
              <a:t>machine </a:t>
            </a:r>
            <a:r>
              <a:rPr lang="zh-CN" altLang="en-US" dirty="0" smtClean="0">
                <a:hlinkClick r:id="rId3" tooltip="Machine learning"/>
              </a:rPr>
              <a:t> </a:t>
            </a:r>
            <a:r>
              <a:rPr lang="en-US" dirty="0" smtClean="0">
                <a:hlinkClick r:id="rId3" tooltip="Machine learning"/>
              </a:rPr>
              <a:t>learning</a:t>
            </a:r>
            <a:r>
              <a:rPr lang="en-US" dirty="0"/>
              <a:t> and </a:t>
            </a:r>
            <a:r>
              <a:rPr lang="en-US" dirty="0">
                <a:hlinkClick r:id="rId4" tooltip="Inductive transfer"/>
              </a:rPr>
              <a:t>transfer learning</a:t>
            </a:r>
            <a:r>
              <a:rPr lang="en-US" dirty="0"/>
              <a:t>. </a:t>
            </a:r>
            <a:r>
              <a:rPr lang="en-US" dirty="0" smtClean="0"/>
              <a:t>This </a:t>
            </a:r>
            <a:r>
              <a:rPr lang="en-US" dirty="0"/>
              <a:t>scenario arises when we aim at </a:t>
            </a:r>
            <a:r>
              <a:rPr lang="en-US" dirty="0">
                <a:solidFill>
                  <a:srgbClr val="C00000"/>
                </a:solidFill>
              </a:rPr>
              <a:t>learning from a source data distribution </a:t>
            </a:r>
            <a:r>
              <a:rPr lang="en-US" dirty="0"/>
              <a:t>a well performing model on a different (but related) target data </a:t>
            </a:r>
            <a:r>
              <a:rPr lang="en-US" dirty="0" smtClean="0"/>
              <a:t>distribution.</a:t>
            </a:r>
            <a:endParaRPr lang="zh-CN" altLang="en-US" dirty="0"/>
          </a:p>
          <a:p>
            <a:pPr>
              <a:buFont typeface="Wingdings" charset="2"/>
              <a:buChar char="Ø"/>
            </a:pPr>
            <a:r>
              <a:rPr lang="zh-CN" altLang="en-US" dirty="0" smtClean="0"/>
              <a:t> </a:t>
            </a:r>
            <a:r>
              <a:rPr lang="en-US" altLang="zh-CN" dirty="0" smtClean="0"/>
              <a:t>Why</a:t>
            </a:r>
            <a:r>
              <a:rPr lang="zh-CN" altLang="en-US" dirty="0" smtClean="0"/>
              <a:t> </a:t>
            </a:r>
            <a:r>
              <a:rPr lang="en-US" altLang="zh-CN" dirty="0" smtClean="0"/>
              <a:t>Domain</a:t>
            </a:r>
            <a:r>
              <a:rPr lang="zh-CN" altLang="en-US" dirty="0" smtClean="0"/>
              <a:t> </a:t>
            </a:r>
            <a:r>
              <a:rPr lang="en-US" altLang="zh-CN" dirty="0" smtClean="0"/>
              <a:t>Adaptation?</a:t>
            </a:r>
            <a:endParaRPr lang="zh-CN" altLang="en-US" dirty="0"/>
          </a:p>
          <a:p>
            <a:r>
              <a:rPr lang="en-US" dirty="0" smtClean="0"/>
              <a:t>Labeled data is limited and very expensive to obtain.</a:t>
            </a:r>
          </a:p>
          <a:p>
            <a:r>
              <a:rPr lang="en-US" dirty="0" smtClean="0"/>
              <a:t>Use labeled data from other “similar” </a:t>
            </a:r>
            <a:r>
              <a:rPr lang="en-US" altLang="zh-CN" dirty="0" smtClean="0"/>
              <a:t>d</a:t>
            </a:r>
            <a:r>
              <a:rPr lang="en-US" dirty="0" smtClean="0"/>
              <a:t>omains and build shared models.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C0CCE-4CD2-7A4F-9DF2-B6C1B334CE7C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26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 smtClean="0"/>
              <a:t>Multiple</a:t>
            </a:r>
            <a:r>
              <a:rPr lang="zh-CN" altLang="en-US" sz="3200" dirty="0" smtClean="0"/>
              <a:t> </a:t>
            </a:r>
            <a:r>
              <a:rPr lang="en-US" altLang="zh-CN" sz="3200" dirty="0" smtClean="0"/>
              <a:t>Subspace</a:t>
            </a:r>
            <a:r>
              <a:rPr lang="zh-CN" altLang="en-US" sz="3200" dirty="0" smtClean="0"/>
              <a:t> </a:t>
            </a:r>
            <a:r>
              <a:rPr lang="en-US" altLang="zh-CN" sz="3200" dirty="0" smtClean="0"/>
              <a:t>Alignment</a:t>
            </a:r>
            <a:r>
              <a:rPr lang="zh-CN" altLang="en-US" sz="3200" dirty="0" smtClean="0"/>
              <a:t> </a:t>
            </a:r>
            <a:r>
              <a:rPr lang="en-US" altLang="zh-CN" sz="3200" dirty="0" smtClean="0"/>
              <a:t>for</a:t>
            </a:r>
            <a:r>
              <a:rPr lang="zh-CN" altLang="en-US" sz="3200" dirty="0" smtClean="0"/>
              <a:t> </a:t>
            </a:r>
            <a:r>
              <a:rPr lang="en-US" altLang="zh-CN" sz="3200" dirty="0" smtClean="0"/>
              <a:t>Domain</a:t>
            </a:r>
            <a:r>
              <a:rPr lang="zh-CN" altLang="en-US" sz="3200" dirty="0" smtClean="0"/>
              <a:t> </a:t>
            </a:r>
            <a:r>
              <a:rPr lang="en-US" altLang="zh-CN" sz="3200" dirty="0" smtClean="0"/>
              <a:t>Adaption</a:t>
            </a:r>
            <a:endParaRPr lang="en-US" sz="32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15887" y="1825625"/>
            <a:ext cx="5631755" cy="435133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723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charset="2"/>
              <a:buChar char="Ø"/>
            </a:pPr>
            <a:r>
              <a:rPr lang="zh-CN" altLang="en-US" dirty="0" smtClean="0"/>
              <a:t> </a:t>
            </a:r>
            <a:r>
              <a:rPr lang="en-US" altLang="zh-CN" dirty="0" smtClean="0"/>
              <a:t>USPS</a:t>
            </a:r>
            <a:r>
              <a:rPr lang="zh-CN" altLang="en-US" dirty="0" smtClean="0"/>
              <a:t> </a:t>
            </a:r>
            <a:r>
              <a:rPr lang="en-US" altLang="zh-CN" dirty="0"/>
              <a:t>D</a:t>
            </a:r>
            <a:r>
              <a:rPr lang="en-US" altLang="zh-CN" dirty="0" smtClean="0"/>
              <a:t>igit</a:t>
            </a:r>
            <a:r>
              <a:rPr lang="zh-CN" altLang="en-US" dirty="0" smtClean="0"/>
              <a:t> </a:t>
            </a:r>
            <a:r>
              <a:rPr lang="en-US" altLang="zh-CN" dirty="0"/>
              <a:t>R</a:t>
            </a:r>
            <a:r>
              <a:rPr lang="en-US" altLang="zh-CN" dirty="0" smtClean="0"/>
              <a:t>ecognition</a:t>
            </a:r>
            <a:endParaRPr lang="zh-CN" altLang="en-US" dirty="0" smtClean="0"/>
          </a:p>
          <a:p>
            <a:r>
              <a:rPr lang="en-US" dirty="0"/>
              <a:t>We </a:t>
            </a:r>
            <a:r>
              <a:rPr lang="en-US" altLang="zh-CN" dirty="0" smtClean="0"/>
              <a:t>extract</a:t>
            </a:r>
            <a:r>
              <a:rPr lang="zh-CN" altLang="en-US" dirty="0" smtClean="0"/>
              <a:t> </a:t>
            </a:r>
            <a:r>
              <a:rPr lang="en-US" altLang="zh-CN" dirty="0" smtClean="0"/>
              <a:t>examples</a:t>
            </a:r>
            <a:r>
              <a:rPr lang="zh-CN" altLang="en-US" dirty="0" smtClean="0"/>
              <a:t> </a:t>
            </a:r>
            <a:r>
              <a:rPr lang="en-US" altLang="zh-CN" dirty="0" smtClean="0"/>
              <a:t>from</a:t>
            </a:r>
            <a:r>
              <a:rPr lang="zh-CN" altLang="en-US" dirty="0" smtClean="0"/>
              <a:t> </a:t>
            </a:r>
            <a:r>
              <a:rPr lang="en-US" altLang="zh-CN" dirty="0" smtClean="0"/>
              <a:t>digit</a:t>
            </a:r>
            <a:r>
              <a:rPr lang="zh-CN" altLang="en-US" dirty="0" smtClean="0"/>
              <a:t> </a:t>
            </a:r>
            <a:r>
              <a:rPr lang="en-US" altLang="zh-CN" dirty="0" smtClean="0"/>
              <a:t>3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8,</a:t>
            </a:r>
            <a:r>
              <a:rPr lang="zh-CN" altLang="en-US" dirty="0" smtClean="0"/>
              <a:t> </a:t>
            </a:r>
            <a:r>
              <a:rPr lang="en-US" dirty="0" smtClean="0"/>
              <a:t>rotate </a:t>
            </a:r>
            <a:r>
              <a:rPr lang="en-US" dirty="0"/>
              <a:t>the training </a:t>
            </a:r>
            <a:r>
              <a:rPr lang="en-US" altLang="zh-CN" dirty="0" smtClean="0"/>
              <a:t>examples</a:t>
            </a:r>
            <a:r>
              <a:rPr lang="en-US" dirty="0" smtClean="0"/>
              <a:t> </a:t>
            </a:r>
            <a:r>
              <a:rPr lang="en-US" dirty="0"/>
              <a:t>by both 30 and </a:t>
            </a:r>
            <a:r>
              <a:rPr lang="en-US" dirty="0" smtClean="0"/>
              <a:t>60</a:t>
            </a:r>
            <a:r>
              <a:rPr lang="zh-CN" altLang="en-US" dirty="0" smtClean="0"/>
              <a:t> </a:t>
            </a:r>
            <a:r>
              <a:rPr lang="en-US" dirty="0" smtClean="0"/>
              <a:t>degrees</a:t>
            </a:r>
            <a:r>
              <a:rPr lang="zh-CN" altLang="en-US" dirty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dirty="0"/>
              <a:t>we use PCA to project both training and </a:t>
            </a:r>
            <a:r>
              <a:rPr lang="en-US" dirty="0" smtClean="0"/>
              <a:t>testing</a:t>
            </a:r>
            <a:r>
              <a:rPr lang="zh-CN" altLang="en-US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to a 2D </a:t>
            </a:r>
            <a:r>
              <a:rPr lang="en-US" dirty="0" smtClean="0"/>
              <a:t>space</a:t>
            </a:r>
            <a:r>
              <a:rPr lang="en-US" altLang="zh-CN" dirty="0" smtClean="0"/>
              <a:t>.</a:t>
            </a:r>
            <a:endParaRPr lang="zh-CN" altLang="en-US" dirty="0" smtClean="0"/>
          </a:p>
          <a:p>
            <a:endParaRPr lang="zh-CN" altLang="en-US" dirty="0"/>
          </a:p>
          <a:p>
            <a:endParaRPr lang="zh-CN" altLang="en-US" dirty="0" smtClean="0"/>
          </a:p>
          <a:p>
            <a:endParaRPr lang="zh-CN" altLang="en-US" dirty="0"/>
          </a:p>
          <a:p>
            <a:endParaRPr lang="zh-CN" altLang="en-US" dirty="0" smtClean="0"/>
          </a:p>
          <a:p>
            <a:endParaRPr lang="zh-CN" altLang="en-US" dirty="0"/>
          </a:p>
          <a:p>
            <a:endParaRPr lang="zh-CN" altLang="en-US" dirty="0" smtClean="0"/>
          </a:p>
          <a:p>
            <a:endParaRPr lang="zh-CN" altLang="en-US" sz="2100" dirty="0" smtClean="0"/>
          </a:p>
          <a:p>
            <a:endParaRPr lang="zh-CN" altLang="en-US" sz="2100" dirty="0"/>
          </a:p>
          <a:p>
            <a:endParaRPr lang="zh-CN" altLang="en-US" sz="2100" dirty="0" smtClean="0"/>
          </a:p>
          <a:p>
            <a:pPr marL="0" indent="0">
              <a:buNone/>
            </a:pPr>
            <a:r>
              <a:rPr lang="en-US" sz="2100" dirty="0" smtClean="0"/>
              <a:t>Solid </a:t>
            </a:r>
            <a:r>
              <a:rPr lang="en-US" sz="2100" dirty="0"/>
              <a:t>shapes represent the test data, shallow shapes</a:t>
            </a:r>
            <a:r>
              <a:rPr lang="zh-CN" altLang="en-US" sz="2100" dirty="0"/>
              <a:t> </a:t>
            </a:r>
            <a:r>
              <a:rPr lang="en-US" sz="2100" dirty="0"/>
              <a:t>represent the training data (di</a:t>
            </a:r>
            <a:r>
              <a:rPr lang="en-US" altLang="zh-CN" sz="2100" dirty="0"/>
              <a:t>ff</a:t>
            </a:r>
            <a:r>
              <a:rPr lang="en-US" sz="2100" dirty="0"/>
              <a:t>erent shapes represent different</a:t>
            </a:r>
            <a:r>
              <a:rPr lang="zh-CN" altLang="en-US" sz="2100" dirty="0"/>
              <a:t> </a:t>
            </a:r>
            <a:r>
              <a:rPr lang="en-US" sz="2100" dirty="0"/>
              <a:t>rotation degrees</a:t>
            </a:r>
            <a:r>
              <a:rPr lang="en-US" altLang="zh-CN" sz="2100" dirty="0"/>
              <a:t>,</a:t>
            </a:r>
            <a:r>
              <a:rPr lang="zh-CN" altLang="en-US" sz="2100" dirty="0"/>
              <a:t> </a:t>
            </a:r>
            <a:r>
              <a:rPr lang="en-US" altLang="zh-CN" sz="2100" dirty="0"/>
              <a:t>d</a:t>
            </a:r>
            <a:r>
              <a:rPr lang="en-US" sz="2100" dirty="0"/>
              <a:t>i</a:t>
            </a:r>
            <a:r>
              <a:rPr lang="en-US" altLang="zh-CN" sz="2100" dirty="0"/>
              <a:t>ff</a:t>
            </a:r>
            <a:r>
              <a:rPr lang="en-US" sz="2100" dirty="0"/>
              <a:t>erent color represent di</a:t>
            </a:r>
            <a:r>
              <a:rPr lang="en-US" altLang="zh-CN" sz="2100" dirty="0"/>
              <a:t>ff</a:t>
            </a:r>
            <a:r>
              <a:rPr lang="en-US" sz="2100" dirty="0"/>
              <a:t>erent</a:t>
            </a:r>
            <a:r>
              <a:rPr lang="zh-CN" altLang="en-US" sz="2100" dirty="0"/>
              <a:t> </a:t>
            </a:r>
            <a:r>
              <a:rPr lang="en-US" sz="2100" dirty="0"/>
              <a:t>classes</a:t>
            </a:r>
            <a:r>
              <a:rPr lang="en-US" altLang="zh-CN" sz="2100" dirty="0"/>
              <a:t>)</a:t>
            </a:r>
            <a:r>
              <a:rPr lang="en-US" sz="2100" dirty="0"/>
              <a:t>.</a:t>
            </a:r>
            <a:r>
              <a:rPr lang="zh-CN" altLang="en-US" sz="2100" dirty="0" smtClean="0"/>
              <a:t> </a:t>
            </a:r>
            <a:endParaRPr lang="en-US" sz="21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7" name="Content Placeholder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839" y="2723764"/>
            <a:ext cx="7801967" cy="285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7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Empirical</a:t>
            </a:r>
            <a:r>
              <a:rPr lang="zh-CN" altLang="en-US" dirty="0" smtClean="0"/>
              <a:t> </a:t>
            </a:r>
            <a:r>
              <a:rPr lang="en-US" altLang="zh-CN" dirty="0" smtClean="0"/>
              <a:t>Study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412" y="2222203"/>
            <a:ext cx="11111176" cy="1350933"/>
          </a:xfrm>
          <a:prstGeom prst="rect">
            <a:avLst/>
          </a:prstGeom>
        </p:spPr>
      </p:pic>
      <p:pic>
        <p:nvPicPr>
          <p:cNvPr id="9" name="Content Placeholder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531543" y="4248190"/>
            <a:ext cx="6531301" cy="18078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06240" y="1806315"/>
            <a:ext cx="3250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Table</a:t>
            </a:r>
            <a:r>
              <a:rPr lang="zh-CN" altLang="en-US" dirty="0" smtClean="0"/>
              <a:t> </a:t>
            </a:r>
            <a:r>
              <a:rPr lang="en-US" altLang="zh-CN" dirty="0" smtClean="0"/>
              <a:t>1.</a:t>
            </a:r>
            <a:r>
              <a:rPr lang="zh-CN" altLang="en-US" dirty="0" smtClean="0"/>
              <a:t> </a:t>
            </a:r>
            <a:r>
              <a:rPr lang="en-US" altLang="zh-CN" dirty="0" smtClean="0"/>
              <a:t>USPS</a:t>
            </a:r>
            <a:r>
              <a:rPr lang="zh-CN" altLang="en-US" dirty="0" smtClean="0"/>
              <a:t> </a:t>
            </a:r>
            <a:r>
              <a:rPr lang="en-US" altLang="zh-CN" dirty="0" smtClean="0"/>
              <a:t>Digital</a:t>
            </a:r>
            <a:r>
              <a:rPr lang="zh-CN" altLang="en-US" dirty="0" smtClean="0"/>
              <a:t> </a:t>
            </a:r>
            <a:r>
              <a:rPr lang="en-US" altLang="zh-CN" dirty="0" smtClean="0"/>
              <a:t>Recognition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172036" y="3919985"/>
            <a:ext cx="3355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Table</a:t>
            </a:r>
            <a:r>
              <a:rPr lang="zh-CN" altLang="en-US" dirty="0" smtClean="0"/>
              <a:t> </a:t>
            </a:r>
            <a:r>
              <a:rPr lang="en-US" altLang="zh-CN" dirty="0"/>
              <a:t>2</a:t>
            </a:r>
            <a:r>
              <a:rPr lang="en-US" altLang="zh-CN" dirty="0" smtClean="0"/>
              <a:t>.</a:t>
            </a:r>
            <a:r>
              <a:rPr lang="zh-CN" altLang="en-US" dirty="0" smtClean="0"/>
              <a:t> </a:t>
            </a:r>
            <a:r>
              <a:rPr lang="en-US" altLang="zh-CN" dirty="0" smtClean="0"/>
              <a:t>Visual</a:t>
            </a:r>
            <a:r>
              <a:rPr lang="zh-CN" altLang="en-US" dirty="0" smtClean="0"/>
              <a:t> </a:t>
            </a:r>
            <a:r>
              <a:rPr lang="en-US" altLang="zh-CN" dirty="0" smtClean="0"/>
              <a:t>Object</a:t>
            </a:r>
            <a:r>
              <a:rPr lang="zh-CN" altLang="en-US" dirty="0" smtClean="0"/>
              <a:t> </a:t>
            </a:r>
            <a:r>
              <a:rPr lang="en-US" altLang="zh-CN" dirty="0" smtClean="0"/>
              <a:t>Recognition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7466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en-US" sz="2400" dirty="0"/>
              <a:t>H</a:t>
            </a:r>
            <a:r>
              <a:rPr lang="en-US" sz="2400" dirty="0" smtClean="0"/>
              <a:t>eterogeneous </a:t>
            </a:r>
            <a:r>
              <a:rPr lang="en-US" sz="2400" dirty="0"/>
              <a:t>domain </a:t>
            </a:r>
            <a:r>
              <a:rPr lang="en-US" sz="2400" dirty="0" smtClean="0"/>
              <a:t>adaptation with different feature spaces.</a:t>
            </a:r>
          </a:p>
          <a:p>
            <a:pPr>
              <a:buFont typeface="Wingdings" charset="2"/>
              <a:buChar char="Ø"/>
            </a:pPr>
            <a:r>
              <a:rPr lang="en-US" sz="2400" dirty="0" smtClean="0"/>
              <a:t>Domain Adaptation:  marginal </a:t>
            </a:r>
            <a:r>
              <a:rPr lang="en-US" sz="2400" dirty="0"/>
              <a:t>and conditional distributions are </a:t>
            </a:r>
            <a:r>
              <a:rPr lang="en-US" sz="2400" dirty="0" smtClean="0"/>
              <a:t>allowed to </a:t>
            </a:r>
            <a:r>
              <a:rPr lang="en-US" sz="2400" dirty="0"/>
              <a:t>change </a:t>
            </a:r>
            <a:r>
              <a:rPr lang="en-US" sz="2400" dirty="0" smtClean="0"/>
              <a:t>with </a:t>
            </a:r>
            <a:r>
              <a:rPr lang="en-US" sz="2400" dirty="0"/>
              <a:t>smooth </a:t>
            </a:r>
            <a:r>
              <a:rPr lang="en-US" sz="2400" dirty="0" smtClean="0"/>
              <a:t>changes.</a:t>
            </a:r>
          </a:p>
          <a:p>
            <a:pPr>
              <a:buFont typeface="Wingdings" charset="2"/>
              <a:buChar char="Ø"/>
            </a:pPr>
            <a:r>
              <a:rPr lang="en-US" sz="2400" dirty="0" smtClean="0"/>
              <a:t>Efficient domain adaptation methods </a:t>
            </a:r>
            <a:r>
              <a:rPr lang="en-US" sz="2400" dirty="0"/>
              <a:t>for large scale applications.</a:t>
            </a:r>
            <a:endParaRPr lang="en-US" sz="2400" dirty="0" smtClean="0"/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58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Publications and Submissions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charset="2"/>
              <a:buChar char="Ø"/>
            </a:pPr>
            <a:r>
              <a:rPr lang="en-US" b="1" dirty="0">
                <a:solidFill>
                  <a:schemeClr val="accent1"/>
                </a:solidFill>
              </a:rPr>
              <a:t>Le Shu </a:t>
            </a:r>
            <a:r>
              <a:rPr lang="en-US" dirty="0">
                <a:solidFill>
                  <a:schemeClr val="accent1"/>
                </a:solidFill>
              </a:rPr>
              <a:t>and </a:t>
            </a:r>
            <a:r>
              <a:rPr lang="en-US" dirty="0" err="1">
                <a:solidFill>
                  <a:schemeClr val="accent1"/>
                </a:solidFill>
              </a:rPr>
              <a:t>Longin</a:t>
            </a:r>
            <a:r>
              <a:rPr lang="en-US" dirty="0">
                <a:solidFill>
                  <a:schemeClr val="accent1"/>
                </a:solidFill>
              </a:rPr>
              <a:t> Jan </a:t>
            </a:r>
            <a:r>
              <a:rPr lang="en-US" dirty="0" err="1">
                <a:solidFill>
                  <a:schemeClr val="accent1"/>
                </a:solidFill>
              </a:rPr>
              <a:t>Latecki</a:t>
            </a:r>
            <a:r>
              <a:rPr lang="en-US" dirty="0">
                <a:solidFill>
                  <a:schemeClr val="accent1"/>
                </a:solidFill>
              </a:rPr>
              <a:t>, Latent Subspace Discovery via Subspace Clustering for </a:t>
            </a:r>
            <a:r>
              <a:rPr lang="en-US" dirty="0" smtClean="0">
                <a:solidFill>
                  <a:schemeClr val="accent1"/>
                </a:solidFill>
              </a:rPr>
              <a:t>Domain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1"/>
                </a:solidFill>
              </a:rPr>
              <a:t>    Adaptation</a:t>
            </a:r>
            <a:r>
              <a:rPr lang="en-US" dirty="0">
                <a:solidFill>
                  <a:schemeClr val="accent1"/>
                </a:solidFill>
              </a:rPr>
              <a:t>. (In Submission).</a:t>
            </a:r>
          </a:p>
          <a:p>
            <a:pPr>
              <a:buFont typeface="Wingdings" charset="2"/>
              <a:buChar char="Ø"/>
            </a:pPr>
            <a:r>
              <a:rPr lang="en-US" b="1" dirty="0">
                <a:solidFill>
                  <a:schemeClr val="accent1"/>
                </a:solidFill>
              </a:rPr>
              <a:t>Le Shu </a:t>
            </a:r>
            <a:r>
              <a:rPr lang="en-US" dirty="0">
                <a:solidFill>
                  <a:schemeClr val="accent1"/>
                </a:solidFill>
              </a:rPr>
              <a:t>and </a:t>
            </a:r>
            <a:r>
              <a:rPr lang="en-US" dirty="0" err="1">
                <a:solidFill>
                  <a:schemeClr val="accent1"/>
                </a:solidFill>
              </a:rPr>
              <a:t>Longin</a:t>
            </a:r>
            <a:r>
              <a:rPr lang="en-US" dirty="0">
                <a:solidFill>
                  <a:schemeClr val="accent1"/>
                </a:solidFill>
              </a:rPr>
              <a:t> Jan </a:t>
            </a:r>
            <a:r>
              <a:rPr lang="en-US" dirty="0" err="1">
                <a:solidFill>
                  <a:schemeClr val="accent1"/>
                </a:solidFill>
              </a:rPr>
              <a:t>Latecki</a:t>
            </a:r>
            <a:r>
              <a:rPr lang="en-US" dirty="0">
                <a:solidFill>
                  <a:schemeClr val="accent1"/>
                </a:solidFill>
              </a:rPr>
              <a:t>, Subspace Learning with Data Alignment for Domain Adaptation.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1"/>
                </a:solidFill>
              </a:rPr>
              <a:t>    (</a:t>
            </a:r>
            <a:r>
              <a:rPr lang="en-US" dirty="0">
                <a:solidFill>
                  <a:schemeClr val="accent1"/>
                </a:solidFill>
              </a:rPr>
              <a:t>In Submission).</a:t>
            </a:r>
          </a:p>
          <a:p>
            <a:pPr>
              <a:buFont typeface="Wingdings" charset="2"/>
              <a:buChar char="Ø"/>
            </a:pPr>
            <a:r>
              <a:rPr lang="en-US" b="1" dirty="0"/>
              <a:t>Le Shu </a:t>
            </a:r>
            <a:r>
              <a:rPr lang="en-US" dirty="0"/>
              <a:t>and </a:t>
            </a:r>
            <a:r>
              <a:rPr lang="en-US" dirty="0" err="1"/>
              <a:t>Longin</a:t>
            </a:r>
            <a:r>
              <a:rPr lang="en-US" dirty="0"/>
              <a:t> Jan </a:t>
            </a:r>
            <a:r>
              <a:rPr lang="en-US" dirty="0" err="1"/>
              <a:t>Latecki</a:t>
            </a:r>
            <a:r>
              <a:rPr lang="en-US" dirty="0"/>
              <a:t>, Integration of Single-view Graphs with </a:t>
            </a:r>
            <a:r>
              <a:rPr lang="en-US" dirty="0" err="1"/>
              <a:t>Diusion</a:t>
            </a:r>
            <a:r>
              <a:rPr lang="en-US" dirty="0"/>
              <a:t> of Tensor Product</a:t>
            </a:r>
          </a:p>
          <a:p>
            <a:pPr marL="0" indent="0">
              <a:buNone/>
            </a:pPr>
            <a:r>
              <a:rPr lang="en-US" dirty="0" smtClean="0"/>
              <a:t>    Graphs </a:t>
            </a:r>
            <a:r>
              <a:rPr lang="en-US" dirty="0"/>
              <a:t>for Multi-view Spectral Clustering. (to appear in ACML 2015), Hong Kong, China.</a:t>
            </a:r>
          </a:p>
          <a:p>
            <a:pPr>
              <a:buFont typeface="Wingdings" charset="2"/>
              <a:buChar char="Ø"/>
            </a:pPr>
            <a:r>
              <a:rPr lang="en-US" b="1" dirty="0"/>
              <a:t>Le Shu </a:t>
            </a:r>
            <a:r>
              <a:rPr lang="en-US" dirty="0"/>
              <a:t>and </a:t>
            </a:r>
            <a:r>
              <a:rPr lang="en-US" dirty="0" err="1"/>
              <a:t>Longin</a:t>
            </a:r>
            <a:r>
              <a:rPr lang="en-US" dirty="0"/>
              <a:t> Jan </a:t>
            </a:r>
            <a:r>
              <a:rPr lang="en-US" dirty="0" err="1"/>
              <a:t>Latecki</a:t>
            </a:r>
            <a:r>
              <a:rPr lang="en-US" dirty="0"/>
              <a:t>, </a:t>
            </a:r>
            <a:r>
              <a:rPr lang="en-US" dirty="0" err="1"/>
              <a:t>Transductive</a:t>
            </a:r>
            <a:r>
              <a:rPr lang="en-US" dirty="0"/>
              <a:t> Domain Adaptation with </a:t>
            </a:r>
            <a:r>
              <a:rPr lang="en-US" dirty="0" err="1"/>
              <a:t>Anity</a:t>
            </a:r>
            <a:r>
              <a:rPr lang="en-US" dirty="0"/>
              <a:t> Learning. (CIKM</a:t>
            </a:r>
          </a:p>
          <a:p>
            <a:pPr marL="0" indent="0">
              <a:buNone/>
            </a:pPr>
            <a:r>
              <a:rPr lang="en-US" dirty="0" smtClean="0"/>
              <a:t>    2015</a:t>
            </a:r>
            <a:r>
              <a:rPr lang="en-US" dirty="0"/>
              <a:t>), in Melbourne, Australia.</a:t>
            </a:r>
          </a:p>
          <a:p>
            <a:pPr>
              <a:buFont typeface="Wingdings" charset="2"/>
              <a:buChar char="Ø"/>
            </a:pPr>
            <a:r>
              <a:rPr lang="en-US" b="1" dirty="0"/>
              <a:t>Le Shu</a:t>
            </a:r>
            <a:r>
              <a:rPr lang="en-US" dirty="0"/>
              <a:t>, </a:t>
            </a:r>
            <a:r>
              <a:rPr lang="en-US" dirty="0" err="1"/>
              <a:t>Tianyang</a:t>
            </a:r>
            <a:r>
              <a:rPr lang="en-US" dirty="0"/>
              <a:t> Ma, </a:t>
            </a:r>
            <a:r>
              <a:rPr lang="en-US" dirty="0" err="1"/>
              <a:t>Longin</a:t>
            </a:r>
            <a:r>
              <a:rPr lang="en-US" dirty="0"/>
              <a:t> Jan </a:t>
            </a:r>
            <a:r>
              <a:rPr lang="en-US" dirty="0" err="1"/>
              <a:t>Latecki</a:t>
            </a:r>
            <a:r>
              <a:rPr lang="en-US" dirty="0"/>
              <a:t>, Locality Preserving Projection for Domain Adaptation</a:t>
            </a:r>
          </a:p>
          <a:p>
            <a:pPr marL="0" indent="0">
              <a:buNone/>
            </a:pPr>
            <a:r>
              <a:rPr lang="en-US" dirty="0" smtClean="0"/>
              <a:t>    with </a:t>
            </a:r>
            <a:r>
              <a:rPr lang="en-US" dirty="0"/>
              <a:t>Multi-Objective Learning. (AAAI 2014), in Quebec, Canada.</a:t>
            </a:r>
          </a:p>
          <a:p>
            <a:pPr>
              <a:buFont typeface="Wingdings" charset="2"/>
              <a:buChar char="Ø"/>
            </a:pPr>
            <a:r>
              <a:rPr lang="en-US" b="1" dirty="0"/>
              <a:t>Le Shu</a:t>
            </a:r>
            <a:r>
              <a:rPr lang="en-US" dirty="0"/>
              <a:t>, </a:t>
            </a:r>
            <a:r>
              <a:rPr lang="en-US" dirty="0" err="1"/>
              <a:t>Tianyang</a:t>
            </a:r>
            <a:r>
              <a:rPr lang="en-US" dirty="0"/>
              <a:t> Ma, </a:t>
            </a:r>
            <a:r>
              <a:rPr lang="en-US" dirty="0" err="1"/>
              <a:t>Longin</a:t>
            </a:r>
            <a:r>
              <a:rPr lang="en-US" dirty="0"/>
              <a:t> Jan </a:t>
            </a:r>
            <a:r>
              <a:rPr lang="en-US" dirty="0" err="1"/>
              <a:t>Latecki</a:t>
            </a:r>
            <a:r>
              <a:rPr lang="en-US" dirty="0"/>
              <a:t>. Stable Feature Selection with Minimal Independent</a:t>
            </a:r>
          </a:p>
          <a:p>
            <a:pPr marL="0" indent="0">
              <a:buNone/>
            </a:pPr>
            <a:r>
              <a:rPr lang="en-US" dirty="0" smtClean="0"/>
              <a:t>    Dominating </a:t>
            </a:r>
            <a:r>
              <a:rPr lang="en-US" dirty="0"/>
              <a:t>Sets. (ACM BCB 2013), in Washington DC, USA.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6670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mtClean="0"/>
              <a:t>Thank you !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Q &amp; 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0DAF-20F0-3443-A44B-D563C1E3D6D2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167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Domain Adaptation for Sentiment Classification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1815882" y="1748884"/>
            <a:ext cx="8153434" cy="2677119"/>
            <a:chOff x="1815882" y="1869907"/>
            <a:chExt cx="8153434" cy="2677119"/>
          </a:xfrm>
        </p:grpSpPr>
        <p:pic>
          <p:nvPicPr>
            <p:cNvPr id="12" name="Picture 11" descr="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87649" y="2533615"/>
              <a:ext cx="2313432" cy="1892388"/>
            </a:xfrm>
            <a:prstGeom prst="rect">
              <a:avLst/>
            </a:prstGeom>
          </p:spPr>
        </p:pic>
        <p:sp>
          <p:nvSpPr>
            <p:cNvPr id="13" name="Right Arrow 12"/>
            <p:cNvSpPr/>
            <p:nvPr/>
          </p:nvSpPr>
          <p:spPr>
            <a:xfrm>
              <a:off x="5280418" y="3164828"/>
              <a:ext cx="756627" cy="43600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931"/>
            </a:p>
          </p:txBody>
        </p:sp>
        <p:pic>
          <p:nvPicPr>
            <p:cNvPr id="14" name="Picture 13" descr="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19292" y="2231388"/>
              <a:ext cx="2315638" cy="2315638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815882" y="1869907"/>
              <a:ext cx="30838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Reviews </a:t>
              </a:r>
              <a:r>
                <a:rPr lang="en-US" sz="2400" dirty="0"/>
                <a:t>on Electronics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656101" y="1879438"/>
              <a:ext cx="33132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Reviews </a:t>
              </a:r>
              <a:r>
                <a:rPr lang="en-US" sz="2400" dirty="0"/>
                <a:t>on Video Games</a:t>
              </a:r>
            </a:p>
          </p:txBody>
        </p:sp>
      </p:grp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479553"/>
              </p:ext>
            </p:extLst>
          </p:nvPr>
        </p:nvGraphicFramePr>
        <p:xfrm>
          <a:off x="865094" y="4720426"/>
          <a:ext cx="9802906" cy="168770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935071"/>
                <a:gridCol w="4867835"/>
              </a:tblGrid>
              <a:tr h="690772">
                <a:tc>
                  <a:txBody>
                    <a:bodyPr/>
                    <a:lstStyle/>
                    <a:p>
                      <a:r>
                        <a:rPr lang="en-US" altLang="zh-CN" sz="2000" b="1" dirty="0" smtClean="0">
                          <a:solidFill>
                            <a:schemeClr val="tx1"/>
                          </a:solidFill>
                          <a:latin typeface="+mn-lt"/>
                          <a:ea typeface="华文中宋" pitchFamily="2" charset="-122"/>
                        </a:rPr>
                        <a:t>‘</a:t>
                      </a:r>
                      <a:r>
                        <a:rPr lang="en-US" altLang="zh-CN" sz="2000" b="0" dirty="0" smtClean="0">
                          <a:solidFill>
                            <a:schemeClr val="accent1"/>
                          </a:solidFill>
                          <a:latin typeface="+mn-lt"/>
                          <a:ea typeface="华文中宋" pitchFamily="2" charset="-122"/>
                        </a:rPr>
                        <a:t>Compact</a:t>
                      </a:r>
                      <a:r>
                        <a:rPr lang="en-US" altLang="zh-CN" sz="2000" b="0" dirty="0" smtClean="0">
                          <a:latin typeface="+mn-lt"/>
                          <a:ea typeface="华文中宋" pitchFamily="2" charset="-122"/>
                        </a:rPr>
                        <a:t>; easy to operate; very </a:t>
                      </a:r>
                      <a:r>
                        <a:rPr lang="en-US" altLang="zh-CN" sz="2000" b="0" baseline="0" dirty="0" smtClean="0">
                          <a:latin typeface="+mn-lt"/>
                          <a:ea typeface="华文中宋" pitchFamily="2" charset="-122"/>
                        </a:rPr>
                        <a:t> </a:t>
                      </a:r>
                      <a:r>
                        <a:rPr lang="en-US" altLang="zh-CN" sz="2000" b="0" dirty="0" smtClean="0">
                          <a:latin typeface="+mn-lt"/>
                          <a:ea typeface="华文中宋" pitchFamily="2" charset="-122"/>
                        </a:rPr>
                        <a:t>good picture quality; looks </a:t>
                      </a:r>
                      <a:r>
                        <a:rPr lang="en-US" altLang="zh-CN" sz="2000" b="0" dirty="0" smtClean="0">
                          <a:solidFill>
                            <a:schemeClr val="accent1"/>
                          </a:solidFill>
                          <a:latin typeface="+mn-lt"/>
                          <a:ea typeface="华文中宋" pitchFamily="2" charset="-122"/>
                        </a:rPr>
                        <a:t>sharp</a:t>
                      </a:r>
                      <a:r>
                        <a:rPr lang="en-US" altLang="zh-CN" sz="2000" b="0" dirty="0" smtClean="0">
                          <a:latin typeface="+mn-lt"/>
                          <a:ea typeface="华文中宋" pitchFamily="2" charset="-122"/>
                        </a:rPr>
                        <a:t>!’</a:t>
                      </a:r>
                      <a:endParaRPr lang="en-US" sz="2000" b="0" dirty="0" smtClean="0">
                        <a:latin typeface="+mn-lt"/>
                      </a:endParaRPr>
                    </a:p>
                  </a:txBody>
                  <a:tcPr marL="214313" marR="214313" marT="107156" marB="107156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000" b="0" dirty="0" smtClean="0">
                          <a:latin typeface="+mn-lt"/>
                          <a:ea typeface="华文中宋" pitchFamily="2" charset="-122"/>
                        </a:rPr>
                        <a:t>‘Very fun, lots to do. I am very</a:t>
                      </a:r>
                      <a:r>
                        <a:rPr lang="en-US" altLang="zh-CN" sz="2000" b="0" baseline="0" dirty="0" smtClean="0">
                          <a:latin typeface="+mn-lt"/>
                          <a:ea typeface="华文中宋" pitchFamily="2" charset="-122"/>
                        </a:rPr>
                        <a:t> </a:t>
                      </a:r>
                      <a:r>
                        <a:rPr lang="en-US" altLang="zh-CN" sz="2000" b="0" dirty="0" smtClean="0">
                          <a:latin typeface="+mn-lt"/>
                          <a:ea typeface="华文中宋" pitchFamily="2" charset="-122"/>
                        </a:rPr>
                        <a:t>much </a:t>
                      </a:r>
                      <a:r>
                        <a:rPr lang="en-US" altLang="zh-CN" sz="2000" b="0" dirty="0" smtClean="0">
                          <a:solidFill>
                            <a:schemeClr val="accent1"/>
                          </a:solidFill>
                          <a:latin typeface="+mn-lt"/>
                          <a:ea typeface="华文中宋" pitchFamily="2" charset="-122"/>
                        </a:rPr>
                        <a:t>hooked</a:t>
                      </a:r>
                      <a:r>
                        <a:rPr lang="en-US" altLang="zh-CN" sz="2000" b="0" dirty="0" smtClean="0">
                          <a:latin typeface="+mn-lt"/>
                          <a:ea typeface="华文中宋" pitchFamily="2" charset="-122"/>
                        </a:rPr>
                        <a:t> on this game!’</a:t>
                      </a:r>
                      <a:endParaRPr lang="en-US" sz="2000" b="0" dirty="0" smtClean="0">
                        <a:latin typeface="+mn-lt"/>
                      </a:endParaRPr>
                    </a:p>
                  </a:txBody>
                  <a:tcPr marL="214313" marR="214313" marT="107156" marB="107156">
                    <a:noFill/>
                  </a:tcPr>
                </a:tc>
              </a:tr>
              <a:tr h="863796">
                <a:tc>
                  <a:txBody>
                    <a:bodyPr/>
                    <a:lstStyle/>
                    <a:p>
                      <a:pPr marL="0" marR="0" indent="0" algn="l" defTabSz="37624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b="1" dirty="0" smtClean="0">
                          <a:solidFill>
                            <a:schemeClr val="accent1"/>
                          </a:solidFill>
                          <a:latin typeface="+mn-lt"/>
                          <a:ea typeface="华文中宋" pitchFamily="2" charset="-122"/>
                        </a:rPr>
                        <a:t>‘</a:t>
                      </a:r>
                      <a:r>
                        <a:rPr lang="en-US" altLang="zh-CN" sz="2000" dirty="0" smtClean="0">
                          <a:solidFill>
                            <a:schemeClr val="accent1"/>
                          </a:solidFill>
                          <a:latin typeface="+mn-lt"/>
                          <a:ea typeface="华文中宋" pitchFamily="2" charset="-122"/>
                        </a:rPr>
                        <a:t>terrible </a:t>
                      </a:r>
                      <a:r>
                        <a:rPr lang="en-US" altLang="zh-CN" sz="2000" dirty="0" smtClean="0">
                          <a:latin typeface="+mn-lt"/>
                          <a:ea typeface="华文中宋" pitchFamily="2" charset="-122"/>
                        </a:rPr>
                        <a:t>battery issues; </a:t>
                      </a:r>
                      <a:r>
                        <a:rPr lang="en-US" sz="2000" dirty="0" smtClean="0">
                          <a:latin typeface="+mn-lt"/>
                        </a:rPr>
                        <a:t>The lens </a:t>
                      </a:r>
                      <a:r>
                        <a:rPr lang="en-US" sz="2000" dirty="0" smtClean="0">
                          <a:solidFill>
                            <a:schemeClr val="tx2"/>
                          </a:solidFill>
                          <a:latin typeface="+mn-lt"/>
                        </a:rPr>
                        <a:t>stopped</a:t>
                      </a:r>
                      <a:r>
                        <a:rPr lang="en-US" sz="2000" baseline="0" dirty="0" smtClean="0">
                          <a:solidFill>
                            <a:schemeClr val="dk1"/>
                          </a:solidFill>
                          <a:latin typeface="+mn-lt"/>
                        </a:rPr>
                        <a:t> </a:t>
                      </a:r>
                      <a:r>
                        <a:rPr lang="en-US" sz="2000" dirty="0" smtClean="0">
                          <a:latin typeface="+mn-lt"/>
                        </a:rPr>
                        <a:t>extending or retracting in less than a year</a:t>
                      </a:r>
                      <a:r>
                        <a:rPr lang="en-US" altLang="zh-CN" sz="2000" dirty="0" smtClean="0">
                          <a:latin typeface="+mn-lt"/>
                          <a:ea typeface="华文中宋" pitchFamily="2" charset="-122"/>
                        </a:rPr>
                        <a:t>’</a:t>
                      </a:r>
                      <a:endParaRPr lang="en-US" sz="2000" dirty="0" smtClean="0">
                        <a:latin typeface="+mn-lt"/>
                      </a:endParaRPr>
                    </a:p>
                  </a:txBody>
                  <a:tcPr marL="214313" marR="214313" marT="107156" marB="107156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376249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b="1" dirty="0" smtClean="0">
                          <a:latin typeface="+mn-lt"/>
                          <a:ea typeface="华文中宋" pitchFamily="2" charset="-122"/>
                        </a:rPr>
                        <a:t>‘</a:t>
                      </a:r>
                      <a:r>
                        <a:rPr lang="en-US" sz="2000" dirty="0" smtClean="0">
                          <a:latin typeface="+mn-lt"/>
                        </a:rPr>
                        <a:t>it is prone to </a:t>
                      </a:r>
                      <a:r>
                        <a:rPr lang="en-US" sz="2000" b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crashes</a:t>
                      </a:r>
                      <a:r>
                        <a:rPr lang="en-US" sz="2000" dirty="0" smtClean="0">
                          <a:latin typeface="+mn-lt"/>
                        </a:rPr>
                        <a:t>, including ones that </a:t>
                      </a:r>
                      <a:r>
                        <a:rPr lang="en-US" sz="2000" b="0" dirty="0" smtClean="0">
                          <a:solidFill>
                            <a:schemeClr val="accent1"/>
                          </a:solidFill>
                          <a:latin typeface="+mn-lt"/>
                        </a:rPr>
                        <a:t>corrupt</a:t>
                      </a:r>
                      <a:r>
                        <a:rPr lang="en-US" sz="2000" dirty="0" smtClean="0">
                          <a:latin typeface="+mn-lt"/>
                        </a:rPr>
                        <a:t> the save data.</a:t>
                      </a:r>
                    </a:p>
                  </a:txBody>
                  <a:tcPr marL="214313" marR="214313" marT="107156" marB="107156">
                    <a:noFill/>
                  </a:tcPr>
                </a:tc>
              </a:tr>
            </a:tbl>
          </a:graphicData>
        </a:graphic>
      </p:graphicFrame>
      <p:grpSp>
        <p:nvGrpSpPr>
          <p:cNvPr id="25" name="Group 24"/>
          <p:cNvGrpSpPr/>
          <p:nvPr/>
        </p:nvGrpSpPr>
        <p:grpSpPr>
          <a:xfrm>
            <a:off x="2018155" y="4207650"/>
            <a:ext cx="7281151" cy="512776"/>
            <a:chOff x="2193302" y="6010629"/>
            <a:chExt cx="7281151" cy="512776"/>
          </a:xfrm>
        </p:grpSpPr>
        <p:sp>
          <p:nvSpPr>
            <p:cNvPr id="26" name="TextBox 25"/>
            <p:cNvSpPr txBox="1"/>
            <p:nvPr/>
          </p:nvSpPr>
          <p:spPr>
            <a:xfrm>
              <a:off x="2193302" y="6010629"/>
              <a:ext cx="22411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Source Domain</a:t>
              </a:r>
              <a:endParaRPr lang="en-US" sz="24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233277" y="6061740"/>
              <a:ext cx="22411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Target Domain</a:t>
              </a:r>
              <a:endParaRPr lang="en-US" sz="2400" dirty="0"/>
            </a:p>
          </p:txBody>
        </p: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31A67-27F0-404F-B3F2-84F196E76E8E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3" name="Picture 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9" y="4777634"/>
            <a:ext cx="641661" cy="7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4" y="5673502"/>
            <a:ext cx="605771" cy="682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628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Domain Adaptation for Visual Object Recognition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2046344" y="1517690"/>
            <a:ext cx="7580427" cy="4197211"/>
            <a:chOff x="1884979" y="1636900"/>
            <a:chExt cx="7580427" cy="4197211"/>
          </a:xfrm>
        </p:grpSpPr>
        <p:grpSp>
          <p:nvGrpSpPr>
            <p:cNvPr id="4" name="Group 3"/>
            <p:cNvGrpSpPr>
              <a:grpSpLocks noChangeAspect="1"/>
            </p:cNvGrpSpPr>
            <p:nvPr/>
          </p:nvGrpSpPr>
          <p:grpSpPr>
            <a:xfrm>
              <a:off x="1884979" y="2163064"/>
              <a:ext cx="2642665" cy="3657600"/>
              <a:chOff x="0" y="0"/>
              <a:chExt cx="5715000" cy="8564479"/>
            </a:xfrm>
            <a:solidFill>
              <a:schemeClr val="accent1"/>
            </a:solidFill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050" y="0"/>
                <a:ext cx="2857500" cy="2857500"/>
              </a:xfrm>
              <a:prstGeom prst="rect">
                <a:avLst/>
              </a:prstGeom>
              <a:grpFill/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7500" y="0"/>
                <a:ext cx="2857500" cy="2857500"/>
              </a:xfrm>
              <a:prstGeom prst="rect">
                <a:avLst/>
              </a:prstGeom>
              <a:grpFill/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7500" y="2849479"/>
                <a:ext cx="2857500" cy="2857500"/>
              </a:xfrm>
              <a:prstGeom prst="rect">
                <a:avLst/>
              </a:prstGeom>
              <a:grpFill/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857500"/>
                <a:ext cx="2857500" cy="2857500"/>
              </a:xfrm>
              <a:prstGeom prst="rect">
                <a:avLst/>
              </a:prstGeom>
              <a:grpFill/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050" y="5638800"/>
                <a:ext cx="2857500" cy="2857500"/>
              </a:xfrm>
              <a:prstGeom prst="rect">
                <a:avLst/>
              </a:prstGeom>
              <a:grpFill/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7500" y="5706979"/>
                <a:ext cx="2857500" cy="2857500"/>
              </a:xfrm>
              <a:prstGeom prst="rect">
                <a:avLst/>
              </a:prstGeom>
              <a:grpFill/>
            </p:spPr>
          </p:pic>
        </p:grpSp>
        <p:grpSp>
          <p:nvGrpSpPr>
            <p:cNvPr id="11" name="Group 10"/>
            <p:cNvGrpSpPr>
              <a:grpSpLocks noChangeAspect="1"/>
            </p:cNvGrpSpPr>
            <p:nvPr/>
          </p:nvGrpSpPr>
          <p:grpSpPr>
            <a:xfrm>
              <a:off x="6895757" y="2176511"/>
              <a:ext cx="2569649" cy="3657600"/>
              <a:chOff x="10869013" y="609600"/>
              <a:chExt cx="5731040" cy="8586216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72461" y="609600"/>
                <a:ext cx="2862072" cy="2862072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731085" y="609600"/>
                <a:ext cx="2862072" cy="2862072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72461" y="3471672"/>
                <a:ext cx="2862072" cy="2862072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727637" y="3471672"/>
                <a:ext cx="2862072" cy="2862072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737981" y="6333744"/>
                <a:ext cx="2862072" cy="2862072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69013" y="6333744"/>
                <a:ext cx="2862072" cy="2862072"/>
              </a:xfrm>
              <a:prstGeom prst="rect">
                <a:avLst/>
              </a:prstGeom>
            </p:spPr>
          </p:pic>
        </p:grpSp>
        <p:sp>
          <p:nvSpPr>
            <p:cNvPr id="18" name="TextBox 17"/>
            <p:cNvSpPr txBox="1"/>
            <p:nvPr/>
          </p:nvSpPr>
          <p:spPr>
            <a:xfrm>
              <a:off x="2031937" y="1636900"/>
              <a:ext cx="22411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Amazon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943356" y="1677241"/>
              <a:ext cx="24982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DSLR</a:t>
              </a:r>
            </a:p>
          </p:txBody>
        </p:sp>
      </p:grpSp>
      <p:sp>
        <p:nvSpPr>
          <p:cNvPr id="21" name="Right Arrow 20"/>
          <p:cNvSpPr/>
          <p:nvPr/>
        </p:nvSpPr>
        <p:spPr>
          <a:xfrm>
            <a:off x="5325035" y="3430814"/>
            <a:ext cx="1075765" cy="5244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2193302" y="5676995"/>
            <a:ext cx="7281151" cy="1251440"/>
            <a:chOff x="2193302" y="6010629"/>
            <a:chExt cx="7281151" cy="1251440"/>
          </a:xfrm>
        </p:grpSpPr>
        <p:sp>
          <p:nvSpPr>
            <p:cNvPr id="22" name="TextBox 21"/>
            <p:cNvSpPr txBox="1"/>
            <p:nvPr/>
          </p:nvSpPr>
          <p:spPr>
            <a:xfrm>
              <a:off x="2193302" y="6010629"/>
              <a:ext cx="22411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Source Domain</a:t>
              </a:r>
              <a:r>
                <a:rPr lang="zh-CN" altLang="en-US" sz="2400" dirty="0" smtClean="0"/>
                <a:t> </a:t>
              </a:r>
              <a:r>
                <a:rPr lang="en-US" altLang="zh-CN" sz="2400" dirty="0" smtClean="0"/>
                <a:t>with</a:t>
              </a:r>
              <a:r>
                <a:rPr lang="zh-CN" altLang="en-US" sz="2400" dirty="0" smtClean="0"/>
                <a:t> </a:t>
              </a:r>
              <a:r>
                <a:rPr lang="en-US" altLang="zh-CN" sz="2400" dirty="0" smtClean="0"/>
                <a:t>labels</a:t>
              </a:r>
              <a:endParaRPr lang="en-US" sz="24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233277" y="6061740"/>
              <a:ext cx="22411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Target Domain</a:t>
              </a:r>
              <a:r>
                <a:rPr lang="zh-CN" altLang="en-US" sz="2400" dirty="0" smtClean="0"/>
                <a:t> </a:t>
              </a:r>
              <a:r>
                <a:rPr lang="en-US" altLang="zh-CN" sz="2400" dirty="0" smtClean="0"/>
                <a:t>without</a:t>
              </a:r>
              <a:r>
                <a:rPr lang="zh-CN" altLang="en-US" sz="2400" dirty="0" smtClean="0"/>
                <a:t> </a:t>
              </a:r>
              <a:r>
                <a:rPr lang="en-US" altLang="zh-CN" sz="2400" dirty="0" smtClean="0"/>
                <a:t>labels</a:t>
              </a:r>
              <a:endParaRPr lang="zh-CN" altLang="en-US" sz="2400" dirty="0" smtClean="0"/>
            </a:p>
            <a:p>
              <a:pPr algn="ctr"/>
              <a:endParaRPr lang="en-US" sz="2400" dirty="0"/>
            </a:p>
          </p:txBody>
        </p:sp>
      </p:grp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225B-9BA6-C842-84C8-C6740062E3A0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38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Interpretation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altLang="zh-CN" sz="2400" dirty="0" smtClean="0"/>
                  <a:t>Source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Sample</a:t>
                </a:r>
                <a:r>
                  <a:rPr lang="zh-CN" altLang="en-US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zh-CN" sz="2400" b="0" i="1" smtClean="0">
                                <a:latin typeface="Cambria Math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CN" sz="2400" b="0" i="1" smtClean="0"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sub>
                              <m:sup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b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altLang="zh-CN" sz="2400" b="0" i="1" smtClean="0"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sub>
                              <m:sup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bSup>
                          </m:e>
                        </m:d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=1,2,⋯,</m:t>
                        </m:r>
                        <m:sSub>
                          <m:sSubPr>
                            <m:ctrlPr>
                              <a:rPr lang="en-US" altLang="zh-CN" sz="2400" b="0" i="1" smtClean="0">
                                <a:latin typeface="Cambria Math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 smtClean="0"/>
                  <a:t> 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draw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from</a:t>
                </a:r>
                <a:r>
                  <a:rPr lang="zh-CN" alt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is-IS" altLang="zh-CN" sz="2400" b="0" i="1" smtClean="0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s-I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400" b="0" i="1" smtClean="0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e>
                    </m:d>
                    <m:r>
                      <a:rPr lang="en-US" altLang="zh-CN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zh-CN" altLang="en-US" sz="2400" dirty="0" smtClean="0"/>
              </a:p>
              <a:p>
                <a:pPr marL="0" indent="0">
                  <a:buNone/>
                </a:pPr>
                <a:r>
                  <a:rPr lang="en-US" altLang="zh-CN" sz="2400" dirty="0" smtClean="0"/>
                  <a:t>Target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Sample</a:t>
                </a:r>
                <a:r>
                  <a:rPr lang="zh-CN" altLang="en-US" sz="24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zh-CN" sz="2400" i="1">
                            <a:latin typeface="Cambria Math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zh-CN" sz="2400" i="1">
                                <a:latin typeface="Cambria Math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CN" sz="2400" i="1"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bSup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altLang="zh-CN" sz="2400" i="1" smtClean="0"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bSup>
                          </m:e>
                        </m:d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=1,2,⋯,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 smtClean="0"/>
                  <a:t> draw</a:t>
                </a:r>
                <a:r>
                  <a:rPr lang="zh-CN" altLang="en-US" sz="2400" dirty="0" smtClean="0"/>
                  <a:t> </a:t>
                </a:r>
                <a:r>
                  <a:rPr lang="en-US" altLang="zh-CN" sz="2400" dirty="0" smtClean="0"/>
                  <a:t>from</a:t>
                </a:r>
                <a14:m>
                  <m:oMath xmlns:m="http://schemas.openxmlformats.org/officeDocument/2006/math">
                    <m:r>
                      <a:rPr lang="en-US" altLang="zh-CN" sz="240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is-IS" altLang="zh-CN" sz="2400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s-IS" altLang="zh-CN" sz="24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altLang="zh-CN" sz="2400" b="0" dirty="0" smtClean="0"/>
              </a:p>
              <a:p>
                <a:pPr marL="0" indent="0">
                  <a:buNone/>
                </a:pPr>
                <a:endParaRPr lang="en-US" altLang="zh-CN" sz="2400" dirty="0"/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sz="2400" dirty="0"/>
                  <a:t>Training and test data </a:t>
                </a:r>
                <a:r>
                  <a:rPr lang="en-US" sz="2400" dirty="0" smtClean="0"/>
                  <a:t>have different distributions, i.e.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is-IS" altLang="zh-CN" sz="2400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s-IS" altLang="zh-CN" sz="24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e>
                    </m:d>
                    <m:r>
                      <a:rPr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is-IS" altLang="zh-CN" sz="2400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s-IS" altLang="zh-CN" sz="24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  <m:r>
                      <a:rPr lang="en-US" altLang="zh-CN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dirty="0" smtClean="0"/>
              </a:p>
              <a:p>
                <a:pPr lvl="1"/>
                <a:r>
                  <a:rPr lang="en-US" altLang="zh-CN" dirty="0" smtClean="0">
                    <a:solidFill>
                      <a:srgbClr val="FF0000"/>
                    </a:solidFill>
                  </a:rPr>
                  <a:t>Only differ in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marginal distributions (</a:t>
                </a:r>
                <a:r>
                  <a:rPr lang="da-DK" dirty="0" smtClean="0">
                    <a:solidFill>
                      <a:srgbClr val="FF0000"/>
                    </a:solidFill>
                  </a:rPr>
                  <a:t>Shimodaira</a:t>
                </a:r>
                <a:r>
                  <a:rPr lang="da-DK" dirty="0">
                    <a:solidFill>
                      <a:srgbClr val="FF0000"/>
                    </a:solidFill>
                  </a:rPr>
                  <a:t>, 2000; Sugiyama et al., 2008; Huang et al., </a:t>
                </a:r>
                <a:r>
                  <a:rPr lang="da-DK" dirty="0" smtClean="0">
                    <a:solidFill>
                      <a:srgbClr val="FF0000"/>
                    </a:solidFill>
                  </a:rPr>
                  <a:t>2007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):  </a:t>
                </a:r>
              </a:p>
              <a:p>
                <a:pPr marL="457200" lvl="1" indent="0" algn="ctr">
                  <a:buNone/>
                </a:pPr>
                <a:r>
                  <a:rPr lang="en-US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>
                    <a:solidFill>
                      <a:srgbClr val="FF0000"/>
                    </a:solidFill>
                  </a:rPr>
                  <a:t>, while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>
                    <a:solidFill>
                      <a:srgbClr val="FF0000"/>
                    </a:solidFill>
                  </a:rPr>
                  <a:t>.</a:t>
                </a:r>
              </a:p>
              <a:p>
                <a:pPr marL="457200" lvl="1" indent="0">
                  <a:buNone/>
                </a:pPr>
                <a:endParaRPr lang="en-US" dirty="0" smtClean="0">
                  <a:solidFill>
                    <a:srgbClr val="FF0000"/>
                  </a:solidFill>
                </a:endParaRPr>
              </a:p>
              <a:p>
                <a:pPr lvl="1"/>
                <a:r>
                  <a:rPr lang="en-US" dirty="0" smtClean="0"/>
                  <a:t>Differ in both marginal distributions and predictive distributions (Zhang et al. 2013; Wang et al. 2014):</a:t>
                </a:r>
              </a:p>
              <a:p>
                <a:pPr marL="457200" lvl="1" indent="0" algn="ctr">
                  <a:buClr>
                    <a:schemeClr val="accent3"/>
                  </a:buClr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,</a:t>
                </a:r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i="1" smtClean="0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altLang="zh-CN" sz="2400" b="0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928" t="-1961" r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DF17-6DBD-7A49-86F1-33F110B82D9D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134915" y="2121505"/>
            <a:ext cx="461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63065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en-US" altLang="zh-CN" dirty="0"/>
              <a:t>Introduction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Motivation:</a:t>
            </a:r>
            <a:r>
              <a:rPr lang="zh-CN" altLang="en-US" dirty="0"/>
              <a:t> </a:t>
            </a:r>
            <a:r>
              <a:rPr lang="en-US" dirty="0"/>
              <a:t>Domain </a:t>
            </a:r>
            <a:r>
              <a:rPr lang="en-US" dirty="0" smtClean="0"/>
              <a:t>Adaptation</a:t>
            </a:r>
          </a:p>
          <a:p>
            <a:pPr>
              <a:buFont typeface="Wingdings" charset="2"/>
              <a:buChar char="Ø"/>
            </a:pPr>
            <a:endParaRPr lang="en-US" dirty="0" smtClean="0"/>
          </a:p>
          <a:p>
            <a:pPr>
              <a:buFont typeface="Wingdings" charset="2"/>
              <a:buChar char="Ø"/>
            </a:pPr>
            <a:r>
              <a:rPr lang="en-US" dirty="0" smtClean="0">
                <a:solidFill>
                  <a:schemeClr val="accent1"/>
                </a:solidFill>
              </a:rPr>
              <a:t>Graph Learning for Domain Adaptation</a:t>
            </a:r>
            <a:endParaRPr lang="en-US" dirty="0" smtClean="0"/>
          </a:p>
          <a:p>
            <a:pPr lvl="1"/>
            <a:r>
              <a:rPr lang="en-US" dirty="0" err="1"/>
              <a:t>Transductive</a:t>
            </a:r>
            <a:r>
              <a:rPr lang="en-US" dirty="0"/>
              <a:t> Domain Adaptation with Affinity Learning</a:t>
            </a:r>
            <a:endParaRPr lang="en-US" dirty="0" smtClean="0"/>
          </a:p>
          <a:p>
            <a:pPr>
              <a:buFont typeface="Wingdings" charset="2"/>
              <a:buChar char="Ø"/>
            </a:pPr>
            <a:r>
              <a:rPr lang="en-US" dirty="0" smtClean="0"/>
              <a:t>Subspace Learning for Domain Adaptation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Latent </a:t>
            </a:r>
            <a:r>
              <a:rPr lang="en-US" dirty="0"/>
              <a:t>Subspace Discovery via Subspace Clustering for Domain Adaptation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4301-98FF-314E-99F2-1C35EA07A5CD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94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Transductive</a:t>
            </a:r>
            <a:r>
              <a:rPr lang="en-US" sz="3200" dirty="0"/>
              <a:t> Domain Adaptation with Affinity Learning 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50481"/>
          </a:xfrm>
        </p:spPr>
        <p:txBody>
          <a:bodyPr>
            <a:normAutofit/>
          </a:bodyPr>
          <a:lstStyle/>
          <a:p>
            <a:r>
              <a:rPr lang="en" dirty="0"/>
              <a:t>Le Shu, </a:t>
            </a:r>
            <a:r>
              <a:rPr lang="en" dirty="0" err="1"/>
              <a:t>Longin</a:t>
            </a:r>
            <a:r>
              <a:rPr lang="en" dirty="0"/>
              <a:t> Jan </a:t>
            </a:r>
            <a:r>
              <a:rPr lang="en" dirty="0" err="1" smtClean="0"/>
              <a:t>Latecki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84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 smtClean="0"/>
              <a:t>Motivations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EF4AC-8FF8-DF4F-A59E-A6B2690EEC43}" type="datetime1">
              <a:rPr lang="en-US" smtClean="0"/>
              <a:t>11/8/15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Graph and Subspace Learning for Domain Adaptation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491618"/>
            <a:ext cx="10515600" cy="336443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79040" y="5099260"/>
            <a:ext cx="788356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/>
              <a:t>The key idea is to exploit the existence of </a:t>
            </a:r>
            <a:r>
              <a:rPr lang="en-US" sz="2400" dirty="0" smtClean="0">
                <a:solidFill>
                  <a:schemeClr val="accent1"/>
                </a:solidFill>
              </a:rPr>
              <a:t>bridge points</a:t>
            </a:r>
            <a:r>
              <a:rPr lang="en-US" sz="24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Use </a:t>
            </a:r>
            <a:r>
              <a:rPr lang="en-US" sz="2400" dirty="0" smtClean="0">
                <a:solidFill>
                  <a:schemeClr val="accent1"/>
                </a:solidFill>
              </a:rPr>
              <a:t>affinity learning </a:t>
            </a:r>
            <a:r>
              <a:rPr lang="en-US" sz="2400" dirty="0" smtClean="0"/>
              <a:t>to </a:t>
            </a:r>
            <a:r>
              <a:rPr lang="en-US" sz="2400" dirty="0" err="1" smtClean="0"/>
              <a:t>obatain</a:t>
            </a:r>
            <a:r>
              <a:rPr lang="en-US" sz="2400" dirty="0" smtClean="0"/>
              <a:t> robust </a:t>
            </a:r>
            <a:r>
              <a:rPr lang="en-US" sz="2400" dirty="0"/>
              <a:t>pair-wise </a:t>
            </a:r>
            <a:r>
              <a:rPr lang="en-US" sz="2400" dirty="0" smtClean="0"/>
              <a:t>similarities</a:t>
            </a:r>
            <a:r>
              <a:rPr lang="en-US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9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6551</TotalTime>
  <Words>2091</Words>
  <Application>Microsoft Macintosh PowerPoint</Application>
  <PresentationFormat>Widescreen</PresentationFormat>
  <Paragraphs>501</Paragraphs>
  <Slides>35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Calibri</vt:lpstr>
      <vt:lpstr>Calibri Light</vt:lpstr>
      <vt:lpstr>Cambria Math</vt:lpstr>
      <vt:lpstr>DengXian</vt:lpstr>
      <vt:lpstr>DengXian Light</vt:lpstr>
      <vt:lpstr>Wingdings</vt:lpstr>
      <vt:lpstr>华文中宋</vt:lpstr>
      <vt:lpstr>新細明體</vt:lpstr>
      <vt:lpstr>Arial</vt:lpstr>
      <vt:lpstr>Office Theme</vt:lpstr>
      <vt:lpstr>Graph and Subspace Learning for Domain Adaptation Dissertation Defense </vt:lpstr>
      <vt:lpstr>Outline</vt:lpstr>
      <vt:lpstr>Domain Adaptation</vt:lpstr>
      <vt:lpstr>Domain Adaptation for Sentiment Classification</vt:lpstr>
      <vt:lpstr>Domain Adaptation for Visual Object Recognition</vt:lpstr>
      <vt:lpstr>Mathematical Interpretation</vt:lpstr>
      <vt:lpstr>Outline</vt:lpstr>
      <vt:lpstr>Transductive Domain Adaptation with Affinity Learning  </vt:lpstr>
      <vt:lpstr>Motivations</vt:lpstr>
      <vt:lpstr>Our Contributions</vt:lpstr>
      <vt:lpstr>Step 1: Cross-domain Graph Construction</vt:lpstr>
      <vt:lpstr>Step 1: Cross-domain Graph Construction</vt:lpstr>
      <vt:lpstr>Step 1: Cross-domain Graph Construction</vt:lpstr>
      <vt:lpstr>Step 1: Cross-domain Graph Construction </vt:lpstr>
      <vt:lpstr>Step 2: Affinity Learning and Graph Diffusion (Yang et.al.)</vt:lpstr>
      <vt:lpstr>Step 2: Affinity Learning (Yang et.al.)</vt:lpstr>
      <vt:lpstr>Step 3: Spectral Embedding</vt:lpstr>
      <vt:lpstr>Empirical Study</vt:lpstr>
      <vt:lpstr>Empirical Study</vt:lpstr>
      <vt:lpstr>Subspace Learning for Domain Adaptation</vt:lpstr>
      <vt:lpstr>Latent Subspace Discovery via Subspace Clustering for Domain Adaptation </vt:lpstr>
      <vt:lpstr>Motivations</vt:lpstr>
      <vt:lpstr>Our Contributions</vt:lpstr>
      <vt:lpstr>Notations</vt:lpstr>
      <vt:lpstr>Subspace Discovery via Sparse Subspace Clustering</vt:lpstr>
      <vt:lpstr>Subspace Discovery via Sparse Subspace Clustering</vt:lpstr>
      <vt:lpstr>Multiple Subspaces Alignment for Domain Adaptation</vt:lpstr>
      <vt:lpstr>Multiple Subspaces Alignment for Domain Adaptation</vt:lpstr>
      <vt:lpstr>ALTERNATIVE OPTIMIZATION</vt:lpstr>
      <vt:lpstr>Multiple Subspace Alignment for Domain Adaption</vt:lpstr>
      <vt:lpstr>Empirical Study</vt:lpstr>
      <vt:lpstr>Empirical Study</vt:lpstr>
      <vt:lpstr>Future Work</vt:lpstr>
      <vt:lpstr>Publications and Submissions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淘627</dc:creator>
  <cp:lastModifiedBy>淘627</cp:lastModifiedBy>
  <cp:revision>293</cp:revision>
  <cp:lastPrinted>2015-11-07T23:26:22Z</cp:lastPrinted>
  <dcterms:created xsi:type="dcterms:W3CDTF">2015-10-27T17:10:26Z</dcterms:created>
  <dcterms:modified xsi:type="dcterms:W3CDTF">2015-11-08T19:27:21Z</dcterms:modified>
</cp:coreProperties>
</file>