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2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3.xml" ContentType="application/vnd.openxmlformats-officedocument.drawingml.chart+xml"/>
  <Override PartName="/ppt/notesSlides/notesSlide41.xml" ContentType="application/vnd.openxmlformats-officedocument.presentationml.notesSlide+xml"/>
  <Override PartName="/ppt/charts/chart4.xml" ContentType="application/vnd.openxmlformats-officedocument.drawingml.chart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rts/chart5.xml" ContentType="application/vnd.openxmlformats-officedocument.drawingml.chart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Greedy</c:v>
          </c:tx>
          <c:spPr>
            <a:solidFill>
              <a:srgbClr val="AA492E"/>
            </a:solidFill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500" b="1">
                    <a:solidFill>
                      <a:srgbClr val="132C3A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CHAIR-S</c:v>
                </c:pt>
                <c:pt idx="1">
                  <c:v>CHAIR-I</c:v>
                </c:pt>
              </c:strCache>
            </c:strRef>
          </c:cat>
          <c:val>
            <c:numRef>
              <c:f>'Chart Data'!$B$2:$B$3</c:f>
              <c:numCache>
                <c:formatCode>0</c:formatCode>
                <c:ptCount val="2"/>
                <c:pt idx="0">
                  <c:v>53</c:v>
                </c:pt>
                <c:pt idx="1">
                  <c:v>15.6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D1-46AF-BC6F-A2603C1BDD71}"/>
            </c:ext>
          </c:extLst>
        </c:ser>
        <c:ser>
          <c:idx val="1"/>
          <c:order val="1"/>
          <c:tx>
            <c:v>Guided attention</c:v>
          </c:tx>
          <c:spPr>
            <a:solidFill>
              <a:srgbClr val="007C83"/>
            </a:solidFill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500" b="1">
                    <a:solidFill>
                      <a:srgbClr val="132C3A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Data'!$C$2:$C$3</c:f>
              <c:strCache>
                <c:ptCount val="2"/>
                <c:pt idx="0">
                  <c:v>CHAIR-S</c:v>
                </c:pt>
                <c:pt idx="1">
                  <c:v>CHAIR-I</c:v>
                </c:pt>
              </c:strCache>
            </c:strRef>
          </c:cat>
          <c:val>
            <c:numRef>
              <c:f>'Chart Data'!$D$2:$D$3</c:f>
              <c:numCache>
                <c:formatCode>0</c:formatCode>
                <c:ptCount val="2"/>
                <c:pt idx="0">
                  <c:v>25</c:v>
                </c:pt>
                <c:pt idx="1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D1-46AF-BC6F-A2603C1BDD7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BFC8C7"/>
            </a:solidFill>
          </a:ln>
        </c:spPr>
        <c:txPr>
          <a:bodyPr anchorCtr="1"/>
          <a:lstStyle/>
          <a:p>
            <a:pPr>
              <a:defRPr sz="1500">
                <a:solidFill>
                  <a:srgbClr val="132C3A"/>
                </a:solidFill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60"/>
          <c:min val="0"/>
        </c:scaling>
        <c:delete val="0"/>
        <c:axPos val="l"/>
        <c:majorGridlines>
          <c:spPr>
            <a:ln w="9525">
              <a:solidFill>
                <a:srgbClr val="D7DEDA"/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500">
                <a:solidFill>
                  <a:srgbClr val="132C3A"/>
                </a:solidFill>
              </a:defRPr>
            </a:pPr>
            <a:endParaRPr lang="zh-CN"/>
          </a:p>
        </c:txPr>
        <c:crossAx val="48650112"/>
        <c:crosses val="autoZero"/>
        <c:crossBetween val="between"/>
        <c:majorUnit val="15"/>
      </c:valAx>
      <c:spPr>
        <a:solidFill>
          <a:srgbClr val="F5F3EC"/>
        </a:solidFill>
        <a:ln w="0">
          <a:noFill/>
        </a:ln>
      </c:spPr>
    </c:plotArea>
    <c:legend>
      <c:legendPos val="b"/>
      <c:overlay val="0"/>
      <c:txPr>
        <a:bodyPr anchorCtr="1"/>
        <a:lstStyle/>
        <a:p>
          <a:pPr>
            <a:defRPr sz="1500">
              <a:solidFill>
                <a:srgbClr val="132C3A"/>
              </a:solidFill>
            </a:defRPr>
          </a:pPr>
          <a:endParaRPr lang="zh-CN"/>
        </a:p>
      </c:txPr>
    </c:legend>
    <c:plotVisOnly val="1"/>
    <c:dispBlanksAs val="zero"/>
    <c:showDLblsOverMax val="1"/>
  </c:chart>
  <c:spPr>
    <a:solidFill>
      <a:srgbClr val="F5F3EC"/>
    </a:solidFill>
    <a:ln w="0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aAcc</c:v>
          </c:tx>
          <c:spPr>
            <a:solidFill>
              <a:srgbClr val="007C83"/>
            </a:solidFill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500" b="1">
                    <a:solidFill>
                      <a:srgbClr val="132C3A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Data'!$A$2:$A$4</c:f>
              <c:strCache>
                <c:ptCount val="3"/>
                <c:pt idx="0">
                  <c:v>GPT-4V</c:v>
                </c:pt>
                <c:pt idx="1">
                  <c:v>Claude 3</c:v>
                </c:pt>
                <c:pt idx="2">
                  <c:v>LLaVA-1.5 13B</c:v>
                </c:pt>
              </c:strCache>
            </c:strRef>
          </c:cat>
          <c:val>
            <c:numRef>
              <c:f>'Chart Data'!$B$2:$B$4</c:f>
              <c:numCache>
                <c:formatCode>0</c:formatCode>
                <c:ptCount val="3"/>
                <c:pt idx="0">
                  <c:v>65.28</c:v>
                </c:pt>
                <c:pt idx="1">
                  <c:v>56.86</c:v>
                </c:pt>
                <c:pt idx="2">
                  <c:v>46.94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32-41AC-8D06-CBB077FF2302}"/>
            </c:ext>
          </c:extLst>
        </c:ser>
        <c:ser>
          <c:idx val="1"/>
          <c:order val="1"/>
          <c:tx>
            <c:v>fAcc</c:v>
          </c:tx>
          <c:spPr>
            <a:solidFill>
              <a:srgbClr val="B99137"/>
            </a:solidFill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500" b="1">
                    <a:solidFill>
                      <a:srgbClr val="132C3A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Data'!$C$2:$C$4</c:f>
              <c:strCache>
                <c:ptCount val="3"/>
                <c:pt idx="0">
                  <c:v>GPT-4V</c:v>
                </c:pt>
                <c:pt idx="1">
                  <c:v>Claude 3</c:v>
                </c:pt>
                <c:pt idx="2">
                  <c:v>LLaVA-1.5 13B</c:v>
                </c:pt>
              </c:strCache>
            </c:strRef>
          </c:cat>
          <c:val>
            <c:numRef>
              <c:f>'Chart Data'!$D$2:$D$4</c:f>
              <c:numCache>
                <c:formatCode>0</c:formatCode>
                <c:ptCount val="3"/>
                <c:pt idx="0">
                  <c:v>39.880000000000003</c:v>
                </c:pt>
                <c:pt idx="1">
                  <c:v>28.61</c:v>
                </c:pt>
                <c:pt idx="2">
                  <c:v>24.86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32-41AC-8D06-CBB077FF2302}"/>
            </c:ext>
          </c:extLst>
        </c:ser>
        <c:ser>
          <c:idx val="2"/>
          <c:order val="2"/>
          <c:tx>
            <c:v>qAcc</c:v>
          </c:tx>
          <c:spPr>
            <a:solidFill>
              <a:srgbClr val="AA492E"/>
            </a:solidFill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500" b="1">
                    <a:solidFill>
                      <a:srgbClr val="132C3A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Data'!$E$2:$E$4</c:f>
              <c:strCache>
                <c:ptCount val="3"/>
                <c:pt idx="0">
                  <c:v>GPT-4V</c:v>
                </c:pt>
                <c:pt idx="1">
                  <c:v>Claude 3</c:v>
                </c:pt>
                <c:pt idx="2">
                  <c:v>LLaVA-1.5 13B</c:v>
                </c:pt>
              </c:strCache>
            </c:strRef>
          </c:cat>
          <c:val>
            <c:numRef>
              <c:f>'Chart Data'!$F$2:$F$4</c:f>
              <c:numCache>
                <c:formatCode>0</c:formatCode>
                <c:ptCount val="3"/>
                <c:pt idx="0">
                  <c:v>28.79</c:v>
                </c:pt>
                <c:pt idx="1">
                  <c:v>21.76</c:v>
                </c:pt>
                <c:pt idx="2">
                  <c:v>10.55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32-41AC-8D06-CBB077FF23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BFC8C7"/>
            </a:solidFill>
          </a:ln>
        </c:spPr>
        <c:txPr>
          <a:bodyPr anchorCtr="1"/>
          <a:lstStyle/>
          <a:p>
            <a:pPr>
              <a:defRPr sz="1500">
                <a:solidFill>
                  <a:srgbClr val="132C3A"/>
                </a:solidFill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80"/>
          <c:min val="0"/>
        </c:scaling>
        <c:delete val="0"/>
        <c:axPos val="l"/>
        <c:majorGridlines>
          <c:spPr>
            <a:ln w="9525">
              <a:solidFill>
                <a:srgbClr val="D7DEDA"/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500">
                <a:solidFill>
                  <a:srgbClr val="132C3A"/>
                </a:solidFill>
              </a:defRPr>
            </a:pPr>
            <a:endParaRPr lang="zh-CN"/>
          </a:p>
        </c:txPr>
        <c:crossAx val="48650112"/>
        <c:crosses val="autoZero"/>
        <c:crossBetween val="between"/>
        <c:majorUnit val="20"/>
      </c:valAx>
      <c:spPr>
        <a:solidFill>
          <a:srgbClr val="F5F3EC"/>
        </a:solidFill>
        <a:ln w="0">
          <a:noFill/>
        </a:ln>
      </c:spPr>
    </c:plotArea>
    <c:legend>
      <c:legendPos val="b"/>
      <c:overlay val="0"/>
      <c:txPr>
        <a:bodyPr anchorCtr="1"/>
        <a:lstStyle/>
        <a:p>
          <a:pPr>
            <a:defRPr sz="1500">
              <a:solidFill>
                <a:srgbClr val="132C3A"/>
              </a:solidFill>
            </a:defRPr>
          </a:pPr>
          <a:endParaRPr lang="zh-CN"/>
        </a:p>
      </c:txPr>
    </c:legend>
    <c:plotVisOnly val="1"/>
    <c:dispBlanksAs val="zero"/>
    <c:showDLblsOverMax val="1"/>
  </c:chart>
  <c:spPr>
    <a:solidFill>
      <a:srgbClr val="F5F3EC"/>
    </a:solidFill>
    <a:ln w="0"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Qwen2-VL 2B</c:v>
          </c:tx>
          <c:spPr>
            <a:ln w="0">
              <a:noFill/>
            </a:ln>
          </c:spPr>
          <c:marker>
            <c:symbol val="circle"/>
            <c:size val="11"/>
            <c:spPr>
              <a:solidFill>
                <a:srgbClr val="A4B4B7"/>
              </a:solidFill>
            </c:spPr>
          </c:marker>
          <c:xVal>
            <c:numRef>
              <c:f>'Chart Data'!$A$2:$A$2</c:f>
              <c:numCache>
                <c:formatCode>General</c:formatCode>
                <c:ptCount val="1"/>
                <c:pt idx="0">
                  <c:v>45.7</c:v>
                </c:pt>
              </c:numCache>
            </c:numRef>
          </c:xVal>
          <c:yVal>
            <c:numRef>
              <c:f>'Chart Data'!$B$2:$B$2</c:f>
              <c:numCache>
                <c:formatCode>0</c:formatCode>
                <c:ptCount val="1"/>
                <c:pt idx="0">
                  <c:v>82.79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58C-43A6-AE3E-1D82996BECA7}"/>
            </c:ext>
          </c:extLst>
        </c:ser>
        <c:ser>
          <c:idx val="1"/>
          <c:order val="1"/>
          <c:tx>
            <c:v>InternVL2 2B</c:v>
          </c:tx>
          <c:spPr>
            <a:ln w="0">
              <a:noFill/>
            </a:ln>
          </c:spPr>
          <c:marker>
            <c:symbol val="circle"/>
            <c:size val="11"/>
            <c:spPr>
              <a:solidFill>
                <a:srgbClr val="A4B4B7"/>
              </a:solidFill>
            </c:spPr>
          </c:marker>
          <c:xVal>
            <c:numRef>
              <c:f>'Chart Data'!$C$2:$C$2</c:f>
              <c:numCache>
                <c:formatCode>General</c:formatCode>
                <c:ptCount val="1"/>
                <c:pt idx="0">
                  <c:v>52.17</c:v>
                </c:pt>
              </c:numCache>
            </c:numRef>
          </c:xVal>
          <c:yVal>
            <c:numRef>
              <c:f>'Chart Data'!$D$2:$D$2</c:f>
              <c:numCache>
                <c:formatCode>0</c:formatCode>
                <c:ptCount val="1"/>
                <c:pt idx="0">
                  <c:v>83.67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58C-43A6-AE3E-1D82996BECA7}"/>
            </c:ext>
          </c:extLst>
        </c:ser>
        <c:ser>
          <c:idx val="2"/>
          <c:order val="2"/>
          <c:tx>
            <c:v>Phi-3.5-Vision 4B</c:v>
          </c:tx>
          <c:spPr>
            <a:ln w="0">
              <a:noFill/>
            </a:ln>
          </c:spPr>
          <c:marker>
            <c:symbol val="circle"/>
            <c:size val="11"/>
            <c:spPr>
              <a:solidFill>
                <a:srgbClr val="A4B4B7"/>
              </a:solidFill>
            </c:spPr>
          </c:marker>
          <c:xVal>
            <c:numRef>
              <c:f>'Chart Data'!$E$2:$E$2</c:f>
              <c:numCache>
                <c:formatCode>General</c:formatCode>
                <c:ptCount val="1"/>
                <c:pt idx="0">
                  <c:v>51.74</c:v>
                </c:pt>
              </c:numCache>
            </c:numRef>
          </c:xVal>
          <c:yVal>
            <c:numRef>
              <c:f>'Chart Data'!$F$2:$F$2</c:f>
              <c:numCache>
                <c:formatCode>0</c:formatCode>
                <c:ptCount val="1"/>
                <c:pt idx="0">
                  <c:v>86.14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58C-43A6-AE3E-1D82996BECA7}"/>
            </c:ext>
          </c:extLst>
        </c:ser>
        <c:ser>
          <c:idx val="3"/>
          <c:order val="3"/>
          <c:tx>
            <c:v>LLaVA-1.5 7B</c:v>
          </c:tx>
          <c:spPr>
            <a:ln w="0">
              <a:noFill/>
            </a:ln>
          </c:spPr>
          <c:marker>
            <c:symbol val="circle"/>
            <c:size val="11"/>
            <c:spPr>
              <a:solidFill>
                <a:srgbClr val="AA492E"/>
              </a:solidFill>
            </c:spPr>
          </c:marker>
          <c:xVal>
            <c:numRef>
              <c:f>'Chart Data'!$G$2:$G$2</c:f>
              <c:numCache>
                <c:formatCode>General</c:formatCode>
                <c:ptCount val="1"/>
                <c:pt idx="0">
                  <c:v>50.5</c:v>
                </c:pt>
              </c:numCache>
            </c:numRef>
          </c:xVal>
          <c:yVal>
            <c:numRef>
              <c:f>'Chart Data'!$H$2:$H$2</c:f>
              <c:numCache>
                <c:formatCode>0</c:formatCode>
                <c:ptCount val="1"/>
                <c:pt idx="0">
                  <c:v>87.33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58C-43A6-AE3E-1D82996BECA7}"/>
            </c:ext>
          </c:extLst>
        </c:ser>
        <c:ser>
          <c:idx val="4"/>
          <c:order val="4"/>
          <c:tx>
            <c:v>LLaVA-Next 7B</c:v>
          </c:tx>
          <c:spPr>
            <a:ln w="0">
              <a:noFill/>
            </a:ln>
          </c:spPr>
          <c:marker>
            <c:symbol val="circle"/>
            <c:size val="11"/>
            <c:spPr>
              <a:solidFill>
                <a:srgbClr val="A4B4B7"/>
              </a:solidFill>
            </c:spPr>
          </c:marker>
          <c:xVal>
            <c:numRef>
              <c:f>'Chart Data'!$I$2:$I$2</c:f>
              <c:numCache>
                <c:formatCode>General</c:formatCode>
                <c:ptCount val="1"/>
                <c:pt idx="0">
                  <c:v>52.59</c:v>
                </c:pt>
              </c:numCache>
            </c:numRef>
          </c:xVal>
          <c:yVal>
            <c:numRef>
              <c:f>'Chart Data'!$J$2:$J$2</c:f>
              <c:numCache>
                <c:formatCode>0</c:formatCode>
                <c:ptCount val="1"/>
                <c:pt idx="0">
                  <c:v>84.93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F58C-43A6-AE3E-1D82996BECA7}"/>
            </c:ext>
          </c:extLst>
        </c:ser>
        <c:ser>
          <c:idx val="5"/>
          <c:order val="5"/>
          <c:tx>
            <c:v>InternVL2 8B</c:v>
          </c:tx>
          <c:spPr>
            <a:ln w="0">
              <a:noFill/>
            </a:ln>
          </c:spPr>
          <c:marker>
            <c:symbol val="circle"/>
            <c:size val="11"/>
            <c:spPr>
              <a:solidFill>
                <a:srgbClr val="A4B4B7"/>
              </a:solidFill>
            </c:spPr>
          </c:marker>
          <c:xVal>
            <c:numRef>
              <c:f>'Chart Data'!$K$2:$K$2</c:f>
              <c:numCache>
                <c:formatCode>General</c:formatCode>
                <c:ptCount val="1"/>
                <c:pt idx="0">
                  <c:v>53.87</c:v>
                </c:pt>
              </c:numCache>
            </c:numRef>
          </c:xVal>
          <c:yVal>
            <c:numRef>
              <c:f>'Chart Data'!$L$2:$L$2</c:f>
              <c:numCache>
                <c:formatCode>0</c:formatCode>
                <c:ptCount val="1"/>
                <c:pt idx="0">
                  <c:v>84.61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F58C-43A6-AE3E-1D82996BECA7}"/>
            </c:ext>
          </c:extLst>
        </c:ser>
        <c:ser>
          <c:idx val="6"/>
          <c:order val="6"/>
          <c:tx>
            <c:v>Pixtral 12B</c:v>
          </c:tx>
          <c:spPr>
            <a:ln w="0">
              <a:noFill/>
            </a:ln>
          </c:spPr>
          <c:marker>
            <c:symbol val="circle"/>
            <c:size val="11"/>
            <c:spPr>
              <a:solidFill>
                <a:srgbClr val="A4B4B7"/>
              </a:solidFill>
            </c:spPr>
          </c:marker>
          <c:xVal>
            <c:numRef>
              <c:f>'Chart Data'!$M$2:$M$2</c:f>
              <c:numCache>
                <c:formatCode>General</c:formatCode>
                <c:ptCount val="1"/>
                <c:pt idx="0">
                  <c:v>52.13</c:v>
                </c:pt>
              </c:numCache>
            </c:numRef>
          </c:xVal>
          <c:yVal>
            <c:numRef>
              <c:f>'Chart Data'!$N$2:$N$2</c:f>
              <c:numCache>
                <c:formatCode>0</c:formatCode>
                <c:ptCount val="1"/>
                <c:pt idx="0">
                  <c:v>86.79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6-F58C-43A6-AE3E-1D82996BECA7}"/>
            </c:ext>
          </c:extLst>
        </c:ser>
        <c:ser>
          <c:idx val="7"/>
          <c:order val="7"/>
          <c:tx>
            <c:v>LLaVA-1.5 13B</c:v>
          </c:tx>
          <c:spPr>
            <a:ln w="0">
              <a:noFill/>
            </a:ln>
          </c:spPr>
          <c:marker>
            <c:symbol val="circle"/>
            <c:size val="11"/>
            <c:spPr>
              <a:solidFill>
                <a:srgbClr val="A4B4B7"/>
              </a:solidFill>
            </c:spPr>
          </c:marker>
          <c:xVal>
            <c:numRef>
              <c:f>'Chart Data'!$O$2:$O$2</c:f>
              <c:numCache>
                <c:formatCode>General</c:formatCode>
                <c:ptCount val="1"/>
                <c:pt idx="0">
                  <c:v>50.91</c:v>
                </c:pt>
              </c:numCache>
            </c:numRef>
          </c:xVal>
          <c:yVal>
            <c:numRef>
              <c:f>'Chart Data'!$P$2:$P$2</c:f>
              <c:numCache>
                <c:formatCode>0</c:formatCode>
                <c:ptCount val="1"/>
                <c:pt idx="0">
                  <c:v>87.29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7-F58C-43A6-AE3E-1D82996BECA7}"/>
            </c:ext>
          </c:extLst>
        </c:ser>
        <c:ser>
          <c:idx val="8"/>
          <c:order val="8"/>
          <c:tx>
            <c:v>InternVL2 26B</c:v>
          </c:tx>
          <c:spPr>
            <a:ln w="0">
              <a:noFill/>
            </a:ln>
          </c:spPr>
          <c:marker>
            <c:symbol val="circle"/>
            <c:size val="11"/>
            <c:spPr>
              <a:solidFill>
                <a:srgbClr val="B99137"/>
              </a:solidFill>
            </c:spPr>
          </c:marker>
          <c:xVal>
            <c:numRef>
              <c:f>'Chart Data'!$Q$2:$Q$2</c:f>
              <c:numCache>
                <c:formatCode>General</c:formatCode>
                <c:ptCount val="1"/>
                <c:pt idx="0">
                  <c:v>54.64</c:v>
                </c:pt>
              </c:numCache>
            </c:numRef>
          </c:xVal>
          <c:yVal>
            <c:numRef>
              <c:f>'Chart Data'!$R$2:$R$2</c:f>
              <c:numCache>
                <c:formatCode>0</c:formatCode>
                <c:ptCount val="1"/>
                <c:pt idx="0">
                  <c:v>82.24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8-F58C-43A6-AE3E-1D82996BECA7}"/>
            </c:ext>
          </c:extLst>
        </c:ser>
        <c:ser>
          <c:idx val="9"/>
          <c:order val="9"/>
          <c:tx>
            <c:v>GPT-4o-mini</c:v>
          </c:tx>
          <c:spPr>
            <a:ln w="0">
              <a:noFill/>
            </a:ln>
          </c:spPr>
          <c:marker>
            <c:symbol val="circle"/>
            <c:size val="11"/>
            <c:spPr>
              <a:solidFill>
                <a:srgbClr val="A4B4B7"/>
              </a:solidFill>
            </c:spPr>
          </c:marker>
          <c:xVal>
            <c:numRef>
              <c:f>'Chart Data'!$S$2:$S$2</c:f>
              <c:numCache>
                <c:formatCode>General</c:formatCode>
                <c:ptCount val="1"/>
                <c:pt idx="0">
                  <c:v>50.82</c:v>
                </c:pt>
              </c:numCache>
            </c:numRef>
          </c:xVal>
          <c:yVal>
            <c:numRef>
              <c:f>'Chart Data'!$T$2:$T$2</c:f>
              <c:numCache>
                <c:formatCode>0</c:formatCode>
                <c:ptCount val="1"/>
                <c:pt idx="0">
                  <c:v>84.23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9-F58C-43A6-AE3E-1D82996BECA7}"/>
            </c:ext>
          </c:extLst>
        </c:ser>
        <c:ser>
          <c:idx val="10"/>
          <c:order val="10"/>
          <c:tx>
            <c:v>Gemini-1.5-Flash</c:v>
          </c:tx>
          <c:spPr>
            <a:ln w="0">
              <a:noFill/>
            </a:ln>
          </c:spPr>
          <c:marker>
            <c:symbol val="circle"/>
            <c:size val="11"/>
            <c:spPr>
              <a:solidFill>
                <a:srgbClr val="A4B4B7"/>
              </a:solidFill>
            </c:spPr>
          </c:marker>
          <c:xVal>
            <c:numRef>
              <c:f>'Chart Data'!$U$2:$U$2</c:f>
              <c:numCache>
                <c:formatCode>General</c:formatCode>
                <c:ptCount val="1"/>
                <c:pt idx="0">
                  <c:v>50.65</c:v>
                </c:pt>
              </c:numCache>
            </c:numRef>
          </c:xVal>
          <c:yVal>
            <c:numRef>
              <c:f>'Chart Data'!$V$2:$V$2</c:f>
              <c:numCache>
                <c:formatCode>0</c:formatCode>
                <c:ptCount val="1"/>
                <c:pt idx="0">
                  <c:v>84.04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A-F58C-43A6-AE3E-1D82996BECA7}"/>
            </c:ext>
          </c:extLst>
        </c:ser>
        <c:ser>
          <c:idx val="11"/>
          <c:order val="11"/>
          <c:tx>
            <c:v>GPT-4o</c:v>
          </c:tx>
          <c:spPr>
            <a:ln w="0">
              <a:noFill/>
            </a:ln>
          </c:spPr>
          <c:marker>
            <c:symbol val="circle"/>
            <c:size val="14"/>
            <c:spPr>
              <a:solidFill>
                <a:srgbClr val="007C83"/>
              </a:solidFill>
            </c:spPr>
          </c:marker>
          <c:xVal>
            <c:numRef>
              <c:f>'Chart Data'!$W$2:$W$2</c:f>
              <c:numCache>
                <c:formatCode>General</c:formatCode>
                <c:ptCount val="1"/>
                <c:pt idx="0">
                  <c:v>57.89</c:v>
                </c:pt>
              </c:numCache>
            </c:numRef>
          </c:xVal>
          <c:yVal>
            <c:numRef>
              <c:f>'Chart Data'!$X$2:$X$2</c:f>
              <c:numCache>
                <c:formatCode>0</c:formatCode>
                <c:ptCount val="1"/>
                <c:pt idx="0">
                  <c:v>85.74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B-F58C-43A6-AE3E-1D82996BE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50112"/>
        <c:axId val="48672768"/>
      </c:scatterChart>
      <c:valAx>
        <c:axId val="48672768"/>
        <c:scaling>
          <c:orientation val="minMax"/>
          <c:max val="89"/>
          <c:min val="81"/>
        </c:scaling>
        <c:delete val="0"/>
        <c:axPos val="l"/>
        <c:majorGridlines>
          <c:spPr>
            <a:ln w="9525">
              <a:solidFill>
                <a:srgbClr val="D7DEDA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r>
                  <a:rPr sz="1650">
                    <a:solidFill>
                      <a:srgbClr val="132C3A"/>
                    </a:solidFill>
                  </a:rPr>
                  <a:t>Truthfulness (tscore, %)</a:t>
                </a:r>
              </a:p>
            </c:rich>
          </c:tx>
          <c:overlay val="0"/>
        </c:title>
        <c:numFmt formatCode="0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500">
                <a:solidFill>
                  <a:srgbClr val="132C3A"/>
                </a:solidFill>
              </a:defRPr>
            </a:pPr>
            <a:endParaRPr lang="zh-CN"/>
          </a:p>
        </c:txPr>
        <c:crossAx val="48650112"/>
        <c:crosses val="autoZero"/>
        <c:crossBetween val="midCat"/>
        <c:majorUnit val="2"/>
      </c:valAx>
      <c:valAx>
        <c:axId val="48650112"/>
        <c:scaling>
          <c:orientation val="minMax"/>
          <c:max val="60"/>
          <c:min val="44"/>
        </c:scaling>
        <c:delete val="0"/>
        <c:axPos val="b"/>
        <c:majorGridlines>
          <c:spPr>
            <a:ln w="9525">
              <a:solidFill>
                <a:srgbClr val="D7DEDA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r>
                  <a:rPr sz="1650">
                    <a:solidFill>
                      <a:srgbClr val="132C3A"/>
                    </a:solidFill>
                  </a:rPr>
                  <a:t>Helpfulness (hscore, %)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500">
                <a:solidFill>
                  <a:srgbClr val="132C3A"/>
                </a:solidFill>
              </a:defRPr>
            </a:pPr>
            <a:endParaRPr lang="zh-CN"/>
          </a:p>
        </c:txPr>
        <c:crossAx val="48672768"/>
        <c:crosses val="autoZero"/>
        <c:crossBetween val="midCat"/>
        <c:majorUnit val="4"/>
      </c:valAx>
      <c:spPr>
        <a:solidFill>
          <a:srgbClr val="F5F3EC"/>
        </a:solidFill>
      </c:spPr>
    </c:plotArea>
    <c:plotVisOnly val="1"/>
    <c:dispBlanksAs val="zero"/>
    <c:showDLblsOverMax val="1"/>
  </c:chart>
  <c:spPr>
    <a:solidFill>
      <a:srgbClr val="F5F3EC"/>
    </a:solidFill>
    <a:ln w="0"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Helpfulness</c:v>
          </c:tx>
          <c:spPr>
            <a:solidFill>
              <a:srgbClr val="007C83"/>
            </a:solidFill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500" b="1">
                    <a:solidFill>
                      <a:srgbClr val="132C3A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LLaMA-3.1</c:v>
                </c:pt>
                <c:pt idx="1">
                  <c:v>GPT-4o-mini</c:v>
                </c:pt>
                <c:pt idx="2">
                  <c:v>Prometheus-2</c:v>
                </c:pt>
                <c:pt idx="3">
                  <c:v>PROVE</c:v>
                </c:pt>
              </c:strCache>
            </c:strRef>
          </c:cat>
          <c:val>
            <c:numRef>
              <c:f>'Chart Data'!$B$2:$B$5</c:f>
              <c:numCache>
                <c:formatCode>0.0</c:formatCode>
                <c:ptCount val="4"/>
                <c:pt idx="0">
                  <c:v>0.41</c:v>
                </c:pt>
                <c:pt idx="1">
                  <c:v>0.57999999999999996</c:v>
                </c:pt>
                <c:pt idx="2">
                  <c:v>0.56999999999999995</c:v>
                </c:pt>
                <c:pt idx="3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48-441C-AC23-487612A73B76}"/>
            </c:ext>
          </c:extLst>
        </c:ser>
        <c:ser>
          <c:idx val="1"/>
          <c:order val="1"/>
          <c:tx>
            <c:v>Truthfulness</c:v>
          </c:tx>
          <c:spPr>
            <a:solidFill>
              <a:srgbClr val="AA492E"/>
            </a:solidFill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500" b="1">
                    <a:solidFill>
                      <a:srgbClr val="132C3A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Data'!$C$2:$C$5</c:f>
              <c:strCache>
                <c:ptCount val="4"/>
                <c:pt idx="0">
                  <c:v>LLaMA-3.1</c:v>
                </c:pt>
                <c:pt idx="1">
                  <c:v>GPT-4o-mini</c:v>
                </c:pt>
                <c:pt idx="2">
                  <c:v>Prometheus-2</c:v>
                </c:pt>
                <c:pt idx="3">
                  <c:v>PROVE</c:v>
                </c:pt>
              </c:strCache>
            </c:strRef>
          </c:cat>
          <c:val>
            <c:numRef>
              <c:f>'Chart Data'!$D$2:$D$5</c:f>
              <c:numCache>
                <c:formatCode>0.0</c:formatCode>
                <c:ptCount val="4"/>
                <c:pt idx="0">
                  <c:v>0.2</c:v>
                </c:pt>
                <c:pt idx="1">
                  <c:v>0.3</c:v>
                </c:pt>
                <c:pt idx="2">
                  <c:v>0.32</c:v>
                </c:pt>
                <c:pt idx="3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48-441C-AC23-487612A73B7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BFC8C7"/>
            </a:solidFill>
          </a:ln>
        </c:spPr>
        <c:txPr>
          <a:bodyPr anchorCtr="1"/>
          <a:lstStyle/>
          <a:p>
            <a:pPr>
              <a:defRPr sz="1500">
                <a:solidFill>
                  <a:srgbClr val="132C3A"/>
                </a:solidFill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"/>
          <c:min val="0"/>
        </c:scaling>
        <c:delete val="0"/>
        <c:axPos val="l"/>
        <c:majorGridlines>
          <c:spPr>
            <a:ln w="9525">
              <a:solidFill>
                <a:srgbClr val="D7DEDA"/>
              </a:solidFill>
              <a:prstDash val="solid"/>
            </a:ln>
          </c:spPr>
        </c:majorGridlines>
        <c:numFmt formatCode="0.0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500">
                <a:solidFill>
                  <a:srgbClr val="132C3A"/>
                </a:solidFill>
              </a:defRPr>
            </a:pPr>
            <a:endParaRPr lang="zh-CN"/>
          </a:p>
        </c:txPr>
        <c:crossAx val="48650112"/>
        <c:crosses val="autoZero"/>
        <c:crossBetween val="between"/>
        <c:majorUnit val="0.2"/>
      </c:valAx>
      <c:spPr>
        <a:solidFill>
          <a:srgbClr val="F5F3EC"/>
        </a:solidFill>
        <a:ln w="0">
          <a:noFill/>
        </a:ln>
      </c:spPr>
    </c:plotArea>
    <c:legend>
      <c:legendPos val="b"/>
      <c:overlay val="0"/>
      <c:txPr>
        <a:bodyPr anchorCtr="1"/>
        <a:lstStyle/>
        <a:p>
          <a:pPr>
            <a:defRPr sz="1500">
              <a:solidFill>
                <a:srgbClr val="132C3A"/>
              </a:solidFill>
            </a:defRPr>
          </a:pPr>
          <a:endParaRPr lang="zh-CN"/>
        </a:p>
      </c:txPr>
    </c:legend>
    <c:plotVisOnly val="1"/>
    <c:dispBlanksAs val="zero"/>
    <c:showDLblsOverMax val="1"/>
  </c:chart>
  <c:spPr>
    <a:solidFill>
      <a:srgbClr val="F5F3EC"/>
    </a:solidFill>
    <a:ln w="0"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CHAIR-I (%)</c:v>
          </c:tx>
          <c:spPr>
            <a:solidFill>
              <a:srgbClr val="007C83"/>
            </a:solidFill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500" b="1">
                    <a:solidFill>
                      <a:srgbClr val="132C3A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Data'!$A$2:$A$6</c:f>
              <c:strCache>
                <c:ptCount val="5"/>
                <c:pt idx="0">
                  <c:v>Greedy</c:v>
                </c:pt>
                <c:pt idx="1">
                  <c:v>Layers 0–4</c:v>
                </c:pt>
                <c:pt idx="2">
                  <c:v>Layers 5–18</c:v>
                </c:pt>
                <c:pt idx="3">
                  <c:v>Layers 19–26</c:v>
                </c:pt>
                <c:pt idx="4">
                  <c:v>Layers 27–31</c:v>
                </c:pt>
              </c:strCache>
            </c:strRef>
          </c:cat>
          <c:val>
            <c:numRef>
              <c:f>'Chart Data'!$B$2:$B$6</c:f>
              <c:numCache>
                <c:formatCode>0</c:formatCode>
                <c:ptCount val="5"/>
                <c:pt idx="0">
                  <c:v>15.6</c:v>
                </c:pt>
                <c:pt idx="1">
                  <c:v>10.4</c:v>
                </c:pt>
                <c:pt idx="2">
                  <c:v>6.7</c:v>
                </c:pt>
                <c:pt idx="3">
                  <c:v>14.3</c:v>
                </c:pt>
                <c:pt idx="4">
                  <c:v>15.7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D3-462E-9BA7-74D12BA653B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BFC8C7"/>
            </a:solidFill>
          </a:ln>
        </c:spPr>
        <c:txPr>
          <a:bodyPr anchorCtr="1"/>
          <a:lstStyle/>
          <a:p>
            <a:pPr>
              <a:defRPr sz="1500">
                <a:solidFill>
                  <a:srgbClr val="132C3A"/>
                </a:solidFill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20"/>
          <c:min val="0"/>
        </c:scaling>
        <c:delete val="0"/>
        <c:axPos val="l"/>
        <c:majorGridlines>
          <c:spPr>
            <a:ln w="9525">
              <a:solidFill>
                <a:srgbClr val="D7DEDA"/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1500">
                <a:solidFill>
                  <a:srgbClr val="132C3A"/>
                </a:solidFill>
              </a:defRPr>
            </a:pPr>
            <a:endParaRPr lang="zh-CN"/>
          </a:p>
        </c:txPr>
        <c:crossAx val="48650112"/>
        <c:crosses val="autoZero"/>
        <c:crossBetween val="between"/>
        <c:majorUnit val="5"/>
      </c:valAx>
      <c:spPr>
        <a:solidFill>
          <a:srgbClr val="F5F3EC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5F3EC"/>
    </a:solidFill>
    <a:ln w="0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A84BF18-F5B0-4F9D-9A8E-EB92C3D63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6CEDAD0D-555F-46BD-A709-F3B578979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6183F9B1-C55C-4E7F-8B79-BA421BEE7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8ADC42AD-3972-4348-A568-6D8B3FE5A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C2C55343-A27E-493F-92AE-784808686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FA9601C7-24D8-45A8-B427-F06EB96E9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520063D7-98A9-4DAE-9421-14C50C186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ED071327-B2A8-4D5F-B0BC-EA49375DCFE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AA5ACBD-73D7-4C1D-98B8-112719EBD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6CE85E5-FAD6-422B-A2D9-E27ADF938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EA2B73C4-7043-4E58-8A8A-1BFFBD9DCE79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OCT 21  /  VLM COURSE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B0EED31-6A42-4C86-99D6-D8DA9F82F844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VLM Evaluation,</a:t>
            </a:r>
          </a:p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Hallucinations, and Reliability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C711477-283E-4943-AFE2-65DFB92CCBA5}"/>
              </a:ext>
            </a:extLst>
          </p:cNvPr>
          <p:cNvSpPr>
            <a:spLocks noGrp="1"/>
          </p:cNvSpPr>
          <p:nvPr/>
        </p:nvSpPr>
        <p:spPr>
          <a:xfrm>
            <a:off x="628650" y="2524125"/>
            <a:ext cx="57150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Visual evidence, internal processing,</a:t>
            </a:r>
          </a:p>
          <a:p>
            <a:pPr>
              <a:defRPr sz="21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and evaluation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2B61592-A4CF-40BF-8C3D-5549DDE47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91250" y="2200275"/>
            <a:ext cx="5314950" cy="35433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5A0CBDB-ACDA-4DC0-8683-026435FE11D7}"/>
              </a:ext>
            </a:extLst>
          </p:cNvPr>
          <p:cNvSpPr>
            <a:spLocks noGrp="1"/>
          </p:cNvSpPr>
          <p:nvPr/>
        </p:nvSpPr>
        <p:spPr>
          <a:xfrm>
            <a:off x="628650" y="5286375"/>
            <a:ext cx="428625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Wu, Fei</a:t>
            </a:r>
          </a:p>
        </p:txBody>
      </p:sp>
    </p:spTree>
    <p:extLst>
      <p:ext uri="{BB962C8B-B14F-4D97-AF65-F5344CB8AC3E}">
        <p14:creationId xmlns:p14="http://schemas.microsoft.com/office/powerpoint/2010/main" val="649971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4F4AD563-A116-4B3C-9113-B4F5A3ADD333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ROADMAP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5E988A3-6674-4D03-925D-1B0B8D302B51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Six questions about hallucinations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990F615-B752-4821-952E-910F15200B8B}"/>
              </a:ext>
            </a:extLst>
          </p:cNvPr>
          <p:cNvSpPr>
            <a:spLocks noGrp="1"/>
          </p:cNvSpPr>
          <p:nvPr/>
        </p:nvSpPr>
        <p:spPr>
          <a:xfrm>
            <a:off x="609600" y="2019300"/>
            <a:ext cx="7429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57E6478-2535-421F-9A40-0C97B8B5567E}"/>
              </a:ext>
            </a:extLst>
          </p:cNvPr>
          <p:cNvSpPr>
            <a:spLocks noGrp="1"/>
          </p:cNvSpPr>
          <p:nvPr/>
        </p:nvSpPr>
        <p:spPr>
          <a:xfrm>
            <a:off x="1571625" y="2019300"/>
            <a:ext cx="9906000" cy="4667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What is a hallucination?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733590C-9A89-47BF-A148-C1A2BA2C8C0A}"/>
              </a:ext>
            </a:extLst>
          </p:cNvPr>
          <p:cNvSpPr>
            <a:spLocks noGrp="1"/>
          </p:cNvSpPr>
          <p:nvPr/>
        </p:nvSpPr>
        <p:spPr>
          <a:xfrm>
            <a:off x="609600" y="2695575"/>
            <a:ext cx="7429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26D8315-EB62-4EC8-90FD-D40D9F69D218}"/>
              </a:ext>
            </a:extLst>
          </p:cNvPr>
          <p:cNvSpPr>
            <a:spLocks noGrp="1"/>
          </p:cNvSpPr>
          <p:nvPr/>
        </p:nvSpPr>
        <p:spPr>
          <a:xfrm>
            <a:off x="1571625" y="2695575"/>
            <a:ext cx="9906000" cy="4667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What information reaches the language model?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C829D8F-D3D3-4C8B-BD08-02069FAC1D88}"/>
              </a:ext>
            </a:extLst>
          </p:cNvPr>
          <p:cNvSpPr>
            <a:spLocks noGrp="1"/>
          </p:cNvSpPr>
          <p:nvPr/>
        </p:nvSpPr>
        <p:spPr>
          <a:xfrm>
            <a:off x="609600" y="3371850"/>
            <a:ext cx="7429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7ED9A52-BA45-4513-84FE-60CBD928B9C5}"/>
              </a:ext>
            </a:extLst>
          </p:cNvPr>
          <p:cNvSpPr>
            <a:spLocks noGrp="1"/>
          </p:cNvSpPr>
          <p:nvPr/>
        </p:nvSpPr>
        <p:spPr>
          <a:xfrm>
            <a:off x="1571625" y="3371850"/>
            <a:ext cx="9906000" cy="4667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When do prior expectations override evidence?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105FEDA-3BC7-4B7F-8F72-CC16FD0BF0A5}"/>
              </a:ext>
            </a:extLst>
          </p:cNvPr>
          <p:cNvSpPr>
            <a:spLocks noGrp="1"/>
          </p:cNvSpPr>
          <p:nvPr/>
        </p:nvSpPr>
        <p:spPr>
          <a:xfrm>
            <a:off x="609600" y="4048125"/>
            <a:ext cx="7429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886BAFB-350C-419A-B9CB-B463AE59DA79}"/>
              </a:ext>
            </a:extLst>
          </p:cNvPr>
          <p:cNvSpPr>
            <a:spLocks noGrp="1"/>
          </p:cNvSpPr>
          <p:nvPr/>
        </p:nvSpPr>
        <p:spPr>
          <a:xfrm>
            <a:off x="1571625" y="4048125"/>
            <a:ext cx="9906000" cy="4667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How can the decoder misuse visual evidence?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BC8BC23-20BC-4AEC-AA0B-1A6F272425D7}"/>
              </a:ext>
            </a:extLst>
          </p:cNvPr>
          <p:cNvSpPr>
            <a:spLocks noGrp="1"/>
          </p:cNvSpPr>
          <p:nvPr/>
        </p:nvSpPr>
        <p:spPr>
          <a:xfrm>
            <a:off x="609600" y="4724400"/>
            <a:ext cx="7429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140ABB6-555B-408E-A944-95FE612CA487}"/>
              </a:ext>
            </a:extLst>
          </p:cNvPr>
          <p:cNvSpPr>
            <a:spLocks noGrp="1"/>
          </p:cNvSpPr>
          <p:nvPr/>
        </p:nvSpPr>
        <p:spPr>
          <a:xfrm>
            <a:off x="1571625" y="4724400"/>
            <a:ext cx="9906000" cy="4667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How does HallusionBench diagnose failures?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3AC3720-2ACF-4C92-8E86-330E30E017B5}"/>
              </a:ext>
            </a:extLst>
          </p:cNvPr>
          <p:cNvSpPr>
            <a:spLocks noGrp="1"/>
          </p:cNvSpPr>
          <p:nvPr/>
        </p:nvSpPr>
        <p:spPr>
          <a:xfrm>
            <a:off x="609600" y="5400675"/>
            <a:ext cx="74295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635BB2D-1183-4F35-8F2B-9D4AF134CE46}"/>
              </a:ext>
            </a:extLst>
          </p:cNvPr>
          <p:cNvSpPr>
            <a:spLocks noGrp="1"/>
          </p:cNvSpPr>
          <p:nvPr/>
        </p:nvSpPr>
        <p:spPr>
          <a:xfrm>
            <a:off x="1571625" y="5400675"/>
            <a:ext cx="9906000" cy="4667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How does PROVE evaluate complete answers?</a:t>
            </a:r>
          </a:p>
        </p:txBody>
      </p:sp>
    </p:spTree>
    <p:extLst>
      <p:ext uri="{BB962C8B-B14F-4D97-AF65-F5344CB8AC3E}">
        <p14:creationId xmlns:p14="http://schemas.microsoft.com/office/powerpoint/2010/main" val="75378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C2AD8022-B199-46B2-B66B-55D1A54CBC8C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01  /  WHAT IS A HALLUCINATION?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74FC9FA-FF91-4D9D-840D-C1CA4A169909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Unsupported objects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E071B90-B72C-4046-829E-847158524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62025" y="2009775"/>
            <a:ext cx="5486400" cy="41148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BECEBF17-91A6-494A-94B2-0C48A564F3EA}"/>
              </a:ext>
            </a:extLst>
          </p:cNvPr>
          <p:cNvSpPr>
            <a:spLocks noGrp="1"/>
          </p:cNvSpPr>
          <p:nvPr/>
        </p:nvSpPr>
        <p:spPr>
          <a:xfrm>
            <a:off x="7334250" y="2362200"/>
            <a:ext cx="409575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Image-supported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D78B852-3CC5-43DE-BAB8-29BABB71FB8A}"/>
              </a:ext>
            </a:extLst>
          </p:cNvPr>
          <p:cNvSpPr>
            <a:spLocks noGrp="1"/>
          </p:cNvSpPr>
          <p:nvPr/>
        </p:nvSpPr>
        <p:spPr>
          <a:xfrm>
            <a:off x="7334250" y="2857500"/>
            <a:ext cx="409575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Bus and car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1006F1F-1A73-4CF3-82A4-A530D9E654F3}"/>
              </a:ext>
            </a:extLst>
          </p:cNvPr>
          <p:cNvSpPr>
            <a:spLocks noGrp="1"/>
          </p:cNvSpPr>
          <p:nvPr/>
        </p:nvSpPr>
        <p:spPr>
          <a:xfrm>
            <a:off x="7334250" y="4000500"/>
            <a:ext cx="409575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Unsupported claims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4A14810-3CC7-45F3-BD2E-48E109F22F90}"/>
              </a:ext>
            </a:extLst>
          </p:cNvPr>
          <p:cNvSpPr>
            <a:spLocks noGrp="1"/>
          </p:cNvSpPr>
          <p:nvPr/>
        </p:nvSpPr>
        <p:spPr>
          <a:xfrm>
            <a:off x="7334250" y="4495800"/>
            <a:ext cx="409575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People</a:t>
            </a:r>
          </a:p>
          <a:p>
            <a: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Fire hydrant</a:t>
            </a:r>
          </a:p>
          <a:p>
            <a: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Stop sign</a:t>
            </a:r>
          </a:p>
        </p:txBody>
      </p:sp>
    </p:spTree>
    <p:extLst>
      <p:ext uri="{BB962C8B-B14F-4D97-AF65-F5344CB8AC3E}">
        <p14:creationId xmlns:p14="http://schemas.microsoft.com/office/powerpoint/2010/main" val="510636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29E1B26-B823-4505-9AAA-081D2F6ADA8B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01  /  WHAT IS A HALLUCINATION?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75315D7-62CA-45BE-A41B-FB7C71B2C3AE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Incorrect attributes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D23B4B8-1297-4698-80F2-C97E5142B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06369" y="1952625"/>
            <a:ext cx="5492962" cy="409575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17C16A9-8434-49C4-83A7-66882AC9EB31}"/>
              </a:ext>
            </a:extLst>
          </p:cNvPr>
          <p:cNvSpPr>
            <a:spLocks noGrp="1"/>
          </p:cNvSpPr>
          <p:nvPr/>
        </p:nvSpPr>
        <p:spPr>
          <a:xfrm>
            <a:off x="7429500" y="2114550"/>
            <a:ext cx="40005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The object is present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9866781-047B-47A8-82FA-0DF14C0F95E1}"/>
              </a:ext>
            </a:extLst>
          </p:cNvPr>
          <p:cNvSpPr>
            <a:spLocks noGrp="1"/>
          </p:cNvSpPr>
          <p:nvPr/>
        </p:nvSpPr>
        <p:spPr>
          <a:xfrm>
            <a:off x="7429500" y="2609850"/>
            <a:ext cx="40005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The error concerns its count.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84DD7F5-A5EA-48D4-BFA2-906C128BB5C1}"/>
              </a:ext>
            </a:extLst>
          </p:cNvPr>
          <p:cNvSpPr>
            <a:spLocks noGrp="1"/>
          </p:cNvSpPr>
          <p:nvPr/>
        </p:nvSpPr>
        <p:spPr>
          <a:xfrm>
            <a:off x="7429500" y="3924300"/>
            <a:ext cx="4000500" cy="1619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AA492E"/>
                </a:solidFill>
                <a:latin typeface="Arial"/>
                <a:ea typeface="Arial"/>
                <a:cs typeface="Arial"/>
              </a:rPr>
              <a:t>Reference: 5</a:t>
            </a:r>
          </a:p>
          <a:p>
            <a: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AA492E"/>
                </a:solidFill>
                <a:latin typeface="Arial"/>
                <a:ea typeface="Arial"/>
                <a:cs typeface="Arial"/>
              </a:rPr>
              <a:t>GPT-4o: 4</a:t>
            </a:r>
          </a:p>
          <a:p>
            <a: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AA492E"/>
                </a:solidFill>
                <a:latin typeface="Arial"/>
                <a:ea typeface="Arial"/>
                <a:cs typeface="Arial"/>
              </a:rPr>
              <a:t>LLaVA-1.5 7B: 3</a:t>
            </a:r>
          </a:p>
        </p:txBody>
      </p:sp>
    </p:spTree>
    <p:extLst>
      <p:ext uri="{BB962C8B-B14F-4D97-AF65-F5344CB8AC3E}">
        <p14:creationId xmlns:p14="http://schemas.microsoft.com/office/powerpoint/2010/main" val="334008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2E586C40-1CC8-4ACA-8BB3-61DB7398F613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01  /  WHAT IS A HALLUCINATION?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6A2038C-DCBC-4B58-95AB-1D7FE88DFDCE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Incorrect relations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9004558-B3D8-419A-BE58-66FEA9ADD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52600" y="2000250"/>
            <a:ext cx="4000500" cy="40005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954B524-8A81-4BF8-BC30-BC4E3F7E357C}"/>
              </a:ext>
            </a:extLst>
          </p:cNvPr>
          <p:cNvSpPr>
            <a:spLocks noGrp="1"/>
          </p:cNvSpPr>
          <p:nvPr/>
        </p:nvSpPr>
        <p:spPr>
          <a:xfrm>
            <a:off x="7381875" y="2286000"/>
            <a:ext cx="409575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Caption-supported relation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797A6EA-EB70-485D-BCDE-BB67F1609636}"/>
              </a:ext>
            </a:extLst>
          </p:cNvPr>
          <p:cNvSpPr>
            <a:spLocks noGrp="1"/>
          </p:cNvSpPr>
          <p:nvPr/>
        </p:nvSpPr>
        <p:spPr>
          <a:xfrm>
            <a:off x="7381875" y="2781300"/>
            <a:ext cx="409575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Carts in front of the plane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9A640BC-C903-4AA2-9F02-D4841F22FAB6}"/>
              </a:ext>
            </a:extLst>
          </p:cNvPr>
          <p:cNvSpPr>
            <a:spLocks noGrp="1"/>
          </p:cNvSpPr>
          <p:nvPr/>
        </p:nvSpPr>
        <p:spPr>
          <a:xfrm>
            <a:off x="7381875" y="4048125"/>
            <a:ext cx="409575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Illustrative wrong relation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C012B3D-B480-4BA2-A596-AE162FA1A100}"/>
              </a:ext>
            </a:extLst>
          </p:cNvPr>
          <p:cNvSpPr>
            <a:spLocks noGrp="1"/>
          </p:cNvSpPr>
          <p:nvPr/>
        </p:nvSpPr>
        <p:spPr>
          <a:xfrm>
            <a:off x="7381875" y="4543425"/>
            <a:ext cx="409575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Carts behind the plane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B389CFD-C94F-4CC2-A1E0-1833EEB11886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Teaching counterexample. The “behind” claim is not a reported model response.</a:t>
            </a:r>
          </a:p>
        </p:txBody>
      </p:sp>
    </p:spTree>
    <p:extLst>
      <p:ext uri="{BB962C8B-B14F-4D97-AF65-F5344CB8AC3E}">
        <p14:creationId xmlns:p14="http://schemas.microsoft.com/office/powerpoint/2010/main" val="1043216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FFDE06E7-4A2A-41E6-A4C0-71BAD2CADFE3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02  /  EYES WIDE SHUT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3967235-698A-4AD4-B14B-E7AAED1C0825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What information reaches the language model?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7AEA5D2-A320-442C-BC28-D397859C7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27762" y="1905000"/>
            <a:ext cx="8336477" cy="333375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1C951EB-12CD-480B-9834-33273B2F5873}"/>
              </a:ext>
            </a:extLst>
          </p:cNvPr>
          <p:cNvSpPr>
            <a:spLocks noGrp="1"/>
          </p:cNvSpPr>
          <p:nvPr/>
        </p:nvSpPr>
        <p:spPr>
          <a:xfrm>
            <a:off x="609600" y="5476875"/>
            <a:ext cx="10972800" cy="809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The encoder determines which visual distinctions remain available.</a:t>
            </a:r>
          </a:p>
        </p:txBody>
      </p:sp>
    </p:spTree>
    <p:extLst>
      <p:ext uri="{BB962C8B-B14F-4D97-AF65-F5344CB8AC3E}">
        <p14:creationId xmlns:p14="http://schemas.microsoft.com/office/powerpoint/2010/main" val="1448682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203C090E-EF80-41FA-AE21-4D80C36B5694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02  /  EYES WIDE SHUT: EXAMPLE A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57B0766-C3A5-46E5-B22B-CF2E6219EF35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Which direction is the dog facing?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0345735-6BA9-4177-9BB0-CE59CC910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23938" y="1952625"/>
            <a:ext cx="4191000" cy="4191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C756AC2-2325-4EA7-85D5-AE8B026FEF01}"/>
              </a:ext>
            </a:extLst>
          </p:cNvPr>
          <p:cNvSpPr>
            <a:spLocks noGrp="1"/>
          </p:cNvSpPr>
          <p:nvPr/>
        </p:nvSpPr>
        <p:spPr>
          <a:xfrm>
            <a:off x="6477000" y="2190750"/>
            <a:ext cx="47625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Left or right?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AF479C4-A739-440B-9292-5BA1876F96D5}"/>
              </a:ext>
            </a:extLst>
          </p:cNvPr>
          <p:cNvSpPr>
            <a:spLocks noGrp="1"/>
          </p:cNvSpPr>
          <p:nvPr/>
        </p:nvSpPr>
        <p:spPr>
          <a:xfrm>
            <a:off x="6477000" y="3343275"/>
            <a:ext cx="47625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Reference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5A0A4A1-D858-432E-AA50-3A00A8416BCE}"/>
              </a:ext>
            </a:extLst>
          </p:cNvPr>
          <p:cNvSpPr>
            <a:spLocks noGrp="1"/>
          </p:cNvSpPr>
          <p:nvPr/>
        </p:nvSpPr>
        <p:spPr>
          <a:xfrm>
            <a:off x="6477000" y="3838575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Left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0D5843C-CC6A-4B11-950A-91421F82114C}"/>
              </a:ext>
            </a:extLst>
          </p:cNvPr>
          <p:cNvSpPr>
            <a:spLocks noGrp="1"/>
          </p:cNvSpPr>
          <p:nvPr/>
        </p:nvSpPr>
        <p:spPr>
          <a:xfrm>
            <a:off x="6477000" y="4752975"/>
            <a:ext cx="47625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GPT-4V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448D8FC-9CA1-4208-8632-DEEF59C55754}"/>
              </a:ext>
            </a:extLst>
          </p:cNvPr>
          <p:cNvSpPr>
            <a:spLocks noGrp="1"/>
          </p:cNvSpPr>
          <p:nvPr/>
        </p:nvSpPr>
        <p:spPr>
          <a:xfrm>
            <a:off x="6477000" y="5248275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Right</a:t>
            </a:r>
          </a:p>
        </p:txBody>
      </p:sp>
    </p:spTree>
    <p:extLst>
      <p:ext uri="{BB962C8B-B14F-4D97-AF65-F5344CB8AC3E}">
        <p14:creationId xmlns:p14="http://schemas.microsoft.com/office/powerpoint/2010/main" val="392004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1B09F44C-5058-4947-9A9C-1E9CB9B80EF7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02  /  EYES WIDE SHUT: EXAMPLE B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3D3B98B-9BEB-40BA-9087-A337885F2A0B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The direction changes. The answer does not.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C3AC2A4-F1D8-43D0-840E-D11D31726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23938" y="1952625"/>
            <a:ext cx="4191000" cy="4191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6CDD3025-04BD-46F0-9B6B-808F6DB03655}"/>
              </a:ext>
            </a:extLst>
          </p:cNvPr>
          <p:cNvSpPr>
            <a:spLocks noGrp="1"/>
          </p:cNvSpPr>
          <p:nvPr/>
        </p:nvSpPr>
        <p:spPr>
          <a:xfrm>
            <a:off x="6477000" y="2190750"/>
            <a:ext cx="47625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7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Left or right?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1943774-7DC4-4EDD-87F5-B48A593BF3E3}"/>
              </a:ext>
            </a:extLst>
          </p:cNvPr>
          <p:cNvSpPr>
            <a:spLocks noGrp="1"/>
          </p:cNvSpPr>
          <p:nvPr/>
        </p:nvSpPr>
        <p:spPr>
          <a:xfrm>
            <a:off x="6477000" y="3343275"/>
            <a:ext cx="47625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Reference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19ED82-C83E-42A6-A155-4C51C34C0CC3}"/>
              </a:ext>
            </a:extLst>
          </p:cNvPr>
          <p:cNvSpPr>
            <a:spLocks noGrp="1"/>
          </p:cNvSpPr>
          <p:nvPr/>
        </p:nvSpPr>
        <p:spPr>
          <a:xfrm>
            <a:off x="6477000" y="3838575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Right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5CEF456-492E-4515-A05C-EAD27344DAE2}"/>
              </a:ext>
            </a:extLst>
          </p:cNvPr>
          <p:cNvSpPr>
            <a:spLocks noGrp="1"/>
          </p:cNvSpPr>
          <p:nvPr/>
        </p:nvSpPr>
        <p:spPr>
          <a:xfrm>
            <a:off x="6477000" y="4752975"/>
            <a:ext cx="47625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GPT-4V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16D049B-884B-4A3F-A088-5392EE1A9DF1}"/>
              </a:ext>
            </a:extLst>
          </p:cNvPr>
          <p:cNvSpPr>
            <a:spLocks noGrp="1"/>
          </p:cNvSpPr>
          <p:nvPr/>
        </p:nvSpPr>
        <p:spPr>
          <a:xfrm>
            <a:off x="6477000" y="5248275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Right again</a:t>
            </a:r>
          </a:p>
        </p:txBody>
      </p:sp>
    </p:spTree>
    <p:extLst>
      <p:ext uri="{BB962C8B-B14F-4D97-AF65-F5344CB8AC3E}">
        <p14:creationId xmlns:p14="http://schemas.microsoft.com/office/powerpoint/2010/main" val="33481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40658120-1722-4C29-97B3-899552AB71AE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02  /  EYES WIDE SHUT: REPRESENTATION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ABA94F5-AEFD-47BD-B3C0-A78F6A1EE260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CLIP can place distinct images very close together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503DF7-C76E-46BE-B600-BCD1CECF3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33151" y="1943100"/>
            <a:ext cx="4429772" cy="409575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4D07A7E-6A01-4CB3-BCB2-0FFB8AAD418A}"/>
              </a:ext>
            </a:extLst>
          </p:cNvPr>
          <p:cNvSpPr>
            <a:spLocks noGrp="1"/>
          </p:cNvSpPr>
          <p:nvPr/>
        </p:nvSpPr>
        <p:spPr>
          <a:xfrm>
            <a:off x="6858000" y="2286000"/>
            <a:ext cx="45720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CLIP similarity: 0.95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1E5F10F-FEF9-48E5-94F2-998170566299}"/>
              </a:ext>
            </a:extLst>
          </p:cNvPr>
          <p:cNvSpPr>
            <a:spLocks noGrp="1"/>
          </p:cNvSpPr>
          <p:nvPr/>
        </p:nvSpPr>
        <p:spPr>
          <a:xfrm>
            <a:off x="6858000" y="2781300"/>
            <a:ext cx="45720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The image representations are close.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5BEB1BC-4B95-404D-9125-99DFE069BC95}"/>
              </a:ext>
            </a:extLst>
          </p:cNvPr>
          <p:cNvSpPr>
            <a:spLocks noGrp="1"/>
          </p:cNvSpPr>
          <p:nvPr/>
        </p:nvSpPr>
        <p:spPr>
          <a:xfrm>
            <a:off x="6858000" y="3962400"/>
            <a:ext cx="45720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DINOv2 similarity: 0.58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27079AA-B68D-4560-BA66-938ECC5B5F93}"/>
              </a:ext>
            </a:extLst>
          </p:cNvPr>
          <p:cNvSpPr>
            <a:spLocks noGrp="1"/>
          </p:cNvSpPr>
          <p:nvPr/>
        </p:nvSpPr>
        <p:spPr>
          <a:xfrm>
            <a:off x="6858000" y="4457700"/>
            <a:ext cx="45720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A different encoder separates them.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E001234-2201-4DBA-B13A-5EBC78B71177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Cosine similarities for this image pair. These are not accuracy scores.</a:t>
            </a:r>
          </a:p>
        </p:txBody>
      </p:sp>
    </p:spTree>
    <p:extLst>
      <p:ext uri="{BB962C8B-B14F-4D97-AF65-F5344CB8AC3E}">
        <p14:creationId xmlns:p14="http://schemas.microsoft.com/office/powerpoint/2010/main" val="1394079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46AAA969-0458-4BA2-B011-7297E1407904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02  /  EYES WIDE SHUT: IMPLICATION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1EFEB30-6100-42DD-A9A8-859C785A2C92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Visual representations affect downstream errors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DF93962-944D-427B-866B-752B560EFD62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1095375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A possible bottleneck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5C8BD39-BAC0-4A2F-B071-DB033D66E52F}"/>
              </a:ext>
            </a:extLst>
          </p:cNvPr>
          <p:cNvSpPr>
            <a:spLocks noGrp="1"/>
          </p:cNvSpPr>
          <p:nvPr/>
        </p:nvSpPr>
        <p:spPr>
          <a:xfrm>
            <a:off x="609600" y="2590800"/>
            <a:ext cx="1095375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The language model may receive weak evidence for orientation or spatial detail.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55DCF7D-08C3-4A7C-BBF8-D726D7CA58BC}"/>
              </a:ext>
            </a:extLst>
          </p:cNvPr>
          <p:cNvSpPr>
            <a:spLocks noGrp="1"/>
          </p:cNvSpPr>
          <p:nvPr/>
        </p:nvSpPr>
        <p:spPr>
          <a:xfrm>
            <a:off x="609600" y="3952875"/>
            <a:ext cx="1095375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A possible remedy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9D7D4A8-5914-4D8A-AA85-FED96B93F135}"/>
              </a:ext>
            </a:extLst>
          </p:cNvPr>
          <p:cNvSpPr>
            <a:spLocks noGrp="1"/>
          </p:cNvSpPr>
          <p:nvPr/>
        </p:nvSpPr>
        <p:spPr>
          <a:xfrm>
            <a:off x="609600" y="4448175"/>
            <a:ext cx="1095375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Combine complementary visual features, as the paper explores with CLIP and DINOv2.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9CED2E1-9852-4348-98F5-EDE0357B7673}"/>
              </a:ext>
            </a:extLst>
          </p:cNvPr>
          <p:cNvSpPr>
            <a:spLocks noGrp="1"/>
          </p:cNvSpPr>
          <p:nvPr/>
        </p:nvSpPr>
        <p:spPr>
          <a:xfrm>
            <a:off x="609600" y="56578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Next: what if the evidence exists, but conflicts with a familiar expectation?</a:t>
            </a:r>
          </a:p>
        </p:txBody>
      </p:sp>
    </p:spTree>
    <p:extLst>
      <p:ext uri="{BB962C8B-B14F-4D97-AF65-F5344CB8AC3E}">
        <p14:creationId xmlns:p14="http://schemas.microsoft.com/office/powerpoint/2010/main" val="852461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CB462B76-46DB-44C3-831A-DCB21F9222EC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03  /  VISUAL CONTRASTIVE DECODING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3E5B98A-5E7F-40D9-9C5F-CB3FBE2B359E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What color is this banana?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3A529C7-6CAC-4333-BAEF-795194775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224718" y="1914525"/>
            <a:ext cx="4199013" cy="4191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820141F-DBE2-430D-AD4A-0361F0D7B4E8}"/>
              </a:ext>
            </a:extLst>
          </p:cNvPr>
          <p:cNvSpPr>
            <a:spLocks noGrp="1"/>
          </p:cNvSpPr>
          <p:nvPr/>
        </p:nvSpPr>
        <p:spPr>
          <a:xfrm>
            <a:off x="6953250" y="2524125"/>
            <a:ext cx="447675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Visible color: black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9EB95B6-C458-44C2-8BD3-F429C1F8F839}"/>
              </a:ext>
            </a:extLst>
          </p:cNvPr>
          <p:cNvSpPr>
            <a:spLocks noGrp="1"/>
          </p:cNvSpPr>
          <p:nvPr/>
        </p:nvSpPr>
        <p:spPr>
          <a:xfrm>
            <a:off x="6953250" y="3838575"/>
            <a:ext cx="4476750" cy="1143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Familiar association:</a:t>
            </a:r>
          </a:p>
          <a:p>
            <a:pPr>
              <a:defRPr sz="23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bananas are often yellow</a:t>
            </a:r>
          </a:p>
        </p:txBody>
      </p:sp>
    </p:spTree>
    <p:extLst>
      <p:ext uri="{BB962C8B-B14F-4D97-AF65-F5344CB8AC3E}">
        <p14:creationId xmlns:p14="http://schemas.microsoft.com/office/powerpoint/2010/main" val="688707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DA002427-7B0A-4775-9B36-B0F3E9979F6C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03  /  VISUAL CONTRASTIVE DECODING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DD690BC-C93A-4091-BBC5-67AD7EDF1CCF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Noise weakens the visual evidence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A7164A9-ED4A-4765-A4AC-9EADEF362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236738" y="1914525"/>
            <a:ext cx="4174973" cy="4191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42D4EFA-4AB6-4820-B36D-7058F6053935}"/>
              </a:ext>
            </a:extLst>
          </p:cNvPr>
          <p:cNvSpPr>
            <a:spLocks noGrp="1"/>
          </p:cNvSpPr>
          <p:nvPr/>
        </p:nvSpPr>
        <p:spPr>
          <a:xfrm>
            <a:off x="6953250" y="2286000"/>
            <a:ext cx="4476750" cy="1095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Same question.</a:t>
            </a:r>
          </a:p>
          <a:p>
            <a: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Less reliable evidence.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B70A724-81E9-4C23-B208-3C2B8C17EEFD}"/>
              </a:ext>
            </a:extLst>
          </p:cNvPr>
          <p:cNvSpPr>
            <a:spLocks noGrp="1"/>
          </p:cNvSpPr>
          <p:nvPr/>
        </p:nvSpPr>
        <p:spPr>
          <a:xfrm>
            <a:off x="6953250" y="4124325"/>
            <a:ext cx="4476750" cy="1238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0">
                <a:solidFill>
                  <a:srgbClr val="AA492E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AA492E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AA492E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AA492E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AA492E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AA492E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AA492E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AA492E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AA492E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AA492E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AA492E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AA492E"/>
                </a:solidFill>
                <a:latin typeface="Arial"/>
                <a:ea typeface="Arial"/>
                <a:cs typeface="Arial"/>
              </a:rPr>
              <a:t>Black logit: 16.72 to 12.57</a:t>
            </a:r>
          </a:p>
          <a:p>
            <a:pPr>
              <a:defRPr sz="2100" b="0">
                <a:solidFill>
                  <a:srgbClr val="AA492E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AA492E"/>
                </a:solidFill>
                <a:latin typeface="Arial"/>
                <a:ea typeface="Arial"/>
                <a:cs typeface="Arial"/>
              </a:rPr>
              <a:t>Yellow logit: 11.27 to 14.74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533D06D-5353-4310-A404-D62A8DB6493F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Reported candidate logits, before softmax.</a:t>
            </a:r>
          </a:p>
        </p:txBody>
      </p:sp>
    </p:spTree>
    <p:extLst>
      <p:ext uri="{BB962C8B-B14F-4D97-AF65-F5344CB8AC3E}">
        <p14:creationId xmlns:p14="http://schemas.microsoft.com/office/powerpoint/2010/main" val="1448182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5AA5BB59-1194-468D-AA0A-27C615236C24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03  /  VISUAL CONTRASTIVE DECODING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9295EC5-837A-49D4-9F16-6B3B00C44060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Typical colors gain as noise increases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5FCB4A7-1604-4F68-92BC-E3C0E6529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03795" y="1952625"/>
            <a:ext cx="4421860" cy="4191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67F84B10-D20A-4565-8C12-6C6813F5E628}"/>
              </a:ext>
            </a:extLst>
          </p:cNvPr>
          <p:cNvSpPr>
            <a:spLocks noGrp="1"/>
          </p:cNvSpPr>
          <p:nvPr/>
        </p:nvSpPr>
        <p:spPr>
          <a:xfrm>
            <a:off x="7096125" y="2276475"/>
            <a:ext cx="43815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Clean image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9AA3C98-4AA8-4361-97C7-45DC2571269A}"/>
              </a:ext>
            </a:extLst>
          </p:cNvPr>
          <p:cNvSpPr>
            <a:spLocks noGrp="1"/>
          </p:cNvSpPr>
          <p:nvPr/>
        </p:nvSpPr>
        <p:spPr>
          <a:xfrm>
            <a:off x="7096125" y="2771775"/>
            <a:ext cx="43815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Black has the strongest support.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5AFD188-CEEB-461F-9B8F-F7EE3E255C63}"/>
              </a:ext>
            </a:extLst>
          </p:cNvPr>
          <p:cNvSpPr>
            <a:spLocks noGrp="1"/>
          </p:cNvSpPr>
          <p:nvPr/>
        </p:nvSpPr>
        <p:spPr>
          <a:xfrm>
            <a:off x="7096125" y="4095750"/>
            <a:ext cx="43815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Heavy distortion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F37628F-E22F-4EB1-886F-19D553C02D81}"/>
              </a:ext>
            </a:extLst>
          </p:cNvPr>
          <p:cNvSpPr>
            <a:spLocks noGrp="1"/>
          </p:cNvSpPr>
          <p:nvPr/>
        </p:nvSpPr>
        <p:spPr>
          <a:xfrm>
            <a:off x="7096125" y="4591050"/>
            <a:ext cx="43815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Yellow becomes more competitive.</a:t>
            </a:r>
          </a:p>
        </p:txBody>
      </p:sp>
    </p:spTree>
    <p:extLst>
      <p:ext uri="{BB962C8B-B14F-4D97-AF65-F5344CB8AC3E}">
        <p14:creationId xmlns:p14="http://schemas.microsoft.com/office/powerpoint/2010/main" val="1452651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36A19CA-54DB-4149-9090-329D8F0CC92C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03  /  VISUAL CONTRASTIVE DECODING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BAA5A46-E9D3-4EC4-B42B-243010D32C4B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VCD compares clean and distorted predictions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0D29443-9708-441E-B038-56193396FED2}"/>
              </a:ext>
            </a:extLst>
          </p:cNvPr>
          <p:cNvSpPr>
            <a:spLocks noGrp="1"/>
          </p:cNvSpPr>
          <p:nvPr/>
        </p:nvSpPr>
        <p:spPr>
          <a:xfrm>
            <a:off x="609600" y="2009775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9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9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9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9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9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9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9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9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9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9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9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Adjusted logit = (1 + α) zclean − α znoisy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A53E7C2F-74BE-436F-A273-771C0FA82686}"/>
              </a:ext>
            </a:extLst>
          </p:cNvPr>
          <p:cNvGraphicFramePr/>
          <p:nvPr/>
        </p:nvGraphicFramePr>
        <p:xfrm>
          <a:off x="609600" y="3057525"/>
          <a:ext cx="10972800" cy="1990725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35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Candidate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Clean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Noisy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Adjusted (α = 1)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Black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16.72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12.57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20.87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Yellow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11.27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14.74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7.80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F88C9906-6E5D-44F4-ACC2-2C2C3933E298}"/>
              </a:ext>
            </a:extLst>
          </p:cNvPr>
          <p:cNvSpPr>
            <a:spLocks noGrp="1"/>
          </p:cNvSpPr>
          <p:nvPr/>
        </p:nvSpPr>
        <p:spPr>
          <a:xfrm>
            <a:off x="609600" y="5410200"/>
            <a:ext cx="10972800" cy="714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The plausibility mask keeps candidates supported by the clean input.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0CC7E1B-00C9-409C-838E-6F591979CF45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Two-candidate arithmetic illustration. Adjusted scores are not probabilities.</a:t>
            </a:r>
          </a:p>
        </p:txBody>
      </p:sp>
    </p:spTree>
    <p:extLst>
      <p:ext uri="{BB962C8B-B14F-4D97-AF65-F5344CB8AC3E}">
        <p14:creationId xmlns:p14="http://schemas.microsoft.com/office/powerpoint/2010/main" val="2058758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99507EBC-58AA-4943-BF58-F0FEB8E68ADD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04  /  DEVILS IN MIDDLE LAYERS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1392EA6-4B32-4B41-8289-3513FAB28642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Available evidence can still be misused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D481180-BBA8-4093-8477-5DA574D08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62025" y="2009775"/>
            <a:ext cx="5486400" cy="41148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43A1A40-25E3-4B03-A1A3-353172993529}"/>
              </a:ext>
            </a:extLst>
          </p:cNvPr>
          <p:cNvSpPr>
            <a:spLocks noGrp="1"/>
          </p:cNvSpPr>
          <p:nvPr/>
        </p:nvSpPr>
        <p:spPr>
          <a:xfrm>
            <a:off x="7334250" y="2343150"/>
            <a:ext cx="40957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The bus is visible.</a:t>
            </a:r>
          </a:p>
          <a:p>
            <a: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The people are invented.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9811884-765A-4B1D-B258-FCEBF5FEFBC4}"/>
              </a:ext>
            </a:extLst>
          </p:cNvPr>
          <p:cNvSpPr>
            <a:spLocks noGrp="1"/>
          </p:cNvSpPr>
          <p:nvPr/>
        </p:nvSpPr>
        <p:spPr>
          <a:xfrm>
            <a:off x="7334250" y="4429125"/>
            <a:ext cx="40957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007C83"/>
                </a:solidFill>
                <a:latin typeface="Arial"/>
                <a:ea typeface="Arial"/>
                <a:cs typeface="Arial"/>
              </a:rPr>
              <a:t>Where does visual evidence</a:t>
            </a:r>
          </a:p>
          <a:p>
            <a:pPr>
              <a:defRPr sz="2325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007C83"/>
                </a:solidFill>
                <a:latin typeface="Arial"/>
                <a:ea typeface="Arial"/>
                <a:cs typeface="Arial"/>
              </a:rPr>
              <a:t>enter the generated word?</a:t>
            </a:r>
          </a:p>
        </p:txBody>
      </p:sp>
    </p:spTree>
    <p:extLst>
      <p:ext uri="{BB962C8B-B14F-4D97-AF65-F5344CB8AC3E}">
        <p14:creationId xmlns:p14="http://schemas.microsoft.com/office/powerpoint/2010/main" val="810650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925E447-37D0-4CCD-8640-BD226DFD0EA9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04  /  DEVILS IN MIDDLE LAYERS: VAR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F943BE4-49E7-416A-89D3-F282D053FCDA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Measuring attention to image tokens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399750A-891D-4C9E-99DE-293461913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52381" y="1952625"/>
            <a:ext cx="4686488" cy="4191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467E8A2B-A9EB-4E86-A8F9-3EFE774DEA66}"/>
              </a:ext>
            </a:extLst>
          </p:cNvPr>
          <p:cNvSpPr>
            <a:spLocks noGrp="1"/>
          </p:cNvSpPr>
          <p:nvPr/>
        </p:nvSpPr>
        <p:spPr>
          <a:xfrm>
            <a:off x="6477000" y="2247900"/>
            <a:ext cx="4953000" cy="1000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VAR = attention mass</a:t>
            </a:r>
          </a:p>
          <a:p>
            <a: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on image tokens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BB9F8C8-A222-4B85-8265-C2921D3218FC}"/>
              </a:ext>
            </a:extLst>
          </p:cNvPr>
          <p:cNvSpPr>
            <a:spLocks noGrp="1"/>
          </p:cNvSpPr>
          <p:nvPr/>
        </p:nvSpPr>
        <p:spPr>
          <a:xfrm>
            <a:off x="6477000" y="3810000"/>
            <a:ext cx="4953000" cy="1428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Query: the generated token</a:t>
            </a:r>
          </a:p>
          <a:p>
            <a: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Keys: visual tokens</a:t>
            </a:r>
          </a:p>
          <a:p>
            <a: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Measure: per layer and head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02BD7E7-55A3-441A-97B4-04729DA75D3B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Heads are sorted within each row. Attention does not directly measure factual confidence.</a:t>
            </a:r>
          </a:p>
        </p:txBody>
      </p:sp>
    </p:spTree>
    <p:extLst>
      <p:ext uri="{BB962C8B-B14F-4D97-AF65-F5344CB8AC3E}">
        <p14:creationId xmlns:p14="http://schemas.microsoft.com/office/powerpoint/2010/main" val="1486749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23234943-3A6A-4238-B7B1-7D78FF9E8CE1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04  /  DEVILS IN MIDDLE LAYERS: TWO STAGES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B1D2420-5B7D-4520-B291-7582A7D38CBE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Middle layers play different roles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737DD6A-E6A8-4B41-8BD5-C0E5EBFC7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209839" y="2095500"/>
            <a:ext cx="4419272" cy="371475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16FDCB1-E40D-459C-9909-AF8D6D733FF8}"/>
              </a:ext>
            </a:extLst>
          </p:cNvPr>
          <p:cNvSpPr>
            <a:spLocks noGrp="1"/>
          </p:cNvSpPr>
          <p:nvPr/>
        </p:nvSpPr>
        <p:spPr>
          <a:xfrm>
            <a:off x="6953250" y="2143125"/>
            <a:ext cx="45720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Layers 5–18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1A0C513-855D-4C7D-BC5F-46CA75404C38}"/>
              </a:ext>
            </a:extLst>
          </p:cNvPr>
          <p:cNvSpPr>
            <a:spLocks noGrp="1"/>
          </p:cNvSpPr>
          <p:nvPr/>
        </p:nvSpPr>
        <p:spPr>
          <a:xfrm>
            <a:off x="6953250" y="2638425"/>
            <a:ext cx="45720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Visual information enrichment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D0DD1D4-C896-4C60-AE7B-80132494E682}"/>
              </a:ext>
            </a:extLst>
          </p:cNvPr>
          <p:cNvSpPr>
            <a:spLocks noGrp="1"/>
          </p:cNvSpPr>
          <p:nvPr/>
        </p:nvSpPr>
        <p:spPr>
          <a:xfrm>
            <a:off x="6953250" y="3905250"/>
            <a:ext cx="45720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Layers 19–26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7E4783D-0BF6-4003-B22D-797AC8BED3E9}"/>
              </a:ext>
            </a:extLst>
          </p:cNvPr>
          <p:cNvSpPr>
            <a:spLocks noGrp="1"/>
          </p:cNvSpPr>
          <p:nvPr/>
        </p:nvSpPr>
        <p:spPr>
          <a:xfrm>
            <a:off x="6953250" y="4400550"/>
            <a:ext cx="45720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Semantic refinement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0D52220-854C-4494-98F0-01BE2167E9F1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Layer ranges refer to LLaVA-1.5-7B.</a:t>
            </a:r>
          </a:p>
        </p:txBody>
      </p:sp>
    </p:spTree>
    <p:extLst>
      <p:ext uri="{BB962C8B-B14F-4D97-AF65-F5344CB8AC3E}">
        <p14:creationId xmlns:p14="http://schemas.microsoft.com/office/powerpoint/2010/main" val="424105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E54A28D4-5565-4FD5-9D02-9C9764442A22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04  /  DEVILS IN MIDDLE LAYERS: LOGIT LENS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39C59B5-0FFD-4A34-8F68-5F5AADA71551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Image-token readouts change with depth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F0A9771-7ECE-401E-BB89-6F0C25E2AA06}"/>
              </a:ext>
            </a:extLst>
          </p:cNvPr>
          <p:cNvSpPr>
            <a:spLocks noGrp="1"/>
          </p:cNvSpPr>
          <p:nvPr/>
        </p:nvSpPr>
        <p:spPr>
          <a:xfrm>
            <a:off x="609600" y="2143125"/>
            <a:ext cx="509587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Early layers: mixed readouts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0BA1520-D57B-425B-B72C-EFC388674386}"/>
              </a:ext>
            </a:extLst>
          </p:cNvPr>
          <p:cNvSpPr>
            <a:spLocks noGrp="1"/>
          </p:cNvSpPr>
          <p:nvPr/>
        </p:nvSpPr>
        <p:spPr>
          <a:xfrm>
            <a:off x="6477000" y="2143125"/>
            <a:ext cx="5095875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Later layers: bus-related readouts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CA156DB-1076-4808-B5C3-1F5764212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" y="3337516"/>
            <a:ext cx="5095875" cy="132596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CB529F8-6A27-47B5-82A2-DAFC1ED944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477000" y="3177187"/>
            <a:ext cx="5095875" cy="1646626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7227D2D-54FC-443A-9E92-59BC880FA4B6}"/>
              </a:ext>
            </a:extLst>
          </p:cNvPr>
          <p:cNvSpPr>
            <a:spLocks noGrp="1"/>
          </p:cNvSpPr>
          <p:nvPr/>
        </p:nvSpPr>
        <p:spPr>
          <a:xfrm>
            <a:off x="609600" y="5419725"/>
            <a:ext cx="10972800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Logit lens applies the vocabulary readout to intermediate image states.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2B02589-8BFB-4C42-A7E9-4F663023AE3B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Selected layers and bus-related image-token columns from Figure 3.</a:t>
            </a:r>
          </a:p>
        </p:txBody>
      </p:sp>
    </p:spTree>
    <p:extLst>
      <p:ext uri="{BB962C8B-B14F-4D97-AF65-F5344CB8AC3E}">
        <p14:creationId xmlns:p14="http://schemas.microsoft.com/office/powerpoint/2010/main" val="876252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AA1B445F-DBBD-4942-A543-A74F3E3BB207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04  /  DEVILS IN MIDDLE LAYERS: TOKEN COMPARISON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B157AC9-8A3D-414F-8B26-B2021B3E4953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Real and hallucinated words use vision differently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E0B6491-D0E5-43E8-AA82-5022D06021B2}"/>
              </a:ext>
            </a:extLst>
          </p:cNvPr>
          <p:cNvSpPr>
            <a:spLocks noGrp="1"/>
          </p:cNvSpPr>
          <p:nvPr/>
        </p:nvSpPr>
        <p:spPr>
          <a:xfrm>
            <a:off x="609600" y="1962150"/>
            <a:ext cx="49530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Real object: bus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D82DD6E-A665-4B25-A892-79CD3B8CAAF5}"/>
              </a:ext>
            </a:extLst>
          </p:cNvPr>
          <p:cNvSpPr>
            <a:spLocks noGrp="1"/>
          </p:cNvSpPr>
          <p:nvPr/>
        </p:nvSpPr>
        <p:spPr>
          <a:xfrm>
            <a:off x="6572250" y="1962150"/>
            <a:ext cx="504825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AA492E"/>
                </a:solidFill>
                <a:latin typeface="Arial"/>
                <a:ea typeface="Arial"/>
                <a:cs typeface="Arial"/>
              </a:rPr>
              <a:t>Hallucinated object: people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5CEF2AD-9917-4161-8ADD-C25871655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63266" y="2543175"/>
            <a:ext cx="3350419" cy="334327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DA52274-1D38-4078-8553-354290BF5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304484" y="2543175"/>
            <a:ext cx="3393281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216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C6E8E786-5E26-4CF4-9A63-2AEBBC8E56BF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04  /  DEVILS IN MIDDLE LAYERS: SPATIAL ATTENTION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266003C-0892-4D3D-A752-68CDD54130DE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For “bus,” heads focus on the visible object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B49A7F7-9592-4049-9AEF-8FE4EFAEF6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0008" y="1952625"/>
            <a:ext cx="4575058" cy="38862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114602B-F317-4726-8857-09F9AD249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717912" y="1952625"/>
            <a:ext cx="4614050" cy="38862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1EED502-4C0A-483A-A809-D1D865122DC6}"/>
              </a:ext>
            </a:extLst>
          </p:cNvPr>
          <p:cNvSpPr>
            <a:spLocks noGrp="1"/>
          </p:cNvSpPr>
          <p:nvPr/>
        </p:nvSpPr>
        <p:spPr>
          <a:xfrm>
            <a:off x="609600" y="5895975"/>
            <a:ext cx="10972800" cy="4762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7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Different heads attend to different details of the bus.</a:t>
            </a:r>
          </a:p>
        </p:txBody>
      </p:sp>
    </p:spTree>
    <p:extLst>
      <p:ext uri="{BB962C8B-B14F-4D97-AF65-F5344CB8AC3E}">
        <p14:creationId xmlns:p14="http://schemas.microsoft.com/office/powerpoint/2010/main" val="1883403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F9854309-92C3-420B-A241-41406B812ADF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04  /  DEVILS IN MIDDLE LAYERS: SPATIAL ATTENTION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41DA3DC-22CF-424F-A269-691A7288B655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For “people,” the same heads attend elsewhere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E1FD36D-2331-4080-91D7-1B36982779D8}"/>
              </a:ext>
            </a:extLst>
          </p:cNvPr>
          <p:cNvSpPr>
            <a:spLocks noGrp="1"/>
          </p:cNvSpPr>
          <p:nvPr/>
        </p:nvSpPr>
        <p:spPr>
          <a:xfrm>
            <a:off x="609600" y="1933575"/>
            <a:ext cx="5095875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Layer 14, head 11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2A9BC4A-E635-4FD4-A0EF-AB711337ACBF}"/>
              </a:ext>
            </a:extLst>
          </p:cNvPr>
          <p:cNvSpPr>
            <a:spLocks noGrp="1"/>
          </p:cNvSpPr>
          <p:nvPr/>
        </p:nvSpPr>
        <p:spPr>
          <a:xfrm>
            <a:off x="6477000" y="1933575"/>
            <a:ext cx="5095875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Layer 14, head 29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26C87A9-D65E-4A7C-9CDE-1D77A3885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76348" y="2438400"/>
            <a:ext cx="4362379" cy="33337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81F29CB-EA72-4833-B36E-67234C1E1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825158" y="2438400"/>
            <a:ext cx="4399559" cy="333375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887BFD90-571E-4714-9794-91440D3A72B4}"/>
              </a:ext>
            </a:extLst>
          </p:cNvPr>
          <p:cNvSpPr>
            <a:spLocks noGrp="1"/>
          </p:cNvSpPr>
          <p:nvPr/>
        </p:nvSpPr>
        <p:spPr>
          <a:xfrm>
            <a:off x="609600" y="5924550"/>
            <a:ext cx="10972800" cy="4953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75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AA492E"/>
                </a:solidFill>
                <a:latin typeface="Arial"/>
                <a:ea typeface="Arial"/>
                <a:cs typeface="Arial"/>
              </a:rPr>
              <a:t>Scattered attention can combine features without a matching object.</a:t>
            </a:r>
          </a:p>
        </p:txBody>
      </p:sp>
    </p:spTree>
    <p:extLst>
      <p:ext uri="{BB962C8B-B14F-4D97-AF65-F5344CB8AC3E}">
        <p14:creationId xmlns:p14="http://schemas.microsoft.com/office/powerpoint/2010/main" val="1505105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25945BD0-3B82-4652-AC75-ED78550CA337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04  /  DEVILS IN MIDDLE LAYERS: INTERVENTION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8F777B5-402E-4EE3-9487-0D8EDFA4C71D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Guiding middle-layer attention reduces object errors</a:t>
            </a:r>
          </a:p>
        </p:txBody>
      </p:sp>
      <p:graphicFrame>
        <p:nvGraphicFramePr>
          <p:cNvPr id="3" name="Chart">
            <a:extLst>
              <a:ext uri="{FF2B5EF4-FFF2-40B4-BE49-F238E27FC236}">
                <a16:creationId xmlns:a16="http://schemas.microsoft.com/office/drawing/2014/main" id="{5A435BA8-0914-41D1-A5C5-D6EA000B1742}"/>
              </a:ext>
            </a:extLst>
          </p:cNvPr>
          <p:cNvGraphicFramePr/>
          <p:nvPr/>
        </p:nvGraphicFramePr>
        <p:xfrm>
          <a:off x="609600" y="1981200"/>
          <a:ext cx="7048500" cy="378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37DED1BF-EC7A-426E-951D-2284A3A1F825}"/>
              </a:ext>
            </a:extLst>
          </p:cNvPr>
          <p:cNvSpPr>
            <a:spLocks noGrp="1"/>
          </p:cNvSpPr>
          <p:nvPr/>
        </p:nvSpPr>
        <p:spPr>
          <a:xfrm>
            <a:off x="8229600" y="2276475"/>
            <a:ext cx="32385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Lower is better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D500651-B973-49F7-987D-8C3CE18451B5}"/>
              </a:ext>
            </a:extLst>
          </p:cNvPr>
          <p:cNvSpPr>
            <a:spLocks noGrp="1"/>
          </p:cNvSpPr>
          <p:nvPr/>
        </p:nvSpPr>
        <p:spPr>
          <a:xfrm>
            <a:off x="8229600" y="3686175"/>
            <a:ext cx="323850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Object coverage F1</a:t>
            </a:r>
          </a:p>
          <a:p>
            <a:pPr>
              <a:defRPr sz="217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76.7 to 76.1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0A0BF2D-9014-48B2-A199-56F1D1181017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LLaVA-1.5-7B, 500 COCO images, maximum 512 generated tokens. Values in %.</a:t>
            </a:r>
          </a:p>
        </p:txBody>
      </p:sp>
    </p:spTree>
    <p:extLst>
      <p:ext uri="{BB962C8B-B14F-4D97-AF65-F5344CB8AC3E}">
        <p14:creationId xmlns:p14="http://schemas.microsoft.com/office/powerpoint/2010/main" val="98787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72B0ACE-38D3-40D4-8CB3-DC4FDD40EF6F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05  /  HALLUSIONBENCH: ORIGINAL IMAGE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1B8D22C-F6C6-4E60-A7C1-D3B95494AC04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Does the familiar triangle rule apply?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D2FF0C7-E6B1-4F9F-AC1C-946B9E1E7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9741" y="2009775"/>
            <a:ext cx="5930968" cy="390525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97A4E2D-9645-46E0-8D21-59DC6E6F088C}"/>
              </a:ext>
            </a:extLst>
          </p:cNvPr>
          <p:cNvSpPr>
            <a:spLocks noGrp="1"/>
          </p:cNvSpPr>
          <p:nvPr/>
        </p:nvSpPr>
        <p:spPr>
          <a:xfrm>
            <a:off x="7334250" y="2324100"/>
            <a:ext cx="409575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Is A + B + C = 180°?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19E4A8D-F91E-421F-ADCD-7AAA26E74670}"/>
              </a:ext>
            </a:extLst>
          </p:cNvPr>
          <p:cNvSpPr>
            <a:spLocks noGrp="1"/>
          </p:cNvSpPr>
          <p:nvPr/>
        </p:nvSpPr>
        <p:spPr>
          <a:xfrm>
            <a:off x="7334250" y="4229100"/>
            <a:ext cx="409575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Reference: Yes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54DF285-4149-4D9C-92CF-CD472DA9786B}"/>
              </a:ext>
            </a:extLst>
          </p:cNvPr>
          <p:cNvSpPr>
            <a:spLocks noGrp="1"/>
          </p:cNvSpPr>
          <p:nvPr/>
        </p:nvSpPr>
        <p:spPr>
          <a:xfrm>
            <a:off x="7334250" y="4724400"/>
            <a:ext cx="409575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GPT-4V: Yes</a:t>
            </a:r>
          </a:p>
        </p:txBody>
      </p:sp>
    </p:spTree>
    <p:extLst>
      <p:ext uri="{BB962C8B-B14F-4D97-AF65-F5344CB8AC3E}">
        <p14:creationId xmlns:p14="http://schemas.microsoft.com/office/powerpoint/2010/main" val="846500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3B1B0E2C-47E8-4C85-ABC8-F85AE887D0AB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05  /  HALLUSIONBENCH: EDITED IMAGE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A7877BD-6BA2-410D-98EA-0707386F9B91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The edited figure breaks the shortcut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065FEE5-C820-48B3-A5D4-696AC0E71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85927" y="2009775"/>
            <a:ext cx="5638596" cy="390525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B0F1AE44-3AD2-476E-99EC-82F52B0F4099}"/>
              </a:ext>
            </a:extLst>
          </p:cNvPr>
          <p:cNvSpPr>
            <a:spLocks noGrp="1"/>
          </p:cNvSpPr>
          <p:nvPr/>
        </p:nvSpPr>
        <p:spPr>
          <a:xfrm>
            <a:off x="7334250" y="2238375"/>
            <a:ext cx="4095750" cy="1190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Same question:</a:t>
            </a:r>
          </a:p>
          <a:p>
            <a: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Is A + B + C = 180°?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E92EE08-C5B2-4775-B2AA-9482B50EBDDB}"/>
              </a:ext>
            </a:extLst>
          </p:cNvPr>
          <p:cNvSpPr>
            <a:spLocks noGrp="1"/>
          </p:cNvSpPr>
          <p:nvPr/>
        </p:nvSpPr>
        <p:spPr>
          <a:xfrm>
            <a:off x="7334250" y="4257675"/>
            <a:ext cx="409575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Reference: No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CE10634-2E9B-408D-82C0-3D2243223B78}"/>
              </a:ext>
            </a:extLst>
          </p:cNvPr>
          <p:cNvSpPr>
            <a:spLocks noGrp="1"/>
          </p:cNvSpPr>
          <p:nvPr/>
        </p:nvSpPr>
        <p:spPr>
          <a:xfrm>
            <a:off x="7334250" y="4752975"/>
            <a:ext cx="409575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GPT-4V: Yes again</a:t>
            </a:r>
          </a:p>
        </p:txBody>
      </p:sp>
    </p:spTree>
    <p:extLst>
      <p:ext uri="{BB962C8B-B14F-4D97-AF65-F5344CB8AC3E}">
        <p14:creationId xmlns:p14="http://schemas.microsoft.com/office/powerpoint/2010/main" val="19780939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F1DA3BD6-6CF5-4BF9-8DBB-E2372B9C6089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05  /  HALLUSIONBENCH: ORIGINAL ILLUSION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3A9AF08-AF30-4DF0-830C-01F77A5FD0F2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Are the yellow lines the same length?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6C229F6-D24C-471C-BFC7-74466E727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52500" y="2040606"/>
            <a:ext cx="4953000" cy="391026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7DA8C83-DB0E-4720-AA3D-77883EA77F82}"/>
              </a:ext>
            </a:extLst>
          </p:cNvPr>
          <p:cNvSpPr>
            <a:spLocks noGrp="1"/>
          </p:cNvSpPr>
          <p:nvPr/>
        </p:nvSpPr>
        <p:spPr>
          <a:xfrm>
            <a:off x="7048500" y="2571750"/>
            <a:ext cx="447675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Reference: Yes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C111F56-F37A-4195-A782-6027A5378ADE}"/>
              </a:ext>
            </a:extLst>
          </p:cNvPr>
          <p:cNvSpPr>
            <a:spLocks noGrp="1"/>
          </p:cNvSpPr>
          <p:nvPr/>
        </p:nvSpPr>
        <p:spPr>
          <a:xfrm>
            <a:off x="7048500" y="4114800"/>
            <a:ext cx="447675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GPT-4V: Yes</a:t>
            </a:r>
          </a:p>
        </p:txBody>
      </p:sp>
    </p:spTree>
    <p:extLst>
      <p:ext uri="{BB962C8B-B14F-4D97-AF65-F5344CB8AC3E}">
        <p14:creationId xmlns:p14="http://schemas.microsoft.com/office/powerpoint/2010/main" val="1447418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D4804133-DEE1-41FF-8CC8-2D139347FA55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05  /  HALLUSIONBENCH: EDITED ILLUSION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AD69702-A2EF-420C-B464-061AF2E1FE2E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Now the lower yellow line is longer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7C2D94-1D72-48AB-8189-D848E7F92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52500" y="2040606"/>
            <a:ext cx="4953000" cy="391026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B6BDF91-9FC1-4A96-82EA-A9750E3ABC52}"/>
              </a:ext>
            </a:extLst>
          </p:cNvPr>
          <p:cNvSpPr>
            <a:spLocks noGrp="1"/>
          </p:cNvSpPr>
          <p:nvPr/>
        </p:nvSpPr>
        <p:spPr>
          <a:xfrm>
            <a:off x="7048500" y="2571750"/>
            <a:ext cx="447675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AA492E"/>
                </a:solidFill>
                <a:latin typeface="Arial"/>
                <a:ea typeface="Arial"/>
                <a:cs typeface="Arial"/>
              </a:rPr>
              <a:t>Reference: No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64C4C06-CFE3-415D-8AD8-31D6A84DD023}"/>
              </a:ext>
            </a:extLst>
          </p:cNvPr>
          <p:cNvSpPr>
            <a:spLocks noGrp="1"/>
          </p:cNvSpPr>
          <p:nvPr/>
        </p:nvSpPr>
        <p:spPr>
          <a:xfrm>
            <a:off x="7048500" y="4114800"/>
            <a:ext cx="447675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5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GPT-4V: Yes again</a:t>
            </a:r>
          </a:p>
        </p:txBody>
      </p:sp>
    </p:spTree>
    <p:extLst>
      <p:ext uri="{BB962C8B-B14F-4D97-AF65-F5344CB8AC3E}">
        <p14:creationId xmlns:p14="http://schemas.microsoft.com/office/powerpoint/2010/main" val="19845434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B21F6AD-1BA4-4873-A2CA-977F6F66D53A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05  /  HALLUSIONBENCH: WORKED ACCURACY EXAMPLE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EF49D7E-B2D6-4A5C-AF4D-330301817719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One correct item can hide a failed pair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5ADB3041-CDE7-4926-9B78-F1D1C1FBD107}"/>
              </a:ext>
            </a:extLst>
          </p:cNvPr>
          <p:cNvGraphicFramePr/>
          <p:nvPr/>
        </p:nvGraphicFramePr>
        <p:xfrm>
          <a:off x="609600" y="2076450"/>
          <a:ext cx="10972800" cy="2219325"/>
        </p:xfrm>
        <a:graphic>
          <a:graphicData uri="http://schemas.openxmlformats.org/drawingml/2006/table">
            <a:tbl>
              <a:tblPr/>
              <a:tblGrid>
                <a:gridCol w="4095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97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Same-length question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Reference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GPT-4V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Correct?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Original image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Yes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Yes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Yes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Edited image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No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Yes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No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F533D472-1FF5-4B14-9ADB-D151B8A38DF6}"/>
              </a:ext>
            </a:extLst>
          </p:cNvPr>
          <p:cNvSpPr>
            <a:spLocks noGrp="1"/>
          </p:cNvSpPr>
          <p:nvPr/>
        </p:nvSpPr>
        <p:spPr>
          <a:xfrm>
            <a:off x="609600" y="4886325"/>
            <a:ext cx="5143500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aAcc = 1 / 2 = 50%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09F5BD3-2052-4C61-AE1E-49B7F17BBCC2}"/>
              </a:ext>
            </a:extLst>
          </p:cNvPr>
          <p:cNvSpPr>
            <a:spLocks noGrp="1"/>
          </p:cNvSpPr>
          <p:nvPr/>
        </p:nvSpPr>
        <p:spPr>
          <a:xfrm>
            <a:off x="6572250" y="4886325"/>
            <a:ext cx="5000625" cy="6667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7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AA492E"/>
                </a:solidFill>
                <a:latin typeface="Arial"/>
                <a:ea typeface="Arial"/>
                <a:cs typeface="Arial"/>
              </a:rPr>
              <a:t>qAcc = 0 / 1 = 0%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83E918D-F51D-4E82-B540-15423863CF12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Worked two-image subset. Group credit requires every answer in the group to be correct.</a:t>
            </a:r>
          </a:p>
        </p:txBody>
      </p:sp>
    </p:spTree>
    <p:extLst>
      <p:ext uri="{BB962C8B-B14F-4D97-AF65-F5344CB8AC3E}">
        <p14:creationId xmlns:p14="http://schemas.microsoft.com/office/powerpoint/2010/main" val="1800587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E0D0C6EF-1DEF-4610-B888-3CDD817CEDAE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05  /  HALLUSIONBENCH: A 2 × 2 EXAMPLE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DE6D509-5214-4813-95FF-E81B1B06DF60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Item, figure, and question groups use different units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A33B0262-B2FA-4A95-8D67-295FA33B5982}"/>
              </a:ext>
            </a:extLst>
          </p:cNvPr>
          <p:cNvGraphicFramePr/>
          <p:nvPr/>
        </p:nvGraphicFramePr>
        <p:xfrm>
          <a:off x="609600" y="2095500"/>
          <a:ext cx="10972800" cy="2400300"/>
        </p:xfrm>
        <a:graphic>
          <a:graphicData uri="http://schemas.openxmlformats.org/drawingml/2006/table">
            <a:tbl>
              <a:tblPr/>
              <a:tblGrid>
                <a:gridCol w="3333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9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9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Question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Original image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Edited image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Same length?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GT Yes / Model Yes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GT No / Model Yes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Lower line longer?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GT No / Model No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GT Yes / Model Yes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CE1F2175-B923-4AB0-9FBD-4A8DE547DBCD}"/>
              </a:ext>
            </a:extLst>
          </p:cNvPr>
          <p:cNvSpPr>
            <a:spLocks noGrp="1"/>
          </p:cNvSpPr>
          <p:nvPr/>
        </p:nvSpPr>
        <p:spPr>
          <a:xfrm>
            <a:off x="609600" y="4953000"/>
            <a:ext cx="34290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aAcc: 3 / 4 = 75%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8601919-7273-4C1D-A383-81F9DF46A01E}"/>
              </a:ext>
            </a:extLst>
          </p:cNvPr>
          <p:cNvSpPr>
            <a:spLocks noGrp="1"/>
          </p:cNvSpPr>
          <p:nvPr/>
        </p:nvSpPr>
        <p:spPr>
          <a:xfrm>
            <a:off x="4343400" y="4953000"/>
            <a:ext cx="342900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fAcc: 1 / 2 = 50%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72FF85A-2D13-4594-86EF-BD083127F9EB}"/>
              </a:ext>
            </a:extLst>
          </p:cNvPr>
          <p:cNvSpPr>
            <a:spLocks noGrp="1"/>
          </p:cNvSpPr>
          <p:nvPr/>
        </p:nvSpPr>
        <p:spPr>
          <a:xfrm>
            <a:off x="8058150" y="4953000"/>
            <a:ext cx="3524250" cy="571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AA492E"/>
                </a:solidFill>
                <a:latin typeface="Arial"/>
                <a:ea typeface="Arial"/>
                <a:cs typeface="Arial"/>
              </a:rPr>
              <a:t>qAcc: 1 / 2 = 50%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3B5CA67-52B6-417C-A608-AC53B1B8CC71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Hypothetical model responses. fAcc groups by image, qAcc by question across images.</a:t>
            </a:r>
          </a:p>
        </p:txBody>
      </p:sp>
    </p:spTree>
    <p:extLst>
      <p:ext uri="{BB962C8B-B14F-4D97-AF65-F5344CB8AC3E}">
        <p14:creationId xmlns:p14="http://schemas.microsoft.com/office/powerpoint/2010/main" val="827685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8F28C376-5D55-42E6-877D-35AFC8EAF571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05  /  HALLUSIONBENCH: REPORTED RESULTS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D2D55C3-75C8-4BB3-B49B-03465FC772DA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Group scores reveal failures beyond item accuracy</a:t>
            </a:r>
          </a:p>
        </p:txBody>
      </p:sp>
      <p:graphicFrame>
        <p:nvGraphicFramePr>
          <p:cNvPr id="3" name="Chart">
            <a:extLst>
              <a:ext uri="{FF2B5EF4-FFF2-40B4-BE49-F238E27FC236}">
                <a16:creationId xmlns:a16="http://schemas.microsoft.com/office/drawing/2014/main" id="{6DCC7C6E-0EC4-4E58-AE4C-A1EAF74C7C8D}"/>
              </a:ext>
            </a:extLst>
          </p:cNvPr>
          <p:cNvGraphicFramePr/>
          <p:nvPr/>
        </p:nvGraphicFramePr>
        <p:xfrm>
          <a:off x="609600" y="1971675"/>
          <a:ext cx="109728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C2F36B08-5684-497C-A75C-B633742FDB2E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GPT4-assisted evaluation, Table 2. Scores in %. Historical model snapshots.</a:t>
            </a:r>
          </a:p>
        </p:txBody>
      </p:sp>
    </p:spTree>
    <p:extLst>
      <p:ext uri="{BB962C8B-B14F-4D97-AF65-F5344CB8AC3E}">
        <p14:creationId xmlns:p14="http://schemas.microsoft.com/office/powerpoint/2010/main" val="12740735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FF798AAC-44F7-4FAD-8402-51C7AC9AC2DB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05  /  HALLUSIONBENCH: METHOD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D9F957F-5D34-4AE8-9E18-D8427CC2DB25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Control design supports a diagnosis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DD96C6A-1599-4ADA-8A24-136CD96B4E07}"/>
              </a:ext>
            </a:extLst>
          </p:cNvPr>
          <p:cNvSpPr>
            <a:spLocks noGrp="1"/>
          </p:cNvSpPr>
          <p:nvPr/>
        </p:nvSpPr>
        <p:spPr>
          <a:xfrm>
            <a:off x="609600" y="2038350"/>
            <a:ext cx="10972800" cy="762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346 images       1,129 questions       455 control pairs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B3C4D7B-B229-490B-B6C0-2D959CB10DFA}"/>
              </a:ext>
            </a:extLst>
          </p:cNvPr>
          <p:cNvSpPr>
            <a:spLocks noGrp="1"/>
          </p:cNvSpPr>
          <p:nvPr/>
        </p:nvSpPr>
        <p:spPr>
          <a:xfrm>
            <a:off x="609600" y="3295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Visual Dependent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9736187-1EB5-422E-9A07-0B7CCDBCA90B}"/>
              </a:ext>
            </a:extLst>
          </p:cNvPr>
          <p:cNvSpPr>
            <a:spLocks noGrp="1"/>
          </p:cNvSpPr>
          <p:nvPr/>
        </p:nvSpPr>
        <p:spPr>
          <a:xfrm>
            <a:off x="609600" y="37909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The image is necessary to determine the answer.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28B9EAF-821E-4AA5-9390-4AF31B81A431}"/>
              </a:ext>
            </a:extLst>
          </p:cNvPr>
          <p:cNvSpPr>
            <a:spLocks noGrp="1"/>
          </p:cNvSpPr>
          <p:nvPr/>
        </p:nvSpPr>
        <p:spPr>
          <a:xfrm>
            <a:off x="609600" y="483870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Visual Supplement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34763A5-F3B1-429E-9E1C-1CF10CF7D76C}"/>
              </a:ext>
            </a:extLst>
          </p:cNvPr>
          <p:cNvSpPr>
            <a:spLocks noGrp="1"/>
          </p:cNvSpPr>
          <p:nvPr/>
        </p:nvSpPr>
        <p:spPr>
          <a:xfrm>
            <a:off x="609600" y="533400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Knowledge can suggest an answer. A no-image baseline exposes that prior.</a:t>
            </a:r>
          </a:p>
        </p:txBody>
      </p:sp>
    </p:spTree>
    <p:extLst>
      <p:ext uri="{BB962C8B-B14F-4D97-AF65-F5344CB8AC3E}">
        <p14:creationId xmlns:p14="http://schemas.microsoft.com/office/powerpoint/2010/main" val="19463726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542B05BD-83DD-49E7-BC50-DC0A7555638C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05  /  HALLUSIONBENCH: TEMPORAL RELATION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E8F721A-4E9F-4CE5-8A1B-33BA5F13F404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Sequence order carries the evidence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942DBE1-0756-470D-A4FB-CCCF85066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564260" y="2057400"/>
            <a:ext cx="9063479" cy="338137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92390FE-26E2-43FC-A527-C2FA9E578143}"/>
              </a:ext>
            </a:extLst>
          </p:cNvPr>
          <p:cNvSpPr>
            <a:spLocks noGrp="1"/>
          </p:cNvSpPr>
          <p:nvPr/>
        </p:nvSpPr>
        <p:spPr>
          <a:xfrm>
            <a:off x="609600" y="5810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Is the child putting on a jacket?    Reference: Yes    GPT-4V: Yes</a:t>
            </a:r>
          </a:p>
        </p:txBody>
      </p:sp>
    </p:spTree>
    <p:extLst>
      <p:ext uri="{BB962C8B-B14F-4D97-AF65-F5344CB8AC3E}">
        <p14:creationId xmlns:p14="http://schemas.microsoft.com/office/powerpoint/2010/main" val="15607059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436F0C9E-652C-4119-BFC0-F4873B3DB89D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05  /  HALLUSIONBENCH: TEMPORAL CONTROL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D293CAF-D101-4CCC-9654-2CF5A2F284A9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Reversing the frames changes the action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B2424F0-2E1E-4FDE-973D-904E0F377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89963" y="2057400"/>
            <a:ext cx="9412075" cy="338137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7786A74-F68B-45DC-92DB-AE3117FDF65A}"/>
              </a:ext>
            </a:extLst>
          </p:cNvPr>
          <p:cNvSpPr>
            <a:spLocks noGrp="1"/>
          </p:cNvSpPr>
          <p:nvPr/>
        </p:nvSpPr>
        <p:spPr>
          <a:xfrm>
            <a:off x="609600" y="5810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AA492E"/>
                </a:solidFill>
                <a:latin typeface="Arial"/>
                <a:ea typeface="Arial"/>
                <a:cs typeface="Arial"/>
              </a:rPr>
              <a:t>Same question.    Reference: No    GPT-4V: Yes again</a:t>
            </a:r>
          </a:p>
        </p:txBody>
      </p:sp>
    </p:spTree>
    <p:extLst>
      <p:ext uri="{BB962C8B-B14F-4D97-AF65-F5344CB8AC3E}">
        <p14:creationId xmlns:p14="http://schemas.microsoft.com/office/powerpoint/2010/main" val="16173205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6C608347-0DAB-41B9-BE2C-D48F3DB06E60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06  /  PROVE: OPEN-ENDED RESPONSES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A9B2AE0-1EB5-4FCE-B8B2-87D749893574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A complete answer makes several factual claims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1FA59E1-FAA5-441B-8875-0E0C56C67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" y="2231958"/>
            <a:ext cx="5095875" cy="306083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022F25D0-4041-4630-9222-14CC83A8A646}"/>
              </a:ext>
            </a:extLst>
          </p:cNvPr>
          <p:cNvSpPr>
            <a:spLocks noGrp="1"/>
          </p:cNvSpPr>
          <p:nvPr/>
        </p:nvSpPr>
        <p:spPr>
          <a:xfrm>
            <a:off x="6477000" y="2181225"/>
            <a:ext cx="49530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7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Four labradoodle puppies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D4D9F1-E502-4963-BC0D-3C942B607D31}"/>
              </a:ext>
            </a:extLst>
          </p:cNvPr>
          <p:cNvSpPr>
            <a:spLocks noGrp="1"/>
          </p:cNvSpPr>
          <p:nvPr/>
        </p:nvSpPr>
        <p:spPr>
          <a:xfrm>
            <a:off x="6477000" y="3495675"/>
            <a:ext cx="49530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Count: four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3543304-6FF2-4A7E-916F-7A14AA3E7A59}"/>
              </a:ext>
            </a:extLst>
          </p:cNvPr>
          <p:cNvSpPr>
            <a:spLocks noGrp="1"/>
          </p:cNvSpPr>
          <p:nvPr/>
        </p:nvSpPr>
        <p:spPr>
          <a:xfrm>
            <a:off x="6477000" y="3990975"/>
            <a:ext cx="49530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Does the response answer the question?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054F528-CA39-481E-8EB6-28BD05DF8A46}"/>
              </a:ext>
            </a:extLst>
          </p:cNvPr>
          <p:cNvSpPr>
            <a:spLocks noGrp="1"/>
          </p:cNvSpPr>
          <p:nvPr/>
        </p:nvSpPr>
        <p:spPr>
          <a:xfrm>
            <a:off x="6477000" y="4857750"/>
            <a:ext cx="49530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Breed: labradoodle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F13988C-15BF-43D5-B150-1ECAFFA6C2A6}"/>
              </a:ext>
            </a:extLst>
          </p:cNvPr>
          <p:cNvSpPr>
            <a:spLocks noGrp="1"/>
          </p:cNvSpPr>
          <p:nvPr/>
        </p:nvSpPr>
        <p:spPr>
          <a:xfrm>
            <a:off x="6477000" y="5353050"/>
            <a:ext cx="49530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Is the additional detail supported?</a:t>
            </a:r>
          </a:p>
        </p:txBody>
      </p:sp>
    </p:spTree>
    <p:extLst>
      <p:ext uri="{BB962C8B-B14F-4D97-AF65-F5344CB8AC3E}">
        <p14:creationId xmlns:p14="http://schemas.microsoft.com/office/powerpoint/2010/main" val="2559537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5A57A36A-8539-47D3-9168-4370D190961E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06  /  PROVE: AIRPORT EXAMPLE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DE8C800-5246-44EE-9B98-D4D922A9862A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Detailed captions provide structured evidence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C8FDE24-4673-4BC3-80F6-CC62786C8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81163" y="2009775"/>
            <a:ext cx="4048125" cy="404812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E7F6FE8-8D8B-423A-9704-57AE440BAE39}"/>
              </a:ext>
            </a:extLst>
          </p:cNvPr>
          <p:cNvSpPr>
            <a:spLocks noGrp="1"/>
          </p:cNvSpPr>
          <p:nvPr/>
        </p:nvSpPr>
        <p:spPr>
          <a:xfrm>
            <a:off x="7334250" y="2352675"/>
            <a:ext cx="409575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Attribute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A0B5EF8-D70A-4ED9-A17C-C06321F59A72}"/>
              </a:ext>
            </a:extLst>
          </p:cNvPr>
          <p:cNvSpPr>
            <a:spLocks noGrp="1"/>
          </p:cNvSpPr>
          <p:nvPr/>
        </p:nvSpPr>
        <p:spPr>
          <a:xfrm>
            <a:off x="7334250" y="2847975"/>
            <a:ext cx="409575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Planes are blue and white.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10499B3-FB70-43FB-946A-E0922169BDCC}"/>
              </a:ext>
            </a:extLst>
          </p:cNvPr>
          <p:cNvSpPr>
            <a:spLocks noGrp="1"/>
          </p:cNvSpPr>
          <p:nvPr/>
        </p:nvSpPr>
        <p:spPr>
          <a:xfrm>
            <a:off x="7334250" y="4114800"/>
            <a:ext cx="409575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Relation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44449FC-A1AE-4315-B777-0E8251907325}"/>
              </a:ext>
            </a:extLst>
          </p:cNvPr>
          <p:cNvSpPr>
            <a:spLocks noGrp="1"/>
          </p:cNvSpPr>
          <p:nvPr/>
        </p:nvSpPr>
        <p:spPr>
          <a:xfrm>
            <a:off x="7334250" y="4610100"/>
            <a:ext cx="409575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Carts stand in front of a plane.</a:t>
            </a:r>
          </a:p>
        </p:txBody>
      </p:sp>
    </p:spTree>
    <p:extLst>
      <p:ext uri="{BB962C8B-B14F-4D97-AF65-F5344CB8AC3E}">
        <p14:creationId xmlns:p14="http://schemas.microsoft.com/office/powerpoint/2010/main" val="4785126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B3E796DA-BAE2-44AA-B73F-E8B02A92591E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06  /  PROVE: GRAPH AND PROGRAM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4DCAE53-8509-492E-96B6-C390A889FCAD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Scene graphs make facts queryable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14268DE-2862-4EF7-AE56-016CB5FD9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13553" y="2009775"/>
            <a:ext cx="4183344" cy="404812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6F5F6B3-409A-4565-B4F8-CD50DC56EEB0}"/>
              </a:ext>
            </a:extLst>
          </p:cNvPr>
          <p:cNvSpPr>
            <a:spLocks noGrp="1"/>
          </p:cNvSpPr>
          <p:nvPr/>
        </p:nvSpPr>
        <p:spPr>
          <a:xfrm>
            <a:off x="7429500" y="2095500"/>
            <a:ext cx="4095750" cy="3810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Question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E8A8832-95C3-4C7C-AE7D-3C8D9A9C4EC4}"/>
              </a:ext>
            </a:extLst>
          </p:cNvPr>
          <p:cNvSpPr>
            <a:spLocks noGrp="1"/>
          </p:cNvSpPr>
          <p:nvPr/>
        </p:nvSpPr>
        <p:spPr>
          <a:xfrm>
            <a:off x="7429500" y="2600325"/>
            <a:ext cx="409575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What color are the planes?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942ADF1-EDB7-47B1-B18E-52C4D8A88170}"/>
              </a:ext>
            </a:extLst>
          </p:cNvPr>
          <p:cNvSpPr>
            <a:spLocks noGrp="1"/>
          </p:cNvSpPr>
          <p:nvPr/>
        </p:nvSpPr>
        <p:spPr>
          <a:xfrm>
            <a:off x="7429500" y="4019550"/>
            <a:ext cx="4095750" cy="16668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0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get_attribute(</a:t>
            </a:r>
          </a:p>
          <a:p>
            <a:pPr>
              <a:defRPr sz="20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  "planes", "color"</a:t>
            </a:r>
          </a:p>
          <a:p>
            <a:pPr>
              <a:defRPr sz="20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)</a:t>
            </a:r>
          </a:p>
          <a:p>
            <a:pPr>
              <a:defRPr sz="20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# blue and white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06666EB-50E0-4554-A3B4-2DAF019A501F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Explanatory pseudocode for a caption-derived graph query.</a:t>
            </a:r>
          </a:p>
        </p:txBody>
      </p:sp>
    </p:spTree>
    <p:extLst>
      <p:ext uri="{BB962C8B-B14F-4D97-AF65-F5344CB8AC3E}">
        <p14:creationId xmlns:p14="http://schemas.microsoft.com/office/powerpoint/2010/main" val="9274965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48CB94CC-43DE-41BB-874B-6EF28E5E6B4D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06  /  PROVE: BENCHMARK CONSTRUCTION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4364FB9-066C-4EB3-B19C-70C7296F287C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Generated questions must pass executable checks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223D151-70C9-41B5-823B-11A23EEFE546}"/>
              </a:ext>
            </a:extLst>
          </p:cNvPr>
          <p:cNvSpPr>
            <a:spLocks noGrp="1"/>
          </p:cNvSpPr>
          <p:nvPr/>
        </p:nvSpPr>
        <p:spPr>
          <a:xfrm>
            <a:off x="609600" y="2047875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5,000 detailed image–caption pairs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7201EB1-F237-4F24-B922-4B66B2AA7C7D}"/>
              </a:ext>
            </a:extLst>
          </p:cNvPr>
          <p:cNvSpPr>
            <a:spLocks noGrp="1"/>
          </p:cNvSpPr>
          <p:nvPr/>
        </p:nvSpPr>
        <p:spPr>
          <a:xfrm>
            <a:off x="609600" y="3305175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Candidate QA + verification program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7585A2A-D7F6-409D-98FF-21D4552ECAF6}"/>
              </a:ext>
            </a:extLst>
          </p:cNvPr>
          <p:cNvSpPr>
            <a:spLocks noGrp="1"/>
          </p:cNvSpPr>
          <p:nvPr/>
        </p:nvSpPr>
        <p:spPr>
          <a:xfrm>
            <a:off x="609600" y="380047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A proposed answer must agree with the graph query.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92F7B1E-6A02-4C81-8E6D-2199BD05FDDF}"/>
              </a:ext>
            </a:extLst>
          </p:cNvPr>
          <p:cNvSpPr>
            <a:spLocks noGrp="1"/>
          </p:cNvSpPr>
          <p:nvPr/>
        </p:nvSpPr>
        <p:spPr>
          <a:xfrm>
            <a:off x="609600" y="495300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About 10,600 retained QA pairs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6CC077C-5362-4710-BBAA-B0204F79F896}"/>
              </a:ext>
            </a:extLst>
          </p:cNvPr>
          <p:cNvSpPr>
            <a:spLocks noGrp="1"/>
          </p:cNvSpPr>
          <p:nvPr/>
        </p:nvSpPr>
        <p:spPr>
          <a:xfrm>
            <a:off x="609600" y="544830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0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Program checks and filtering remove unsupported items.</a:t>
            </a:r>
          </a:p>
        </p:txBody>
      </p:sp>
    </p:spTree>
    <p:extLst>
      <p:ext uri="{BB962C8B-B14F-4D97-AF65-F5344CB8AC3E}">
        <p14:creationId xmlns:p14="http://schemas.microsoft.com/office/powerpoint/2010/main" val="17090505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716FD7BD-5FE5-4B64-9785-24599842A5CA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06  /  PROVE: hscore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9358DEC-D394-4092-8941-B76A857B66BA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Helpfulness measures coverage of the answer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88076E4-82AA-4764-85BD-141650283ECE}"/>
              </a:ext>
            </a:extLst>
          </p:cNvPr>
          <p:cNvSpPr>
            <a:spLocks noGrp="1"/>
          </p:cNvSpPr>
          <p:nvPr/>
        </p:nvSpPr>
        <p:spPr>
          <a:xfrm>
            <a:off x="609600" y="2038350"/>
            <a:ext cx="1097280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700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Target facts: g(A) − g(Q)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2036E3E-1717-4085-8538-B12DF796C1DD}"/>
              </a:ext>
            </a:extLst>
          </p:cNvPr>
          <p:cNvGraphicFramePr/>
          <p:nvPr/>
        </p:nvGraphicFramePr>
        <p:xfrm>
          <a:off x="609600" y="3067050"/>
          <a:ext cx="10972800" cy="2143125"/>
        </p:xfrm>
        <a:graphic>
          <a:graphicData uri="http://schemas.openxmlformats.org/drawingml/2006/table">
            <a:tbl>
              <a:tblPr/>
              <a:tblGrid>
                <a:gridCol w="552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4375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Required answer facts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Candidate: “Four puppies”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Count = four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Covered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Breed = labradoodle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Missing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矩形 4">
            <a:extLst>
              <a:ext uri="{FF2B5EF4-FFF2-40B4-BE49-F238E27FC236}">
                <a16:creationId xmlns:a16="http://schemas.microsoft.com/office/drawing/2014/main" id="{5D5A8742-57BB-4F26-AB15-63AC166CFE23}"/>
              </a:ext>
            </a:extLst>
          </p:cNvPr>
          <p:cNvSpPr>
            <a:spLocks noGrp="1"/>
          </p:cNvSpPr>
          <p:nvPr/>
        </p:nvSpPr>
        <p:spPr>
          <a:xfrm>
            <a:off x="609600" y="5572125"/>
            <a:ext cx="10972800" cy="6096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hscore = covered target facts / target facts = 1 / 2 = 50%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0E4A854-72A2-4F87-8894-EA31C95B318F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Illustrative facts with exact matching. This is not a measured model score.</a:t>
            </a:r>
          </a:p>
        </p:txBody>
      </p:sp>
    </p:spTree>
    <p:extLst>
      <p:ext uri="{BB962C8B-B14F-4D97-AF65-F5344CB8AC3E}">
        <p14:creationId xmlns:p14="http://schemas.microsoft.com/office/powerpoint/2010/main" val="7954698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A3355896-B676-468E-950C-3C9871D8E863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06  /  PROVE: tscore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4D14306-F57D-4E15-BB07-DBD12D53F203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Truthfulness measures support for asserted facts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4392862A-0A37-4F3C-8C1C-712B8D5C729B}"/>
              </a:ext>
            </a:extLst>
          </p:cNvPr>
          <p:cNvGraphicFramePr/>
          <p:nvPr/>
        </p:nvGraphicFramePr>
        <p:xfrm>
          <a:off x="609600" y="2066925"/>
          <a:ext cx="10972800" cy="2809875"/>
        </p:xfrm>
        <a:graphic>
          <a:graphicData uri="http://schemas.openxmlformats.org/drawingml/2006/table">
            <a:tbl>
              <a:tblPr/>
              <a:tblGrid>
                <a:gridCol w="552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2469"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Candidate fact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Support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469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Count = four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Supported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469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Breed = labradoodle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Supported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469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Collar = red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Unsupported (hypothetical)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6ED9F75A-99D1-4C2C-BF85-A8B679ABAE24}"/>
              </a:ext>
            </a:extLst>
          </p:cNvPr>
          <p:cNvSpPr>
            <a:spLocks noGrp="1"/>
          </p:cNvSpPr>
          <p:nvPr/>
        </p:nvSpPr>
        <p:spPr>
          <a:xfrm>
            <a:off x="609600" y="5124450"/>
            <a:ext cx="10972800" cy="5238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AA492E"/>
                </a:solidFill>
                <a:latin typeface="Arial"/>
                <a:ea typeface="Arial"/>
                <a:cs typeface="Arial"/>
              </a:rPr>
              <a:t>tscore = supported response facts / response facts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BCCD380-8265-49F2-9BB0-254F03C42E8C}"/>
              </a:ext>
            </a:extLst>
          </p:cNvPr>
          <p:cNvSpPr>
            <a:spLocks noGrp="1"/>
          </p:cNvSpPr>
          <p:nvPr/>
        </p:nvSpPr>
        <p:spPr>
          <a:xfrm>
            <a:off x="609600" y="5657850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2 / 3 ≈ 67%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B82D3F0-CE96-4EF6-AEC8-E879D93C99C8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Illustrative addition and exact matching. These are not measured model scores.</a:t>
            </a:r>
          </a:p>
        </p:txBody>
      </p:sp>
    </p:spTree>
    <p:extLst>
      <p:ext uri="{BB962C8B-B14F-4D97-AF65-F5344CB8AC3E}">
        <p14:creationId xmlns:p14="http://schemas.microsoft.com/office/powerpoint/2010/main" val="127978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3AAA01C0-D934-4C64-A3D5-B5BD19CE7046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06  /  PROVE: A CONCRETE LIMITATION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70AFF69-6FF2-460B-8AB4-4489F9029567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Partial credit can coexist with a wrong key answer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A33C60A-2CAB-42DB-8A62-D7E4CFB4A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62088" y="1962150"/>
            <a:ext cx="4105275" cy="410527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0082F83-7596-4638-83E7-39A3503A7915}"/>
              </a:ext>
            </a:extLst>
          </p:cNvPr>
          <p:cNvSpPr>
            <a:spLocks noGrp="1"/>
          </p:cNvSpPr>
          <p:nvPr/>
        </p:nvSpPr>
        <p:spPr>
          <a:xfrm>
            <a:off x="7096125" y="2190750"/>
            <a:ext cx="447675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6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Reference: 8:30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B50A1D4-3E90-46EA-9F27-6E6C05724DFD}"/>
              </a:ext>
            </a:extLst>
          </p:cNvPr>
          <p:cNvSpPr>
            <a:spLocks noGrp="1"/>
          </p:cNvSpPr>
          <p:nvPr/>
        </p:nvSpPr>
        <p:spPr>
          <a:xfrm>
            <a:off x="7096125" y="3333750"/>
            <a:ext cx="4476750" cy="6191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AA492E"/>
                </a:solidFill>
                <a:latin typeface="Arial"/>
                <a:ea typeface="Arial"/>
                <a:cs typeface="Arial"/>
              </a:rPr>
              <a:t>GPT-4o: 10:10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E2E0C91-0C22-475D-8394-6E9D8208BADE}"/>
              </a:ext>
            </a:extLst>
          </p:cNvPr>
          <p:cNvSpPr>
            <a:spLocks noGrp="1"/>
          </p:cNvSpPr>
          <p:nvPr/>
        </p:nvSpPr>
        <p:spPr>
          <a:xfrm>
            <a:off x="7096125" y="4552950"/>
            <a:ext cx="4476750" cy="10953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hscore: 73.7</a:t>
            </a:r>
          </a:p>
          <a:p>
            <a:pPr>
              <a:defRPr sz="2325" b="0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32C3A"/>
                </a:solidFill>
                <a:latin typeface="Arial"/>
                <a:ea typeface="Arial"/>
                <a:cs typeface="Arial"/>
              </a:rPr>
              <a:t>tscore: 75.3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A7D0496-1053-47FA-83CF-ABBBB1334A09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Scores in %. A fact-level score is not the probability that the central answer is correct.</a:t>
            </a:r>
          </a:p>
        </p:txBody>
      </p:sp>
    </p:spTree>
    <p:extLst>
      <p:ext uri="{BB962C8B-B14F-4D97-AF65-F5344CB8AC3E}">
        <p14:creationId xmlns:p14="http://schemas.microsoft.com/office/powerpoint/2010/main" val="7338073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375A79AE-CEC7-4B38-89EE-E9688487D72E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06  /  PROVE: REPORTED RESULTS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C138C5B-BBF9-4B0B-8A36-8EBAFB88FAF4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Helpfulness and truthfulness rank models differently</a:t>
            </a:r>
          </a:p>
        </p:txBody>
      </p:sp>
      <p:graphicFrame>
        <p:nvGraphicFramePr>
          <p:cNvPr id="3" name="Chart">
            <a:extLst>
              <a:ext uri="{FF2B5EF4-FFF2-40B4-BE49-F238E27FC236}">
                <a16:creationId xmlns:a16="http://schemas.microsoft.com/office/drawing/2014/main" id="{0A0F8DBD-DFEA-4F5D-AA1D-26D3B90F32B4}"/>
              </a:ext>
            </a:extLst>
          </p:cNvPr>
          <p:cNvGraphicFramePr/>
          <p:nvPr/>
        </p:nvGraphicFramePr>
        <p:xfrm>
          <a:off x="609600" y="2000250"/>
          <a:ext cx="7715250" cy="379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189226C9-8AA4-445F-8AB2-1CCD8B08A473}"/>
              </a:ext>
            </a:extLst>
          </p:cNvPr>
          <p:cNvSpPr>
            <a:spLocks noGrp="1"/>
          </p:cNvSpPr>
          <p:nvPr/>
        </p:nvSpPr>
        <p:spPr>
          <a:xfrm>
            <a:off x="8858250" y="2190750"/>
            <a:ext cx="2714625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GPT-4o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831AA29-4EF7-4871-95F7-3E4813422323}"/>
              </a:ext>
            </a:extLst>
          </p:cNvPr>
          <p:cNvSpPr>
            <a:spLocks noGrp="1"/>
          </p:cNvSpPr>
          <p:nvPr/>
        </p:nvSpPr>
        <p:spPr>
          <a:xfrm>
            <a:off x="8858250" y="2686050"/>
            <a:ext cx="2714625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57.89 h / 85.74 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CA706B5-4284-4BCA-BCC2-26333D0E95E8}"/>
              </a:ext>
            </a:extLst>
          </p:cNvPr>
          <p:cNvSpPr>
            <a:spLocks noGrp="1"/>
          </p:cNvSpPr>
          <p:nvPr/>
        </p:nvSpPr>
        <p:spPr>
          <a:xfrm>
            <a:off x="8858250" y="3552825"/>
            <a:ext cx="2714625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LLaVA-1.5 7B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9C1A545-6DD6-482B-823A-C86C6D1C9D46}"/>
              </a:ext>
            </a:extLst>
          </p:cNvPr>
          <p:cNvSpPr>
            <a:spLocks noGrp="1"/>
          </p:cNvSpPr>
          <p:nvPr/>
        </p:nvSpPr>
        <p:spPr>
          <a:xfrm>
            <a:off x="8858250" y="4048125"/>
            <a:ext cx="2714625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50.50 h / 87.33 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1870030-776A-4995-B1D8-FF7D200FD89A}"/>
              </a:ext>
            </a:extLst>
          </p:cNvPr>
          <p:cNvSpPr>
            <a:spLocks noGrp="1"/>
          </p:cNvSpPr>
          <p:nvPr/>
        </p:nvSpPr>
        <p:spPr>
          <a:xfrm>
            <a:off x="8858250" y="4914900"/>
            <a:ext cx="2714625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InternVL2 26B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E89DABE-F730-41CA-AD24-9BE50B55E679}"/>
              </a:ext>
            </a:extLst>
          </p:cNvPr>
          <p:cNvSpPr>
            <a:spLocks noGrp="1"/>
          </p:cNvSpPr>
          <p:nvPr/>
        </p:nvSpPr>
        <p:spPr>
          <a:xfrm>
            <a:off x="8858250" y="5410200"/>
            <a:ext cx="2714625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72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54.64 h / 82.24 t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FFC26F5-A097-423A-9A5C-C2390CA6DE30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Zoomed axes. Historical model snapshots. Cross-model correlation ≈ 0.1.</a:t>
            </a:r>
          </a:p>
        </p:txBody>
      </p:sp>
    </p:spTree>
    <p:extLst>
      <p:ext uri="{BB962C8B-B14F-4D97-AF65-F5344CB8AC3E}">
        <p14:creationId xmlns:p14="http://schemas.microsoft.com/office/powerpoint/2010/main" val="6694338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99EC1D9-6560-4CC5-A875-C46A9B8CF0A3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06  /  PROVE: HUMAN VALIDATION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2A05247-18F4-4CD2-A8DB-BE946AB37F1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Correlation with human judgments</a:t>
            </a:r>
          </a:p>
        </p:txBody>
      </p:sp>
      <p:graphicFrame>
        <p:nvGraphicFramePr>
          <p:cNvPr id="3" name="Chart">
            <a:extLst>
              <a:ext uri="{FF2B5EF4-FFF2-40B4-BE49-F238E27FC236}">
                <a16:creationId xmlns:a16="http://schemas.microsoft.com/office/drawing/2014/main" id="{15989A18-80ED-4DDE-9FA9-5D238DC2979F}"/>
              </a:ext>
            </a:extLst>
          </p:cNvPr>
          <p:cNvGraphicFramePr/>
          <p:nvPr/>
        </p:nvGraphicFramePr>
        <p:xfrm>
          <a:off x="609600" y="1981200"/>
          <a:ext cx="10972800" cy="3781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F20DBAF4-9458-4986-BF28-028F4DFE37C5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Pearson correlation with human judgments, Table 2.</a:t>
            </a:r>
          </a:p>
        </p:txBody>
      </p:sp>
    </p:spTree>
    <p:extLst>
      <p:ext uri="{BB962C8B-B14F-4D97-AF65-F5344CB8AC3E}">
        <p14:creationId xmlns:p14="http://schemas.microsoft.com/office/powerpoint/2010/main" val="19938073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A44BA1ED-3D55-44B4-A632-D573484E84C9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06  /  PROVE: LIMITATIONS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BD56F3F-689F-4384-BB33-DE1D1C541274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PROVE inherits errors from its evidence pipeline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5D0D4E4-E805-4A32-9C34-61BFB9022EBF}"/>
              </a:ext>
            </a:extLst>
          </p:cNvPr>
          <p:cNvSpPr>
            <a:spLocks noGrp="1"/>
          </p:cNvSpPr>
          <p:nvPr/>
        </p:nvSpPr>
        <p:spPr>
          <a:xfrm>
            <a:off x="609600" y="2028825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Missing facts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D926B98-7108-4B6F-9C27-AD16BD51D452}"/>
              </a:ext>
            </a:extLst>
          </p:cNvPr>
          <p:cNvSpPr>
            <a:spLocks noGrp="1"/>
          </p:cNvSpPr>
          <p:nvPr/>
        </p:nvSpPr>
        <p:spPr>
          <a:xfrm>
            <a:off x="609600" y="252412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Caption-derived graphs cannot cover everything visible in an image.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F221DAD-FCCE-4739-B730-6FB0FCE21BF4}"/>
              </a:ext>
            </a:extLst>
          </p:cNvPr>
          <p:cNvSpPr>
            <a:spLocks noGrp="1"/>
          </p:cNvSpPr>
          <p:nvPr/>
        </p:nvSpPr>
        <p:spPr>
          <a:xfrm>
            <a:off x="609600" y="3648075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7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Imperfect support checks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7532841-A3B0-4038-B379-42CDD600E903}"/>
              </a:ext>
            </a:extLst>
          </p:cNvPr>
          <p:cNvSpPr>
            <a:spLocks noGrp="1"/>
          </p:cNvSpPr>
          <p:nvPr/>
        </p:nvSpPr>
        <p:spPr>
          <a:xfrm>
            <a:off x="609600" y="414337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Extraction, matching, and image verification can each make mistakes.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AECD36D-70E0-4E04-A6CB-5CA0D3200EE5}"/>
              </a:ext>
            </a:extLst>
          </p:cNvPr>
          <p:cNvSpPr>
            <a:spLocks noGrp="1"/>
          </p:cNvSpPr>
          <p:nvPr/>
        </p:nvSpPr>
        <p:spPr>
          <a:xfrm>
            <a:off x="609600" y="5505450"/>
            <a:ext cx="10972800" cy="742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550" b="1">
                <a:solidFill>
                  <a:srgbClr val="AA492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AA492E"/>
                </a:solidFill>
                <a:latin typeface="Arial"/>
                <a:ea typeface="Arial"/>
                <a:cs typeface="Arial"/>
              </a:rPr>
              <a:t>Reported average truthfulness overestimation: 11%</a:t>
            </a:r>
          </a:p>
        </p:txBody>
      </p:sp>
    </p:spTree>
    <p:extLst>
      <p:ext uri="{BB962C8B-B14F-4D97-AF65-F5344CB8AC3E}">
        <p14:creationId xmlns:p14="http://schemas.microsoft.com/office/powerpoint/2010/main" val="18576764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4CCD3B4-BE14-4E42-A10D-CE667746DD98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SYNTHESIS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FB3F51F-6376-47FB-95C8-A7DD142AE601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Five papers expose different parts of the problem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28C3B2DE-3FDB-4B33-A330-FB6389DCF5DE}"/>
              </a:ext>
            </a:extLst>
          </p:cNvPr>
          <p:cNvGraphicFramePr/>
          <p:nvPr/>
        </p:nvGraphicFramePr>
        <p:xfrm>
          <a:off x="609600" y="2009775"/>
          <a:ext cx="10972800" cy="3819525"/>
        </p:xfrm>
        <a:graphic>
          <a:graphicData uri="http://schemas.openxmlformats.org/drawingml/2006/table">
            <a:tbl>
              <a:tblPr/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5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6588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Paper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Evidence or evaluation focus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588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Eyes Wide Shut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Visual features can miss important distinctions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588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VCD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Clean versus distorted predictions expose prior bias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588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Devils in Middle Layers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Middle-layer attention affects object hallucination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6588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HallusionBench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Controlled image changes and grouped accuracy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6588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PROVE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Coverage and factual support of complete answers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15591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2C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FA991503-E402-44E6-B92B-27EA7FEC3015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7D5D2"/>
                </a:solidFill>
                <a:latin typeface="Arial"/>
                <a:ea typeface="Arial"/>
                <a:cs typeface="Arial"/>
              </a:rPr>
              <a:t>TAKEAWAYS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624E2C5-710F-4B68-82DC-F0CA1DBDD8A8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Reliability requires evidence and response checks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BCC5784-5B4A-4A0B-86BB-7F28263134B2}"/>
              </a:ext>
            </a:extLst>
          </p:cNvPr>
          <p:cNvSpPr>
            <a:spLocks noGrp="1"/>
          </p:cNvSpPr>
          <p:nvPr/>
        </p:nvSpPr>
        <p:spPr>
          <a:xfrm>
            <a:off x="609600" y="2200275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Visual representations can hide important differences.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719E53B-5EBC-485A-B54F-95694A7A9FAD}"/>
              </a:ext>
            </a:extLst>
          </p:cNvPr>
          <p:cNvSpPr>
            <a:spLocks noGrp="1"/>
          </p:cNvSpPr>
          <p:nvPr/>
        </p:nvSpPr>
        <p:spPr>
          <a:xfrm>
            <a:off x="609600" y="32194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Decoder attention can misuse available information.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6803665-5EDE-4B0C-B41B-FD6210FB497A}"/>
              </a:ext>
            </a:extLst>
          </p:cNvPr>
          <p:cNvSpPr>
            <a:spLocks noGrp="1"/>
          </p:cNvSpPr>
          <p:nvPr/>
        </p:nvSpPr>
        <p:spPr>
          <a:xfrm>
            <a:off x="609600" y="4238625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Controlled edits expose shortcuts.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517E454-7C8D-4725-A6FC-3DAFFBCA83C4}"/>
              </a:ext>
            </a:extLst>
          </p:cNvPr>
          <p:cNvSpPr>
            <a:spLocks noGrp="1"/>
          </p:cNvSpPr>
          <p:nvPr/>
        </p:nvSpPr>
        <p:spPr>
          <a:xfrm>
            <a:off x="609600" y="5257800"/>
            <a:ext cx="10972800" cy="800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47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defPPr>
            <a:lvl1pPr>
              <a:defRPr sz="247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1pPr>
            <a:lvl2pPr>
              <a:defRPr sz="247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2pPr>
            <a:lvl3pPr>
              <a:defRPr sz="247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3pPr>
            <a:lvl4pPr>
              <a:defRPr sz="247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4pPr>
            <a:lvl5pPr>
              <a:defRPr sz="247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5pPr>
            <a:lvl6pPr>
              <a:defRPr sz="247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6pPr>
            <a:lvl7pPr>
              <a:defRPr sz="247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7pPr>
            <a:lvl8pPr>
              <a:defRPr sz="247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8pPr>
            <a:lvl9pPr>
              <a:defRPr sz="247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75" b="1">
                <a:solidFill>
                  <a:srgbClr val="67D5D2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67D5D2"/>
                </a:solidFill>
                <a:latin typeface="Arial"/>
                <a:ea typeface="Arial"/>
                <a:cs typeface="Arial"/>
              </a:rPr>
              <a:t>Complete answers need separate coverage and support checks.</a:t>
            </a:r>
          </a:p>
        </p:txBody>
      </p:sp>
    </p:spTree>
    <p:extLst>
      <p:ext uri="{BB962C8B-B14F-4D97-AF65-F5344CB8AC3E}">
        <p14:creationId xmlns:p14="http://schemas.microsoft.com/office/powerpoint/2010/main" val="9164279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846E9667-F4F3-419B-8431-C74FA94C03DD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REFERENCES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1877C7E-ED6D-4C0D-ADBB-D67FE2200C51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References: representations and decoding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2C787D6-151F-45F1-BD12-2953DF857216}"/>
              </a:ext>
            </a:extLst>
          </p:cNvPr>
          <p:cNvSpPr>
            <a:spLocks noGrp="1"/>
          </p:cNvSpPr>
          <p:nvPr/>
        </p:nvSpPr>
        <p:spPr>
          <a:xfrm>
            <a:off x="609600" y="20002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Tong et al.  Eyes Wide Shut?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7C0A33E-D999-407C-96C9-48FDF34AD3C4}"/>
              </a:ext>
            </a:extLst>
          </p:cNvPr>
          <p:cNvSpPr>
            <a:spLocks noGrp="1"/>
          </p:cNvSpPr>
          <p:nvPr/>
        </p:nvSpPr>
        <p:spPr>
          <a:xfrm>
            <a:off x="609600" y="24955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Exploring the Visual Shortcomings of Multimodal LLMs</a:t>
            </a:r>
          </a:p>
          <a:p>
            <a: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arxiv.org/abs/2401.06209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34E64B3-B864-4B49-BF39-892324696DF2}"/>
              </a:ext>
            </a:extLst>
          </p:cNvPr>
          <p:cNvSpPr>
            <a:spLocks noGrp="1"/>
          </p:cNvSpPr>
          <p:nvPr/>
        </p:nvSpPr>
        <p:spPr>
          <a:xfrm>
            <a:off x="609600" y="3495675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Leng et al.  Visual Contrastive Decoding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F37EDA6-988D-40C8-8635-D9C90C7426D8}"/>
              </a:ext>
            </a:extLst>
          </p:cNvPr>
          <p:cNvSpPr>
            <a:spLocks noGrp="1"/>
          </p:cNvSpPr>
          <p:nvPr/>
        </p:nvSpPr>
        <p:spPr>
          <a:xfrm>
            <a:off x="609600" y="399097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Mitigating Object Hallucinations in Large Vision-Language Models</a:t>
            </a:r>
          </a:p>
          <a:p>
            <a: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through Visual Contrastive Decoding  /  arxiv.org/abs/2311.16922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20954BF-8F3B-43C0-A133-E2CACE2422F4}"/>
              </a:ext>
            </a:extLst>
          </p:cNvPr>
          <p:cNvSpPr>
            <a:spLocks noGrp="1"/>
          </p:cNvSpPr>
          <p:nvPr/>
        </p:nvSpPr>
        <p:spPr>
          <a:xfrm>
            <a:off x="609600" y="50101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Jiang et al.  Devils in Middle Layers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2A29472-507F-4AB2-A878-FE42407CE97A}"/>
              </a:ext>
            </a:extLst>
          </p:cNvPr>
          <p:cNvSpPr>
            <a:spLocks noGrp="1"/>
          </p:cNvSpPr>
          <p:nvPr/>
        </p:nvSpPr>
        <p:spPr>
          <a:xfrm>
            <a:off x="609600" y="550545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Interpreting, Detecting and Mitigating Object Hallucinations</a:t>
            </a:r>
          </a:p>
          <a:p>
            <a:pPr>
              <a:defRPr sz="18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via Attention Lens  /  arxiv.org/abs/2411.16724</a:t>
            </a:r>
          </a:p>
        </p:txBody>
      </p:sp>
    </p:spTree>
    <p:extLst>
      <p:ext uri="{BB962C8B-B14F-4D97-AF65-F5344CB8AC3E}">
        <p14:creationId xmlns:p14="http://schemas.microsoft.com/office/powerpoint/2010/main" val="17036356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65B6AF6D-4FF1-45E0-8921-B718E65E0CAE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REFERENCES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886DC7A-8D5B-434D-8D18-58EBCAADC9EF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References: evaluation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70C8DCC-83A7-44E1-8FAD-446934E48E7E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Guan et al.  CVPR 2024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F6120DE-2091-4681-B574-38A5478C48A2}"/>
              </a:ext>
            </a:extLst>
          </p:cNvPr>
          <p:cNvSpPr>
            <a:spLocks noGrp="1"/>
          </p:cNvSpPr>
          <p:nvPr/>
        </p:nvSpPr>
        <p:spPr>
          <a:xfrm>
            <a:off x="609600" y="259080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HallusionBench: An Advanced Diagnostic Suite for Entangled Language</a:t>
            </a:r>
          </a:p>
          <a:p>
            <a: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Hallucination and Visual Illusion in Large Vision-Language Models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C05E80A-FFFF-43DE-AA6B-B29F1D3DBDAB}"/>
              </a:ext>
            </a:extLst>
          </p:cNvPr>
          <p:cNvSpPr>
            <a:spLocks noGrp="1"/>
          </p:cNvSpPr>
          <p:nvPr/>
        </p:nvSpPr>
        <p:spPr>
          <a:xfrm>
            <a:off x="609600" y="3552825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07C83"/>
                </a:solidFill>
                <a:latin typeface="Arial"/>
                <a:ea typeface="Arial"/>
                <a:cs typeface="Arial"/>
              </a:rPr>
              <a:t>openaccess.thecvf.com  /  CVPR 2024  /  Guan et al.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E941537-CD52-49B8-B10B-5CE05C5EABA8}"/>
              </a:ext>
            </a:extLst>
          </p:cNvPr>
          <p:cNvSpPr>
            <a:spLocks noGrp="1"/>
          </p:cNvSpPr>
          <p:nvPr/>
        </p:nvSpPr>
        <p:spPr>
          <a:xfrm>
            <a:off x="609600" y="4467225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325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Prabhu et al.  ICCV 2025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B7776ED-0917-4E18-8B34-E967D9175229}"/>
              </a:ext>
            </a:extLst>
          </p:cNvPr>
          <p:cNvSpPr>
            <a:spLocks noGrp="1"/>
          </p:cNvSpPr>
          <p:nvPr/>
        </p:nvSpPr>
        <p:spPr>
          <a:xfrm>
            <a:off x="609600" y="4962525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950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Trust but Verify: Programmatic VLM Evaluation in the Wild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4C7D112-1479-4364-B64A-30D53B7445BE}"/>
              </a:ext>
            </a:extLst>
          </p:cNvPr>
          <p:cNvSpPr>
            <a:spLocks noGrp="1"/>
          </p:cNvSpPr>
          <p:nvPr/>
        </p:nvSpPr>
        <p:spPr>
          <a:xfrm>
            <a:off x="609600" y="5819775"/>
            <a:ext cx="109728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007C83"/>
                </a:solidFill>
                <a:latin typeface="Arial"/>
                <a:ea typeface="Arial"/>
                <a:cs typeface="Arial"/>
              </a:rPr>
              <a:t>openaccess.thecvf.com  /  ICCV 2025  /  Prabhu et al.</a:t>
            </a:r>
          </a:p>
        </p:txBody>
      </p:sp>
    </p:spTree>
    <p:extLst>
      <p:ext uri="{BB962C8B-B14F-4D97-AF65-F5344CB8AC3E}">
        <p14:creationId xmlns:p14="http://schemas.microsoft.com/office/powerpoint/2010/main" val="12320914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425392B1-AF01-43B9-870E-E70093ED084F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APPENDIX  /  NUMERICAL REFERENCE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C8179E7-EBD3-4712-846E-E263A71C67B6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PROVE: full model results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CF4B353F-2895-4237-A30D-8E845308111C}"/>
              </a:ext>
            </a:extLst>
          </p:cNvPr>
          <p:cNvGraphicFramePr/>
          <p:nvPr/>
        </p:nvGraphicFramePr>
        <p:xfrm>
          <a:off x="609600" y="1885950"/>
          <a:ext cx="10972800" cy="4160520"/>
        </p:xfrm>
        <a:graphic>
          <a:graphicData uri="http://schemas.openxmlformats.org/drawingml/2006/table">
            <a:tbl>
              <a:tblPr/>
              <a:tblGrid>
                <a:gridCol w="647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6523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Model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hscore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tscore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23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Qwen2-VL 2B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45.70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82.79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523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InternVL2 2B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52.17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83.67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23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Phi-3.5-Vision 4B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51.74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86.14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23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LLaVA-1.5 7B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50.50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87.33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23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LLaVA-Next 7B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52.59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84.93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23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InternVL2 8B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53.87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84.61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23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Pixtral 12B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52.13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86.79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23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LLaVA-1.5 13B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50.91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87.29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23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InternVL2 26B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54.64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82.24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23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GPT-4o-mini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50.82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84.23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23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Gemini-1.5-Flash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50.65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84.04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23"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GPT-4o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57.89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85.74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3349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52680D3C-B78B-4527-B1D3-8B7D1E510358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APPENDIX  /  DEVILS IN MIDDLE LAYERS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BB385F7-B844-4DEA-AB15-AE3506223215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Attention guidance depends on layer choice</a:t>
            </a:r>
          </a:p>
        </p:txBody>
      </p:sp>
      <p:graphicFrame>
        <p:nvGraphicFramePr>
          <p:cNvPr id="3" name="Chart">
            <a:extLst>
              <a:ext uri="{FF2B5EF4-FFF2-40B4-BE49-F238E27FC236}">
                <a16:creationId xmlns:a16="http://schemas.microsoft.com/office/drawing/2014/main" id="{AB72FA19-B13B-4381-8A7C-822DBAEA3F23}"/>
              </a:ext>
            </a:extLst>
          </p:cNvPr>
          <p:cNvGraphicFramePr/>
          <p:nvPr/>
        </p:nvGraphicFramePr>
        <p:xfrm>
          <a:off x="609600" y="2076450"/>
          <a:ext cx="10972800" cy="3686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617E0091-34E2-425F-B020-3CDFACF30E63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CHAIR-I, lower is better. LLaVA-1.5-7B.</a:t>
            </a:r>
          </a:p>
        </p:txBody>
      </p:sp>
    </p:spTree>
    <p:extLst>
      <p:ext uri="{BB962C8B-B14F-4D97-AF65-F5344CB8AC3E}">
        <p14:creationId xmlns:p14="http://schemas.microsoft.com/office/powerpoint/2010/main" val="15015695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5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EDC853F9-625B-4DA2-B1E3-68CEBF6AB8DC}"/>
              </a:ext>
            </a:extLst>
          </p:cNvPr>
          <p:cNvSpPr>
            <a:spLocks noGrp="1"/>
          </p:cNvSpPr>
          <p:nvPr/>
        </p:nvSpPr>
        <p:spPr>
          <a:xfrm>
            <a:off x="609600" y="266700"/>
            <a:ext cx="10972800" cy="2476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125" b="1">
                <a:solidFill>
                  <a:srgbClr val="007C83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007C83"/>
                </a:solidFill>
                <a:latin typeface="Arial"/>
                <a:ea typeface="Arial"/>
                <a:cs typeface="Arial"/>
              </a:rPr>
              <a:t>APPENDIX  /  EYES WIDE SHUT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27A5D8C-4F1C-4388-9918-37C57C29F05C}"/>
              </a:ext>
            </a:extLst>
          </p:cNvPr>
          <p:cNvSpPr>
            <a:spLocks noGrp="1"/>
          </p:cNvSpPr>
          <p:nvPr/>
        </p:nvSpPr>
        <p:spPr>
          <a:xfrm>
            <a:off x="609600" y="790575"/>
            <a:ext cx="109728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132C3A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32C3A"/>
                </a:solidFill>
                <a:latin typeface="Arial"/>
                <a:ea typeface="Arial"/>
                <a:cs typeface="Arial"/>
              </a:rPr>
              <a:t>Complementary encoders: example results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0160B436-A285-4EB9-B324-E6E57C788CE6}"/>
              </a:ext>
            </a:extLst>
          </p:cNvPr>
          <p:cNvGraphicFramePr/>
          <p:nvPr/>
        </p:nvGraphicFramePr>
        <p:xfrm>
          <a:off x="609600" y="2028825"/>
          <a:ext cx="10972800" cy="3629028"/>
        </p:xfrm>
        <a:graphic>
          <a:graphicData uri="http://schemas.openxmlformats.org/drawingml/2006/table">
            <a:tbl>
              <a:tblPr/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4838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Configuration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Baseline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Interleaved MoF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>
                      <a:solidFill>
                        <a:srgbClr val="CBD2D0"/>
                      </a:solidFill>
                      <a:prstDash val="soli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132C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838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Input resolution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336 × 336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224 × 224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838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Visual tokens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576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512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838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MMVP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24.7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28.0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4838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LLaVA-Bench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84.7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82.7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5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4838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POPE</a:t>
                      </a:r>
                    </a:p>
                  </a:txBody>
                  <a:tcPr>
                    <a:lnL w="4763">
                      <a:solidFill>
                        <a:srgbClr val="CBD2D0"/>
                      </a:solidFill>
                      <a:prstDash val="soli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85.9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32C3A"/>
                          </a:solidFill>
                          <a:latin typeface="Arial"/>
                          <a:ea typeface="Arial"/>
                          <a:cs typeface="Arial"/>
                        </a:rPr>
                        <a:t>86.3</a:t>
                      </a:r>
                    </a:p>
                  </a:txBody>
                  <a:tcPr>
                    <a:lnL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>
                      <a:solidFill>
                        <a:srgbClr val="CBD2D0"/>
                      </a:solidFill>
                      <a:prstDash val="solid"/>
                    </a:lnR>
                    <a:lnT w="4763" cap="flat" cmpd="sng" algn="ctr">
                      <a:solidFill>
                        <a:srgbClr val="CBD2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>
                      <a:solidFill>
                        <a:srgbClr val="CBD2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2A46450C-B88B-4723-9F1E-F86D1BC651B7}"/>
              </a:ext>
            </a:extLst>
          </p:cNvPr>
          <p:cNvSpPr>
            <a:spLocks noGrp="1"/>
          </p:cNvSpPr>
          <p:nvPr/>
        </p:nvSpPr>
        <p:spPr>
          <a:xfrm>
            <a:off x="609600" y="6143625"/>
            <a:ext cx="10972800" cy="3048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275" b="0">
                <a:solidFill>
                  <a:srgbClr val="53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46B"/>
                </a:solidFill>
                <a:latin typeface="Arial"/>
                <a:ea typeface="Arial"/>
                <a:cs typeface="Arial"/>
              </a:rPr>
              <a:t>Different resolutions and token counts. This is not a matched one-variable comparison.</a:t>
            </a:r>
          </a:p>
        </p:txBody>
      </p:sp>
    </p:spTree>
    <p:extLst>
      <p:ext uri="{BB962C8B-B14F-4D97-AF65-F5344CB8AC3E}">
        <p14:creationId xmlns:p14="http://schemas.microsoft.com/office/powerpoint/2010/main" val="59344688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1941</Words>
  <Application>Microsoft Office PowerPoint</Application>
  <DocSecurity>0</DocSecurity>
  <PresentationFormat>宽屏</PresentationFormat>
  <Paragraphs>406</Paragraphs>
  <Slides>49</Slides>
  <Notes>49</Notes>
  <HiddenSlides>3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51" baseType="lpstr">
      <vt:lpstr>Arial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斐 吴</cp:lastModifiedBy>
  <cp:revision>1</cp:revision>
  <dcterms:created xsi:type="dcterms:W3CDTF">2026-10-20T22:02:38Z</dcterms:created>
  <dcterms:modified xsi:type="dcterms:W3CDTF">2026-10-24T23:02:51Z</dcterms:modified>
</cp:coreProperties>
</file>