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</p:sldIdLst>
  <p:notesMasterIdLst>
    <p:notesMasterId r:id="rId5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notesMaster" Target="notesMasters/notesMaster1.xml"/><Relationship Id="rId58" Type="http://schemas.openxmlformats.org/officeDocument/2006/relationships/presProps" Target="presProps.xml"/><Relationship Id="rId59" Type="http://schemas.openxmlformats.org/officeDocument/2006/relationships/viewProps" Target="viewProps.xml"/><Relationship Id="rId60" Type="http://schemas.openxmlformats.org/officeDocument/2006/relationships/theme" Target="theme/theme1.xml"/><Relationship Id="rId6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_rels/notesSlide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.xml"/>
		</Relationships>
</file>

<file path=ppt/notesSlides/_rels/notesSlide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.xml"/>
		</Relationships>
</file>

<file path=ppt/notesSlides/_rels/notesSlide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/>
          <p:nvPr>
            <p:ph type="title"/>
          </p:nvPr>
        </p:nvSpPr>
        <p:spPr>
          <a:xfrm>
            <a:off x="812800" y="812800"/>
            <a:ext cx="10566400" cy="446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15000"/>
              </a:lnSpc>
              <a:buNone/>
              <a:defRPr lang="en-US" sz="3200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defRPr>
            </a:lvl1pPr>
          </a:lstStyle>
          <a:p>
            <a:pPr algn="l" indent="0" marL="0">
              <a:lnSpc>
                <a:spcPct val="115000"/>
              </a:lnSpc>
              <a:buNone/>
            </a:pPr>
            <a:endParaRPr lang="en-US" sz="3200" dirty="0"/>
          </a:p>
        </p:txBody>
      </p:sp>
      <p:sp>
        <p:nvSpPr>
          <p:cNvPr id="3" name="Text Placeholder 2"/>
          <p:cNvSpPr/>
          <p:nvPr>
            <p:ph idx="101" type="body"/>
          </p:nvPr>
        </p:nvSpPr>
        <p:spPr>
          <a:xfrm>
            <a:off x="812800" y="1564580"/>
            <a:ext cx="10566400" cy="4480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40000"/>
              </a:lnSpc>
              <a:buNone/>
              <a:defRPr lang="en-US" sz="16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defRPr>
            </a:lvl1pPr>
          </a:lstStyle>
          <a:p>
            <a:pPr algn="l" indent="0" marL="0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/>
          <p:nvPr>
            <p:ph type="title"/>
          </p:nvPr>
        </p:nvSpPr>
        <p:spPr>
          <a:xfrm>
            <a:off x="812800" y="812800"/>
            <a:ext cx="10566400" cy="446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15000"/>
              </a:lnSpc>
              <a:buNone/>
              <a:defRPr lang="en-US" sz="3200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defRPr>
            </a:lvl1pPr>
          </a:lstStyle>
          <a:p>
            <a:pPr algn="l" indent="0" marL="0">
              <a:lnSpc>
                <a:spcPct val="115000"/>
              </a:lnSpc>
              <a:buNone/>
            </a:pPr>
            <a:endParaRPr lang="en-US" sz="3200" dirty="0"/>
          </a:p>
        </p:txBody>
      </p:sp>
      <p:sp>
        <p:nvSpPr>
          <p:cNvPr id="3" name="Text Placeholder 2"/>
          <p:cNvSpPr/>
          <p:nvPr>
            <p:ph idx="101" type="body"/>
          </p:nvPr>
        </p:nvSpPr>
        <p:spPr>
          <a:xfrm>
            <a:off x="812800" y="1564580"/>
            <a:ext cx="10566400" cy="4480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40000"/>
              </a:lnSpc>
              <a:buNone/>
              <a:defRPr lang="en-US" sz="16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defRPr>
            </a:lvl1pPr>
          </a:lstStyle>
          <a:p>
            <a:pPr algn="l" indent="0" marL="0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image" Target="../media/image-20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0-1.png"/><Relationship Id="rId2" Type="http://schemas.openxmlformats.org/officeDocument/2006/relationships/image" Target="../media/image-40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3-1.png"/><Relationship Id="rId2" Type="http://schemas.openxmlformats.org/officeDocument/2006/relationships/image" Target="../media/image-43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1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665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040"/>
              </a:lnSpc>
              <a:buNone/>
            </a:pPr>
            <a:r>
              <a:rPr lang="en-US" sz="4800" b="1" i="0" dirty="0">
                <a:solidFill>
                  <a:srgbClr val="F7F5E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Steerable Visual Representations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812800" y="1656060"/>
            <a:ext cx="10883392" cy="322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340"/>
              </a:lnSpc>
              <a:buNone/>
            </a:pPr>
            <a:r>
              <a:rPr lang="en-US" sz="1800" dirty="0">
                <a:solidFill>
                  <a:srgbClr val="C9D0D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Steering a frozen Vision Transformer with natural language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12800" y="5515670"/>
            <a:ext cx="10883392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F7F5E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Jona Ruthardt, Manu Gaur, Deva Ramanan, Makarand Tapaswi, Yuki M. Asano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812800" y="58318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C9D0D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Presented by Michael Watkins · CIS 5590 Vision-Language Models · Temple University, Fall 2026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008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970"/>
              </a:lnSpc>
              <a:buNone/>
            </a:pPr>
            <a:r>
              <a:rPr lang="en-US" sz="2700" b="1" i="0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Outline of the session</a:t>
            </a:r>
            <a:endParaRPr lang="en-US" sz="27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454944"/>
          <a:ext cx="10553700" cy="4387056"/>
        </p:xfrm>
        <a:graphic>
          <a:graphicData uri="http://schemas.openxmlformats.org/drawingml/2006/table">
            <a:tbl>
              <a:tblPr/>
              <a:tblGrid>
                <a:gridCol w="5276850"/>
                <a:gridCol w="5276850"/>
              </a:tblGrid>
              <a:tr h="429220">
                <a:tc>
                  <a:txBody>
                    <a:bodyPr/>
                    <a:lstStyle/>
                    <a:p>
                      <a:pPr indent="0" marL="0">
                        <a:lnSpc>
                          <a:spcPts val="1876"/>
                        </a:lnSpc>
                        <a:buNone/>
                      </a:pPr>
                      <a:r>
                        <a:rPr lang="en-US" sz="134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Part</a:t>
                      </a:r>
                      <a:endParaRPr lang="en-US" sz="134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76"/>
                        </a:lnSpc>
                        <a:buNone/>
                      </a:pPr>
                      <a:r>
                        <a:rPr lang="en-US" sz="134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What we cover</a:t>
                      </a:r>
                      <a:endParaRPr lang="en-US" sz="134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</a:tr>
              <a:tr h="667445">
                <a:tc>
                  <a:txBody>
                    <a:bodyPr/>
                    <a:lstStyle/>
                    <a:p>
                      <a:pPr indent="0" marL="0">
                        <a:lnSpc>
                          <a:spcPts val="1876"/>
                        </a:lnSpc>
                        <a:buNone/>
                      </a:pPr>
                      <a:r>
                        <a:rPr lang="en-US" sz="134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 · Background</a:t>
                      </a:r>
                      <a:endParaRPr lang="en-US" sz="134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76"/>
                        </a:lnSpc>
                        <a:buNone/>
                      </a:pPr>
                      <a:r>
                        <a:rPr lang="en-US" sz="134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ViT recap, attention, the pretrained encoders, the saliency problem</a:t>
                      </a:r>
                      <a:endParaRPr lang="en-US" sz="134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7445">
                <a:tc>
                  <a:txBody>
                    <a:bodyPr/>
                    <a:lstStyle/>
                    <a:p>
                      <a:pPr indent="0" marL="0">
                        <a:lnSpc>
                          <a:spcPts val="1876"/>
                        </a:lnSpc>
                        <a:buNone/>
                      </a:pPr>
                      <a:r>
                        <a:rPr lang="en-US" sz="134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 · Landscape</a:t>
                      </a:r>
                      <a:endParaRPr lang="en-US" sz="134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76"/>
                        </a:lnSpc>
                        <a:buNone/>
                      </a:pPr>
                      <a:r>
                        <a:rPr lang="en-US" sz="134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Four families of visual encoding, early vs late fusion, related work</a:t>
                      </a:r>
                      <a:endParaRPr lang="en-US" sz="134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7445">
                <a:tc>
                  <a:txBody>
                    <a:bodyPr/>
                    <a:lstStyle/>
                    <a:p>
                      <a:pPr indent="0" marL="0">
                        <a:lnSpc>
                          <a:spcPts val="1876"/>
                        </a:lnSpc>
                        <a:buNone/>
                      </a:pPr>
                      <a:r>
                        <a:rPr lang="en-US" sz="134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3 · The model</a:t>
                      </a:r>
                      <a:endParaRPr lang="en-US" sz="134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76"/>
                        </a:lnSpc>
                        <a:buNone/>
                      </a:pPr>
                      <a:r>
                        <a:rPr lang="en-US" sz="134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Each component, the cross-attention math, the tanh gate, a full forward pass</a:t>
                      </a:r>
                      <a:endParaRPr lang="en-US" sz="134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9320">
                <a:tc>
                  <a:txBody>
                    <a:bodyPr/>
                    <a:lstStyle/>
                    <a:p>
                      <a:pPr indent="0" marL="0">
                        <a:lnSpc>
                          <a:spcPts val="1876"/>
                        </a:lnSpc>
                        <a:buNone/>
                      </a:pPr>
                      <a:r>
                        <a:rPr lang="en-US" sz="134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 · Training</a:t>
                      </a:r>
                      <a:endParaRPr lang="en-US" sz="134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76"/>
                        </a:lnSpc>
                        <a:buNone/>
                      </a:pPr>
                      <a:r>
                        <a:rPr lang="en-US" sz="134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Objective, targets, data mixture, recipe, what emerges when</a:t>
                      </a:r>
                      <a:endParaRPr lang="en-US" sz="134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7544">
                <a:tc>
                  <a:txBody>
                    <a:bodyPr/>
                    <a:lstStyle/>
                    <a:p>
                      <a:pPr indent="0" marL="0">
                        <a:lnSpc>
                          <a:spcPts val="1876"/>
                        </a:lnSpc>
                        <a:buNone/>
                      </a:pPr>
                      <a:r>
                        <a:rPr lang="en-US" sz="134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 · Evaluation</a:t>
                      </a:r>
                      <a:endParaRPr lang="en-US" sz="134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76"/>
                        </a:lnSpc>
                        <a:buNone/>
                      </a:pPr>
                      <a:r>
                        <a:rPr lang="en-US" sz="134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CORE, GeneCIS, MOSAIC, quality, granularity, topology, anomaly transfer</a:t>
                      </a:r>
                      <a:endParaRPr lang="en-US" sz="134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9320">
                <a:tc>
                  <a:txBody>
                    <a:bodyPr/>
                    <a:lstStyle/>
                    <a:p>
                      <a:pPr indent="0" marL="0">
                        <a:lnSpc>
                          <a:spcPts val="1876"/>
                        </a:lnSpc>
                        <a:buNone/>
                      </a:pPr>
                      <a:r>
                        <a:rPr lang="en-US" sz="134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6 · Analysis</a:t>
                      </a:r>
                      <a:endParaRPr lang="en-US" sz="134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76"/>
                        </a:lnSpc>
                        <a:buNone/>
                      </a:pPr>
                      <a:r>
                        <a:rPr lang="en-US" sz="134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Ablations, backbones, scaling, efficiency</a:t>
                      </a:r>
                      <a:endParaRPr lang="en-US" sz="134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9320">
                <a:tc>
                  <a:txBody>
                    <a:bodyPr/>
                    <a:lstStyle/>
                    <a:p>
                      <a:pPr indent="0" marL="0">
                        <a:lnSpc>
                          <a:spcPts val="1876"/>
                        </a:lnSpc>
                        <a:buNone/>
                      </a:pPr>
                      <a:r>
                        <a:rPr lang="en-US" sz="134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7 · Summary</a:t>
                      </a:r>
                      <a:endParaRPr lang="en-US" sz="134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76"/>
                        </a:lnSpc>
                        <a:buNone/>
                      </a:pPr>
                      <a:r>
                        <a:rPr lang="en-US" sz="134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Takeaways and caveats</a:t>
                      </a:r>
                      <a:endParaRPr lang="en-US" sz="134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812800" y="6238280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Steerable Visual Representations · Ruthardt, Gaur et al., 2026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0566400" y="623828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Vision Transformer recap</a:t>
            </a:r>
            <a:endParaRPr lang="en-US" sz="3200" dirty="0"/>
          </a:p>
        </p:txBody>
      </p:sp>
      <p:pic>
        <p:nvPicPr>
          <p:cNvPr id="3" name="Image 0" descr="Diagram of a Vision Transformer: image cut into patches, embedded as tokens with a CLS token, passed through 12 transformer blocks, giving a global CLS feature and local patch features">    </p:cNvPr>
          <p:cNvPicPr>
            <a:picLocks noChangeAspect="1"/>
          </p:cNvPicPr>
          <p:nvPr/>
        </p:nvPicPr>
        <p:blipFill>
          <a:blip r:embed="rId1"/>
          <a:srcRect l="-34" r="-34" t="0" b="0"/>
          <a:stretch/>
        </p:blipFill>
        <p:spPr>
          <a:xfrm>
            <a:off x="1143000" y="1462980"/>
            <a:ext cx="9906000" cy="226695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12800" y="3933130"/>
            <a:ext cx="3453384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b="1" dirty="0">
                <a:solidFill>
                  <a:srgbClr val="1F7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TOKENS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812800" y="4227711"/>
            <a:ext cx="3453384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336×336 image at 14 px patches gives 24×24 = 576 patch tokens, plus one [CLS] token.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4419600" y="3933130"/>
            <a:ext cx="3453384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b="1" dirty="0">
                <a:solidFill>
                  <a:srgbClr val="1F7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RESIDUAL STREAM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4419600" y="4227711"/>
            <a:ext cx="3453384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Each block adds its output to the tokens. Nothing is overwritten on the way up.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8026400" y="3933130"/>
            <a:ext cx="3453384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b="1" dirty="0">
                <a:solidFill>
                  <a:srgbClr val="1F7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TEXT INPUT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8026400" y="4227711"/>
            <a:ext cx="3453384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same image always gives the same features. There is nowhere to put a prompt.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12800" y="6238280"/>
            <a:ext cx="91567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Diagram drawn for this talk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10566400" y="623828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Self-attention and cross-attention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2800" y="1462980"/>
            <a:ext cx="10566400" cy="1066800"/>
          </a:xfrm>
          <a:prstGeom prst="roundRect">
            <a:avLst>
              <a:gd name="adj" fmla="val 9524"/>
            </a:avLst>
          </a:prstGeom>
          <a:solidFill>
            <a:srgbClr val="ECE8DD"/>
          </a:solidFill>
          <a:ln/>
        </p:spPr>
      </p:sp>
      <p:pic>
        <p:nvPicPr>
          <p:cNvPr id="4" name="Image 0" descr="Attention of Q, K, V equals softmax of Q K transpose over root d k, times V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3768725" y="1615380"/>
            <a:ext cx="4654550" cy="7620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815975" y="2736155"/>
            <a:ext cx="4640461" cy="2641501"/>
          </a:xfrm>
          <a:prstGeom prst="roundRect">
            <a:avLst>
              <a:gd name="adj" fmla="val 3726"/>
            </a:avLst>
          </a:prstGeom>
          <a:solidFill>
            <a:srgbClr val="FFFDF8"/>
          </a:solidFill>
          <a:ln w="6350">
            <a:solidFill>
              <a:srgbClr val="D6D0C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996950" y="2917130"/>
            <a:ext cx="4406866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Self-attention</a:t>
            </a:r>
            <a:endParaRPr lang="en-US" sz="1800" dirty="0"/>
          </a:p>
        </p:txBody>
      </p:sp>
      <p:pic>
        <p:nvPicPr>
          <p:cNvPr id="7" name="Image 1" descr="Self-attention: image tokens attend to each other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1567755" y="3280271"/>
            <a:ext cx="3136900" cy="158750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96950" y="4956671"/>
            <a:ext cx="4406866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Already in every ViT block.</a:t>
            </a:r>
            <a:endParaRPr lang="en-US" sz="1400" dirty="0"/>
          </a:p>
        </p:txBody>
      </p:sp>
      <p:sp>
        <p:nvSpPr>
          <p:cNvPr id="9" name="Shape 5"/>
          <p:cNvSpPr/>
          <p:nvPr/>
        </p:nvSpPr>
        <p:spPr>
          <a:xfrm>
            <a:off x="5665986" y="2736155"/>
            <a:ext cx="5710039" cy="2641501"/>
          </a:xfrm>
          <a:prstGeom prst="roundRect">
            <a:avLst>
              <a:gd name="adj" fmla="val 3726"/>
            </a:avLst>
          </a:prstGeom>
          <a:solidFill>
            <a:srgbClr val="FFFDF8"/>
          </a:solidFill>
          <a:ln w="6350">
            <a:solidFill>
              <a:srgbClr val="D6D0C0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5846961" y="2917130"/>
            <a:ext cx="5508532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Cross-attention</a:t>
            </a:r>
            <a:endParaRPr lang="en-US" sz="1800" dirty="0"/>
          </a:p>
        </p:txBody>
      </p:sp>
      <p:pic>
        <p:nvPicPr>
          <p:cNvPr id="11" name="Image 2" descr="Cross-attention: patch tokens are queries, prompt tokens are keys and values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6209605" y="3280271"/>
            <a:ext cx="4622800" cy="158750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5846961" y="4956671"/>
            <a:ext cx="5508532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b="1" dirty="0">
                <a:solidFill>
                  <a:srgbClr val="1F7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Added by SteerViT: the image asks, the text answers.</a:t>
            </a:r>
            <a:endParaRPr lang="en-US" sz="1400" dirty="0"/>
          </a:p>
        </p:txBody>
      </p:sp>
      <p:sp>
        <p:nvSpPr>
          <p:cNvPr id="13" name="Text 8"/>
          <p:cNvSpPr/>
          <p:nvPr/>
        </p:nvSpPr>
        <p:spPr>
          <a:xfrm>
            <a:off x="812800" y="6238280"/>
            <a:ext cx="91567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Formula: scaled dot-product attention (Vaswani et al., 2017). Diagrams drawn for this talk</a:t>
            </a:r>
            <a:endParaRPr lang="en-US" sz="1200" dirty="0"/>
          </a:p>
        </p:txBody>
      </p:sp>
      <p:sp>
        <p:nvSpPr>
          <p:cNvPr id="14" name="Text 9"/>
          <p:cNvSpPr/>
          <p:nvPr/>
        </p:nvSpPr>
        <p:spPr>
          <a:xfrm>
            <a:off x="10566400" y="623828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605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465"/>
              </a:lnSpc>
              <a:buNone/>
            </a:pPr>
            <a:r>
              <a:rPr lang="en-US" sz="3150" b="1" i="0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The pretrained encoders in this paper</a:t>
            </a:r>
            <a:endParaRPr lang="en-US" sz="315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463873"/>
          <a:ext cx="10553700" cy="3573959"/>
        </p:xfrm>
        <a:graphic>
          <a:graphicData uri="http://schemas.openxmlformats.org/drawingml/2006/table">
            <a:tbl>
              <a:tblPr/>
              <a:tblGrid>
                <a:gridCol w="2638425"/>
                <a:gridCol w="2638425"/>
                <a:gridCol w="2638425"/>
                <a:gridCol w="2638425"/>
              </a:tblGrid>
              <a:tr h="714772">
                <a:tc>
                  <a:txBody>
                    <a:bodyPr/>
                    <a:lstStyle/>
                    <a:p>
                      <a:pPr indent="0" marL="0">
                        <a:lnSpc>
                          <a:spcPts val="2163"/>
                        </a:lnSpc>
                        <a:buNone/>
                      </a:pPr>
                      <a:r>
                        <a:rPr lang="en-US" sz="1545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Encoder</a:t>
                      </a:r>
                      <a:endParaRPr lang="en-US" sz="1545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163"/>
                        </a:lnSpc>
                        <a:buNone/>
                      </a:pPr>
                      <a:r>
                        <a:rPr lang="en-US" sz="1545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Pretraining</a:t>
                      </a:r>
                      <a:endParaRPr lang="en-US" sz="1545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163"/>
                        </a:lnSpc>
                        <a:buNone/>
                      </a:pPr>
                      <a:r>
                        <a:rPr lang="en-US" sz="1545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Text used in training</a:t>
                      </a:r>
                      <a:endParaRPr lang="en-US" sz="1545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163"/>
                        </a:lnSpc>
                        <a:buNone/>
                      </a:pPr>
                      <a:r>
                        <a:rPr lang="en-US" sz="1545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Image encoder sees a prompt</a:t>
                      </a:r>
                      <a:endParaRPr lang="en-US" sz="1545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</a:tr>
              <a:tr h="714772">
                <a:tc>
                  <a:txBody>
                    <a:bodyPr/>
                    <a:lstStyle/>
                    <a:p>
                      <a:pPr indent="0" marL="0">
                        <a:lnSpc>
                          <a:spcPts val="2163"/>
                        </a:lnSpc>
                        <a:buNone/>
                      </a:pPr>
                      <a:r>
                        <a:rPr lang="en-US" sz="1545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DINOv2</a:t>
                      </a:r>
                      <a:endParaRPr lang="en-US" sz="1545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163"/>
                        </a:lnSpc>
                        <a:buNone/>
                      </a:pPr>
                      <a:r>
                        <a:rPr lang="en-US" sz="1545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self-supervised, images only</a:t>
                      </a:r>
                      <a:endParaRPr lang="en-US" sz="1545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163"/>
                        </a:lnSpc>
                        <a:buNone/>
                      </a:pPr>
                      <a:r>
                        <a:rPr lang="en-US" sz="1545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No</a:t>
                      </a:r>
                      <a:endParaRPr lang="en-US" sz="1545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163"/>
                        </a:lnSpc>
                        <a:buNone/>
                      </a:pPr>
                      <a:r>
                        <a:rPr lang="en-US" sz="1545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No</a:t>
                      </a:r>
                      <a:endParaRPr lang="en-US" sz="1545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4772">
                <a:tc>
                  <a:txBody>
                    <a:bodyPr/>
                    <a:lstStyle/>
                    <a:p>
                      <a:pPr indent="0" marL="0">
                        <a:lnSpc>
                          <a:spcPts val="2163"/>
                        </a:lnSpc>
                        <a:buNone/>
                      </a:pPr>
                      <a:r>
                        <a:rPr lang="en-US" sz="1545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MAE</a:t>
                      </a:r>
                      <a:endParaRPr lang="en-US" sz="1545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163"/>
                        </a:lnSpc>
                        <a:buNone/>
                      </a:pPr>
                      <a:r>
                        <a:rPr lang="en-US" sz="1545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masked image reconstruction</a:t>
                      </a:r>
                      <a:endParaRPr lang="en-US" sz="1545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163"/>
                        </a:lnSpc>
                        <a:buNone/>
                      </a:pPr>
                      <a:r>
                        <a:rPr lang="en-US" sz="1545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No</a:t>
                      </a:r>
                      <a:endParaRPr lang="en-US" sz="1545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163"/>
                        </a:lnSpc>
                        <a:buNone/>
                      </a:pPr>
                      <a:r>
                        <a:rPr lang="en-US" sz="1545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No</a:t>
                      </a:r>
                      <a:endParaRPr lang="en-US" sz="1545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4772">
                <a:tc>
                  <a:txBody>
                    <a:bodyPr/>
                    <a:lstStyle/>
                    <a:p>
                      <a:pPr indent="0" marL="0">
                        <a:lnSpc>
                          <a:spcPts val="2163"/>
                        </a:lnSpc>
                        <a:buNone/>
                      </a:pPr>
                      <a:r>
                        <a:rPr lang="en-US" sz="1545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CLIP</a:t>
                      </a:r>
                      <a:endParaRPr lang="en-US" sz="1545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163"/>
                        </a:lnSpc>
                        <a:buNone/>
                      </a:pPr>
                      <a:r>
                        <a:rPr lang="en-US" sz="1545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contrastive image–text matching</a:t>
                      </a:r>
                      <a:endParaRPr lang="en-US" sz="1545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163"/>
                        </a:lnSpc>
                        <a:buNone/>
                      </a:pPr>
                      <a:r>
                        <a:rPr lang="en-US" sz="1545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Yes, as supervision</a:t>
                      </a:r>
                      <a:endParaRPr lang="en-US" sz="1545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163"/>
                        </a:lnSpc>
                        <a:buNone/>
                      </a:pPr>
                      <a:r>
                        <a:rPr lang="en-US" sz="1545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No</a:t>
                      </a:r>
                      <a:endParaRPr lang="en-US" sz="1545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4871">
                <a:tc>
                  <a:txBody>
                    <a:bodyPr/>
                    <a:lstStyle/>
                    <a:p>
                      <a:pPr indent="0" marL="0">
                        <a:lnSpc>
                          <a:spcPts val="2163"/>
                        </a:lnSpc>
                        <a:buNone/>
                      </a:pPr>
                      <a:r>
                        <a:rPr lang="en-US" sz="1545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SigLIP</a:t>
                      </a:r>
                      <a:endParaRPr lang="en-US" sz="1545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163"/>
                        </a:lnSpc>
                        <a:buNone/>
                      </a:pPr>
                      <a:r>
                        <a:rPr lang="en-US" sz="1545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image–text matching, sigmoid loss</a:t>
                      </a:r>
                      <a:endParaRPr lang="en-US" sz="1545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163"/>
                        </a:lnSpc>
                        <a:buNone/>
                      </a:pPr>
                      <a:r>
                        <a:rPr lang="en-US" sz="1545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Yes, as supervision</a:t>
                      </a:r>
                      <a:endParaRPr lang="en-US" sz="1545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163"/>
                        </a:lnSpc>
                        <a:buNone/>
                      </a:pPr>
                      <a:r>
                        <a:rPr lang="en-US" sz="1545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No</a:t>
                      </a:r>
                      <a:endParaRPr lang="en-US" sz="1545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812800" y="5241032"/>
            <a:ext cx="10883392" cy="626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384"/>
              </a:lnSpc>
              <a:buNone/>
            </a:pPr>
            <a:r>
              <a:rPr lang="en-US" sz="1766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Trained with text is different from steerable by text. In all four, the image is encoded without the prompt.</a:t>
            </a:r>
            <a:endParaRPr lang="en-US" sz="1766" dirty="0"/>
          </a:p>
        </p:txBody>
      </p:sp>
      <p:sp>
        <p:nvSpPr>
          <p:cNvPr id="5" name="Text 2"/>
          <p:cNvSpPr/>
          <p:nvPr/>
        </p:nvSpPr>
        <p:spPr>
          <a:xfrm>
            <a:off x="812800" y="6238280"/>
            <a:ext cx="91567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Background summary; encoders as cited in Ruthardt, Gaur et al. (2026)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10566400" y="623828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The saliency problem in pretrained ViTs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2701925" y="1466155"/>
            <a:ext cx="6788150" cy="2933700"/>
          </a:xfrm>
          <a:prstGeom prst="roundRect">
            <a:avLst>
              <a:gd name="adj" fmla="val 2489"/>
            </a:avLst>
          </a:prstGeom>
          <a:solidFill>
            <a:srgbClr val="FFFFFF"/>
          </a:solidFill>
          <a:ln w="6350">
            <a:solidFill>
              <a:srgbClr val="D6D0C0"/>
            </a:solidFill>
            <a:prstDash val="solid"/>
          </a:ln>
        </p:spPr>
      </p:sp>
      <p:pic>
        <p:nvPicPr>
          <p:cNvPr id="4" name="Image 0" descr="Fig. 1 of the paper: one image, three prompts, three attention maps and embedding positions">    </p:cNvPr>
          <p:cNvPicPr>
            <a:picLocks noChangeAspect="1"/>
          </p:cNvPicPr>
          <p:nvPr/>
        </p:nvPicPr>
        <p:blipFill>
          <a:blip r:embed="rId1"/>
          <a:srcRect l="-99" r="-99" t="0" b="0"/>
          <a:stretch/>
        </p:blipFill>
        <p:spPr>
          <a:xfrm>
            <a:off x="2806700" y="1570930"/>
            <a:ext cx="6578600" cy="272415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12800" y="4606230"/>
            <a:ext cx="3453384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b="1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HAPPENS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812800" y="4900811"/>
            <a:ext cx="3453384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DINOv2 encodes the most prominent object: this photo becomes a “cat” feature.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4419600" y="4606230"/>
            <a:ext cx="3453384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b="1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IS MISSING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419600" y="4900811"/>
            <a:ext cx="3453384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bookshelf and remote are barely represented, and no input lets you ask for them.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8026400" y="4606230"/>
            <a:ext cx="3453384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b="1" dirty="0">
                <a:solidFill>
                  <a:srgbClr val="1F7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STEERVIT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8026400" y="4900811"/>
            <a:ext cx="3453384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prompt moves the attention map and the global feature to the named object.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812800" y="6238280"/>
            <a:ext cx="91567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Figure: Ruthardt, Gaur et al. (2026), Fig. 1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10566400" y="623828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Motivation from human vision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5975" y="1466155"/>
            <a:ext cx="3041650" cy="4019550"/>
          </a:xfrm>
          <a:prstGeom prst="roundRect">
            <a:avLst>
              <a:gd name="adj" fmla="val 2401"/>
            </a:avLst>
          </a:prstGeom>
          <a:solidFill>
            <a:srgbClr val="FFFFFF"/>
          </a:solidFill>
          <a:ln w="6350">
            <a:solidFill>
              <a:srgbClr val="D6D0C0"/>
            </a:solidFill>
            <a:prstDash val="solid"/>
          </a:ln>
        </p:spPr>
      </p:sp>
      <p:pic>
        <p:nvPicPr>
          <p:cNvPr id="4" name="Image 0" descr="Fig. 11 of the paper: human gaze traces with and without an instruction">    </p:cNvPr>
          <p:cNvPicPr>
            <a:picLocks noChangeAspect="1"/>
          </p:cNvPicPr>
          <p:nvPr/>
        </p:nvPicPr>
        <p:blipFill>
          <a:blip r:embed="rId1"/>
          <a:srcRect l="0" r="0" t="-89" b="-89"/>
          <a:stretch/>
        </p:blipFill>
        <p:spPr>
          <a:xfrm>
            <a:off x="920750" y="1570930"/>
            <a:ext cx="2832100" cy="3810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216400" y="1462980"/>
            <a:ext cx="7377684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Buswell’s gaze study (1935)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4216400" y="1851521"/>
            <a:ext cx="7377684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Observers looked at the same photograph of city towers.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4216400" y="2205831"/>
            <a:ext cx="7377684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b="1" dirty="0">
                <a:solidFill>
                  <a:srgbClr val="B326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Red:</a:t>
            </a: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no instruction. Eye movements spread across the scene.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4216400" y="2560141"/>
            <a:ext cx="7377684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b="1" dirty="0">
                <a:solidFill>
                  <a:srgbClr val="1F7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Green:</a:t>
            </a: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asked to find a person looking out of a window in the tower. Fixations concentrate on the tower.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4216400" y="3154462"/>
            <a:ext cx="7377684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Why it is in the paper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4216400" y="3543002"/>
            <a:ext cx="7377684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verbal task changes how people parse an image while they look. Most models receive text only after the image is encoded. SteerViT lets the prompt act during encoding.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4216400" y="4377333"/>
            <a:ext cx="7377684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 analogy that motivates the design, not evidence for it.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812800" y="6238280"/>
            <a:ext cx="91567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Figure: Ruthardt, Gaur et al. (2026), Fig. 11, adapted there from Buswell (1935)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10566400" y="623828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Two requirements for a steerable representation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5975" y="1466155"/>
            <a:ext cx="6305550" cy="3708400"/>
          </a:xfrm>
          <a:prstGeom prst="roundRect">
            <a:avLst>
              <a:gd name="adj" fmla="val 1969"/>
            </a:avLst>
          </a:prstGeom>
          <a:solidFill>
            <a:srgbClr val="FFFFFF"/>
          </a:solidFill>
          <a:ln w="6350">
            <a:solidFill>
              <a:srgbClr val="D6D0C0"/>
            </a:solidFill>
            <a:prstDash val="solid"/>
          </a:ln>
        </p:spPr>
      </p:sp>
      <p:pic>
        <p:nvPicPr>
          <p:cNvPr id="4" name="Image 0" descr="Fig. 2 of the paper: retrieval examples and the steerability versus quality plot">    </p:cNvPr>
          <p:cNvPicPr>
            <a:picLocks noChangeAspect="1"/>
          </p:cNvPicPr>
          <p:nvPr/>
        </p:nvPicPr>
        <p:blipFill>
          <a:blip r:embed="rId1"/>
          <a:srcRect l="-55" r="-55" t="0" b="0"/>
          <a:stretch/>
        </p:blipFill>
        <p:spPr>
          <a:xfrm>
            <a:off x="920750" y="1570930"/>
            <a:ext cx="6096000" cy="349885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381875" y="1466155"/>
            <a:ext cx="3994150" cy="1979712"/>
          </a:xfrm>
          <a:prstGeom prst="roundRect">
            <a:avLst>
              <a:gd name="adj" fmla="val 4972"/>
            </a:avLst>
          </a:prstGeom>
          <a:solidFill>
            <a:srgbClr val="FFFDF8"/>
          </a:solidFill>
          <a:ln w="6350">
            <a:solidFill>
              <a:srgbClr val="D6D0C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562850" y="1647130"/>
            <a:ext cx="3741166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b="1" dirty="0">
                <a:solidFill>
                  <a:srgbClr val="1F7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Desideratum 1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7562850" y="1941711"/>
            <a:ext cx="3741166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Steerability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7562850" y="2304852"/>
            <a:ext cx="3741166" cy="985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Features follow the prompt: </a:t>
            </a:r>
            <a:r>
              <a:rPr lang="en-US" sz="1400" b="1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</a:t>
            </a: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is encoded and </a:t>
            </a:r>
            <a:r>
              <a:rPr lang="en-US" sz="1400" b="1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how</a:t>
            </a: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the space is organized. Left panel: retrieval follows “the dog” or “flower vase”.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7381875" y="3604617"/>
            <a:ext cx="3994150" cy="1499691"/>
          </a:xfrm>
          <a:prstGeom prst="roundRect">
            <a:avLst>
              <a:gd name="adj" fmla="val 6563"/>
            </a:avLst>
          </a:prstGeom>
          <a:solidFill>
            <a:srgbClr val="FFFDF8"/>
          </a:solidFill>
          <a:ln w="6350">
            <a:solidFill>
              <a:srgbClr val="D6D0C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562850" y="3785592"/>
            <a:ext cx="3741166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b="1" dirty="0">
                <a:solidFill>
                  <a:srgbClr val="1F7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Desideratum 2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7562850" y="4080173"/>
            <a:ext cx="3741166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Representation quality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7562850" y="4443313"/>
            <a:ext cx="3741166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Steered features still serve ordinary vision tasks. Right panel: the horizontal axis.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812800" y="6238280"/>
            <a:ext cx="91567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Figure: Ruthardt, Gaur et al. (2026), Fig. 2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10566400" y="623828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Four families of visual encoding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1730375" y="1466155"/>
            <a:ext cx="8731250" cy="3194050"/>
          </a:xfrm>
          <a:prstGeom prst="roundRect">
            <a:avLst>
              <a:gd name="adj" fmla="val 2286"/>
            </a:avLst>
          </a:prstGeom>
          <a:solidFill>
            <a:srgbClr val="FFFFFF"/>
          </a:solidFill>
          <a:ln w="6350">
            <a:solidFill>
              <a:srgbClr val="D6D0C0"/>
            </a:solidFill>
            <a:prstDash val="solid"/>
          </a:ln>
        </p:spPr>
      </p:sp>
      <p:pic>
        <p:nvPicPr>
          <p:cNvPr id="4" name="Image 0" descr="Fig. 3 of the paper: taxonomy of visual encoding">    </p:cNvPr>
          <p:cNvPicPr>
            <a:picLocks noChangeAspect="1"/>
          </p:cNvPicPr>
          <p:nvPr/>
        </p:nvPicPr>
        <p:blipFill>
          <a:blip r:embed="rId1"/>
          <a:srcRect l="0" r="0" t="-2" b="-2"/>
          <a:stretch/>
        </p:blipFill>
        <p:spPr>
          <a:xfrm>
            <a:off x="1835150" y="1570930"/>
            <a:ext cx="8521700" cy="29845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12800" y="4866580"/>
            <a:ext cx="3453384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b="1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ASK OF EACH FAMILY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812800" y="5161161"/>
            <a:ext cx="3453384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 which point could a text prompt change the visual features?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4419600" y="4866580"/>
            <a:ext cx="3453384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b="1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FIRST THREE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419600" y="5161161"/>
            <a:ext cx="3453384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image is fully encoded before any text is involved (late fusion).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8026400" y="4866580"/>
            <a:ext cx="3453384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b="1" dirty="0">
                <a:solidFill>
                  <a:srgbClr val="1F7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STEERVIT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8026400" y="5161161"/>
            <a:ext cx="3453384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prompt enters the ViT blocks themselves (early fusion).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812800" y="6238280"/>
            <a:ext cx="91567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Figure: Ruthardt, Gaur et al. (2026), Fig. 3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10566400" y="623828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The families against the two requirements</a:t>
            </a:r>
            <a:endParaRPr lang="en-US" sz="32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475680"/>
          <a:ext cx="10553700" cy="3835202"/>
        </p:xfrm>
        <a:graphic>
          <a:graphicData uri="http://schemas.openxmlformats.org/drawingml/2006/table">
            <a:tbl>
              <a:tblPr/>
              <a:tblGrid>
                <a:gridCol w="2110740"/>
                <a:gridCol w="2110740"/>
                <a:gridCol w="2110740"/>
                <a:gridCol w="2110740"/>
                <a:gridCol w="2110740"/>
              </a:tblGrid>
              <a:tr h="44956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Method family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Steerable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Feature quality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Fusion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Trainable params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</a:tr>
              <a:tr h="73402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Unimodal ViT (DINOv2)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No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Yes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none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0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402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Cross-modal (CLIP)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No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Yes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late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~200M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402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OV localization (SAM3)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Yes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No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late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~200M–1B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402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Multimodal LLM (Qwen3-VL)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Partial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Partial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late, in the LLM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≥1B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956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SteerViT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Yes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Yes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early, in the ViT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21M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812800" y="5514082"/>
            <a:ext cx="10883392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With late fusion the image is encoded first, so text can only act on fixed visual outputs.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812800" y="6238280"/>
            <a:ext cx="91567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Table: Ruthardt, Gaur et al. (2026), Table 1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10566400" y="623828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Early fusion and late fusion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812800" y="1462980"/>
            <a:ext cx="6802120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b="1" dirty="0">
                <a:solidFill>
                  <a:srgbClr val="B85C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LATE FUSION</a:t>
            </a:r>
            <a:endParaRPr lang="en-US" sz="1200" dirty="0"/>
          </a:p>
        </p:txBody>
      </p:sp>
      <p:pic>
        <p:nvPicPr>
          <p:cNvPr id="4" name="Image 0" descr="Late fusion: the image passes through the whole ViT, then text is added to the finished feature">    </p:cNvPr>
          <p:cNvPicPr>
            <a:picLocks noChangeAspect="1"/>
          </p:cNvPicPr>
          <p:nvPr/>
        </p:nvPicPr>
        <p:blipFill>
          <a:blip r:embed="rId1"/>
          <a:srcRect l="-8" r="-8" t="0" b="0"/>
          <a:stretch/>
        </p:blipFill>
        <p:spPr>
          <a:xfrm>
            <a:off x="812800" y="1770261"/>
            <a:ext cx="6604000" cy="14605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12800" y="3332361"/>
            <a:ext cx="6802120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b="1" dirty="0">
                <a:solidFill>
                  <a:srgbClr val="1F7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EARLY FUSION</a:t>
            </a:r>
            <a:endParaRPr lang="en-US" sz="1200" dirty="0"/>
          </a:p>
        </p:txBody>
      </p:sp>
      <p:pic>
        <p:nvPicPr>
          <p:cNvPr id="6" name="Image 1" descr="Early fusion: cross-attention layers between ViT blocks bring text in during encoding">    </p:cNvPr>
          <p:cNvPicPr>
            <a:picLocks noChangeAspect="1"/>
          </p:cNvPicPr>
          <p:nvPr/>
        </p:nvPicPr>
        <p:blipFill>
          <a:blip r:embed="rId2"/>
          <a:srcRect l="0" r="0" t="-41" b="-41"/>
          <a:stretch/>
        </p:blipFill>
        <p:spPr>
          <a:xfrm>
            <a:off x="812800" y="3639641"/>
            <a:ext cx="6604000" cy="176530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721600" y="1462980"/>
            <a:ext cx="3767328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Late</a:t>
            </a:r>
            <a:endParaRPr lang="en-US" sz="1800" dirty="0"/>
          </a:p>
        </p:txBody>
      </p:sp>
      <p:sp>
        <p:nvSpPr>
          <p:cNvPr id="8" name="Text 4"/>
          <p:cNvSpPr/>
          <p:nvPr/>
        </p:nvSpPr>
        <p:spPr>
          <a:xfrm>
            <a:off x="7721600" y="1838821"/>
            <a:ext cx="3767328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CLIP or SigLIP with text added; FLAIR’s pooling; MLLMs fusing inside the LLM.</a:t>
            </a:r>
            <a:endParaRPr lang="en-US" sz="1400" dirty="0"/>
          </a:p>
        </p:txBody>
      </p:sp>
      <p:sp>
        <p:nvSpPr>
          <p:cNvPr id="9" name="Text 5"/>
          <p:cNvSpPr/>
          <p:nvPr/>
        </p:nvSpPr>
        <p:spPr>
          <a:xfrm>
            <a:off x="7721600" y="2420441"/>
            <a:ext cx="3767328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If the encoder discarded the small object, text cannot bring it back.</a:t>
            </a:r>
            <a:endParaRPr lang="en-US" sz="1400" dirty="0"/>
          </a:p>
        </p:txBody>
      </p:sp>
      <p:sp>
        <p:nvSpPr>
          <p:cNvPr id="10" name="Text 6"/>
          <p:cNvSpPr/>
          <p:nvPr/>
        </p:nvSpPr>
        <p:spPr>
          <a:xfrm>
            <a:off x="7721600" y="3002062"/>
            <a:ext cx="3767328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Early</a:t>
            </a:r>
            <a:endParaRPr lang="en-US" sz="1800" dirty="0"/>
          </a:p>
        </p:txBody>
      </p:sp>
      <p:sp>
        <p:nvSpPr>
          <p:cNvPr id="11" name="Text 7"/>
          <p:cNvSpPr/>
          <p:nvPr/>
        </p:nvSpPr>
        <p:spPr>
          <a:xfrm>
            <a:off x="7721600" y="3377902"/>
            <a:ext cx="3767328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Text changes which patches matter while features are still being built. Later layers spread that change.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7721600" y="4199533"/>
            <a:ext cx="3767328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b="1" dirty="0">
                <a:solidFill>
                  <a:srgbClr val="1F7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SteerViT choice.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812800" y="6238280"/>
            <a:ext cx="91567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Diagrams drawn for this talk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10566400" y="623828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3747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772"/>
              </a:lnSpc>
              <a:buNone/>
            </a:pPr>
            <a:r>
              <a:rPr lang="en-US" sz="2520" b="1" i="0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Closest related work</a:t>
            </a:r>
            <a:endParaRPr lang="en-US" sz="252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428849"/>
          <a:ext cx="10553700" cy="3783905"/>
        </p:xfrm>
        <a:graphic>
          <a:graphicData uri="http://schemas.openxmlformats.org/drawingml/2006/table">
            <a:tbl>
              <a:tblPr/>
              <a:tblGrid>
                <a:gridCol w="3517900"/>
                <a:gridCol w="3517900"/>
                <a:gridCol w="3517900"/>
              </a:tblGrid>
              <a:tr h="430609">
                <a:tc>
                  <a:txBody>
                    <a:bodyPr/>
                    <a:lstStyle/>
                    <a:p>
                      <a:pPr indent="0" marL="0">
                        <a:lnSpc>
                          <a:spcPts val="1890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Work</a:t>
                      </a:r>
                      <a:endParaRPr lang="en-US" sz="13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90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What it does</a:t>
                      </a:r>
                      <a:endParaRPr lang="en-US" sz="13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90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How SteerViT differs</a:t>
                      </a:r>
                      <a:endParaRPr lang="en-US" sz="13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</a:tr>
              <a:tr h="670620">
                <a:tc>
                  <a:txBody>
                    <a:bodyPr/>
                    <a:lstStyle/>
                    <a:p>
                      <a:pPr indent="0" marL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FLAIR</a:t>
                      </a:r>
                      <a:endParaRPr lang="en-US" sz="13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text-conditioned attention pooling on frozen SigLIP</a:t>
                      </a:r>
                      <a:endParaRPr lang="en-US" sz="13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late fusion; less steerable, weaker on vision benchmarks</a:t>
                      </a:r>
                      <a:endParaRPr lang="en-US" sz="13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0620">
                <a:tc>
                  <a:txBody>
                    <a:bodyPr/>
                    <a:lstStyle/>
                    <a:p>
                      <a:pPr indent="0" marL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TIE</a:t>
                      </a:r>
                      <a:endParaRPr lang="en-US" sz="13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injects query tokens into the image encoder to cut visual tokens for MLLMs</a:t>
                      </a:r>
                      <a:endParaRPr lang="en-US" sz="13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targets document understanding</a:t>
                      </a:r>
                      <a:endParaRPr lang="en-US" sz="13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0620">
                <a:tc>
                  <a:txBody>
                    <a:bodyPr/>
                    <a:lstStyle/>
                    <a:p>
                      <a:pPr indent="0" marL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ELIP</a:t>
                      </a:r>
                      <a:endParaRPr lang="en-US" sz="13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prepends text in the ViT</a:t>
                      </a:r>
                      <a:endParaRPr lang="en-US" sz="13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targets text-to-image retrieval re-ranking</a:t>
                      </a:r>
                      <a:endParaRPr lang="en-US" sz="13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0719">
                <a:tc>
                  <a:txBody>
                    <a:bodyPr/>
                    <a:lstStyle/>
                    <a:p>
                      <a:pPr indent="0" marL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TEVI</a:t>
                      </a:r>
                      <a:endParaRPr lang="en-US" sz="13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edits CLIP’s final image features with caption-conditional SAE masking</a:t>
                      </a:r>
                      <a:endParaRPr lang="en-US" sz="13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operates on final features only</a:t>
                      </a:r>
                      <a:endParaRPr lang="en-US" sz="13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0719">
                <a:tc>
                  <a:txBody>
                    <a:bodyPr/>
                    <a:lstStyle/>
                    <a:p>
                      <a:pPr indent="0" marL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Flamingo</a:t>
                      </a:r>
                      <a:endParaRPr lang="en-US" sz="13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gated cross-attention so language attends to vision</a:t>
                      </a:r>
                      <a:endParaRPr lang="en-US" sz="13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SteerViT inverts the direction</a:t>
                      </a:r>
                      <a:endParaRPr lang="en-US" sz="13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812800" y="5466755"/>
            <a:ext cx="11379200" cy="4006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66"/>
              </a:lnSpc>
              <a:buNone/>
            </a:pPr>
            <a:r>
              <a:rPr lang="en-US" sz="1308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authors’ position: prior text-conditioned features serve one pipeline; SteerViT aims at a general-purpose steerable representation.</a:t>
            </a:r>
            <a:endParaRPr lang="en-US" sz="1308" dirty="0"/>
          </a:p>
        </p:txBody>
      </p:sp>
      <p:sp>
        <p:nvSpPr>
          <p:cNvPr id="5" name="Text 2"/>
          <p:cNvSpPr/>
          <p:nvPr/>
        </p:nvSpPr>
        <p:spPr>
          <a:xfrm>
            <a:off x="812800" y="6238280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Steerable Visual Representations · Ruthardt, Gaur et al., 2026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10566400" y="623828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F7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2062559"/>
            <a:ext cx="10883392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D7F2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core idea</a:t>
            </a:r>
            <a:endParaRPr lang="en-US" sz="14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2616200"/>
            <a:ext cx="10883392" cy="1305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040"/>
              </a:lnSpc>
              <a:buNone/>
            </a:pPr>
            <a:r>
              <a:rPr lang="en-US" sz="4800" b="1" i="0" dirty="0">
                <a:solidFill>
                  <a:srgbClr val="F7F5E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Condition vision on language, instead of language on vision.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812800" y="4201120"/>
            <a:ext cx="10883392" cy="619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340"/>
              </a:lnSpc>
              <a:buNone/>
            </a:pPr>
            <a:r>
              <a:rPr lang="en-US" sz="1800" dirty="0">
                <a:solidFill>
                  <a:srgbClr val="EEF9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Inject the text prompt into the layers of a frozen ViT through lightweight cross-attention, so the prompt shapes the visual encoding as it happens.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Architecture: four components, two trained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5975" y="1466155"/>
            <a:ext cx="3009900" cy="4019550"/>
          </a:xfrm>
          <a:prstGeom prst="roundRect">
            <a:avLst>
              <a:gd name="adj" fmla="val 2426"/>
            </a:avLst>
          </a:prstGeom>
          <a:solidFill>
            <a:srgbClr val="FFFFFF"/>
          </a:solidFill>
          <a:ln w="6350">
            <a:solidFill>
              <a:srgbClr val="D6D0C0"/>
            </a:solidFill>
            <a:prstDash val="solid"/>
          </a:ln>
        </p:spPr>
      </p:sp>
      <p:pic>
        <p:nvPicPr>
          <p:cNvPr id="4" name="Image 0" descr="Fig. 4 of the paper: SteerViT architecture and training">    </p:cNvPr>
          <p:cNvPicPr>
            <a:picLocks noChangeAspect="1"/>
          </p:cNvPicPr>
          <p:nvPr/>
        </p:nvPicPr>
        <p:blipFill>
          <a:blip r:embed="rId1"/>
          <a:srcRect l="0" r="0" t="-27" b="-27"/>
          <a:stretch/>
        </p:blipFill>
        <p:spPr>
          <a:xfrm>
            <a:off x="920750" y="1570930"/>
            <a:ext cx="2800350" cy="38100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187825" y="1466155"/>
            <a:ext cx="7188200" cy="744141"/>
          </a:xfrm>
          <a:prstGeom prst="roundRect">
            <a:avLst>
              <a:gd name="adj" fmla="val 13227"/>
            </a:avLst>
          </a:prstGeom>
          <a:solidFill>
            <a:srgbClr val="FFFDF8"/>
          </a:solidFill>
          <a:ln w="6350">
            <a:solidFill>
              <a:srgbClr val="D6D0C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4368800" y="1596330"/>
            <a:ext cx="7031038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b="1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· FROZEN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4368800" y="1840111"/>
            <a:ext cx="7031038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b="1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Visual encoder.</a:t>
            </a: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Any pretrained ViT; DINOv2 ViT-B/14 by default.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187825" y="2318246"/>
            <a:ext cx="7188200" cy="744141"/>
          </a:xfrm>
          <a:prstGeom prst="roundRect">
            <a:avLst>
              <a:gd name="adj" fmla="val 13227"/>
            </a:avLst>
          </a:prstGeom>
          <a:solidFill>
            <a:srgbClr val="FFFDF8"/>
          </a:solidFill>
          <a:ln w="6350">
            <a:solidFill>
              <a:srgbClr val="D6D0C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68800" y="2448421"/>
            <a:ext cx="7031038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b="1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 · FROZEN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4368800" y="2692202"/>
            <a:ext cx="7031038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b="1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Text encoder.</a:t>
            </a: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RoBERTa-Large, one embedding per prompt token.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4187825" y="3170337"/>
            <a:ext cx="7188200" cy="744141"/>
          </a:xfrm>
          <a:prstGeom prst="roundRect">
            <a:avLst>
              <a:gd name="adj" fmla="val 13227"/>
            </a:avLst>
          </a:prstGeom>
          <a:solidFill>
            <a:srgbClr val="FFFDF8"/>
          </a:solidFill>
          <a:ln w="6350">
            <a:solidFill>
              <a:srgbClr val="D6D0C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368800" y="3300512"/>
            <a:ext cx="7031038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b="1" dirty="0">
                <a:solidFill>
                  <a:srgbClr val="B85C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 · TRAINED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4368800" y="3544292"/>
            <a:ext cx="7031038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b="1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Multimodal adapter.</a:t>
            </a: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 two-layer MLP maps text tokens into ViT space.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4187825" y="4022427"/>
            <a:ext cx="7188200" cy="744141"/>
          </a:xfrm>
          <a:prstGeom prst="roundRect">
            <a:avLst>
              <a:gd name="adj" fmla="val 13227"/>
            </a:avLst>
          </a:prstGeom>
          <a:solidFill>
            <a:srgbClr val="FFFDF8"/>
          </a:solidFill>
          <a:ln w="6350">
            <a:solidFill>
              <a:srgbClr val="D6D0C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368800" y="4152602"/>
            <a:ext cx="7031038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b="1" dirty="0">
                <a:solidFill>
                  <a:srgbClr val="B85C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 · TRAINED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4368800" y="4396383"/>
            <a:ext cx="7031038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b="1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Gated cross-attention.</a:t>
            </a: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Patches query the text tokens, in every other block.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4184650" y="4871343"/>
            <a:ext cx="7410387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 the figure: snowflake = frozen, flame = trained.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812800" y="6238280"/>
            <a:ext cx="91567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Figure: Ruthardt, Gaur et al. (2026), Fig. 4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10566400" y="623828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Component A: the frozen visual encoder</a:t>
            </a:r>
            <a:endParaRPr lang="en-US" sz="3200" dirty="0"/>
          </a:p>
        </p:txBody>
      </p:sp>
      <p:pic>
        <p:nvPicPr>
          <p:cNvPr id="3" name="Image 0" descr="One SteerViT block: the residual stream passes through a frozen self-attention and MLP; a trained cross-attention branch reads the prompt tokens, is scaled by tanh of alpha, and is added to the stream">    </p:cNvPr>
          <p:cNvPicPr>
            <a:picLocks noChangeAspect="1"/>
          </p:cNvPicPr>
          <p:nvPr/>
        </p:nvPicPr>
        <p:blipFill>
          <a:blip r:embed="rId1"/>
          <a:srcRect l="0" r="0" t="-8" b="-8"/>
          <a:stretch/>
        </p:blipFill>
        <p:spPr>
          <a:xfrm>
            <a:off x="2438400" y="1462980"/>
            <a:ext cx="7315200" cy="2540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12800" y="4206180"/>
            <a:ext cx="3453384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b="1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FROZEN (BLUE)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812800" y="4500761"/>
            <a:ext cx="3453384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Every original ViT weight stays fixed for the whole of training.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4419600" y="4206180"/>
            <a:ext cx="3453384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b="1" dirty="0">
                <a:solidFill>
                  <a:srgbClr val="B85C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TRAINED (ORANGE)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4419600" y="4500761"/>
            <a:ext cx="3453384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All new capacity sits in the branch that is added into the residual stream.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8026400" y="4206180"/>
            <a:ext cx="3453384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b="1" dirty="0">
                <a:solidFill>
                  <a:srgbClr val="1F7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GATES CLOSED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8026400" y="4500761"/>
            <a:ext cx="3453384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model is exactly the original encoder, so its feature quality is the starting point.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12800" y="6238280"/>
            <a:ext cx="91567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Diagram drawn for this talk, after Ruthardt, Gaur et al. (2026), Sec. 3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10566400" y="623828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The text encoder: what RoBERTa is</a:t>
            </a:r>
            <a:endParaRPr lang="en-US" sz="3200" dirty="0"/>
          </a:p>
        </p:txBody>
      </p:sp>
      <p:pic>
        <p:nvPicPr>
          <p:cNvPr id="3" name="Image 0" descr="Masked language modelling: a sentence with one hidden word goes through a transformer encoder, which predicts the hidden word from context on both sides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2851150" y="1462980"/>
            <a:ext cx="6489700" cy="2540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12800" y="4206180"/>
            <a:ext cx="3453384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b="1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ENCODER-ONLY TRANSFORMER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812800" y="4500761"/>
            <a:ext cx="3453384" cy="985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same building blocks as a ViT, self-attention plus MLP, applied to word tokens. It outputs vectors; it does not generate text.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4419600" y="4206180"/>
            <a:ext cx="3453384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b="1" dirty="0">
                <a:solidFill>
                  <a:srgbClr val="1F7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MASKED LANGUAGE MODELLING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4419600" y="4500761"/>
            <a:ext cx="3453384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Pretrained on text alone: hide some words and predict them from the context on both sides.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8026400" y="4206180"/>
            <a:ext cx="3453384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b="1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ROBERTA = BERT, TRAINED BETTER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8026400" y="4500761"/>
            <a:ext cx="3453384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Same architecture as BERT, with longer training on more text, dynamic masking and no next-sentence task.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12800" y="6238280"/>
            <a:ext cx="91567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Diagram drawn for this talk. RoBERTa: Liu et al. (2019); BERT: Devlin et al. (2019)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10566400" y="623828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From a prompt to token embeddings</a:t>
            </a:r>
            <a:endParaRPr lang="en-US" sz="3200" dirty="0"/>
          </a:p>
        </p:txBody>
      </p:sp>
      <p:pic>
        <p:nvPicPr>
          <p:cNvPr id="3" name="Image 0" descr="The prompt is split into tokens with start and end markers, passed through frozen RoBERTa-Large, giving one 1024-dimensional vector per token">    </p:cNvPr>
          <p:cNvPicPr>
            <a:picLocks noChangeAspect="1"/>
          </p:cNvPicPr>
          <p:nvPr/>
        </p:nvPicPr>
        <p:blipFill>
          <a:blip r:embed="rId1"/>
          <a:srcRect l="-42" r="-42" t="0" b="0"/>
          <a:stretch/>
        </p:blipFill>
        <p:spPr>
          <a:xfrm>
            <a:off x="1676400" y="1462980"/>
            <a:ext cx="8839200" cy="2540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12800" y="4206180"/>
            <a:ext cx="3453384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b="1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TOKENIZER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812800" y="4500761"/>
            <a:ext cx="3453384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prompt is split into sub-word tokens with start and end markers. Rare words may split into several pieces.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4419600" y="4206180"/>
            <a:ext cx="3453384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b="1" dirty="0">
                <a:solidFill>
                  <a:srgbClr val="1F7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CONTEXTUAL VECTORS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4419600" y="4500761"/>
            <a:ext cx="3453384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Each output depends on the whole prompt: “black” in “the black sheep” already reflects what it describes.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8026400" y="4206180"/>
            <a:ext cx="3453384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b="1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ROBERTA-LARGE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8026400" y="4500761"/>
            <a:ext cx="3453384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24 layers, 1024-d vectors, about 355M parameters. SteerViT keeps every token vector, not one sentence vector.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12800" y="6238280"/>
            <a:ext cx="91567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Diagram drawn for this talk. RoBERTa: Liu et al. (2019); BERT: Devlin et al. (2019)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10566400" y="623828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What RoBERTa brings and what it lacks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5975" y="1466155"/>
            <a:ext cx="5175250" cy="1376561"/>
          </a:xfrm>
          <a:prstGeom prst="roundRect">
            <a:avLst>
              <a:gd name="adj" fmla="val 7150"/>
            </a:avLst>
          </a:prstGeom>
          <a:solidFill>
            <a:srgbClr val="FFFDF8"/>
          </a:solidFill>
          <a:ln w="6350">
            <a:solidFill>
              <a:srgbClr val="D6D0C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96950" y="1647130"/>
            <a:ext cx="4957699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b="1" dirty="0">
                <a:solidFill>
                  <a:srgbClr val="1F7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BRINGS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996950" y="1941711"/>
            <a:ext cx="4957699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Token-level language understanding: attributes, relations, longer descriptions. Frozen, so none of it is lost in training.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200775" y="1466155"/>
            <a:ext cx="5175250" cy="1376561"/>
          </a:xfrm>
          <a:prstGeom prst="roundRect">
            <a:avLst>
              <a:gd name="adj" fmla="val 7150"/>
            </a:avLst>
          </a:prstGeom>
          <a:solidFill>
            <a:srgbClr val="FFFDF8"/>
          </a:solidFill>
          <a:ln w="6350">
            <a:solidFill>
              <a:srgbClr val="D6D0C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381750" y="1647130"/>
            <a:ext cx="4957699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b="1" dirty="0">
                <a:solidFill>
                  <a:srgbClr val="B85C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LACKS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6381750" y="1941711"/>
            <a:ext cx="4957699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It has never seen an image. Its vectors mean nothing to a ViT until the adapter and cross-attention learn the mapping.</a:t>
            </a:r>
            <a:endParaRPr lang="en-US" sz="14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3061791"/>
          <a:ext cx="10553700" cy="2202061"/>
        </p:xfrm>
        <a:graphic>
          <a:graphicData uri="http://schemas.openxmlformats.org/drawingml/2006/table">
            <a:tbl>
              <a:tblPr/>
              <a:tblGrid>
                <a:gridCol w="1758950"/>
                <a:gridCol w="1758950"/>
                <a:gridCol w="1758950"/>
                <a:gridCol w="1758950"/>
                <a:gridCol w="1758950"/>
                <a:gridCol w="1758950"/>
              </a:tblGrid>
              <a:tr h="101848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Text encoder (ViT-B backbone)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Parameters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FG-CLS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ADE20k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CORE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PODS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</a:tr>
              <a:tr h="44956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RoBERTa-Base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125M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87.9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53.6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95.7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57.4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402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RoBERTa-Large (default)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355M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87.7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55.4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96.0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58.1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Text 7"/>
          <p:cNvSpPr/>
          <p:nvPr/>
        </p:nvSpPr>
        <p:spPr>
          <a:xfrm>
            <a:off x="812800" y="5467052"/>
            <a:ext cx="10883392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smaller text encoder mostly costs dense-task quality. The paper does not test other text encoders, such as CLIP’s.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812800" y="6238280"/>
            <a:ext cx="91567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Table: Ruthardt, Gaur et al. (2026), Table 10 and Sec. C.3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10566400" y="623828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Components B and C: text encoder and adapter</a:t>
            </a:r>
            <a:endParaRPr lang="en-US" sz="3200" dirty="0"/>
          </a:p>
        </p:txBody>
      </p:sp>
      <p:pic>
        <p:nvPicPr>
          <p:cNvPr id="3" name="Image 0" descr="Text pathway: prompt, frozen RoBERTa-Large, token embeddings Z t, l2 normalization and a trained two-layer MLP, adapted tokens H t">    </p:cNvPr>
          <p:cNvPicPr>
            <a:picLocks noChangeAspect="1"/>
          </p:cNvPicPr>
          <p:nvPr/>
        </p:nvPicPr>
        <p:blipFill>
          <a:blip r:embed="rId1"/>
          <a:srcRect l="0" r="0" t="-87" b="-87"/>
          <a:stretch/>
        </p:blipFill>
        <p:spPr>
          <a:xfrm>
            <a:off x="1016000" y="1462980"/>
            <a:ext cx="10160000" cy="1143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812800" y="2809180"/>
            <a:ext cx="10566400" cy="812800"/>
          </a:xfrm>
          <a:prstGeom prst="roundRect">
            <a:avLst>
              <a:gd name="adj" fmla="val 12500"/>
            </a:avLst>
          </a:prstGeom>
          <a:solidFill>
            <a:srgbClr val="ECE8DD"/>
          </a:solidFill>
          <a:ln/>
        </p:spPr>
      </p:sp>
      <p:pic>
        <p:nvPicPr>
          <p:cNvPr id="5" name="Image 1" descr="Z t in R L by d t is mapped by l2 normalization and an MLP to H t in R L by d v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3651250" y="2961580"/>
            <a:ext cx="4889500" cy="5080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12800" y="3825180"/>
            <a:ext cx="5310886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b="1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 · FROZEN</a:t>
            </a:r>
            <a:endParaRPr lang="en-US" sz="1200" dirty="0"/>
          </a:p>
        </p:txBody>
      </p:sp>
      <p:sp>
        <p:nvSpPr>
          <p:cNvPr id="7" name="Text 3"/>
          <p:cNvSpPr/>
          <p:nvPr/>
        </p:nvSpPr>
        <p:spPr>
          <a:xfrm>
            <a:off x="812800" y="4119761"/>
            <a:ext cx="5310886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RoBERTa-Large gives one vector per token, so cross-attention can pick out single words. L varies with the prompt.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6223000" y="3825180"/>
            <a:ext cx="5310886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b="1" dirty="0">
                <a:solidFill>
                  <a:srgbClr val="B85C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 · TRAINED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6223000" y="4119761"/>
            <a:ext cx="5310886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adapter turns language vectors into vectors of the ViT’s width, ready to be read by the patches.</a:t>
            </a:r>
            <a:endParaRPr lang="en-US" sz="1400" dirty="0"/>
          </a:p>
        </p:txBody>
      </p:sp>
      <p:sp>
        <p:nvSpPr>
          <p:cNvPr id="10" name="Text 6"/>
          <p:cNvSpPr/>
          <p:nvPr/>
        </p:nvSpPr>
        <p:spPr>
          <a:xfrm>
            <a:off x="812800" y="6238280"/>
            <a:ext cx="91567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Diagram drawn for this talk, after Ruthardt, Gaur et al. (2026), Sec. 3</a:t>
            </a:r>
            <a:endParaRPr lang="en-US" sz="1200" dirty="0"/>
          </a:p>
        </p:txBody>
      </p:sp>
      <p:sp>
        <p:nvSpPr>
          <p:cNvPr id="11" name="Text 7"/>
          <p:cNvSpPr/>
          <p:nvPr/>
        </p:nvSpPr>
        <p:spPr>
          <a:xfrm>
            <a:off x="10566400" y="623828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19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Component D: cross-attention inside the ViT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2800" y="1462980"/>
            <a:ext cx="10566400" cy="1085850"/>
          </a:xfrm>
          <a:prstGeom prst="roundRect">
            <a:avLst>
              <a:gd name="adj" fmla="val 9357"/>
            </a:avLst>
          </a:prstGeom>
          <a:solidFill>
            <a:srgbClr val="ECE8DD"/>
          </a:solidFill>
          <a:ln/>
        </p:spPr>
      </p:sp>
      <p:pic>
        <p:nvPicPr>
          <p:cNvPr id="4" name="Image 0" descr="Z hat equals C A of Z and H t, equals softmax of Q K transpose over root d k, times V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3616325" y="1615380"/>
            <a:ext cx="4959350" cy="78105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815975" y="2755205"/>
            <a:ext cx="5480050" cy="590550"/>
          </a:xfrm>
          <a:prstGeom prst="roundRect">
            <a:avLst>
              <a:gd name="adj" fmla="val 16667"/>
            </a:avLst>
          </a:prstGeom>
          <a:solidFill>
            <a:srgbClr val="FFFDF8"/>
          </a:solidFill>
          <a:ln w="6350">
            <a:solidFill>
              <a:srgbClr val="D6D0C0"/>
            </a:solidFill>
            <a:prstDash val="solid"/>
          </a:ln>
        </p:spPr>
      </p:sp>
      <p:pic>
        <p:nvPicPr>
          <p:cNvPr id="6" name="Image 1" descr="Q equals Z times W Q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996950" y="2872680"/>
            <a:ext cx="1193800" cy="35560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2368550" y="2930426"/>
            <a:ext cx="3126343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queries: patch tokens at layer ℓ</a:t>
            </a:r>
            <a:endParaRPr lang="en-US" sz="1400" dirty="0"/>
          </a:p>
        </p:txBody>
      </p:sp>
      <p:sp>
        <p:nvSpPr>
          <p:cNvPr id="8" name="Shape 4"/>
          <p:cNvSpPr/>
          <p:nvPr/>
        </p:nvSpPr>
        <p:spPr>
          <a:xfrm>
            <a:off x="815975" y="3453705"/>
            <a:ext cx="5480050" cy="590550"/>
          </a:xfrm>
          <a:prstGeom prst="roundRect">
            <a:avLst>
              <a:gd name="adj" fmla="val 16667"/>
            </a:avLst>
          </a:prstGeom>
          <a:solidFill>
            <a:srgbClr val="FFFDF8"/>
          </a:solidFill>
          <a:ln w="6350">
            <a:solidFill>
              <a:srgbClr val="D6D0C0"/>
            </a:solidFill>
            <a:prstDash val="solid"/>
          </a:ln>
        </p:spPr>
      </p:sp>
      <p:pic>
        <p:nvPicPr>
          <p:cNvPr id="9" name="Image 2" descr="K equals H t times W K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996950" y="3571180"/>
            <a:ext cx="1428750" cy="35560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2603500" y="3628926"/>
            <a:ext cx="2923937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keys: adapted prompt tokens</a:t>
            </a:r>
            <a:endParaRPr lang="en-US" sz="1400" dirty="0"/>
          </a:p>
        </p:txBody>
      </p:sp>
      <p:sp>
        <p:nvSpPr>
          <p:cNvPr id="11" name="Shape 6"/>
          <p:cNvSpPr/>
          <p:nvPr/>
        </p:nvSpPr>
        <p:spPr>
          <a:xfrm>
            <a:off x="815975" y="4152205"/>
            <a:ext cx="5480050" cy="590550"/>
          </a:xfrm>
          <a:prstGeom prst="roundRect">
            <a:avLst>
              <a:gd name="adj" fmla="val 16667"/>
            </a:avLst>
          </a:prstGeom>
          <a:solidFill>
            <a:srgbClr val="FFFDF8"/>
          </a:solidFill>
          <a:ln w="6350">
            <a:solidFill>
              <a:srgbClr val="D6D0C0"/>
            </a:solidFill>
            <a:prstDash val="solid"/>
          </a:ln>
        </p:spPr>
      </p:sp>
      <p:pic>
        <p:nvPicPr>
          <p:cNvPr id="12" name="Image 3" descr="V equals H t times W V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996950" y="4269680"/>
            <a:ext cx="1377950" cy="35560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2552700" y="4327426"/>
            <a:ext cx="3112413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values: adapted prompt tokens</a:t>
            </a:r>
            <a:endParaRPr lang="en-US" sz="1400" dirty="0"/>
          </a:p>
        </p:txBody>
      </p:sp>
      <p:pic>
        <p:nvPicPr>
          <p:cNvPr id="14" name="Image 4" descr="Cross-attention: each patch token reads the prompt tokens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6553200" y="2752030"/>
            <a:ext cx="4622800" cy="1587500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6553200" y="4441130"/>
            <a:ext cx="4970780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Each patch scores every prompt token and receives its own blend of them.</a:t>
            </a:r>
            <a:endParaRPr lang="en-US" sz="1400" dirty="0"/>
          </a:p>
        </p:txBody>
      </p:sp>
      <p:sp>
        <p:nvSpPr>
          <p:cNvPr id="16" name="Text 9"/>
          <p:cNvSpPr/>
          <p:nvPr/>
        </p:nvSpPr>
        <p:spPr>
          <a:xfrm>
            <a:off x="812800" y="6238280"/>
            <a:ext cx="91567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Formula: Ruthardt, Gaur et al. (2026), Eq. 1. Diagram drawn for this talk</a:t>
            </a:r>
            <a:endParaRPr lang="en-US" sz="1200" dirty="0"/>
          </a:p>
        </p:txBody>
      </p:sp>
      <p:sp>
        <p:nvSpPr>
          <p:cNvPr id="17" name="Text 10"/>
          <p:cNvSpPr/>
          <p:nvPr/>
        </p:nvSpPr>
        <p:spPr>
          <a:xfrm>
            <a:off x="10566400" y="623828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Worked example: the inputs</a:t>
            </a:r>
            <a:endParaRPr lang="en-US" sz="3200" dirty="0"/>
          </a:p>
        </p:txBody>
      </p:sp>
      <p:pic>
        <p:nvPicPr>
          <p:cNvPr id="3" name="Image 0" descr="A 2 by 2 image of four patches, the four 2-dimensional patch tokens, and the three 2-dimensional prompt tokens">    </p:cNvPr>
          <p:cNvPicPr>
            <a:picLocks noChangeAspect="1"/>
          </p:cNvPicPr>
          <p:nvPr/>
        </p:nvPicPr>
        <p:blipFill>
          <a:blip r:embed="rId1"/>
          <a:srcRect l="0" r="0" t="-29" b="-29"/>
          <a:stretch/>
        </p:blipFill>
        <p:spPr>
          <a:xfrm>
            <a:off x="1016000" y="1462980"/>
            <a:ext cx="10160000" cy="23876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12800" y="4053780"/>
            <a:ext cx="3453384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b="1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SETUP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812800" y="4348361"/>
            <a:ext cx="3453384" cy="985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 image with 4 patches and the 3-token prompt “the remote control”. Every token is a toy vector of 2 numbers.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4419600" y="4053780"/>
            <a:ext cx="3453384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b="1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SIMPLIFICATION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4419600" y="4348361"/>
            <a:ext cx="3453384" cy="985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three projection matrices are taken as the identity: queries are the patch tokens, keys and values are the prompt tokens.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8026400" y="4053780"/>
            <a:ext cx="3453384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b="1" dirty="0">
                <a:solidFill>
                  <a:srgbClr val="1F7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QUESTION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8026400" y="4348361"/>
            <a:ext cx="3453384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How does cross-attention compute a new representation for each of the 4 patch tokens?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12800" y="6238280"/>
            <a:ext cx="91567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Worked example drawn for this talk. Toy numbers; real tokens are 768-dimensional with learned projections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10566400" y="623828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21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Worked example: scores, then attention weights</a:t>
            </a:r>
            <a:endParaRPr lang="en-US" sz="3200" dirty="0"/>
          </a:p>
        </p:txBody>
      </p:sp>
      <p:pic>
        <p:nvPicPr>
          <p:cNvPr id="3" name="Image 0" descr="A 4 by 3 grid of scores between patches and prompt tokens becomes, by a softmax over each row, a 4 by 3 grid of attention weights">    </p:cNvPr>
          <p:cNvPicPr>
            <a:picLocks noChangeAspect="1"/>
          </p:cNvPicPr>
          <p:nvPr/>
        </p:nvPicPr>
        <p:blipFill>
          <a:blip r:embed="rId1"/>
          <a:srcRect l="-17" r="-17" t="0" b="0"/>
          <a:stretch/>
        </p:blipFill>
        <p:spPr>
          <a:xfrm>
            <a:off x="1016000" y="1462980"/>
            <a:ext cx="10160000" cy="24003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12800" y="4066480"/>
            <a:ext cx="3453384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b="1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STEP 1 · SCORES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812800" y="4361061"/>
            <a:ext cx="3453384" cy="985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Dot product of each patch token with each prompt token, divided by √2. P3 with “remote”: (0.1×0 + 2.1×2) / √2 = 2.97.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4419600" y="4066480"/>
            <a:ext cx="3453384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b="1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STEP 2 · SOFTMAX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4419600" y="4361061"/>
            <a:ext cx="3453384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Each row becomes weights that sum to 1. The grid is 4×3: one row per patch, one column per prompt token.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8026400" y="4066480"/>
            <a:ext cx="3453384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b="1" dirty="0">
                <a:solidFill>
                  <a:srgbClr val="1F7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READING THE ROWS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8026400" y="4361061"/>
            <a:ext cx="3453384" cy="985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remote patch puts 96% of its weight on “remote” and “control”. The cat patches spread theirs almost evenly.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12800" y="6238280"/>
            <a:ext cx="91567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Worked example drawn for this talk. Toy numbers; real tokens are 768-dimensional with learned projections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10566400" y="623828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22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Worked example: the new patch tokens</a:t>
            </a:r>
            <a:endParaRPr lang="en-US" sz="3200" dirty="0"/>
          </a:p>
        </p:txBody>
      </p:sp>
      <p:pic>
        <p:nvPicPr>
          <p:cNvPr id="3" name="Image 0" descr="The update for each patch is its weighted mix of prompt values; adding half of it to the old tokens gives the new patch tokens">    </p:cNvPr>
          <p:cNvPicPr>
            <a:picLocks noChangeAspect="1"/>
          </p:cNvPicPr>
          <p:nvPr/>
        </p:nvPicPr>
        <p:blipFill>
          <a:blip r:embed="rId1"/>
          <a:srcRect l="-13" r="-13" t="0" b="0"/>
          <a:stretch/>
        </p:blipFill>
        <p:spPr>
          <a:xfrm>
            <a:off x="1016000" y="1462980"/>
            <a:ext cx="10160000" cy="235585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12800" y="4022030"/>
            <a:ext cx="3453384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b="1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STEP 3 · BLEND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812800" y="4316611"/>
            <a:ext cx="3453384" cy="985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Each update is that patch’s weighted mix of the prompt values. P3: 0.04×(0.2, 0.2) + 0.55×(0, 2) + 0.41×(0.2, 1.8) = (0.09, 1.85).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4419600" y="4022030"/>
            <a:ext cx="3453384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b="1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STEP 4 · GATE AND ADD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4419600" y="4316611"/>
            <a:ext cx="3453384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With tanh(α) = 0.5, new token = old token + 0.5 × update. P3: (0.1, 2.1) + 0.5×(0.09, 1.85) ≈ (0.15, 3.02).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8026400" y="4022030"/>
            <a:ext cx="3453384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b="1" dirty="0">
                <a:solidFill>
                  <a:srgbClr val="1F7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RESULT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8026400" y="4316611"/>
            <a:ext cx="3453384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Four new patch tokens of the same shape, each shifted by its own reading of the prompt. P3 moves the most.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12800" y="6238280"/>
            <a:ext cx="91567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Worked example drawn for this talk. Toy numbers; real tokens are 768-dimensional with learned projections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10566400" y="623828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23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Relation to Flamingo’s gated cross-attention</a:t>
            </a:r>
            <a:endParaRPr lang="en-US" sz="32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526480"/>
          <a:ext cx="10553700" cy="3418681"/>
        </p:xfrm>
        <a:graphic>
          <a:graphicData uri="http://schemas.openxmlformats.org/drawingml/2006/table">
            <a:tbl>
              <a:tblPr/>
              <a:tblGrid>
                <a:gridCol w="3517900"/>
                <a:gridCol w="3517900"/>
                <a:gridCol w="3517900"/>
              </a:tblGrid>
              <a:tr h="47496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Flamingo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SteerViT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</a:tr>
              <a:tr h="47496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Host model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frozen language model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frozen vision transformer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942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Who attends to whom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language tokens attend to vision features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vision patch tokens attend to language tokens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96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Output space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language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vision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96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Gate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tanh of a zero-initialized scalar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the same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942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Gated feed-forward after cross-attention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yes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removed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812800" y="5199162"/>
            <a:ext cx="11379200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Dropping the feed-forward network keeps the add-on at 21.2M parameters instead of 35.4M, and the ablation shows no loss.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812800" y="6238280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Steerable Visual Representations · Ruthardt, Gaur et al., 2026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10566400" y="623828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24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The tanh gate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2800" y="1462980"/>
            <a:ext cx="5689600" cy="895350"/>
          </a:xfrm>
          <a:prstGeom prst="roundRect">
            <a:avLst>
              <a:gd name="adj" fmla="val 11348"/>
            </a:avLst>
          </a:prstGeom>
          <a:solidFill>
            <a:srgbClr val="ECE8DD"/>
          </a:solidFill>
          <a:ln/>
        </p:spPr>
      </p:sp>
      <p:pic>
        <p:nvPicPr>
          <p:cNvPr id="4" name="Image 0" descr="Z at layer l plus 1 equals Z at layer l plus tanh of alpha l times Z hat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358900" y="1615380"/>
            <a:ext cx="4597400" cy="59055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97382" y="2510730"/>
            <a:ext cx="5768086" cy="1225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69418" indent="-169418">
              <a:lnSpc>
                <a:spcPts val="1890"/>
              </a:lnSpc>
              <a:buSzPct val="100000"/>
              <a:buChar char="•"/>
            </a:pPr>
            <a:r>
              <a:rPr lang="en-US" sz="1400" b="1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Starts closed.</a:t>
            </a: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α is initialized to 0 and tanh(0) = 0, so the model equals the frozen ViT.</a:t>
            </a:r>
            <a:endParaRPr lang="en-US" sz="1400" dirty="0"/>
          </a:p>
          <a:p>
            <a:pPr algn="l" marL="169418" indent="-169418">
              <a:lnSpc>
                <a:spcPts val="1890"/>
              </a:lnSpc>
              <a:buSzPct val="100000"/>
              <a:buChar char="•"/>
            </a:pPr>
            <a:r>
              <a:rPr lang="en-US" sz="1400" b="1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Still trainable.</a:t>
            </a: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The slope of tanh at 0 is 1, so the gate gets a full gradient from step one.</a:t>
            </a:r>
            <a:endParaRPr lang="en-US" sz="1400" dirty="0"/>
          </a:p>
          <a:p>
            <a:pPr algn="l" marL="169418" indent="-169418">
              <a:lnSpc>
                <a:spcPts val="1890"/>
              </a:lnSpc>
              <a:buSzPct val="100000"/>
              <a:buChar char="•"/>
            </a:pPr>
            <a:r>
              <a:rPr lang="en-US" sz="1400" b="1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Bounded.</a:t>
            </a: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One scalar per layer, kept between −1 and 1.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812800" y="3863181"/>
            <a:ext cx="5689600" cy="876300"/>
          </a:xfrm>
          <a:prstGeom prst="roundRect">
            <a:avLst>
              <a:gd name="adj" fmla="val 11594"/>
            </a:avLst>
          </a:prstGeom>
          <a:solidFill>
            <a:srgbClr val="ECE8DD"/>
          </a:solidFill>
          <a:ln/>
        </p:spPr>
      </p:sp>
      <p:pic>
        <p:nvPicPr>
          <p:cNvPr id="7" name="Image 1" descr="Partial derivative of Z with respect to alpha equals sech squared of alpha times Z hat; sech squared of zero equals one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1857375" y="4015581"/>
            <a:ext cx="3600450" cy="57150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812800" y="4891881"/>
            <a:ext cx="5860288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Without the gate: FG-CLS −4.2, CORE −1.4, PODS −11.0.</a:t>
            </a:r>
            <a:endParaRPr lang="en-US" sz="1400" dirty="0"/>
          </a:p>
        </p:txBody>
      </p:sp>
      <p:pic>
        <p:nvPicPr>
          <p:cNvPr id="9" name="Image 2" descr="Plot of tanh of alpha: zero at alpha equals zero with slope one, saturating at plus and minus one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6807200" y="1462980"/>
            <a:ext cx="4572000" cy="274955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12800" y="6238280"/>
            <a:ext cx="91567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Formulas: Ruthardt, Gaur et al. (2026), Eq. 2 and Sec. 3.1. Plot drawn for this talk</a:t>
            </a:r>
            <a:endParaRPr lang="en-US" sz="1200" dirty="0"/>
          </a:p>
        </p:txBody>
      </p:sp>
      <p:sp>
        <p:nvSpPr>
          <p:cNvPr id="11" name="Text 6"/>
          <p:cNvSpPr/>
          <p:nvPr/>
        </p:nvSpPr>
        <p:spPr>
          <a:xfrm>
            <a:off x="10566400" y="623828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25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One forward pass, step by step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5975" y="1466155"/>
            <a:ext cx="3009900" cy="4019550"/>
          </a:xfrm>
          <a:prstGeom prst="roundRect">
            <a:avLst>
              <a:gd name="adj" fmla="val 2426"/>
            </a:avLst>
          </a:prstGeom>
          <a:solidFill>
            <a:srgbClr val="FFFFFF"/>
          </a:solidFill>
          <a:ln w="6350">
            <a:solidFill>
              <a:srgbClr val="D6D0C0"/>
            </a:solidFill>
            <a:prstDash val="solid"/>
          </a:ln>
        </p:spPr>
      </p:sp>
      <p:pic>
        <p:nvPicPr>
          <p:cNvPr id="4" name="Image 0" descr="Fig. 4 of the paper: SteerViT architecture and training">    </p:cNvPr>
          <p:cNvPicPr>
            <a:picLocks noChangeAspect="1"/>
          </p:cNvPicPr>
          <p:nvPr/>
        </p:nvPicPr>
        <p:blipFill>
          <a:blip r:embed="rId1"/>
          <a:srcRect l="0" r="0" t="-27" b="-27"/>
          <a:stretch/>
        </p:blipFill>
        <p:spPr>
          <a:xfrm>
            <a:off x="920750" y="1570930"/>
            <a:ext cx="2800350" cy="3810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227810" y="1462980"/>
            <a:ext cx="7359606" cy="24255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10840" indent="-210840">
              <a:lnSpc>
                <a:spcPts val="1890"/>
              </a:lnSpc>
              <a:buSzPct val="100000"/>
              <a:buFontTx/>
              <a:buAutoNum type="arabicPeriod" startAt="1"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prompt is tokenized and encoded by frozen RoBERTa-Large</a:t>
            </a:r>
            <a:endParaRPr lang="en-US" sz="1400" dirty="0"/>
          </a:p>
          <a:p>
            <a:pPr algn="l" marL="210840" indent="-210840">
              <a:lnSpc>
                <a:spcPts val="1890"/>
              </a:lnSpc>
              <a:buSzPct val="100000"/>
              <a:buFontTx/>
              <a:buAutoNum type="arabicPeriod" startAt="1"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Each token embedding is normalized and projected by the MLP adapter into the ViT’s width</a:t>
            </a:r>
            <a:endParaRPr lang="en-US" sz="1400" dirty="0"/>
          </a:p>
          <a:p>
            <a:pPr algn="l" marL="210840" indent="-210840">
              <a:lnSpc>
                <a:spcPts val="1890"/>
              </a:lnSpc>
              <a:buSzPct val="100000"/>
              <a:buFontTx/>
              <a:buAutoNum type="arabicPeriod" startAt="1"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image is patchified and embedded by the frozen ViT</a:t>
            </a:r>
            <a:endParaRPr lang="en-US" sz="1400" dirty="0"/>
          </a:p>
          <a:p>
            <a:pPr algn="l" marL="210840" indent="-210840">
              <a:lnSpc>
                <a:spcPts val="1890"/>
              </a:lnSpc>
              <a:buSzPct val="100000"/>
              <a:buFontTx/>
              <a:buAutoNum type="arabicPeriod" startAt="1"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 every other block, gated cross-attention lets the patches read the prompt tokens and adds the result to the residual stream</a:t>
            </a:r>
            <a:endParaRPr lang="en-US" sz="1400" dirty="0"/>
          </a:p>
          <a:p>
            <a:pPr algn="l" marL="210840" indent="-210840">
              <a:lnSpc>
                <a:spcPts val="1890"/>
              </a:lnSpc>
              <a:buSzPct val="100000"/>
              <a:buFontTx/>
              <a:buAutoNum type="arabicPeriod" startAt="1"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frozen self-attention and MLP layers that follow operate on the modified tokens</a:t>
            </a:r>
            <a:endParaRPr lang="en-US" sz="1400" dirty="0"/>
          </a:p>
          <a:p>
            <a:pPr algn="l" marL="210840" indent="-210840">
              <a:lnSpc>
                <a:spcPts val="1890"/>
              </a:lnSpc>
              <a:buSzPct val="100000"/>
              <a:buFontTx/>
              <a:buAutoNum type="arabicPeriod" startAt="1"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Out come a prompt-conditioned [CLS] feature and prompt-conditioned patch features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4184650" y="4015482"/>
            <a:ext cx="7410387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text encoder runs once per prompt; the same prompt tokens are reused at every cross-attention layer.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812800" y="6238280"/>
            <a:ext cx="91567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Figure: Ruthardt, Gaur et al. (2026), Fig. 4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10566400" y="623828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26</a:t>
            </a:r>
            <a:endParaRPr lang="en-US" sz="1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Placement and parameter budget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5975" y="1516955"/>
            <a:ext cx="3380284" cy="1925241"/>
          </a:xfrm>
          <a:prstGeom prst="roundRect">
            <a:avLst>
              <a:gd name="adj" fmla="val 5112"/>
            </a:avLst>
          </a:prstGeom>
          <a:solidFill>
            <a:srgbClr val="FFFDF8"/>
          </a:solidFill>
          <a:ln w="6350">
            <a:solidFill>
              <a:srgbClr val="D6D0C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47750" y="1748730"/>
            <a:ext cx="3004236" cy="665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040"/>
              </a:lnSpc>
              <a:buNone/>
            </a:pPr>
            <a:r>
              <a:rPr lang="en-US" sz="4800" b="1" dirty="0">
                <a:solidFill>
                  <a:srgbClr val="1F7A4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6</a:t>
            </a:r>
            <a:endParaRPr lang="en-US" sz="4800" dirty="0"/>
          </a:p>
        </p:txBody>
      </p:sp>
      <p:sp>
        <p:nvSpPr>
          <p:cNvPr id="5" name="Text 3"/>
          <p:cNvSpPr/>
          <p:nvPr/>
        </p:nvSpPr>
        <p:spPr>
          <a:xfrm>
            <a:off x="1047750" y="2490391"/>
            <a:ext cx="3004236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cross-attention layers for the 12 blocks of ViT-B: one in every other block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05809" y="1516955"/>
            <a:ext cx="3380383" cy="1925241"/>
          </a:xfrm>
          <a:prstGeom prst="roundRect">
            <a:avLst>
              <a:gd name="adj" fmla="val 5112"/>
            </a:avLst>
          </a:prstGeom>
          <a:solidFill>
            <a:srgbClr val="FFFDF8"/>
          </a:solidFill>
          <a:ln w="6350">
            <a:solidFill>
              <a:srgbClr val="D6D0C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637584" y="1748730"/>
            <a:ext cx="3004338" cy="665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040"/>
              </a:lnSpc>
              <a:buNone/>
            </a:pPr>
            <a:r>
              <a:rPr lang="en-US" sz="4800" b="1" dirty="0">
                <a:solidFill>
                  <a:srgbClr val="1F7A4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21.2M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4637584" y="2490391"/>
            <a:ext cx="3004338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trainable parameters added (MLP adapter and cross-attention)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995741" y="1516955"/>
            <a:ext cx="3380284" cy="1925241"/>
          </a:xfrm>
          <a:prstGeom prst="roundRect">
            <a:avLst>
              <a:gd name="adj" fmla="val 5112"/>
            </a:avLst>
          </a:prstGeom>
          <a:solidFill>
            <a:srgbClr val="FFFDF8"/>
          </a:solidFill>
          <a:ln w="6350">
            <a:solidFill>
              <a:srgbClr val="D6D0C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27516" y="1748730"/>
            <a:ext cx="3004236" cy="665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040"/>
              </a:lnSpc>
              <a:buNone/>
            </a:pPr>
            <a:r>
              <a:rPr lang="en-US" sz="4800" b="1" dirty="0">
                <a:solidFill>
                  <a:srgbClr val="1F7A4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465M</a:t>
            </a:r>
            <a:endParaRPr lang="en-US" sz="4800" dirty="0"/>
          </a:p>
        </p:txBody>
      </p:sp>
      <p:sp>
        <p:nvSpPr>
          <p:cNvPr id="11" name="Text 9"/>
          <p:cNvSpPr/>
          <p:nvPr/>
        </p:nvSpPr>
        <p:spPr>
          <a:xfrm>
            <a:off x="8227516" y="2490391"/>
            <a:ext cx="3004236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total parameters at inference, including the frozen ViT (86M) and the frozen text encoder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12800" y="3699371"/>
            <a:ext cx="1088339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 comparison, the paper lists about 200M trainable multimodal parameters for CLIP-style models and at least 1B for multimodal LLMs.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12800" y="6238280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Steerable Visual Representations · Ruthardt, Gaur et al., 2026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0566400" y="623828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27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What the model outputs and how it is used</a:t>
            </a:r>
            <a:endParaRPr lang="en-US" sz="32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526480"/>
          <a:ext cx="10553700" cy="3797102"/>
        </p:xfrm>
        <a:graphic>
          <a:graphicData uri="http://schemas.openxmlformats.org/drawingml/2006/table">
            <a:tbl>
              <a:tblPr/>
              <a:tblGrid>
                <a:gridCol w="3517900"/>
                <a:gridCol w="3517900"/>
                <a:gridCol w="3517900"/>
              </a:tblGrid>
              <a:tr h="47496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Output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Used for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Where in the paper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</a:tr>
              <a:tr h="104388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[CLS] token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global retrieval, linear-probe classification, instance discrimination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CORE, GeneCIS, FG-CLS, PODS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942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Patch tokens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dense prediction by nearest-neighbour retrieval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ADE20k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942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[CLS]-to-patch attention, final block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visualizing and scoring where the model looks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MOSAIC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942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Linear head on patch tokens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patch-level mask for the prompt (the training head)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RefCOCOg, anomaly segmentation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812800" y="5577582"/>
            <a:ext cx="10883392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All downstream evaluations keep SteerViT frozen. The prompt is the only thing that changes between tasks.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812800" y="6238280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Steerable Visual Representations · Ruthardt, Gaur et al., 2026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10566400" y="623828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28</a:t>
            </a:r>
            <a:endParaRPr lang="en-US" sz="1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Training objective: referential segmentation</a:t>
            </a:r>
            <a:endParaRPr lang="en-US" sz="3200" dirty="0"/>
          </a:p>
        </p:txBody>
      </p:sp>
      <p:pic>
        <p:nvPicPr>
          <p:cNvPr id="3" name="Image 0" descr="A pixel mask of the referred object is patchified into per-patch targets equal to the fraction of object pixels in each patch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812800" y="1462980"/>
            <a:ext cx="6045200" cy="27305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162800" y="1462980"/>
            <a:ext cx="4342892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b="1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Task.</a:t>
            </a: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Given an image and a referring expression, predict which patches belong to the referred object.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7162800" y="2310011"/>
            <a:ext cx="434289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b="1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Prediction.</a:t>
            </a: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 linear head scores each patch token; a softmax over patches gives p</a:t>
            </a:r>
            <a:r>
              <a:rPr lang="en-US" sz="14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</a:t>
            </a: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7162800" y="2917031"/>
            <a:ext cx="4216400" cy="1257300"/>
          </a:xfrm>
          <a:prstGeom prst="roundRect">
            <a:avLst>
              <a:gd name="adj" fmla="val 8081"/>
            </a:avLst>
          </a:prstGeom>
          <a:solidFill>
            <a:srgbClr val="ECE8DD"/>
          </a:solidFill>
          <a:ln/>
        </p:spPr>
      </p:sp>
      <p:pic>
        <p:nvPicPr>
          <p:cNvPr id="7" name="Image 1" descr="Loss equals minus the sum over patches of y i times log p i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8128000" y="3069431"/>
            <a:ext cx="2286000" cy="95250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7162800" y="4301331"/>
            <a:ext cx="434289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Soft cross-entropy over the n×n patches. No pixel decoder.</a:t>
            </a:r>
            <a:endParaRPr lang="en-US" sz="1400" dirty="0"/>
          </a:p>
        </p:txBody>
      </p:sp>
      <p:sp>
        <p:nvSpPr>
          <p:cNvPr id="9" name="Text 5"/>
          <p:cNvSpPr/>
          <p:nvPr/>
        </p:nvSpPr>
        <p:spPr>
          <a:xfrm>
            <a:off x="812800" y="6238280"/>
            <a:ext cx="91567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Formula: Ruthardt, Gaur et al. (2026), Eq. 3. Schematic drawn for this talk; values illustrative</a:t>
            </a:r>
            <a:endParaRPr lang="en-US" sz="1200" dirty="0"/>
          </a:p>
        </p:txBody>
      </p:sp>
      <p:sp>
        <p:nvSpPr>
          <p:cNvPr id="10" name="Text 6"/>
          <p:cNvSpPr/>
          <p:nvPr/>
        </p:nvSpPr>
        <p:spPr>
          <a:xfrm>
            <a:off x="10566400" y="623828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29</a:t>
            </a:r>
            <a:endParaRPr lang="en-US" sz="1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224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168"/>
              </a:lnSpc>
              <a:buNone/>
            </a:pPr>
            <a:r>
              <a:rPr lang="en-US" sz="2880" b="1" i="0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Pointing versus segmenting</a:t>
            </a:r>
            <a:endParaRPr lang="en-US" sz="2880" dirty="0"/>
          </a:p>
        </p:txBody>
      </p:sp>
      <p:pic>
        <p:nvPicPr>
          <p:cNvPr id="3" name="Image 0" descr="Two target grids: pointing uses a Gaussian at the box center, segmenting activates every patch on the object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812800" y="1413073"/>
            <a:ext cx="5207000" cy="2540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324600" y="1413073"/>
            <a:ext cx="5206238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b="1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Pointing</a:t>
            </a: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is blind to object shape and size. It teaches </a:t>
            </a:r>
            <a:r>
              <a:rPr lang="en-US" sz="1400" b="1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where</a:t>
            </a: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the object is.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6324600" y="2020094"/>
            <a:ext cx="5206238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b="1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Segmenting</a:t>
            </a: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makes every patch decide whether it shows the object. It also teaches </a:t>
            </a:r>
            <a:r>
              <a:rPr lang="en-US" sz="1400" b="1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</a:t>
            </a: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it looks like.</a:t>
            </a:r>
            <a:endParaRPr lang="en-US" sz="14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3885605"/>
          <a:ext cx="10553700" cy="1956395"/>
        </p:xfrm>
        <a:graphic>
          <a:graphicData uri="http://schemas.openxmlformats.org/drawingml/2006/table">
            <a:tbl>
              <a:tblPr/>
              <a:tblGrid>
                <a:gridCol w="2110740"/>
                <a:gridCol w="2110740"/>
                <a:gridCol w="2110740"/>
                <a:gridCol w="2110740"/>
                <a:gridCol w="2110740"/>
              </a:tblGrid>
              <a:tr h="487363">
                <a:tc>
                  <a:txBody>
                    <a:bodyPr/>
                    <a:lstStyle/>
                    <a:p>
                      <a:pPr indent="0" marL="0">
                        <a:lnSpc>
                          <a:spcPts val="1946"/>
                        </a:lnSpc>
                        <a:buNone/>
                      </a:pPr>
                      <a:r>
                        <a:rPr lang="en-US" sz="139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Training objective</a:t>
                      </a:r>
                      <a:endParaRPr lang="en-US" sz="139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46"/>
                        </a:lnSpc>
                        <a:buNone/>
                      </a:pPr>
                      <a:r>
                        <a:rPr lang="en-US" sz="139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FG-CLS</a:t>
                      </a:r>
                      <a:endParaRPr lang="en-US" sz="139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46"/>
                        </a:lnSpc>
                        <a:buNone/>
                      </a:pPr>
                      <a:r>
                        <a:rPr lang="en-US" sz="139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ADE20k</a:t>
                      </a:r>
                      <a:endParaRPr lang="en-US" sz="139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46"/>
                        </a:lnSpc>
                        <a:buNone/>
                      </a:pPr>
                      <a:r>
                        <a:rPr lang="en-US" sz="139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CORE</a:t>
                      </a:r>
                      <a:endParaRPr lang="en-US" sz="139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46"/>
                        </a:lnSpc>
                        <a:buNone/>
                      </a:pPr>
                      <a:r>
                        <a:rPr lang="en-US" sz="139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PODS</a:t>
                      </a:r>
                      <a:endParaRPr lang="en-US" sz="139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</a:tr>
              <a:tr h="734516">
                <a:tc>
                  <a:txBody>
                    <a:bodyPr/>
                    <a:lstStyle/>
                    <a:p>
                      <a:pPr indent="0" marL="0">
                        <a:lnSpc>
                          <a:spcPts val="1946"/>
                        </a:lnSpc>
                        <a:buNone/>
                      </a:pPr>
                      <a:r>
                        <a:rPr lang="en-US" sz="139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Pointing (Gaussian at the box center, σ = 1.1)</a:t>
                      </a:r>
                      <a:endParaRPr lang="en-US" sz="139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46"/>
                        </a:lnSpc>
                        <a:buNone/>
                      </a:pPr>
                      <a:r>
                        <a:rPr lang="en-US" sz="139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80.4</a:t>
                      </a:r>
                      <a:endParaRPr lang="en-US" sz="139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46"/>
                        </a:lnSpc>
                        <a:buNone/>
                      </a:pPr>
                      <a:r>
                        <a:rPr lang="en-US" sz="139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47.4</a:t>
                      </a:r>
                      <a:endParaRPr lang="en-US" sz="139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46"/>
                        </a:lnSpc>
                        <a:buNone/>
                      </a:pPr>
                      <a:r>
                        <a:rPr lang="en-US" sz="139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95.2</a:t>
                      </a:r>
                      <a:endParaRPr lang="en-US" sz="139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46"/>
                        </a:lnSpc>
                        <a:buNone/>
                      </a:pPr>
                      <a:r>
                        <a:rPr lang="en-US" sz="139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45.7</a:t>
                      </a:r>
                      <a:endParaRPr lang="en-US" sz="139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4516">
                <a:tc>
                  <a:txBody>
                    <a:bodyPr/>
                    <a:lstStyle/>
                    <a:p>
                      <a:pPr indent="0" marL="0">
                        <a:lnSpc>
                          <a:spcPts val="1946"/>
                        </a:lnSpc>
                        <a:buNone/>
                      </a:pPr>
                      <a:r>
                        <a:rPr lang="en-US" sz="139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Segmentation (patch-level mask)</a:t>
                      </a:r>
                      <a:endParaRPr lang="en-US" sz="139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46"/>
                        </a:lnSpc>
                        <a:buNone/>
                      </a:pPr>
                      <a:r>
                        <a:rPr lang="en-US" sz="139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87.7</a:t>
                      </a:r>
                      <a:endParaRPr lang="en-US" sz="139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46"/>
                        </a:lnSpc>
                        <a:buNone/>
                      </a:pPr>
                      <a:r>
                        <a:rPr lang="en-US" sz="139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55.4</a:t>
                      </a:r>
                      <a:endParaRPr lang="en-US" sz="139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46"/>
                        </a:lnSpc>
                        <a:buNone/>
                      </a:pPr>
                      <a:r>
                        <a:rPr lang="en-US" sz="139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96.0</a:t>
                      </a:r>
                      <a:endParaRPr lang="en-US" sz="139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46"/>
                        </a:lnSpc>
                        <a:buNone/>
                      </a:pPr>
                      <a:r>
                        <a:rPr lang="en-US" sz="139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58.1</a:t>
                      </a:r>
                      <a:endParaRPr lang="en-US" sz="139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 3"/>
          <p:cNvSpPr/>
          <p:nvPr/>
        </p:nvSpPr>
        <p:spPr>
          <a:xfrm>
            <a:off x="812800" y="6238280"/>
            <a:ext cx="91567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Table: Ruthardt, Gaur et al. (2026), Table 9. Schematic drawn for this talk; values illustrative</a:t>
            </a:r>
            <a:endParaRPr lang="en-US" sz="1200" dirty="0"/>
          </a:p>
        </p:txBody>
      </p:sp>
      <p:sp>
        <p:nvSpPr>
          <p:cNvPr id="8" name="Text 4"/>
          <p:cNvSpPr/>
          <p:nvPr/>
        </p:nvSpPr>
        <p:spPr>
          <a:xfrm>
            <a:off x="10566400" y="623828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30</a:t>
            </a:r>
            <a:endParaRPr lang="en-US" sz="12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3928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915"/>
              </a:lnSpc>
              <a:buNone/>
            </a:pPr>
            <a:r>
              <a:rPr lang="en-US" sz="2650" b="1" i="0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Training data mixture</a:t>
            </a:r>
            <a:endParaRPr lang="en-US" sz="265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446907"/>
          <a:ext cx="10553700" cy="3746401"/>
        </p:xfrm>
        <a:graphic>
          <a:graphicData uri="http://schemas.openxmlformats.org/drawingml/2006/table">
            <a:tbl>
              <a:tblPr/>
              <a:tblGrid>
                <a:gridCol w="2638425"/>
                <a:gridCol w="2638425"/>
                <a:gridCol w="2638425"/>
                <a:gridCol w="2638425"/>
              </a:tblGrid>
              <a:tr h="427434">
                <a:tc>
                  <a:txBody>
                    <a:bodyPr/>
                    <a:lstStyle/>
                    <a:p>
                      <a:pPr indent="0" marL="0">
                        <a:lnSpc>
                          <a:spcPts val="1862"/>
                        </a:lnSpc>
                        <a:buNone/>
                      </a:pPr>
                      <a:r>
                        <a:rPr lang="en-US" sz="133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Source</a:t>
                      </a:r>
                      <a:endParaRPr lang="en-US" sz="133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62"/>
                        </a:lnSpc>
                        <a:buNone/>
                      </a:pPr>
                      <a:r>
                        <a:rPr lang="en-US" sz="133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Unique images</a:t>
                      </a:r>
                      <a:endParaRPr lang="en-US" sz="133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62"/>
                        </a:lnSpc>
                        <a:buNone/>
                      </a:pPr>
                      <a:r>
                        <a:rPr lang="en-US" sz="133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Referring expressions</a:t>
                      </a:r>
                      <a:endParaRPr lang="en-US" sz="133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62"/>
                        </a:lnSpc>
                        <a:buNone/>
                      </a:pPr>
                      <a:r>
                        <a:rPr lang="en-US" sz="133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What it contributes</a:t>
                      </a:r>
                      <a:endParaRPr lang="en-US" sz="133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</a:tr>
              <a:tr h="900113">
                <a:tc>
                  <a:txBody>
                    <a:bodyPr/>
                    <a:lstStyle/>
                    <a:p>
                      <a:pPr indent="0" marL="0">
                        <a:lnSpc>
                          <a:spcPts val="1862"/>
                        </a:lnSpc>
                        <a:buNone/>
                      </a:pPr>
                      <a:r>
                        <a:rPr lang="en-US" sz="133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RefCOCO / RefCOCO+ / RefCOCOg</a:t>
                      </a:r>
                      <a:endParaRPr lang="en-US" sz="133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62"/>
                        </a:lnSpc>
                        <a:buNone/>
                      </a:pPr>
                      <a:r>
                        <a:rPr lang="en-US" sz="133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95k (COCO, shared with LVIS)</a:t>
                      </a:r>
                      <a:endParaRPr lang="en-US" sz="133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62"/>
                        </a:lnSpc>
                        <a:buNone/>
                      </a:pPr>
                      <a:r>
                        <a:rPr lang="en-US" sz="133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137k / 136k / 91k</a:t>
                      </a:r>
                      <a:endParaRPr lang="en-US" sz="133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62"/>
                        </a:lnSpc>
                        <a:buNone/>
                      </a:pPr>
                      <a:r>
                        <a:rPr lang="en-US" sz="133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referring expressions; appearance-only (+); long descriptions (g)</a:t>
                      </a:r>
                      <a:endParaRPr lang="en-US" sz="133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3773">
                <a:tc>
                  <a:txBody>
                    <a:bodyPr/>
                    <a:lstStyle/>
                    <a:p>
                      <a:pPr indent="0" marL="0">
                        <a:lnSpc>
                          <a:spcPts val="1862"/>
                        </a:lnSpc>
                        <a:buNone/>
                      </a:pPr>
                      <a:r>
                        <a:rPr lang="en-US" sz="133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LVIS</a:t>
                      </a:r>
                      <a:endParaRPr lang="en-US" sz="133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62"/>
                        </a:lnSpc>
                        <a:buNone/>
                      </a:pPr>
                      <a:r>
                        <a:rPr lang="en-US" sz="133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same COCO images</a:t>
                      </a:r>
                      <a:endParaRPr lang="en-US" sz="133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62"/>
                        </a:lnSpc>
                        <a:buNone/>
                      </a:pPr>
                      <a:r>
                        <a:rPr lang="en-US" sz="133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368k</a:t>
                      </a:r>
                      <a:endParaRPr lang="en-US" sz="133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62"/>
                        </a:lnSpc>
                        <a:buNone/>
                      </a:pPr>
                      <a:r>
                        <a:rPr lang="en-US" sz="133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fine-grained and long-tail categories</a:t>
                      </a:r>
                      <a:endParaRPr lang="en-US" sz="133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3773">
                <a:tc>
                  <a:txBody>
                    <a:bodyPr/>
                    <a:lstStyle/>
                    <a:p>
                      <a:pPr indent="0" marL="0">
                        <a:lnSpc>
                          <a:spcPts val="1862"/>
                        </a:lnSpc>
                        <a:buNone/>
                      </a:pPr>
                      <a:r>
                        <a:rPr lang="en-US" sz="133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Visual Genome</a:t>
                      </a:r>
                      <a:endParaRPr lang="en-US" sz="133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62"/>
                        </a:lnSpc>
                        <a:buNone/>
                      </a:pPr>
                      <a:r>
                        <a:rPr lang="en-US" sz="133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50k</a:t>
                      </a:r>
                      <a:endParaRPr lang="en-US" sz="133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62"/>
                        </a:lnSpc>
                        <a:buNone/>
                      </a:pPr>
                      <a:r>
                        <a:rPr lang="en-US" sz="133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1,445k</a:t>
                      </a:r>
                      <a:endParaRPr lang="en-US" sz="133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62"/>
                        </a:lnSpc>
                        <a:buNone/>
                      </a:pPr>
                      <a:r>
                        <a:rPr lang="en-US" sz="133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dense region descriptions, wider vocabulary</a:t>
                      </a:r>
                      <a:endParaRPr lang="en-US" sz="133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3773">
                <a:tc>
                  <a:txBody>
                    <a:bodyPr/>
                    <a:lstStyle/>
                    <a:p>
                      <a:pPr indent="0" marL="0">
                        <a:lnSpc>
                          <a:spcPts val="1862"/>
                        </a:lnSpc>
                        <a:buNone/>
                      </a:pPr>
                      <a:r>
                        <a:rPr lang="en-US" sz="133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Mapillary Vistas</a:t>
                      </a:r>
                      <a:endParaRPr lang="en-US" sz="133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62"/>
                        </a:lnSpc>
                        <a:buNone/>
                      </a:pPr>
                      <a:r>
                        <a:rPr lang="en-US" sz="133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17k</a:t>
                      </a:r>
                      <a:endParaRPr lang="en-US" sz="133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62"/>
                        </a:lnSpc>
                        <a:buNone/>
                      </a:pPr>
                      <a:r>
                        <a:rPr lang="en-US" sz="133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97k</a:t>
                      </a:r>
                      <a:endParaRPr lang="en-US" sz="133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62"/>
                        </a:lnSpc>
                        <a:buNone/>
                      </a:pPr>
                      <a:r>
                        <a:rPr lang="en-US" sz="133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street-level scenes, synthetic expressions</a:t>
                      </a:r>
                      <a:endParaRPr lang="en-US" sz="133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534">
                <a:tc>
                  <a:txBody>
                    <a:bodyPr/>
                    <a:lstStyle/>
                    <a:p>
                      <a:pPr indent="0" marL="0">
                        <a:lnSpc>
                          <a:spcPts val="1862"/>
                        </a:lnSpc>
                        <a:buNone/>
                      </a:pPr>
                      <a:r>
                        <a:rPr lang="en-US" sz="133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Total</a:t>
                      </a:r>
                      <a:endParaRPr lang="en-US" sz="133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62"/>
                        </a:lnSpc>
                        <a:buNone/>
                      </a:pPr>
                      <a:r>
                        <a:rPr lang="en-US" sz="133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162k</a:t>
                      </a:r>
                      <a:endParaRPr lang="en-US" sz="133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62"/>
                        </a:lnSpc>
                        <a:buNone/>
                      </a:pPr>
                      <a:r>
                        <a:rPr lang="en-US" sz="133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2.28M</a:t>
                      </a:r>
                      <a:endParaRPr lang="en-US" sz="133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62"/>
                        </a:lnSpc>
                        <a:buNone/>
                      </a:pPr>
                      <a:endParaRPr lang="en-US" sz="133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812800" y="5447308"/>
            <a:ext cx="11379200" cy="4200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60"/>
              </a:lnSpc>
              <a:buNone/>
            </a:pPr>
            <a:r>
              <a:rPr lang="en-US" sz="1378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Visual Genome boxes are converted to masks with SAM2; Mapillary uses Describe Anything’s synthetic expressions and masks.</a:t>
            </a:r>
            <a:endParaRPr lang="en-US" sz="1378" dirty="0"/>
          </a:p>
        </p:txBody>
      </p:sp>
      <p:sp>
        <p:nvSpPr>
          <p:cNvPr id="5" name="Text 2"/>
          <p:cNvSpPr/>
          <p:nvPr/>
        </p:nvSpPr>
        <p:spPr>
          <a:xfrm>
            <a:off x="812800" y="6238280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Steerable Visual Representations · Ruthardt, Gaur et al., 2026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10566400" y="623828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31</a:t>
            </a:r>
            <a:endParaRPr lang="en-US" sz="12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Training recipe</a:t>
            </a:r>
            <a:endParaRPr lang="en-US" sz="3200" dirty="0"/>
          </a:p>
        </p:txBody>
      </p:sp>
      <p:pic>
        <p:nvPicPr>
          <p:cNvPr id="3" name="Image 0" descr="Learning-rate schedule: linear warm-up to 3e-4 over 5k steps, cosine decay to 3e-5 by 40k steps, constant afterwards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812800" y="1462980"/>
            <a:ext cx="5461000" cy="2978150"/>
          </a:xfrm>
          <a:prstGeom prst="rect">
            <a:avLst/>
          </a:prstGeom>
        </p:spPr>
      </p:pic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642100" y="1475680"/>
          <a:ext cx="4432300" cy="2981821"/>
        </p:xfrm>
        <a:graphic>
          <a:graphicData uri="http://schemas.openxmlformats.org/drawingml/2006/table">
            <a:tbl>
              <a:tblPr/>
              <a:tblGrid>
                <a:gridCol w="2216150"/>
                <a:gridCol w="2216150"/>
              </a:tblGrid>
              <a:tr h="44956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Setting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Value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</a:tr>
              <a:tr h="44956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Resolution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336×336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956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Batch size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12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956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Iterations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500k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956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Optimizer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AdamW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402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Compute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about 84 H100 GPU-hours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1"/>
          <p:cNvSpPr/>
          <p:nvPr/>
        </p:nvSpPr>
        <p:spPr>
          <a:xfrm>
            <a:off x="6629400" y="4609902"/>
            <a:ext cx="4892294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Only the adapter, the cross-attention layers, the gates and the linear head receive gradients.</a:t>
            </a:r>
            <a:endParaRPr lang="en-US" sz="1400" dirty="0"/>
          </a:p>
        </p:txBody>
      </p:sp>
      <p:sp>
        <p:nvSpPr>
          <p:cNvPr id="6" name="Text 2"/>
          <p:cNvSpPr/>
          <p:nvPr/>
        </p:nvSpPr>
        <p:spPr>
          <a:xfrm>
            <a:off x="812800" y="6238280"/>
            <a:ext cx="91567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Schedule plotted from the description in Ruthardt, Gaur et al. (2026), Sec. 4.7</a:t>
            </a:r>
            <a:endParaRPr lang="en-US" sz="1200" dirty="0"/>
          </a:p>
        </p:txBody>
      </p:sp>
      <p:sp>
        <p:nvSpPr>
          <p:cNvPr id="7" name="Text 3"/>
          <p:cNvSpPr/>
          <p:nvPr/>
        </p:nvSpPr>
        <p:spPr>
          <a:xfrm>
            <a:off x="10566400" y="623828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32</a:t>
            </a:r>
            <a:endParaRPr lang="en-US" sz="12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What emerges early and what needs time</a:t>
            </a:r>
            <a:endParaRPr lang="en-US" sz="32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526480"/>
          <a:ext cx="10553700" cy="3228181"/>
        </p:xfrm>
        <a:graphic>
          <a:graphicData uri="http://schemas.openxmlformats.org/drawingml/2006/table">
            <a:tbl>
              <a:tblPr/>
              <a:tblGrid>
                <a:gridCol w="2638425"/>
                <a:gridCol w="2638425"/>
                <a:gridCol w="2638425"/>
                <a:gridCol w="2638425"/>
              </a:tblGrid>
              <a:tr h="47496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Metric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Frozen DINOv2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After 50k iterations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After 450k iterations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</a:tr>
              <a:tr h="75942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CORE (steerability)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43.7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95.3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not reported (96.0 at 500k)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96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FG-CLS (quality)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89.0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89.6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—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942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PODS (fine-grained language)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29.6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49.9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58.1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942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RefCOCOg (grounding IoU)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—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63.4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70.6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812800" y="5008662"/>
            <a:ext cx="10883392" cy="642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30"/>
              </a:lnSpc>
              <a:buNone/>
            </a:pPr>
            <a:r>
              <a:rPr lang="en-US" sz="18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Routing attention to a named object is learned quickly. Using detailed language keeps improving with longer training.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812800" y="6238280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Steerable Visual Representations · Ruthardt, Gaur et al., 2026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10566400" y="623828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33</a:t>
            </a:r>
            <a:endParaRPr lang="en-US" sz="12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3898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71"/>
              </a:lnSpc>
              <a:buNone/>
            </a:pPr>
            <a:r>
              <a:rPr lang="en-US" sz="2610" b="1" i="0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Evaluation setup and baselines</a:t>
            </a:r>
            <a:endParaRPr lang="en-US" sz="261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443930"/>
          <a:ext cx="10553700" cy="3948311"/>
        </p:xfrm>
        <a:graphic>
          <a:graphicData uri="http://schemas.openxmlformats.org/drawingml/2006/table">
            <a:tbl>
              <a:tblPr/>
              <a:tblGrid>
                <a:gridCol w="3517900"/>
                <a:gridCol w="3517900"/>
                <a:gridCol w="3517900"/>
              </a:tblGrid>
              <a:tr h="697905">
                <a:tc>
                  <a:txBody>
                    <a:bodyPr/>
                    <a:lstStyle/>
                    <a:p>
                      <a:pPr indent="0" marL="0">
                        <a:lnSpc>
                          <a:spcPts val="1883"/>
                        </a:lnSpc>
                        <a:buNone/>
                      </a:pPr>
                      <a:r>
                        <a:rPr lang="en-US" sz="1345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Family</a:t>
                      </a:r>
                      <a:endParaRPr lang="en-US" sz="1345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83"/>
                        </a:lnSpc>
                        <a:buNone/>
                      </a:pPr>
                      <a:r>
                        <a:rPr lang="en-US" sz="1345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Models</a:t>
                      </a:r>
                      <a:endParaRPr lang="en-US" sz="1345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83"/>
                        </a:lnSpc>
                        <a:buNone/>
                      </a:pPr>
                      <a:r>
                        <a:rPr lang="en-US" sz="1345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How text-conditioned features are obtained</a:t>
                      </a:r>
                      <a:endParaRPr lang="en-US" sz="1345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</a:tr>
              <a:tr h="458788">
                <a:tc>
                  <a:txBody>
                    <a:bodyPr/>
                    <a:lstStyle/>
                    <a:p>
                      <a:pPr indent="0" marL="0">
                        <a:lnSpc>
                          <a:spcPts val="1883"/>
                        </a:lnSpc>
                        <a:buNone/>
                      </a:pPr>
                      <a:r>
                        <a:rPr lang="en-US" sz="1345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Unimodal encoders</a:t>
                      </a:r>
                      <a:endParaRPr lang="en-US" sz="1345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83"/>
                        </a:lnSpc>
                        <a:buNone/>
                      </a:pPr>
                      <a:r>
                        <a:rPr lang="en-US" sz="1345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DINOv2, MAE</a:t>
                      </a:r>
                      <a:endParaRPr lang="en-US" sz="1345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83"/>
                        </a:lnSpc>
                        <a:buNone/>
                      </a:pPr>
                      <a:r>
                        <a:rPr lang="en-US" sz="1345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no text; plain features</a:t>
                      </a:r>
                      <a:endParaRPr lang="en-US" sz="1345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7905">
                <a:tc>
                  <a:txBody>
                    <a:bodyPr/>
                    <a:lstStyle/>
                    <a:p>
                      <a:pPr indent="0" marL="0">
                        <a:lnSpc>
                          <a:spcPts val="1883"/>
                        </a:lnSpc>
                        <a:buNone/>
                      </a:pPr>
                      <a:r>
                        <a:rPr lang="en-US" sz="1345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Cross-modal encoders</a:t>
                      </a:r>
                      <a:endParaRPr lang="en-US" sz="1345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83"/>
                        </a:lnSpc>
                        <a:buNone/>
                      </a:pPr>
                      <a:r>
                        <a:rPr lang="en-US" sz="1345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CLIP, SigLIP, FLAIR</a:t>
                      </a:r>
                      <a:endParaRPr lang="en-US" sz="1345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83"/>
                        </a:lnSpc>
                        <a:buNone/>
                      </a:pPr>
                      <a:r>
                        <a:rPr lang="en-US" sz="1345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element-wise addition of text and image embeddings (FLAIR: its own pooling)</a:t>
                      </a:r>
                      <a:endParaRPr lang="en-US" sz="1345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7905">
                <a:tc>
                  <a:txBody>
                    <a:bodyPr/>
                    <a:lstStyle/>
                    <a:p>
                      <a:pPr indent="0" marL="0">
                        <a:lnSpc>
                          <a:spcPts val="1883"/>
                        </a:lnSpc>
                        <a:buNone/>
                      </a:pPr>
                      <a:r>
                        <a:rPr lang="en-US" sz="1345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Multimodal LLMs</a:t>
                      </a:r>
                      <a:endParaRPr lang="en-US" sz="1345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83"/>
                        </a:lnSpc>
                        <a:buNone/>
                      </a:pPr>
                      <a:r>
                        <a:rPr lang="en-US" sz="1345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InternVL3, Qwen3-VL, LFM2.5-VL</a:t>
                      </a:r>
                      <a:endParaRPr lang="en-US" sz="1345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83"/>
                        </a:lnSpc>
                        <a:buNone/>
                      </a:pPr>
                      <a:r>
                        <a:rPr lang="en-US" sz="1345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last-token hidden state after a one-word summary instruction (E5-V style)</a:t>
                      </a:r>
                      <a:endParaRPr lang="en-US" sz="1345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7905">
                <a:tc>
                  <a:txBody>
                    <a:bodyPr/>
                    <a:lstStyle/>
                    <a:p>
                      <a:pPr indent="0" marL="0">
                        <a:lnSpc>
                          <a:spcPts val="1883"/>
                        </a:lnSpc>
                        <a:buNone/>
                      </a:pPr>
                      <a:r>
                        <a:rPr lang="en-US" sz="1345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Open-vocab localization</a:t>
                      </a:r>
                      <a:endParaRPr lang="en-US" sz="1345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83"/>
                        </a:lnSpc>
                        <a:buNone/>
                      </a:pPr>
                      <a:r>
                        <a:rPr lang="en-US" sz="1345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SAM3, GroundingDINO</a:t>
                      </a:r>
                      <a:endParaRPr lang="en-US" sz="1345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83"/>
                        </a:lnSpc>
                        <a:buNone/>
                      </a:pPr>
                      <a:r>
                        <a:rPr lang="en-US" sz="1345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intermediate multimodal encoder features, mean-pooled</a:t>
                      </a:r>
                      <a:endParaRPr lang="en-US" sz="1345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7905">
                <a:tc>
                  <a:txBody>
                    <a:bodyPr/>
                    <a:lstStyle/>
                    <a:p>
                      <a:pPr indent="0" marL="0">
                        <a:lnSpc>
                          <a:spcPts val="1883"/>
                        </a:lnSpc>
                        <a:buNone/>
                      </a:pPr>
                      <a:r>
                        <a:rPr lang="en-US" sz="1345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SteerViT</a:t>
                      </a:r>
                      <a:endParaRPr lang="en-US" sz="1345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83"/>
                        </a:lnSpc>
                        <a:buNone/>
                      </a:pPr>
                      <a:r>
                        <a:rPr lang="en-US" sz="1345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DINOv2 ViT-B/14 backbone</a:t>
                      </a:r>
                      <a:endParaRPr lang="en-US" sz="1345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83"/>
                        </a:lnSpc>
                        <a:buNone/>
                      </a:pPr>
                      <a:r>
                        <a:rPr lang="en-US" sz="1345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[CLS] and patch tokens under the prompt</a:t>
                      </a:r>
                      <a:endParaRPr lang="en-US" sz="1345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812800" y="5646241"/>
            <a:ext cx="10883392" cy="2211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71"/>
              </a:lnSpc>
              <a:buNone/>
            </a:pPr>
            <a:r>
              <a:rPr lang="en-US" sz="1164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Where supported, all models process 336×336 images.</a:t>
            </a:r>
            <a:endParaRPr lang="en-US" sz="1164" dirty="0"/>
          </a:p>
        </p:txBody>
      </p:sp>
      <p:sp>
        <p:nvSpPr>
          <p:cNvPr id="5" name="Text 2"/>
          <p:cNvSpPr/>
          <p:nvPr/>
        </p:nvSpPr>
        <p:spPr>
          <a:xfrm>
            <a:off x="812800" y="6238280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Steerable Visual Representations · Ruthardt, Gaur et al., 2026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10566400" y="623828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34</a:t>
            </a:r>
            <a:endParaRPr lang="en-US" sz="12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The CORE benchmark: construction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3019425" y="1466155"/>
            <a:ext cx="6153150" cy="2749550"/>
          </a:xfrm>
          <a:prstGeom prst="roundRect">
            <a:avLst>
              <a:gd name="adj" fmla="val 2656"/>
            </a:avLst>
          </a:prstGeom>
          <a:solidFill>
            <a:srgbClr val="FFFFFF"/>
          </a:solidFill>
          <a:ln w="6350">
            <a:solidFill>
              <a:srgbClr val="D6D0C0"/>
            </a:solidFill>
            <a:prstDash val="solid"/>
          </a:ln>
        </p:spPr>
      </p:sp>
      <p:pic>
        <p:nvPicPr>
          <p:cNvPr id="4" name="Image 0" descr="Fig. 12 of the paper: CORE retrieval examples for the kitchen scene">    </p:cNvPr>
          <p:cNvPicPr>
            <a:picLocks noChangeAspect="1"/>
          </p:cNvPicPr>
          <p:nvPr/>
        </p:nvPicPr>
        <p:blipFill>
          <a:blip r:embed="rId1"/>
          <a:srcRect l="0" r="0" t="-43" b="-43"/>
          <a:stretch/>
        </p:blipFill>
        <p:spPr>
          <a:xfrm>
            <a:off x="3124200" y="1570930"/>
            <a:ext cx="5943600" cy="2540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12800" y="4422080"/>
            <a:ext cx="2524633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b="1" dirty="0">
                <a:solidFill>
                  <a:srgbClr val="1F7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 · SCENES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812800" y="4716661"/>
            <a:ext cx="2524633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100 images for each of six SUN397 scenes.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3517900" y="4422080"/>
            <a:ext cx="2524633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b="1" dirty="0">
                <a:solidFill>
                  <a:srgbClr val="1F7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 · INPAINT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3517900" y="4716661"/>
            <a:ext cx="2524633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Five small objects are painted into each image with FLUX.2 (white circles).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6223000" y="4422080"/>
            <a:ext cx="2524633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b="1" dirty="0">
                <a:solidFill>
                  <a:srgbClr val="1F7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 · RETRIEVE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223000" y="4716661"/>
            <a:ext cx="2524633" cy="985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Same object prompt for query and gallery. Is the nearest image one with that object?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8928100" y="4422080"/>
            <a:ext cx="2524633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b="1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METRIC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8928100" y="4716661"/>
            <a:ext cx="2524633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Top-1 accuracy over 495 gallery images. Chance is 20%.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812800" y="6238280"/>
            <a:ext cx="91567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Figure: Ruthardt, Gaur et al. (2026), Fig. 12 (kitchen half)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10566400" y="623828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35</a:t>
            </a:r>
            <a:endParaRPr lang="en-US" sz="12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Steerability results on CORE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3146425" y="1466155"/>
            <a:ext cx="5899150" cy="2940050"/>
          </a:xfrm>
          <a:prstGeom prst="roundRect">
            <a:avLst>
              <a:gd name="adj" fmla="val 2484"/>
            </a:avLst>
          </a:prstGeom>
          <a:solidFill>
            <a:srgbClr val="FFFFFF"/>
          </a:solidFill>
          <a:ln w="6350">
            <a:solidFill>
              <a:srgbClr val="D6D0C0"/>
            </a:solidFill>
            <a:prstDash val="solid"/>
          </a:ln>
        </p:spPr>
      </p:sp>
      <p:pic>
        <p:nvPicPr>
          <p:cNvPr id="4" name="Image 0" descr="Fig. 5 of the paper: CORE feature clusters and retrieval accuracy by model">    </p:cNvPr>
          <p:cNvPicPr>
            <a:picLocks noChangeAspect="1"/>
          </p:cNvPicPr>
          <p:nvPr/>
        </p:nvPicPr>
        <p:blipFill>
          <a:blip r:embed="rId1"/>
          <a:srcRect l="0" r="0" t="-19" b="-19"/>
          <a:stretch/>
        </p:blipFill>
        <p:spPr>
          <a:xfrm>
            <a:off x="3251200" y="1570930"/>
            <a:ext cx="5689600" cy="27305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12800" y="4612580"/>
            <a:ext cx="3453384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b="1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LEFT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812800" y="4907161"/>
            <a:ext cx="3453384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DINOv2 features mix the three objects. Each SteerViT prompt pulls its object into a separate cluster.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4419600" y="4612580"/>
            <a:ext cx="3453384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b="1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RIGHT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419600" y="4907161"/>
            <a:ext cx="3453384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SteerViT 96.0, against 43.7 for the same DINOv2 without text.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8026400" y="4612580"/>
            <a:ext cx="3453384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b="1" dirty="0">
                <a:solidFill>
                  <a:srgbClr val="B85C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LATE FUSION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8026400" y="4907161"/>
            <a:ext cx="3453384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Adding text to CLIP or SigLIP features changes the score by 0.02 points.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812800" y="6238280"/>
            <a:ext cx="91567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Figure: Ruthardt, Gaur et al. (2026), Fig. 5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10566400" y="623828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36</a:t>
            </a:r>
            <a:endParaRPr lang="en-US" sz="12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Control: conditioning on the wrong object</a:t>
            </a:r>
            <a:endParaRPr lang="en-US" sz="32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526480"/>
          <a:ext cx="10553700" cy="2849761"/>
        </p:xfrm>
        <a:graphic>
          <a:graphicData uri="http://schemas.openxmlformats.org/drawingml/2006/table">
            <a:tbl>
              <a:tblPr/>
              <a:tblGrid>
                <a:gridCol w="3517900"/>
                <a:gridCol w="3517900"/>
                <a:gridCol w="3517900"/>
              </a:tblGrid>
              <a:tr h="47496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Model (kitchen scene)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Correct prompt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Incorrect prompt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</a:tr>
              <a:tr h="47496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CLIP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37.6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37.6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96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FLAIR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79.6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42.2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96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InternVL3-2B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70.2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42.2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96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SAM3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95.4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27.0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96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SteerViT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98.6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43.6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812800" y="4630241"/>
            <a:ext cx="1088339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Averaged over scenes, a random wrong prompt costs SteerViT 48.3 points and FLAIR 29.4, and leaves CLIP and SigLIP unchanged. The steering is driven by the prompt.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812800" y="6238280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Steerable Visual Representations · Ruthardt, Gaur et al., 2026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10566400" y="623828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37</a:t>
            </a:r>
            <a:endParaRPr lang="en-US" sz="12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Real images: GeneCIS focus-object</a:t>
            </a:r>
            <a:endParaRPr lang="en-US" sz="32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526480"/>
          <a:ext cx="10553700" cy="1899841"/>
        </p:xfrm>
        <a:graphic>
          <a:graphicData uri="http://schemas.openxmlformats.org/drawingml/2006/table">
            <a:tbl>
              <a:tblPr/>
              <a:tblGrid>
                <a:gridCol w="2638425"/>
                <a:gridCol w="2638425"/>
                <a:gridCol w="2638425"/>
                <a:gridCol w="2638425"/>
              </a:tblGrid>
              <a:tr h="47496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Method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R@1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R@2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R@3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</a:tr>
              <a:tr h="47496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DINOv2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9.6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19.5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28.4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96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Specialized baseline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18.7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30.3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37.4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96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SteerViT (zero-shot)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25.4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39.1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49.9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812800" y="3680321"/>
            <a:ext cx="1088339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Task: retrieve the image that matches the reference scene and also contains the queried object. Distractors share the scene without the object, or contain the object in another scene.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812800" y="4414341"/>
            <a:ext cx="10883392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This addresses the concern that CORE’s inpainted objects are synthetic.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812800" y="6238280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Steerable Visual Representations · Ruthardt, Gaur et al., 2026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10566400" y="623828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38</a:t>
            </a:r>
            <a:endParaRPr lang="en-US" sz="12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MOSAIC: steering attention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1400175" y="1466155"/>
            <a:ext cx="9391650" cy="2749550"/>
          </a:xfrm>
          <a:prstGeom prst="roundRect">
            <a:avLst>
              <a:gd name="adj" fmla="val 2656"/>
            </a:avLst>
          </a:prstGeom>
          <a:solidFill>
            <a:srgbClr val="FFFFFF"/>
          </a:solidFill>
          <a:ln w="6350">
            <a:solidFill>
              <a:srgbClr val="D6D0C0"/>
            </a:solidFill>
            <a:prstDash val="solid"/>
          </a:ln>
        </p:spPr>
      </p:sp>
      <p:pic>
        <p:nvPicPr>
          <p:cNvPr id="4" name="Image 0" descr="Fig. 6 of the paper: attention maps on a four-image mosaic">    </p:cNvPr>
          <p:cNvPicPr>
            <a:picLocks noChangeAspect="1"/>
          </p:cNvPicPr>
          <p:nvPr/>
        </p:nvPicPr>
        <p:blipFill>
          <a:blip r:embed="rId1"/>
          <a:srcRect l="0" r="0" t="-19" b="-19"/>
          <a:stretch/>
        </p:blipFill>
        <p:spPr>
          <a:xfrm>
            <a:off x="1504950" y="1570930"/>
            <a:ext cx="9182100" cy="2540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12800" y="4422080"/>
            <a:ext cx="3453384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b="1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SETUP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812800" y="4716661"/>
            <a:ext cx="3453384" cy="985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Four PASCAL-VOC images stitched into a 2×2 mosaic; score the final [CLS]-to-patch attention against the prompted class mask.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4419600" y="4422080"/>
            <a:ext cx="3453384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b="1" dirty="0">
                <a:solidFill>
                  <a:srgbClr val="1F7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RESULT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419600" y="4716661"/>
            <a:ext cx="3453384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PR-AUC rises from 14.3 (DINOv2) to 50.2 (SteerViT).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8026400" y="4422080"/>
            <a:ext cx="3453384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b="1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ALSO SEEN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8026400" y="4716661"/>
            <a:ext cx="3453384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Covers several instances of a class and follows attributes such as “black sheep”.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812800" y="6238280"/>
            <a:ext cx="91567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Figure: Ruthardt, Gaur et al. (2026), Fig. 6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10566400" y="623828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39</a:t>
            </a:r>
            <a:endParaRPr lang="en-US" sz="12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Where in the network the text takes effect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5975" y="1466155"/>
            <a:ext cx="4165600" cy="4019550"/>
          </a:xfrm>
          <a:prstGeom prst="roundRect">
            <a:avLst>
              <a:gd name="adj" fmla="val 1817"/>
            </a:avLst>
          </a:prstGeom>
          <a:solidFill>
            <a:srgbClr val="FFFFFF"/>
          </a:solidFill>
          <a:ln w="6350">
            <a:solidFill>
              <a:srgbClr val="D6D0C0"/>
            </a:solidFill>
            <a:prstDash val="solid"/>
          </a:ln>
        </p:spPr>
      </p:sp>
      <p:pic>
        <p:nvPicPr>
          <p:cNvPr id="4" name="Image 0" descr="Fig. 14 of the paper: divergence from the base ViT by block">    </p:cNvPr>
          <p:cNvPicPr>
            <a:picLocks noChangeAspect="1"/>
          </p:cNvPicPr>
          <p:nvPr/>
        </p:nvPicPr>
        <p:blipFill>
          <a:blip r:embed="rId1"/>
          <a:srcRect l="0" r="0" t="-52" b="-52"/>
          <a:stretch/>
        </p:blipFill>
        <p:spPr>
          <a:xfrm>
            <a:off x="920750" y="1570930"/>
            <a:ext cx="3956050" cy="38100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340350" y="1462980"/>
            <a:ext cx="6038850" cy="850900"/>
          </a:xfrm>
          <a:prstGeom prst="roundRect">
            <a:avLst>
              <a:gd name="adj" fmla="val 11940"/>
            </a:avLst>
          </a:prstGeom>
          <a:solidFill>
            <a:srgbClr val="ECE8DD"/>
          </a:solidFill>
          <a:ln/>
        </p:spPr>
      </p:sp>
      <p:pic>
        <p:nvPicPr>
          <p:cNvPr id="6" name="Image 1" descr="Divergence at layer l equals one minus the cosine similarity between SteerViT and base ViT tokens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569075" y="1615380"/>
            <a:ext cx="3581400" cy="54610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340350" y="2453580"/>
            <a:ext cx="6220016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b="1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SteerDINOv2</a:t>
            </a: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stays close to its base model, then departs sharply in the final blocks.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5340350" y="3073301"/>
            <a:ext cx="6220016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b="1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SteerMAE</a:t>
            </a: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diverges slowly and gradually across the whole depth.</a:t>
            </a:r>
            <a:endParaRPr lang="en-US" sz="1400" dirty="0"/>
          </a:p>
        </p:txBody>
      </p:sp>
      <p:sp>
        <p:nvSpPr>
          <p:cNvPr id="9" name="Text 5"/>
          <p:cNvSpPr/>
          <p:nvPr/>
        </p:nvSpPr>
        <p:spPr>
          <a:xfrm>
            <a:off x="5340350" y="3453011"/>
            <a:ext cx="6220016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b="1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SteerSigLIP</a:t>
            </a: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diverges in the middle layers, then moves back toward SigLIP at the end.</a:t>
            </a:r>
            <a:endParaRPr lang="en-US" sz="1400" dirty="0"/>
          </a:p>
        </p:txBody>
      </p:sp>
      <p:sp>
        <p:nvSpPr>
          <p:cNvPr id="10" name="Text 6"/>
          <p:cNvSpPr/>
          <p:nvPr/>
        </p:nvSpPr>
        <p:spPr>
          <a:xfrm>
            <a:off x="5340350" y="4072731"/>
            <a:ext cx="6220016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Averaged over COCO validation images, prompted with a random object present in the scene.</a:t>
            </a:r>
            <a:endParaRPr lang="en-US" sz="1400" dirty="0"/>
          </a:p>
        </p:txBody>
      </p:sp>
      <p:sp>
        <p:nvSpPr>
          <p:cNvPr id="11" name="Text 7"/>
          <p:cNvSpPr/>
          <p:nvPr/>
        </p:nvSpPr>
        <p:spPr>
          <a:xfrm>
            <a:off x="812800" y="6238280"/>
            <a:ext cx="91567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Figure: Ruthardt, Gaur et al. (2026), Fig. 14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10566400" y="623828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40</a:t>
            </a:r>
            <a:endParaRPr lang="en-US" sz="12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Representation quality after steering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5975" y="1466155"/>
            <a:ext cx="6559550" cy="3854450"/>
          </a:xfrm>
          <a:prstGeom prst="roundRect">
            <a:avLst>
              <a:gd name="adj" fmla="val 1895"/>
            </a:avLst>
          </a:prstGeom>
          <a:solidFill>
            <a:srgbClr val="FFFFFF"/>
          </a:solidFill>
          <a:ln w="6350">
            <a:solidFill>
              <a:srgbClr val="D6D0C0"/>
            </a:solidFill>
            <a:prstDash val="solid"/>
          </a:ln>
        </p:spPr>
      </p:sp>
      <p:pic>
        <p:nvPicPr>
          <p:cNvPr id="4" name="Image 0" descr="Fig. 2 of the paper: retrieval examples and the steerability versus quality plot">    </p:cNvPr>
          <p:cNvPicPr>
            <a:picLocks noChangeAspect="1"/>
          </p:cNvPicPr>
          <p:nvPr/>
        </p:nvPicPr>
        <p:blipFill>
          <a:blip r:embed="rId1"/>
          <a:srcRect l="-51" r="-51" t="0" b="0"/>
          <a:stretch/>
        </p:blipFill>
        <p:spPr>
          <a:xfrm>
            <a:off x="920750" y="1570930"/>
            <a:ext cx="6350000" cy="36449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683500" y="1462980"/>
            <a:ext cx="3806571" cy="665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040"/>
              </a:lnSpc>
              <a:buNone/>
            </a:pPr>
            <a:r>
              <a:rPr lang="en-US" sz="4800" b="1" dirty="0">
                <a:solidFill>
                  <a:srgbClr val="1F7A4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98.8%</a:t>
            </a:r>
            <a:endParaRPr lang="en-US" sz="4800" dirty="0"/>
          </a:p>
        </p:txBody>
      </p:sp>
      <p:sp>
        <p:nvSpPr>
          <p:cNvPr id="6" name="Text 3"/>
          <p:cNvSpPr/>
          <p:nvPr/>
        </p:nvSpPr>
        <p:spPr>
          <a:xfrm>
            <a:off x="7683500" y="2217341"/>
            <a:ext cx="3806571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of DINOv2’s average downstream performance is retained.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7683500" y="2811661"/>
            <a:ext cx="3806571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b="1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Top-left:</a:t>
            </a: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localizers, steerable with weak features.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683500" y="3405981"/>
            <a:ext cx="3806571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b="1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Bottom-right:</a:t>
            </a: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plain encoders, strong features, not steerable.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683500" y="4000302"/>
            <a:ext cx="3806571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b="1" dirty="0">
                <a:solidFill>
                  <a:srgbClr val="1F7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Top-right:</a:t>
            </a:r>
            <a:r>
              <a:rPr lang="en-US" sz="1400" b="1" dirty="0">
                <a:solidFill>
                  <a:srgbClr val="1F7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SteerViT. The dashed line is the gate sweep.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12800" y="6238280"/>
            <a:ext cx="91567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Figure: Ruthardt, Gaur et al. (2026), Fig. 2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10566400" y="623828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41</a:t>
            </a:r>
            <a:endParaRPr lang="en-US" sz="12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Quality, task by task</a:t>
            </a:r>
            <a:endParaRPr lang="en-US" sz="32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526480"/>
          <a:ext cx="10553700" cy="1709341"/>
        </p:xfrm>
        <a:graphic>
          <a:graphicData uri="http://schemas.openxmlformats.org/drawingml/2006/table">
            <a:tbl>
              <a:tblPr/>
              <a:tblGrid>
                <a:gridCol w="1319213"/>
                <a:gridCol w="1319213"/>
                <a:gridCol w="1319213"/>
                <a:gridCol w="1319213"/>
                <a:gridCol w="1319213"/>
                <a:gridCol w="1319213"/>
                <a:gridCol w="1319213"/>
                <a:gridCol w="1319213"/>
              </a:tblGrid>
              <a:tr h="75942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Model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Birds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Cars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Dogs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ADE20k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Cityscapes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UCF101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HMDB51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</a:tr>
              <a:tr h="47496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DINOv2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94.7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83.8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89.1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53.7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52.8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92.3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62.3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96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SteerViT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91.2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77.7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94.3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55.4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53.8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89.4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60.0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815975" y="3492996"/>
            <a:ext cx="5175250" cy="1559421"/>
          </a:xfrm>
          <a:prstGeom prst="roundRect">
            <a:avLst>
              <a:gd name="adj" fmla="val 6312"/>
            </a:avLst>
          </a:prstGeom>
          <a:solidFill>
            <a:srgbClr val="FFFDF8"/>
          </a:solidFill>
          <a:ln w="6350">
            <a:solidFill>
              <a:srgbClr val="D6D0C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47750" y="3724771"/>
            <a:ext cx="4853051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Where it gains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1047750" y="4100612"/>
            <a:ext cx="4853051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Dogs (+5.2) and both segmentation sets. A prompt naming the object helps dense features.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6200775" y="3492996"/>
            <a:ext cx="5175250" cy="1559421"/>
          </a:xfrm>
          <a:prstGeom prst="roundRect">
            <a:avLst>
              <a:gd name="adj" fmla="val 6312"/>
            </a:avLst>
          </a:prstGeom>
          <a:solidFill>
            <a:srgbClr val="FFFDF8"/>
          </a:solidFill>
          <a:ln w="6350">
            <a:solidFill>
              <a:srgbClr val="D6D0C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432550" y="3724771"/>
            <a:ext cx="4853051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Where it loses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6432550" y="4100612"/>
            <a:ext cx="4853051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Birds (−3.5), Cars (−6.1) and action recognition (about −2 to −3). The preservation is good on average, with real per-task variation.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12800" y="6238280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Steerable Visual Representations · Ruthardt, Gaur et al., 2026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10566400" y="623828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42</a:t>
            </a:r>
            <a:endParaRPr lang="en-US" sz="12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The gate as an inference-time control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5975" y="1466155"/>
            <a:ext cx="3949700" cy="4006850"/>
          </a:xfrm>
          <a:prstGeom prst="roundRect">
            <a:avLst>
              <a:gd name="adj" fmla="val 1849"/>
            </a:avLst>
          </a:prstGeom>
          <a:solidFill>
            <a:srgbClr val="FFFFFF"/>
          </a:solidFill>
          <a:ln w="6350">
            <a:solidFill>
              <a:srgbClr val="D6D0C0"/>
            </a:solidFill>
            <a:prstDash val="solid"/>
          </a:ln>
        </p:spPr>
      </p:sp>
      <p:pic>
        <p:nvPicPr>
          <p:cNvPr id="4" name="Image 0" descr="Fig. 7 of the paper: scaling the gates trades steerability and quality">    </p:cNvPr>
          <p:cNvPicPr>
            <a:picLocks noChangeAspect="1"/>
          </p:cNvPicPr>
          <p:nvPr/>
        </p:nvPicPr>
        <p:blipFill>
          <a:blip r:embed="rId1"/>
          <a:srcRect l="0" r="0" t="-41" b="-41"/>
          <a:stretch/>
        </p:blipFill>
        <p:spPr>
          <a:xfrm>
            <a:off x="920750" y="1570930"/>
            <a:ext cx="3740150" cy="37973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124450" y="1462980"/>
            <a:ext cx="6254750" cy="704850"/>
          </a:xfrm>
          <a:prstGeom prst="roundRect">
            <a:avLst>
              <a:gd name="adj" fmla="val 14414"/>
            </a:avLst>
          </a:prstGeom>
          <a:solidFill>
            <a:srgbClr val="ECE8DD"/>
          </a:solidFill>
          <a:ln/>
        </p:spPr>
      </p:sp>
      <p:pic>
        <p:nvPicPr>
          <p:cNvPr id="6" name="Image 1" descr="Z at layer l plus 1 equals Z at layer l plus tanh of omega times alpha l, times Z hat, with omega between zero and one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5911850" y="1615380"/>
            <a:ext cx="4679950" cy="40005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124450" y="2307530"/>
            <a:ext cx="6442393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b="1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ω = 0.</a:t>
            </a: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The original ViT, unchanged.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5124450" y="2687241"/>
            <a:ext cx="6442393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b="1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ω = 0.6.</a:t>
            </a: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Best trade-off for DINOv2 and SigLIP: quality slightly above the original, with high steerability.</a:t>
            </a:r>
            <a:endParaRPr lang="en-US" sz="1400" dirty="0"/>
          </a:p>
        </p:txBody>
      </p:sp>
      <p:sp>
        <p:nvSpPr>
          <p:cNvPr id="9" name="Text 5"/>
          <p:cNvSpPr/>
          <p:nvPr/>
        </p:nvSpPr>
        <p:spPr>
          <a:xfrm>
            <a:off x="5124450" y="3306961"/>
            <a:ext cx="6442393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b="1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ω = 1.</a:t>
            </a: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The fully text-conditioned model as trained.</a:t>
            </a:r>
            <a:endParaRPr lang="en-US" sz="1400" dirty="0"/>
          </a:p>
        </p:txBody>
      </p:sp>
      <p:sp>
        <p:nvSpPr>
          <p:cNvPr id="10" name="Text 6"/>
          <p:cNvSpPr/>
          <p:nvPr/>
        </p:nvSpPr>
        <p:spPr>
          <a:xfrm>
            <a:off x="5124450" y="3686671"/>
            <a:ext cx="6442393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 MAE, quality rises with ω, from about 40 to about 50: the text pathway adds semantic structure to a weaker backbone.</a:t>
            </a:r>
            <a:endParaRPr lang="en-US" sz="1400" dirty="0"/>
          </a:p>
        </p:txBody>
      </p:sp>
      <p:sp>
        <p:nvSpPr>
          <p:cNvPr id="11" name="Text 7"/>
          <p:cNvSpPr/>
          <p:nvPr/>
        </p:nvSpPr>
        <p:spPr>
          <a:xfrm>
            <a:off x="812800" y="6238280"/>
            <a:ext cx="91567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Figure: Ruthardt, Gaur et al. (2026), Fig. 7. Formula written out from Sec. 4.3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10566400" y="623828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43</a:t>
            </a:r>
            <a:endParaRPr lang="en-US" sz="12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Prompt detail and feature granularity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1943100" y="1466155"/>
            <a:ext cx="8305800" cy="3003550"/>
          </a:xfrm>
          <a:prstGeom prst="roundRect">
            <a:avLst>
              <a:gd name="adj" fmla="val 2431"/>
            </a:avLst>
          </a:prstGeom>
          <a:solidFill>
            <a:srgbClr val="FFFFFF"/>
          </a:solidFill>
          <a:ln w="6350">
            <a:solidFill>
              <a:srgbClr val="D6D0C0"/>
            </a:solidFill>
            <a:prstDash val="solid"/>
          </a:ln>
        </p:spPr>
      </p:sp>
      <p:pic>
        <p:nvPicPr>
          <p:cNvPr id="4" name="Image 0" descr="Fig. 8 of the paper: PODS results by prompt detail">    </p:cNvPr>
          <p:cNvPicPr>
            <a:picLocks noChangeAspect="1"/>
          </p:cNvPicPr>
          <p:nvPr/>
        </p:nvPicPr>
        <p:blipFill>
          <a:blip r:embed="rId1"/>
          <a:srcRect l="0" r="0" t="-22" b="-22"/>
          <a:stretch/>
        </p:blipFill>
        <p:spPr>
          <a:xfrm>
            <a:off x="2047875" y="1570930"/>
            <a:ext cx="8096250" cy="2794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12800" y="4676080"/>
            <a:ext cx="3453384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b="1" dirty="0">
                <a:solidFill>
                  <a:srgbClr val="B85C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COARSE PROMPT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812800" y="4970661"/>
            <a:ext cx="3453384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“mug” scores below plain DINOv2 (27.9 vs 29.6 PR-AUC): all mugs look alike.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4419600" y="4676080"/>
            <a:ext cx="3453384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b="1" dirty="0">
                <a:solidFill>
                  <a:srgbClr val="1F7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DETAILED PROMPT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419600" y="4970661"/>
            <a:ext cx="3453384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full description reaches 58.1 PR-AUC, above per-object fine-tuned DINOv2 (48.0).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8026400" y="4676080"/>
            <a:ext cx="3453384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b="1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ONE MODEL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8026400" y="4970661"/>
            <a:ext cx="3453384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fine-tuned baseline needs 100 separate models; SteerViT changes only the prompt.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812800" y="6238280"/>
            <a:ext cx="91567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Figure: Ruthardt, Gaur et al. (2026), Fig. 8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10566400" y="623828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44</a:t>
            </a:r>
            <a:endParaRPr lang="en-US" sz="12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Reorganizing the embedding space with a prompt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1038225" y="1466155"/>
            <a:ext cx="10115550" cy="2876550"/>
          </a:xfrm>
          <a:prstGeom prst="roundRect">
            <a:avLst>
              <a:gd name="adj" fmla="val 2539"/>
            </a:avLst>
          </a:prstGeom>
          <a:solidFill>
            <a:srgbClr val="FFFFFF"/>
          </a:solidFill>
          <a:ln w="6350">
            <a:solidFill>
              <a:srgbClr val="D6D0C0"/>
            </a:solidFill>
            <a:prstDash val="solid"/>
          </a:ln>
        </p:spPr>
      </p:sp>
      <p:pic>
        <p:nvPicPr>
          <p:cNvPr id="4" name="Image 0" descr="Fig. 9 of the paper: UMAP of embeddings under four prompts">    </p:cNvPr>
          <p:cNvPicPr>
            <a:picLocks noChangeAspect="1"/>
          </p:cNvPicPr>
          <p:nvPr/>
        </p:nvPicPr>
        <p:blipFill>
          <a:blip r:embed="rId1"/>
          <a:srcRect l="0" r="0" t="-5" b="-5"/>
          <a:stretch/>
        </p:blipFill>
        <p:spPr>
          <a:xfrm>
            <a:off x="1143000" y="1570930"/>
            <a:ext cx="9906000" cy="2667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12800" y="4549080"/>
            <a:ext cx="2524633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b="1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(1) IMAGE ONLY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812800" y="4843661"/>
            <a:ext cx="2524633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DINOv2 clusters by object class.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3517900" y="4549080"/>
            <a:ext cx="2524633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b="1" dirty="0">
                <a:solidFill>
                  <a:srgbClr val="1F7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(2) “THE ANIMAL”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3517900" y="4843661"/>
            <a:ext cx="2524633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Animals merge; non-animals separate.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6223000" y="4549080"/>
            <a:ext cx="2524633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b="1" dirty="0">
                <a:solidFill>
                  <a:srgbClr val="1F7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(3) “THE BIRD”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223000" y="4843661"/>
            <a:ext cx="2524633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Birds pull away; the animal split remains.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8928100" y="4549080"/>
            <a:ext cx="2524633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b="1" dirty="0">
                <a:solidFill>
                  <a:srgbClr val="1F7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(4) “THE EYE”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8928100" y="4843661"/>
            <a:ext cx="2524633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Everything with eyes groups, people included.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812800" y="6238280"/>
            <a:ext cx="91567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Figure: Ruthardt, Gaur et al. (2026), Fig. 9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10566400" y="623828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45</a:t>
            </a:r>
            <a:endParaRPr lang="en-US" sz="12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Beyond short object names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5975" y="1516955"/>
            <a:ext cx="5175250" cy="2141041"/>
          </a:xfrm>
          <a:prstGeom prst="roundRect">
            <a:avLst>
              <a:gd name="adj" fmla="val 4597"/>
            </a:avLst>
          </a:prstGeom>
          <a:solidFill>
            <a:srgbClr val="FFFDF8"/>
          </a:solidFill>
          <a:ln w="6350">
            <a:solidFill>
              <a:srgbClr val="D6D0C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47750" y="1748730"/>
            <a:ext cx="4853051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Negation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47750" y="2124571"/>
            <a:ext cx="4853051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“the vehicle that is a motorcycle” highlights the motorcycle.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47750" y="2706191"/>
            <a:ext cx="4853051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“the vehicle that is not a motorcycle” highlights the car next to it.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200775" y="1516955"/>
            <a:ext cx="5175250" cy="2141041"/>
          </a:xfrm>
          <a:prstGeom prst="roundRect">
            <a:avLst>
              <a:gd name="adj" fmla="val 4597"/>
            </a:avLst>
          </a:prstGeom>
          <a:solidFill>
            <a:srgbClr val="FFFDF8"/>
          </a:solidFill>
          <a:ln w="6350">
            <a:solidFill>
              <a:srgbClr val="D6D0C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32550" y="1748730"/>
            <a:ext cx="4853051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Longer expressions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432550" y="2124571"/>
            <a:ext cx="4853051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 Ref-L4 expressions of 30 or more words, localization accuracy (IoU &gt; 0.5) increases as more words of the description are given to the model.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432550" y="2946202"/>
            <a:ext cx="4853051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model uses additional detail instead of being confused by it.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12800" y="3915172"/>
            <a:ext cx="10883392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Most evaluation prompts in the paper are short; this is the evidence that richer language is handled too.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12800" y="6238280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Steerable Visual Representations · Ruthardt, Gaur et al., 2026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0566400" y="623828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46</a:t>
            </a:r>
            <a:endParaRPr lang="en-US" sz="12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Transfer to industrial anomaly segmentation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5975" y="1466155"/>
            <a:ext cx="5657850" cy="3073400"/>
          </a:xfrm>
          <a:prstGeom prst="roundRect">
            <a:avLst>
              <a:gd name="adj" fmla="val 2376"/>
            </a:avLst>
          </a:prstGeom>
          <a:solidFill>
            <a:srgbClr val="FFFFFF"/>
          </a:solidFill>
          <a:ln w="6350">
            <a:solidFill>
              <a:srgbClr val="D6D0C0"/>
            </a:solidFill>
            <a:prstDash val="solid"/>
          </a:ln>
        </p:spPr>
      </p:sp>
      <p:pic>
        <p:nvPicPr>
          <p:cNvPr id="4" name="Image 0" descr="Fig. 10 of the paper: anomaly heatmaps on MVTec AD">    </p:cNvPr>
          <p:cNvPicPr>
            <a:picLocks noChangeAspect="1"/>
          </p:cNvPicPr>
          <p:nvPr/>
        </p:nvPicPr>
        <p:blipFill>
          <a:blip r:embed="rId1"/>
          <a:srcRect l="0" r="0" t="-114" b="-114"/>
          <a:stretch/>
        </p:blipFill>
        <p:spPr>
          <a:xfrm>
            <a:off x="920750" y="1570930"/>
            <a:ext cx="5448300" cy="286385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12800" y="4669730"/>
            <a:ext cx="5834126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Prompt: “the anomaly in the &lt;object&gt;”. The heat map is the training-time linear head’s output, averaged over ten prompts.</a:t>
            </a:r>
            <a:endParaRPr lang="en-US" sz="14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794500" y="1475680"/>
          <a:ext cx="4432300" cy="4165402"/>
        </p:xfrm>
        <a:graphic>
          <a:graphicData uri="http://schemas.openxmlformats.org/drawingml/2006/table">
            <a:tbl>
              <a:tblPr/>
              <a:tblGrid>
                <a:gridCol w="2216150"/>
                <a:gridCol w="2216150"/>
              </a:tblGrid>
              <a:tr h="73402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Method (MVTec AD)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PRO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</a:tr>
              <a:tr h="44956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CLIPseg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34.6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956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MaskCLIP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40.5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956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SAM3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54.5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402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WinCLIP (dedicated)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64.6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956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DIVAD (dedicated)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73.3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956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FADE (dedicated)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84.5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956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SteerViT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82.1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14300" marR="114300" marT="76200" marB="762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 3"/>
          <p:cNvSpPr/>
          <p:nvPr/>
        </p:nvSpPr>
        <p:spPr>
          <a:xfrm>
            <a:off x="812800" y="6238280"/>
            <a:ext cx="91567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Figure: Ruthardt, Gaur et al. (2026), Fig. 10 and Table 2</a:t>
            </a:r>
            <a:endParaRPr lang="en-US" sz="1200" dirty="0"/>
          </a:p>
        </p:txBody>
      </p:sp>
      <p:sp>
        <p:nvSpPr>
          <p:cNvPr id="8" name="Text 4"/>
          <p:cNvSpPr/>
          <p:nvPr/>
        </p:nvSpPr>
        <p:spPr>
          <a:xfrm>
            <a:off x="10566400" y="623828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47</a:t>
            </a:r>
            <a:endParaRPr lang="en-US" sz="12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66"/>
              </a:lnSpc>
              <a:buNone/>
            </a:pPr>
            <a:r>
              <a:rPr lang="en-US" sz="3060" b="1" i="0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Anomaly segmentation in full</a:t>
            </a:r>
            <a:endParaRPr lang="en-US" sz="306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501775"/>
          <a:ext cx="10553700" cy="3859411"/>
        </p:xfrm>
        <a:graphic>
          <a:graphicData uri="http://schemas.openxmlformats.org/drawingml/2006/table">
            <a:tbl>
              <a:tblPr/>
              <a:tblGrid>
                <a:gridCol w="1319213"/>
                <a:gridCol w="1319213"/>
                <a:gridCol w="1319213"/>
                <a:gridCol w="1319213"/>
                <a:gridCol w="1319213"/>
                <a:gridCol w="1319213"/>
                <a:gridCol w="1319213"/>
                <a:gridCol w="1319213"/>
              </a:tblGrid>
              <a:tr h="709017"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Method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Dedicated?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MVTec ROC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MVTec PRO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MVTec F1max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VisA ROC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VisA PRO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VisA F1max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</a:tr>
              <a:tr h="450056"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MaskCLIP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No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63.7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40.5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18.5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60.9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27.3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7.3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056"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CLIPseg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No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69.0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34.6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12.5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89.5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62.4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13.9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056"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SAM3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No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79.9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54.5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24.1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89.8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65.9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15.5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056"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WinCLIP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Yes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85.1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64.6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31.7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79.6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59.8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14.8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056"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DIVAD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Yes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88.0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73.3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35.5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93.4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78.2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24.0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056"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FADE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Yes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89.6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84.5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39.8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91.5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79.3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16.7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056"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SteerViT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No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87.8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82.1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35.6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92.1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82.0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44"/>
                        </a:lnSpc>
                        <a:buNone/>
                      </a:pPr>
                      <a:r>
                        <a:rPr lang="en-US" sz="146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18.3</a:t>
                      </a:r>
                      <a:endParaRPr lang="en-US" sz="146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812800" y="5615186"/>
            <a:ext cx="10883392" cy="252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5"/>
              </a:lnSpc>
              <a:buNone/>
            </a:pPr>
            <a:r>
              <a:rPr lang="en-US" sz="1352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Known failure: defects with no visible damage, such as a flipped metal nut, cannot be found without seeing normal examples.</a:t>
            </a:r>
            <a:endParaRPr lang="en-US" sz="1352" dirty="0"/>
          </a:p>
        </p:txBody>
      </p:sp>
      <p:sp>
        <p:nvSpPr>
          <p:cNvPr id="5" name="Text 2"/>
          <p:cNvSpPr/>
          <p:nvPr/>
        </p:nvSpPr>
        <p:spPr>
          <a:xfrm>
            <a:off x="812800" y="6238280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Steerable Visual Representations · Ruthardt, Gaur et al., 2026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10566400" y="623828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48</a:t>
            </a:r>
            <a:endParaRPr lang="en-US" sz="12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Ablations of the three design choices</a:t>
            </a:r>
            <a:endParaRPr lang="en-US" sz="32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526480"/>
          <a:ext cx="10553700" cy="3418681"/>
        </p:xfrm>
        <a:graphic>
          <a:graphicData uri="http://schemas.openxmlformats.org/drawingml/2006/table">
            <a:tbl>
              <a:tblPr/>
              <a:tblGrid>
                <a:gridCol w="2110740"/>
                <a:gridCol w="2110740"/>
                <a:gridCol w="2110740"/>
                <a:gridCol w="2110740"/>
                <a:gridCol w="2110740"/>
              </a:tblGrid>
              <a:tr h="47496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Variant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FG-CLS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ADE20k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CORE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PODS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</a:tr>
              <a:tr h="47496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DINOv2, no text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89.0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53.7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43.7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29.6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96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SteerViT (full)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87.7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55.4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96.0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58.1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942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Late fusion instead of early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91.8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55.5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93.3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36.6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96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No tanh gate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83.5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55.3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94.6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47.1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942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Linear projector instead of MLP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86.7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54.5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95.2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56.4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812800" y="5199162"/>
            <a:ext cx="1088339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Early fusion matters most for fine-grained prompts (PODS). With coarse supercategory prompts the early–late gap vanishes (27.9 vs 26.5).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812800" y="6238280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Steerable Visual Representations · Ruthardt, Gaur et al., 2026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10566400" y="623828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49</a:t>
            </a:r>
            <a:endParaRPr lang="en-US" sz="12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Generalization across backbones</a:t>
            </a:r>
            <a:endParaRPr lang="en-US" sz="32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526480"/>
          <a:ext cx="10553700" cy="1899841"/>
        </p:xfrm>
        <a:graphic>
          <a:graphicData uri="http://schemas.openxmlformats.org/drawingml/2006/table">
            <a:tbl>
              <a:tblPr/>
              <a:tblGrid>
                <a:gridCol w="2110740"/>
                <a:gridCol w="2110740"/>
                <a:gridCol w="2110740"/>
                <a:gridCol w="2110740"/>
                <a:gridCol w="2110740"/>
              </a:tblGrid>
              <a:tr h="47496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Backbone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Base (CORE)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Late fusion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SteerViT (early)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Early − late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</a:tr>
              <a:tr h="47496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DINOv2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43.7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93.3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96.0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+2.7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96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SigLIP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38.3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75.4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91.3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+15.9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96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MAE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21.8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41.0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74.9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+33.9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812800" y="3680321"/>
            <a:ext cx="1088339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weaker the backbone’s semantics, the more it benefits from text injected early. DINOv2 gives the strongest steerable features overall.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812800" y="6238280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Steerable Visual Representations · Ruthardt, Gaur et al., 2026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10566400" y="623828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50</a:t>
            </a:r>
            <a:endParaRPr lang="en-US" sz="12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3777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772"/>
              </a:lnSpc>
              <a:buNone/>
            </a:pPr>
            <a:r>
              <a:rPr lang="en-US" sz="2520" b="1" i="0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Scaling encoders and data</a:t>
            </a:r>
            <a:endParaRPr lang="en-US" sz="252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431826"/>
          <a:ext cx="10553700" cy="3966964"/>
        </p:xfrm>
        <a:graphic>
          <a:graphicData uri="http://schemas.openxmlformats.org/drawingml/2006/table">
            <a:tbl>
              <a:tblPr/>
              <a:tblGrid>
                <a:gridCol w="2110740"/>
                <a:gridCol w="2110740"/>
                <a:gridCol w="2110740"/>
                <a:gridCol w="2110740"/>
                <a:gridCol w="2110740"/>
              </a:tblGrid>
              <a:tr h="434578"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Setting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FG-CLS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ADE20k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CORE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PODS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</a:tr>
              <a:tr h="665758"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ViT-S + RoBERTa-Large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80.0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50.8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93.6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44.1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5758"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ViT-B + RoBERTa-Large (default)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87.7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55.4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96.0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58.1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677"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ViT-L + RoBERTa-Large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85.8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55.5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96.8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62.8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677"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ViT-B + RoBERTa-Base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87.9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53.6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95.7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57.4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5758"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25% of data, 200k iterations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88.4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53.2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95.3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55.6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5758"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100% of data, 200k iterations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89.5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55.3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95.5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55.4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812800" y="5652790"/>
            <a:ext cx="10883392" cy="214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24"/>
              </a:lnSpc>
              <a:buNone/>
            </a:pPr>
            <a:r>
              <a:rPr lang="en-US" sz="1129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Bigger ViTs help steerability and PODS; the method is robust to a quarter of the training images.</a:t>
            </a:r>
            <a:endParaRPr lang="en-US" sz="1129" dirty="0"/>
          </a:p>
        </p:txBody>
      </p:sp>
      <p:sp>
        <p:nvSpPr>
          <p:cNvPr id="5" name="Text 2"/>
          <p:cNvSpPr/>
          <p:nvPr/>
        </p:nvSpPr>
        <p:spPr>
          <a:xfrm>
            <a:off x="812800" y="6238280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Steerable Visual Representations · Ruthardt, Gaur et al., 2026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10566400" y="623828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51</a:t>
            </a:r>
            <a:endParaRPr lang="en-US" sz="12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Is the feed-forward network needed?</a:t>
            </a:r>
            <a:endParaRPr lang="en-US" sz="32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526480"/>
          <a:ext cx="10553700" cy="3324721"/>
        </p:xfrm>
        <a:graphic>
          <a:graphicData uri="http://schemas.openxmlformats.org/drawingml/2006/table">
            <a:tbl>
              <a:tblPr/>
              <a:tblGrid>
                <a:gridCol w="1507671"/>
                <a:gridCol w="1507671"/>
                <a:gridCol w="1507671"/>
                <a:gridCol w="1507671"/>
                <a:gridCol w="1507671"/>
                <a:gridCol w="1507671"/>
                <a:gridCol w="1507671"/>
              </a:tblGrid>
              <a:tr h="47496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Backbone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FFN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FG-CLS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ADE20k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CORE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PODS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MVTec PRO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</a:tr>
              <a:tr h="47496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DINOv2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no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87.7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55.4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96.0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58.1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82.1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96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DINOv2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yes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86.0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54.3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95.0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55.2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79.3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96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SigLIP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no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82.6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47.7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91.3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27.4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74.8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96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SigLIP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yes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80.5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48.5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89.1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26.9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80.8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96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MAE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no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67.3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35.9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74.9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23.8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77.3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96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MAE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yes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67.8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35.5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67.7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21.8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73.9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812800" y="5105202"/>
            <a:ext cx="1088339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Adding Flamingo’s gated FFN grows the add-on from 21.2M to 35.4M parameters (+67%) with little or no benefit, so it is omitted.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812800" y="6238280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Steerable Visual Representations · Ruthardt, Gaur et al., 2026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10566400" y="623828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52</a:t>
            </a:r>
            <a:endParaRPr lang="en-US" sz="12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Compute efficiency</a:t>
            </a:r>
            <a:endParaRPr lang="en-US" sz="32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526480"/>
          <a:ext cx="10553700" cy="2659261"/>
        </p:xfrm>
        <a:graphic>
          <a:graphicData uri="http://schemas.openxmlformats.org/drawingml/2006/table">
            <a:tbl>
              <a:tblPr/>
              <a:tblGrid>
                <a:gridCol w="2110740"/>
                <a:gridCol w="2110740"/>
                <a:gridCol w="2110740"/>
                <a:gridCol w="2110740"/>
                <a:gridCol w="2110740"/>
              </a:tblGrid>
              <a:tr h="75942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Model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Parameters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Compute (GFLOPs / image)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Latency (ms / image)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5A627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Peak memory (GiB)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</a:tr>
              <a:tr h="47496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DINOv2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86M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98.6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6.6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1.0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96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SteerViT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465M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133.8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9.5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3.0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96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SAM3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840M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556.0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35.1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5.3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96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InternVL3-2B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2.1B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1591.0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12.2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213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6.3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812800" y="4439741"/>
            <a:ext cx="1088339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Measured on an A100 over 256 images at 336×336, batch size 16, with 20-word prompts. SteerViT costs about 36% more compute than its backbone and far less than the other steerable options.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812800" y="6238280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Steerable Visual Representations · Ruthardt, Gaur et al., 2026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10566400" y="623828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53</a:t>
            </a:r>
            <a:endParaRPr lang="en-US" sz="12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Summary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5975" y="1516955"/>
            <a:ext cx="5175250" cy="2039441"/>
          </a:xfrm>
          <a:prstGeom prst="roundRect">
            <a:avLst>
              <a:gd name="adj" fmla="val 4826"/>
            </a:avLst>
          </a:prstGeom>
          <a:solidFill>
            <a:srgbClr val="FFFDF8"/>
          </a:solidFill>
          <a:ln w="6350">
            <a:solidFill>
              <a:srgbClr val="D6D0C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47750" y="1748730"/>
            <a:ext cx="4853051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Takeaways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132332" y="2124571"/>
            <a:ext cx="4760849" cy="985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69418" indent="-169418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Text injected early, inside a frozen ViT, steers both global and patch features</a:t>
            </a:r>
            <a:endParaRPr lang="en-US" sz="1400" dirty="0"/>
          </a:p>
          <a:p>
            <a:pPr algn="l" marL="169418" indent="-169418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21M added parameters; base quality is largely kept</a:t>
            </a:r>
            <a:endParaRPr lang="en-US" sz="1400" dirty="0"/>
          </a:p>
          <a:p>
            <a:pPr algn="l" marL="169418" indent="-169418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Prompts act as zero-shot task adaptation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200775" y="1516955"/>
            <a:ext cx="5175250" cy="2039441"/>
          </a:xfrm>
          <a:prstGeom prst="roundRect">
            <a:avLst>
              <a:gd name="adj" fmla="val 4826"/>
            </a:avLst>
          </a:prstGeom>
          <a:solidFill>
            <a:srgbClr val="FFFDF8"/>
          </a:solidFill>
          <a:ln w="6350">
            <a:solidFill>
              <a:srgbClr val="D6D0C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32550" y="1748730"/>
            <a:ext cx="4853051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Costs and caveats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517132" y="2124571"/>
            <a:ext cx="4760849" cy="1225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69418" indent="-169418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Per-task quality varies: Cars −6.1, Birds −3.5</a:t>
            </a:r>
            <a:endParaRPr lang="en-US" sz="1400" dirty="0"/>
          </a:p>
          <a:p>
            <a:pPr algn="l" marL="169418" indent="-169418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Coarse prompts can underperform the unsteered model</a:t>
            </a:r>
            <a:endParaRPr lang="en-US" sz="1400" dirty="0"/>
          </a:p>
          <a:p>
            <a:pPr algn="l" marL="169418" indent="-169418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CORE is synthetic; baseline feature extraction is the authors’ choice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12800" y="6238280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Steerable Visual Representations · Ruthardt, Gaur et al., 2026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0566400" y="623828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54</a:t>
            </a:r>
            <a:endParaRPr lang="en-US" sz="12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13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Figure and formula sources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897382" y="1462980"/>
            <a:ext cx="10791190" cy="2665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69418" indent="-169418">
              <a:lnSpc>
                <a:spcPts val="1890"/>
              </a:lnSpc>
              <a:buSzPct val="100000"/>
              <a:buChar char="•"/>
            </a:pPr>
            <a:r>
              <a:rPr lang="en-US" sz="1400" b="1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Paper figures:</a:t>
            </a: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J. Ruthardt, M. Gaur, D. Ramanan, M. Tapaswi, Y. M. Asano, “Steerable Visual Representations”, arXiv:2604.02327v2, 2026. The figure number is given at the foot of each slide.</a:t>
            </a:r>
            <a:endParaRPr lang="en-US" sz="1400" dirty="0"/>
          </a:p>
          <a:p>
            <a:pPr algn="l" marL="169418" indent="-169418">
              <a:lnSpc>
                <a:spcPts val="1890"/>
              </a:lnSpc>
              <a:buSzPct val="100000"/>
              <a:buChar char="•"/>
            </a:pPr>
            <a:r>
              <a:rPr lang="en-US" sz="1400" b="1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Gaze figure:</a:t>
            </a: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Fig. 11 of the paper, adapted by its authors from G. T. Buswell, </a:t>
            </a:r>
            <a:r>
              <a:rPr lang="en-US" sz="1400" i="1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How People Look at Pictures</a:t>
            </a: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Univ. of Chicago Press, 1935.</a:t>
            </a:r>
            <a:endParaRPr lang="en-US" sz="1400" dirty="0"/>
          </a:p>
          <a:p>
            <a:pPr algn="l" marL="169418" indent="-169418">
              <a:lnSpc>
                <a:spcPts val="1890"/>
              </a:lnSpc>
              <a:buSzPct val="100000"/>
              <a:buChar char="•"/>
            </a:pPr>
            <a:r>
              <a:rPr lang="en-US" sz="1400" b="1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Formulas:</a:t>
            </a: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Eqs. 1–3 and the gate analysis are from Sec. 3 of the paper. The attention formula is from Vaswani et al., “Attention Is All You Need”, 2017.</a:t>
            </a:r>
            <a:endParaRPr lang="en-US" sz="1400" dirty="0"/>
          </a:p>
          <a:p>
            <a:pPr algn="l" marL="169418" indent="-169418">
              <a:lnSpc>
                <a:spcPts val="1890"/>
              </a:lnSpc>
              <a:buSzPct val="100000"/>
              <a:buChar char="•"/>
            </a:pPr>
            <a:r>
              <a:rPr lang="en-US" sz="1400" b="1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Text encoder:</a:t>
            </a: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Liu et al., “RoBERTa: A Robustly Optimized BERT Pretraining Approach”, 2019; Devlin et al., “BERT”, 2019.</a:t>
            </a:r>
            <a:endParaRPr lang="en-US" sz="1400" dirty="0"/>
          </a:p>
          <a:p>
            <a:pPr algn="l" marL="169418" indent="-169418">
              <a:lnSpc>
                <a:spcPts val="1890"/>
              </a:lnSpc>
              <a:buSzPct val="100000"/>
              <a:buChar char="•"/>
            </a:pPr>
            <a:r>
              <a:rPr lang="en-US" sz="1400" b="1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Gated cross-attention:</a:t>
            </a: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Alayrac et al., “Flamingo: a Visual Language Model for Few-Shot Learning”, NeurIPS 2022.</a:t>
            </a:r>
            <a:endParaRPr lang="en-US" sz="1400" dirty="0"/>
          </a:p>
          <a:p>
            <a:pPr algn="l" marL="169418" indent="-169418">
              <a:lnSpc>
                <a:spcPts val="1890"/>
              </a:lnSpc>
              <a:buSzPct val="100000"/>
              <a:buChar char="•"/>
            </a:pPr>
            <a:r>
              <a:rPr lang="en-US" sz="1400" b="1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Diagrams, plots and the worked example</a:t>
            </a: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marked “drawn for this talk” were made for this presentation; their numbers are illustrative.</a:t>
            </a:r>
            <a:endParaRPr lang="en-US" sz="1400" dirty="0"/>
          </a:p>
          <a:p>
            <a:pPr algn="l" marL="169418" indent="-169418">
              <a:lnSpc>
                <a:spcPts val="1890"/>
              </a:lnSpc>
              <a:buSzPct val="100000"/>
              <a:buChar char="•"/>
            </a:pPr>
            <a:r>
              <a:rPr lang="en-US" sz="1400" b="1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All tables and reported numbers</a:t>
            </a:r>
            <a:r>
              <a:rPr lang="en-US" sz="140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are from the paper’s tables and text.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10566400" y="623828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2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55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ides3.0">
  <a:themeElements>
    <a:clrScheme name="Slides3.0">
      <a:dk1>
        <a:srgbClr val="14213A"/>
      </a:dk1>
      <a:lt1>
        <a:srgbClr val="F7F5EF"/>
      </a:lt1>
      <a:dk2>
        <a:srgbClr val="4D5667"/>
      </a:dk2>
      <a:lt2>
        <a:srgbClr val="E0E0DD"/>
      </a:lt2>
      <a:accent1>
        <a:srgbClr val="1F7A4A"/>
      </a:accent1>
      <a:accent2>
        <a:srgbClr val="B85C1A"/>
      </a:accent2>
      <a:accent3>
        <a:srgbClr val="5A6272"/>
      </a:accent3>
      <a:accent4>
        <a:srgbClr val="C9D0DC"/>
      </a:accent4>
      <a:accent5>
        <a:srgbClr val="D7F2E2"/>
      </a:accent5>
      <a:accent6>
        <a:srgbClr val="9AA0A6"/>
      </a:accent6>
      <a:hlink>
        <a:srgbClr val="0563C1"/>
      </a:hlink>
      <a:folHlink>
        <a:srgbClr val="954F72"/>
      </a:folHlink>
    </a:clrScheme>
    <a:fontScheme name="Slides3.0">
      <a:majorFont>
        <a:latin typeface="Space Grotesk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55</Slides>
  <Notes>55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Slides3.0</dc:title>
  <dc:subject/>
  <dc:creator/>
  <cp:lastModifiedBy/>
  <cp:revision>1</cp:revision>
  <dcterms:created xsi:type="dcterms:W3CDTF">2026-10-07T18:26:05Z</dcterms:created>
  <dcterms:modified xsi:type="dcterms:W3CDTF">2026-10-07T18:26:05Z</dcterms:modified>
</cp:coreProperties>
</file>