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4"/>
  </p:notesMasterIdLst>
  <p:sldIdLst>
    <p:sldId id="256" r:id="rId2"/>
    <p:sldId id="262" r:id="rId3"/>
    <p:sldId id="257" r:id="rId4"/>
    <p:sldId id="261" r:id="rId5"/>
    <p:sldId id="258" r:id="rId6"/>
    <p:sldId id="259" r:id="rId7"/>
    <p:sldId id="263" r:id="rId8"/>
    <p:sldId id="260" r:id="rId9"/>
    <p:sldId id="357" r:id="rId10"/>
    <p:sldId id="264" r:id="rId11"/>
    <p:sldId id="275" r:id="rId12"/>
    <p:sldId id="355" r:id="rId13"/>
    <p:sldId id="276" r:id="rId14"/>
    <p:sldId id="277" r:id="rId15"/>
    <p:sldId id="278" r:id="rId16"/>
    <p:sldId id="280" r:id="rId17"/>
    <p:sldId id="281" r:id="rId18"/>
    <p:sldId id="282" r:id="rId19"/>
    <p:sldId id="265" r:id="rId20"/>
    <p:sldId id="266" r:id="rId21"/>
    <p:sldId id="267" r:id="rId22"/>
    <p:sldId id="356" r:id="rId23"/>
    <p:sldId id="268" r:id="rId24"/>
    <p:sldId id="269" r:id="rId25"/>
    <p:sldId id="271" r:id="rId26"/>
    <p:sldId id="272" r:id="rId27"/>
    <p:sldId id="274" r:id="rId28"/>
    <p:sldId id="283" r:id="rId29"/>
    <p:sldId id="284" r:id="rId30"/>
    <p:sldId id="285" r:id="rId31"/>
    <p:sldId id="286" r:id="rId32"/>
    <p:sldId id="287" r:id="rId33"/>
    <p:sldId id="288" r:id="rId34"/>
    <p:sldId id="290" r:id="rId35"/>
    <p:sldId id="291" r:id="rId36"/>
    <p:sldId id="292" r:id="rId37"/>
    <p:sldId id="293" r:id="rId38"/>
    <p:sldId id="294" r:id="rId39"/>
    <p:sldId id="295" r:id="rId40"/>
    <p:sldId id="296" r:id="rId41"/>
    <p:sldId id="297" r:id="rId42"/>
    <p:sldId id="358" r:id="rId43"/>
    <p:sldId id="298" r:id="rId44"/>
    <p:sldId id="299" r:id="rId45"/>
    <p:sldId id="300" r:id="rId46"/>
    <p:sldId id="304" r:id="rId47"/>
    <p:sldId id="301" r:id="rId48"/>
    <p:sldId id="303" r:id="rId49"/>
    <p:sldId id="305" r:id="rId50"/>
    <p:sldId id="361" r:id="rId51"/>
    <p:sldId id="308" r:id="rId52"/>
    <p:sldId id="309" r:id="rId53"/>
    <p:sldId id="310" r:id="rId54"/>
    <p:sldId id="312" r:id="rId55"/>
    <p:sldId id="313" r:id="rId56"/>
    <p:sldId id="314" r:id="rId57"/>
    <p:sldId id="315" r:id="rId58"/>
    <p:sldId id="316" r:id="rId59"/>
    <p:sldId id="317" r:id="rId60"/>
    <p:sldId id="318" r:id="rId61"/>
    <p:sldId id="321" r:id="rId62"/>
    <p:sldId id="322" r:id="rId63"/>
    <p:sldId id="324" r:id="rId64"/>
    <p:sldId id="327" r:id="rId65"/>
    <p:sldId id="328" r:id="rId66"/>
    <p:sldId id="329" r:id="rId67"/>
    <p:sldId id="330" r:id="rId68"/>
    <p:sldId id="360" r:id="rId69"/>
    <p:sldId id="359" r:id="rId70"/>
    <p:sldId id="333" r:id="rId71"/>
    <p:sldId id="334" r:id="rId72"/>
    <p:sldId id="335" r:id="rId73"/>
    <p:sldId id="336" r:id="rId74"/>
    <p:sldId id="331" r:id="rId75"/>
    <p:sldId id="337" r:id="rId76"/>
    <p:sldId id="338" r:id="rId77"/>
    <p:sldId id="339" r:id="rId78"/>
    <p:sldId id="340" r:id="rId79"/>
    <p:sldId id="362" r:id="rId80"/>
    <p:sldId id="341" r:id="rId81"/>
    <p:sldId id="342" r:id="rId82"/>
    <p:sldId id="343" r:id="rId83"/>
    <p:sldId id="345" r:id="rId84"/>
    <p:sldId id="346" r:id="rId85"/>
    <p:sldId id="347" r:id="rId86"/>
    <p:sldId id="348" r:id="rId87"/>
    <p:sldId id="349" r:id="rId88"/>
    <p:sldId id="350" r:id="rId89"/>
    <p:sldId id="351" r:id="rId90"/>
    <p:sldId id="352" r:id="rId91"/>
    <p:sldId id="363" r:id="rId92"/>
    <p:sldId id="354" r:id="rId9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6" d="100"/>
          <a:sy n="86" d="100"/>
        </p:scale>
        <p:origin x="55" y="14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Prerequisites: ViT, causal language modeling, adapter-style VLMs, and RoPE. GPT-style refers to autoregressive token prediction, not a claim about a proprietary GPT Image implementation.</a:t>
            </a:r>
          </a:p>
          <a:p>
            <a:endParaRPr/>
          </a:p>
          <a:p>
            <a:r>
              <a:t>Sources:</a:t>
            </a:r>
          </a:p>
          <a:p>
            <a:r>
              <a:t>Esser, Rombach &amp; Ommer. Taming Transformers for High-Resolution Image Synthesis. CVPR 2021. https://arxiv.org/abs/2012.09841</a:t>
            </a:r>
          </a:p>
          <a:p>
            <a:r>
              <a:t>Chang et al. MaskGIT: Masked Generative Image Transformer. CVPR 2022. https://arxiv.org/abs/2202.04200</a:t>
            </a:r>
          </a:p>
          <a:p>
            <a:r>
              <a:t>Emu3.5 Team (BAAI). Emu3.5: Native Multimodal Models are World Learners. 2025. https://arxiv.org/abs/2510.26583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a:p>
            <a:endParaRPr/>
          </a:p>
          <a:p>
            <a:r>
              <a:t>Sources:</a:t>
            </a:r>
          </a:p>
          <a:p>
            <a:r>
              <a:t>Esser, Rombach &amp; Ommer. Taming Transformers for High-Resolution Image Synthesis. CVPR 2021. https://arxiv.org/abs/2012.09841</a:t>
            </a:r>
          </a:p>
          <a:p>
            <a:r>
              <a:t>Chang et al. MaskGIT: Masked Generative Image Transformer. CVPR 2022. https://arxiv.org/abs/2202.04200</a:t>
            </a:r>
          </a:p>
          <a:p>
            <a:r>
              <a:t>Emu3.5 Team (BAAI). Emu3.5: Native Multimodal Models are World Learners. 2025. https://arxiv.org/abs/2510.26583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familiar starting point: a vision encoder supplies image features to a language model.</a:t>
            </a:r>
          </a:p>
          <a:p>
            <a:endParaRPr/>
          </a:p>
          <a:p>
            <a:r>
              <a:t>E encodes image x; adapter A produces visual features Hᵥ. The model scores the next text token yₜ using those features and earlier text.</a:t>
            </a:r>
          </a:p>
          <a:p>
            <a:endParaRPr/>
          </a:p>
          <a:p>
            <a:r>
              <a:t>This expression predicts text, not pixels. To generate images, we need a vocabulary of image outputs.</a:t>
            </a:r>
          </a:p>
          <a:p>
            <a:endParaRPr/>
          </a:p>
          <a:p>
            <a:r>
              <a:t>H_V denotes visual features, not visual code indices. This is a conceptual adapter VLM recap.</a:t>
            </a:r>
          </a:p>
          <a:p>
            <a:endParaRPr/>
          </a:p>
          <a:p>
            <a:r>
              <a:t>LaTeX:</a:t>
            </a:r>
          </a:p>
          <a:p>
            <a:r>
              <a:t>H_V=A(E(x)),\qquad p_\theta(y_t\mid H_V,y_{&lt;t})</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probability formula tells us what is being predicted and what information the model may use.</a:t>
            </a:r>
          </a:p>
          <a:p>
            <a:endParaRPr/>
          </a:p>
          <a:p>
            <a:r>
              <a:t>Before the bar: the output being scored. After the bar: the supplied context. θ denotes learned model parameters.</a:t>
            </a:r>
          </a:p>
          <a:p>
            <a:endParaRPr/>
          </a:p>
          <a:p>
            <a:r>
              <a:t>During training, the correct output selects the probability to reward. It is not automatically an input merely because it appears in the formula.</a:t>
            </a:r>
          </a:p>
          <a:p>
            <a:endParaRPr/>
          </a:p>
          <a:p>
            <a:r>
              <a:t>A conditional distribution is not by itself a training loss or a sampling algorithm. The toy word probability ignores subword tokenization for simplicity.</a:t>
            </a:r>
          </a:p>
          <a:p>
            <a:endParaRPr/>
          </a:p>
          <a:p>
            <a:r>
              <a:t>LaTeX:</a:t>
            </a:r>
          </a:p>
          <a:p>
            <a:r>
              <a:t>p_\theta(\underbrace{y}_{\text{candidate output}}\mid\underbrace{c}_{\text{given context}})\\p_\theta(\text{cat}\mid\text{photo, question})=0.8\quad\text{(toy example)}</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Transformer needs a manageable sequence of discrete targets. A learned tokenizer compresses the image first.</a:t>
            </a:r>
          </a:p>
          <a:p>
            <a:endParaRPr/>
          </a:p>
          <a:p>
            <a:r>
              <a:t>Top: the RGB values in one image. Bottom: the locations in a compressed code grid, with one code index per location.</a:t>
            </a:r>
          </a:p>
          <a:p>
            <a:endParaRPr/>
          </a:p>
          <a:p>
            <a:r>
              <a:t>These are different kinds of quantities, not equal-sized symbols. Compression shortens the sequence but can discard detail.</a:t>
            </a:r>
          </a:p>
          <a:p>
            <a:endParaRPr/>
          </a:p>
          <a:p>
            <a:endParaRPr/>
          </a:p>
          <a:p>
            <a:endParaRPr/>
          </a:p>
          <a:p>
            <a:r>
              <a:t>LaTeX:</a:t>
            </a:r>
          </a:p>
          <a:p>
            <a:r>
              <a:t>256\times256\times3=196{,}608\ \text{channel values}\\16\times16=256\ \text{visual code indices}</a:t>
            </a:r>
          </a:p>
          <a:p>
            <a:endParaRPr/>
          </a:p>
          <a:p>
            <a:r>
              <a:t>Sources:</a:t>
            </a:r>
          </a:p>
          <a:p>
            <a:r>
              <a:t>Esser, Rombach &amp; Ommer. Taming Transformers for High-Resolution Image Synthesis. CVPR 2021. https://arxiv.org/abs/2012.09841</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Given “a cat on a chair,” generate image-code indices just as a language model generates word pieces.</a:t>
            </a:r>
          </a:p>
          <a:p>
            <a:endParaRPr/>
          </a:p>
          <a:p>
            <a:r>
              <a:t>The numbers label entries in a learned visual codebook; code 7 is a category, not a brightness value.</a:t>
            </a:r>
          </a:p>
          <a:p>
            <a:endParaRPr/>
          </a:p>
          <a:p>
            <a:r>
              <a:t>The Transformer predicts the code sequence. A separate decoder turns the completed grid into pixels.</a:t>
            </a:r>
          </a:p>
          <a:p>
            <a:endParaRPr/>
          </a:p>
          <a:p>
            <a:r>
              <a:t>Invented codes illustrate the interface, not actual codes for the prompt. This previews Emu3.5 rather than attributing its text interface to VQGAN.</a:t>
            </a:r>
          </a:p>
          <a:p>
            <a:endParaRPr/>
          </a:p>
          <a:p>
            <a:r>
              <a:t>LaTeX:</a:t>
            </a:r>
          </a:p>
          <a:p>
            <a:r>
              <a:t>\text{prompt}\xrightarrow{\text{Transformer}}(2,7,1,4,\ldots)\\\xrightarrow{\text{code lookup + grid reshape}}Z_q\xrightarrow{\text{decoder}}\hat x</a:t>
            </a:r>
          </a:p>
          <a:p>
            <a:endParaRPr/>
          </a:p>
          <a:p>
            <a:r>
              <a:t>Sources:</a:t>
            </a:r>
          </a:p>
          <a:p>
            <a:r>
              <a:t>Esser, Rombach &amp; Ommer. Taming Transformers for High-Resolution Image Synthesis. CVPR 2021. https://arxiv.org/abs/2012.09841</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figure from the image autoencoder to the sequence model. The discriminator belongs to tokenizer training, not token sampling.</a:t>
            </a:r>
          </a:p>
          <a:p>
            <a:endParaRPr/>
          </a:p>
          <a:p>
            <a:r>
              <a:t>Sources:</a:t>
            </a:r>
          </a:p>
          <a:p>
            <a:r>
              <a:t>Esser, Rombach &amp; Ommer. Taming Transformers for High-Resolution Image Synthesis. CVPR 2021. https://arxiv.org/abs/2012.09841</a:t>
            </a:r>
          </a:p>
          <a:p>
            <a:r>
              <a:t>Reproduced from Esser et al., CVPR 2021, Fig. 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Original task examples. Given context and generated continuation are separate columns. Images in either column use visual token sequences. A decoder renders generated visual codes as pixels. These tasks motivate the Emu3.5 section; the earlier VQGAN and MaskGIT papers provide selected foundations, not every capability in this table.</a:t>
            </a:r>
          </a:p>
          <a:p>
            <a:endParaRPr/>
          </a:p>
          <a:p>
            <a:r>
              <a:t>Sources:</a:t>
            </a:r>
          </a:p>
          <a:p>
            <a:r>
              <a:t>Emu3.5 Team (BAAI). Emu3.5: Native Multimodal Models are World Learners. 2025. https://arxiv.org/abs/2510.26583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First replace the large pixel grid with a smaller grid of continuous feature vectors.</a:t>
            </a:r>
          </a:p>
          <a:p>
            <a:endParaRPr/>
          </a:p>
          <a:p>
            <a:r>
              <a:t>For a 256 × 256 image and f = 16, there are 256 vectors. Index i labels a spatial location; a component of zᵢ is one scalar feature.</a:t>
            </a:r>
          </a:p>
          <a:p>
            <a:endParaRPr/>
          </a:p>
          <a:p>
            <a:r>
              <a:t>These are learned spatial features, not raw pixel patches. The encoder’s receptive fields may overlap.</a:t>
            </a:r>
          </a:p>
          <a:p>
            <a:endParaRPr/>
          </a:p>
          <a:p>
            <a:endParaRPr/>
          </a:p>
          <a:p>
            <a:endParaRPr/>
          </a:p>
          <a:p>
            <a:r>
              <a:t>LaTeX:</a:t>
            </a:r>
          </a:p>
          <a:p>
            <a:r>
              <a:t>x\in\mathbb R^{H\times W\times3}\xrightarrow{E_\theta}Z\in\mathbb R^{h\times w\times D}\\h=H/f,\quad w=W/f,\quad z_i\in\mathbb R^D,\quad i=1,\ldots,N=hw</a:t>
            </a:r>
          </a:p>
          <a:p>
            <a:endParaRPr/>
          </a:p>
          <a:p>
            <a:r>
              <a:t>Sources:</a:t>
            </a:r>
          </a:p>
          <a:p>
            <a:r>
              <a:t>Esser, Rombach &amp; Ommer. Taming Transformers for High-Resolution Image Synthesis. CVPR 2021. https://arxiv.org/abs/2012.09841</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GPT-style prior expects a one-dimensional sequence, so we choose an ordering of the image’s code locations.</a:t>
            </a:r>
          </a:p>
          <a:p>
            <a:endParaRPr/>
          </a:p>
          <a:p>
            <a:r>
              <a:t>Read the first row left to right, then the next row. Positional information tells the Transformer which location each index occupies.</a:t>
            </a:r>
          </a:p>
          <a:p>
            <a:endParaRPr/>
          </a:p>
          <a:p>
            <a:r>
              <a:t>The ordering creates a prediction prefix; it does not imply that nearby code numbers represent nearby colors.</a:t>
            </a:r>
          </a:p>
          <a:p>
            <a:endParaRPr/>
          </a:p>
          <a:p>
            <a:endParaRPr/>
          </a:p>
          <a:p>
            <a:endParaRPr/>
          </a:p>
          <a:p>
            <a:r>
              <a:t>LaTeX:</a:t>
            </a:r>
          </a:p>
          <a:p>
            <a:r>
              <a:t>\begin{pmatrix}2&amp;7&amp;1\\4&amp;4&amp;9\end{pmatrix}\xrightarrow{\text{row-major order}}s=(2,7,1,4,4,9)</a:t>
            </a:r>
          </a:p>
          <a:p>
            <a:endParaRPr/>
          </a:p>
          <a:p>
            <a:r>
              <a:t>Sources:</a:t>
            </a:r>
          </a:p>
          <a:p>
            <a:r>
              <a:t>Esser, Rombach &amp; Ommer. Taming Transformers for High-Resolution Image Synthesis. CVPR 2021. https://arxiv.org/abs/2012.09841</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chain rule builds a probability for the entire image-code sequence from next-code probabilities.</a:t>
            </a:r>
          </a:p>
          <a:p>
            <a:endParaRPr/>
          </a:p>
          <a:p>
            <a:r>
              <a:t>sᵢ is the code at sequence position i; s&lt;ᵢ contains earlier codes. c is a supplied condition, such as a class label.</a:t>
            </a:r>
          </a:p>
          <a:p>
            <a:endParaRPr/>
          </a:p>
          <a:p>
            <a:r>
              <a:t>Each prediction can depend on the existing image prefix. The formula does not assume that image locations are independent.</a:t>
            </a:r>
          </a:p>
          <a:p>
            <a:endParaRPr/>
          </a:p>
          <a:p>
            <a:endParaRPr/>
          </a:p>
          <a:p>
            <a:endParaRPr/>
          </a:p>
          <a:p>
            <a:r>
              <a:t>LaTeX:</a:t>
            </a:r>
          </a:p>
          <a:p>
            <a:r>
              <a:t>p_\theta(s\mid c)=\prod_{i=1}^{N}p_\theta(s_i\mid s_{&lt;i},c)\\p_\theta(2,7,1\mid c)=p_\theta(2\mid c)\,p_\theta(7\mid2,c)\,p_\theta(1\mid2,7,c)</a:t>
            </a:r>
          </a:p>
          <a:p>
            <a:endParaRPr/>
          </a:p>
          <a:p>
            <a:r>
              <a:t>Sources:</a:t>
            </a:r>
          </a:p>
          <a:p>
            <a:r>
              <a:t>Esser, Rombach &amp; Ommer. Taming Transformers for High-Resolution Image Synthesis. CVPR 2021. https://arxiv.org/abs/2012.09841</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Training should increase the probability assigned to the true image-code sequence.</a:t>
            </a:r>
          </a:p>
          <a:p>
            <a:endParaRPr/>
          </a:p>
          <a:p>
            <a:r>
              <a:t>The product becomes a sum after taking the negative logarithm. These are three next-code cross-entropy terms.</a:t>
            </a:r>
          </a:p>
          <a:p>
            <a:endParaRPr/>
          </a:p>
          <a:p>
            <a:r>
              <a:t>Giving more probability to each correct code lowers the loss. The targets are supplied by the trained image tokenizer.</a:t>
            </a:r>
          </a:p>
          <a:p>
            <a:endParaRPr/>
          </a:p>
          <a:p>
            <a:r>
              <a:t>Toy probabilities; natural logarithms; summed loss. A mean over tokens would divide by three.</a:t>
            </a:r>
          </a:p>
          <a:p>
            <a:endParaRPr/>
          </a:p>
          <a:p>
            <a:r>
              <a:t>LaTeX:</a:t>
            </a:r>
          </a:p>
          <a:p>
            <a:r>
              <a:t>p_\theta(2,7,1\mid c)=0.8\times0.5\times0.25=0.10\\-\log p_\theta(s\mid c)=-\log0.8-\log0.5-\log0.25\approx2.303</a:t>
            </a:r>
          </a:p>
          <a:p>
            <a:endParaRPr/>
          </a:p>
          <a:p>
            <a:r>
              <a:t>Sources:</a:t>
            </a:r>
          </a:p>
          <a:p>
            <a:r>
              <a:t>Esser, Rombach &amp; Ommer. Taming Transformers for High-Resolution Image Synthesis. CVPR 2021. https://arxiv.org/abs/2012.09841</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Training can score all next-code positions in one pass because the correct earlier codes are available.</a:t>
            </a:r>
          </a:p>
          <a:p>
            <a:endParaRPr/>
          </a:p>
          <a:p>
            <a:r>
              <a:t>The prediction of 7 can read BOS and 2, but cannot read its own target 7. A causal attention mask enforces this restriction.</a:t>
            </a:r>
          </a:p>
          <a:p>
            <a:endParaRPr/>
          </a:p>
          <a:p>
            <a:r>
              <a:t>Training predicts many positions in parallel using known prefixes. Inference must build the prefix using sampled codes.</a:t>
            </a:r>
          </a:p>
          <a:p>
            <a:endParaRPr/>
          </a:p>
          <a:p>
            <a:endParaRPr/>
          </a:p>
          <a:p>
            <a:endParaRPr/>
          </a:p>
          <a:p>
            <a:r>
              <a:t>LaTeX:</a:t>
            </a:r>
          </a:p>
          <a:p>
            <a:r>
              <a:t>\begin{array}{c|ccc}\text{input}&amp;\mathrm{BOS}&amp;2&amp;7\\\text{target}&amp;2&amp;7&amp;1\end{array}\qquad\mathcal L_{\rm AR}=-\sum_i\log p_\theta(s_i\mid s_{&lt;i},c)</a:t>
            </a:r>
          </a:p>
          <a:p>
            <a:endParaRPr/>
          </a:p>
          <a:p>
            <a:r>
              <a:t>Sources:</a:t>
            </a:r>
          </a:p>
          <a:p>
            <a:r>
              <a:t>Esser, Rombach &amp; Ommer. Taming Transformers for High-Resolution Image Synthesis. CVPR 2021. https://arxiv.org/abs/2012.09841</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At inference, the model has logits for the next code, but must choose an actual index to extend the sequence.</a:t>
            </a:r>
          </a:p>
          <a:p>
            <a:endParaRPr/>
          </a:p>
          <a:p>
            <a:r>
              <a:t>ℓᵢ is the vector of code scores. Softmax gives probabilities; sampling selects a code. Append it and repeat.</a:t>
            </a:r>
          </a:p>
          <a:p>
            <a:endParaRPr/>
          </a:p>
          <a:p>
            <a:r>
              <a:t>Lower positive temperature sharpens the distribution; higher temperature flattens it. After all locations are filled, decode the grid.</a:t>
            </a:r>
          </a:p>
          <a:p>
            <a:endParaRPr/>
          </a:p>
          <a:p>
            <a:r>
              <a:t>T_sample is sampling temperature, not a denoising time or number of refinement rounds.</a:t>
            </a:r>
          </a:p>
          <a:p>
            <a:endParaRPr/>
          </a:p>
          <a:p>
            <a:r>
              <a:t>LaTeX:</a:t>
            </a:r>
          </a:p>
          <a:p>
            <a:r>
              <a:t>\pi_i=\operatorname{softmax}(\ell_i/T_{\rm sample}),\qquad s_i\sim\operatorname{Categorical}(\pi_i)</a:t>
            </a:r>
          </a:p>
          <a:p>
            <a:endParaRPr/>
          </a:p>
          <a:p>
            <a:r>
              <a:t>Sources:</a:t>
            </a:r>
          </a:p>
          <a:p>
            <a:r>
              <a:t>Esser, Rombach &amp; Ommer. Taming Transformers for High-Resolution Image Synthesis. CVPR 2021. https://arxiv.org/abs/2012.09841</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Do not present this 2021 system as a modern text-to-image foundation model. Its conditioning experiments establish a more general token-based conditional generation principle.</a:t>
            </a:r>
          </a:p>
          <a:p>
            <a:endParaRPr/>
          </a:p>
          <a:p>
            <a:r>
              <a:t>Sources:</a:t>
            </a:r>
          </a:p>
          <a:p>
            <a:r>
              <a:t>Esser, Rombach &amp; Ommer. Taming Transformers for High-Resolution Image Synthesis. CVPR 2021. https://arxiv.org/abs/2012.09841</a:t>
            </a:r>
          </a:p>
          <a:p>
            <a:r>
              <a:t>Reproduced from Esser et al., CVPR 2021, Fig. 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At fixed image size, stronger spatial compression gives fewer image-code targets.</a:t>
            </a:r>
          </a:p>
          <a:p>
            <a:endParaRPr/>
          </a:p>
          <a:p>
            <a:r>
              <a:t>For 512 × 512 pixels, f = 8 gives 4,096 codes; f = 16 gives 1,024. Dense attention has 16 times fewer position pairs.</a:t>
            </a:r>
          </a:p>
          <a:p>
            <a:endParaRPr/>
          </a:p>
          <a:p>
            <a:r>
              <a:t>This is an attention-pair comparison, not a guaranteed 16× runtime speedup. More compression may remove small text or fine detail.</a:t>
            </a:r>
          </a:p>
          <a:p>
            <a:endParaRPr/>
          </a:p>
          <a:p>
            <a:endParaRPr/>
          </a:p>
          <a:p>
            <a:endParaRPr/>
          </a:p>
          <a:p>
            <a:r>
              <a:t>LaTeX:</a:t>
            </a:r>
          </a:p>
          <a:p>
            <a:r>
              <a:t>N=\frac{HW}{f^2},\qquad N(2f)=\frac{N(f)}4,\qquad\frac{N(2f)^2}{N(f)^2}=\frac1{16}</a:t>
            </a:r>
          </a:p>
          <a:p>
            <a:endParaRPr/>
          </a:p>
          <a:p>
            <a:r>
              <a:t>Sources:</a:t>
            </a:r>
          </a:p>
          <a:p>
            <a:r>
              <a:t>Esser, Rombach &amp; Ommer. Taming Transformers for High-Resolution Image Synthesis. CVPR 2021. https://arxiv.org/abs/2012.09841</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quantizer is one component. Its usefulness is judged by the image reconstructed from all selected codes.</a:t>
            </a:r>
          </a:p>
          <a:p>
            <a:endParaRPr/>
          </a:p>
          <a:p>
            <a:r>
              <a:t>Image losses compare x with x̂ and use a discriminator for realism. ST means straight-through: discrete codes forward, surrogate gradients backward.</a:t>
            </a:r>
          </a:p>
          <a:p>
            <a:endParaRPr/>
          </a:p>
          <a:p>
            <a:r>
              <a:t>Codebook and commitment losses connect encoder vectors to selected codes. All spatial locations participate in one training step.</a:t>
            </a:r>
          </a:p>
          <a:p>
            <a:endParaRPr/>
          </a:p>
          <a:p>
            <a:r>
              <a:t>Complete pedagogical VQGAN tokenizer flow. The discriminator has its own optimization objective; it is not part of inference. Z_ST equals the selected code grid in the forward pass.</a:t>
            </a:r>
          </a:p>
          <a:p>
            <a:endParaRPr/>
          </a:p>
          <a:p>
            <a:r>
              <a:t>LaTeX:</a:t>
            </a:r>
          </a:p>
          <a:p>
            <a:r>
              <a:t>x\xrightarrow{\text{encoder }E_\theta}Z\xrightarrow[\mathcal C]{\text{VQ + ST}}Z_{\rm ST}\xrightarrow{\text{decoder }G_\phi}\hat x\\\mathcal L_{\rm image}(x,\hat x)+\mathcal L_{\rm VQ}(Z,\mathcal C)</a:t>
            </a:r>
          </a:p>
          <a:p>
            <a:endParaRPr/>
          </a:p>
          <a:p>
            <a:r>
              <a:t>Sources:</a:t>
            </a:r>
          </a:p>
          <a:p>
            <a:r>
              <a:t>Esser, Rombach &amp; Ommer. Taming Transformers for High-Resolution Image Synthesis. CVPR 2021. https://arxiv.org/abs/2012.09841</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6564692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 need to replace each continuous feature vector by one of K reusable visual symbols.</a:t>
            </a:r>
          </a:p>
          <a:p>
            <a:endParaRPr/>
          </a:p>
          <a:p>
            <a:r>
              <a:t>Compare zᵢ with every code vector. The arg min returns the winning index kᵢ; the decoder receives the corresponding vector eₖᵢ.</a:t>
            </a:r>
          </a:p>
          <a:p>
            <a:endParaRPr/>
          </a:p>
          <a:p>
            <a:r>
              <a:t>One codebook is shared across all image locations and all training images. The code sequence is the collection of winning indices.</a:t>
            </a:r>
          </a:p>
          <a:p>
            <a:endParaRPr/>
          </a:p>
          <a:p>
            <a:endParaRPr/>
          </a:p>
          <a:p>
            <a:endParaRPr/>
          </a:p>
          <a:p>
            <a:r>
              <a:t>LaTeX:</a:t>
            </a:r>
          </a:p>
          <a:p>
            <a:r>
              <a:t>\mathcal C=\{e_1,\ldots,e_K\},\quad e_k\in\mathbb R^D\\k_i=\arg\min_k\|z_i-e_k\|_2^2,\qquad (Z_q)_i=e_{k_i}</a:t>
            </a:r>
          </a:p>
          <a:p>
            <a:endParaRPr/>
          </a:p>
          <a:p>
            <a:r>
              <a:t>Sources:</a:t>
            </a:r>
          </a:p>
          <a:p>
            <a:r>
              <a:t>Esser, Rombach &amp; Ommer. Taming Transformers for High-Resolution Image Synthesis. CVPR 2021. https://arxiv.org/abs/2012.09841</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7173173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Let the encoder output z = (0.8, 0.2). Which of these three code vectors should replace it?</a:t>
            </a:r>
          </a:p>
          <a:p>
            <a:endParaRPr/>
          </a:p>
          <a:p>
            <a:r>
              <a:t>The smallest squared distance is 0.08, so the tokenizer emits index 2. The decoder uses vector (1, 0).</a:t>
            </a:r>
          </a:p>
          <a:p>
            <a:endParaRPr/>
          </a:p>
          <a:p>
            <a:r>
              <a:t>The discrete symbol is “2”; its reconstruction meaning comes from a learned vector, not from the numerical value of the index.</a:t>
            </a:r>
          </a:p>
          <a:p>
            <a:endParaRPr/>
          </a:p>
          <a:p>
            <a:endParaRPr/>
          </a:p>
          <a:p>
            <a:endParaRPr/>
          </a:p>
          <a:p>
            <a:r>
              <a:t>LaTeX:</a:t>
            </a:r>
          </a:p>
          <a:p>
            <a:r>
              <a:t>e_1=(0,0),\quad e_2=(1,0),\quad e_3=(0,1)\\\|z-e_1\|^2=0.68,\quad\|z-e_2\|^2=0.08,\quad\|z-e_3\|^2=1.28</a:t>
            </a:r>
          </a:p>
          <a:p>
            <a:endParaRPr/>
          </a:p>
          <a:p>
            <a:r>
              <a:t>Sources:</a:t>
            </a:r>
          </a:p>
          <a:p>
            <a:r>
              <a:t>Esser, Rombach &amp; Ommer. Taming Transformers for High-Resolution Image Synthesis. CVPR 2021. https://arxiv.org/abs/2012.09841</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4535567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14b. We use z_i for an entire D-dimensional latent vector at spatial location i. z_{i,d} is one scalar feature, e_k is one shared codebook vector, and k_i is the code selected at location i. Flattening h by w changes indexing, not feature content. In the Taming architecture, a convolutional encoder produces context-rich vectors with overlapping receptive fields; these are not independent nonoverlapping ViT input patches. The numerical resolution example is illustrative. The 2 by 2 grid in the figure is an illustrative four-location grid. Each entry in that grid is a D-dimensional vector, not a scalar. The 16 by 16 example in the text is separate. The scalar z_{i,d} is one component at one location.</a:t>
            </a:r>
          </a:p>
          <a:p>
            <a:r>
              <a:t>Source: https://arxiv.org/abs/2012.09841</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5592512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good code grid should retain enough information for the decoder to reconstruct the original image.</a:t>
            </a:r>
          </a:p>
          <a:p>
            <a:endParaRPr/>
          </a:p>
          <a:p>
            <a:r>
              <a:t>Here p labels scalar pixel-channel values. If one target value is 0.7 and the reconstruction is 0.4, its L1 error is 0.3.</a:t>
            </a:r>
          </a:p>
          <a:p>
            <a:endParaRPr/>
          </a:p>
          <a:p>
            <a:r>
              <a:t>The sum evaluates the whole reconstructed image. Decoder gradients depend on how all selected code vectors affect that image.</a:t>
            </a:r>
          </a:p>
          <a:p>
            <a:endParaRPr/>
          </a:p>
          <a:p>
            <a:r>
              <a:t>The L1 term is an explanatory reconstruction example, not a claim that this single term is the complete paper objective.</a:t>
            </a:r>
          </a:p>
          <a:p>
            <a:endParaRPr/>
          </a:p>
          <a:p>
            <a:r>
              <a:t>LaTeX:</a:t>
            </a:r>
          </a:p>
          <a:p>
            <a:r>
              <a:t>\hat x=G_\phi(Z_q),\qquad\mathcal L_{\rm rec}=\sum_p|x_p-\hat x_p|</a:t>
            </a:r>
          </a:p>
          <a:p>
            <a:endParaRPr/>
          </a:p>
          <a:p>
            <a:r>
              <a:t>Sources:</a:t>
            </a:r>
          </a:p>
          <a:p>
            <a:r>
              <a:t>Esser, Rombach &amp; Ommer. Taming Transformers for High-Resolution Image Synthesis. CVPR 2021. https://arxiv.org/abs/2012.09841</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1176784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selected code should approach the encoder output, while the encoder should stay near an available code.</a:t>
            </a:r>
          </a:p>
          <a:p>
            <a:endParaRPr/>
          </a:p>
          <a:p>
            <a:r>
              <a:t>First term: update selected code vectors. Second term: update the encoder; β controls this commitment penalty.</a:t>
            </a:r>
          </a:p>
          <a:p>
            <a:endParaRPr/>
          </a:p>
          <a:p>
            <a:r>
              <a:t>Stop-gradient sg keeps the forward value but makes its derivative zero. The sum trains all spatial locations, not one patch in isolation.</a:t>
            </a:r>
          </a:p>
          <a:p>
            <a:endParaRPr/>
          </a:p>
          <a:p>
            <a:r>
              <a:t>Standard VQ/VQGAN explanatory objective with gradient-based codebook updates. Do not present this as the exact IBQ objective used by Emu3.5.</a:t>
            </a:r>
          </a:p>
          <a:p>
            <a:endParaRPr/>
          </a:p>
          <a:p>
            <a:r>
              <a:t>LaTeX:</a:t>
            </a:r>
          </a:p>
          <a:p>
            <a:r>
              <a:t>\mathcal L_{\rm VQ}=\sum_{i=1}^{N}\left[\|\operatorname{sg}[z_i]-e_{k_i}\|_2^2+\beta\|z_i-\operatorname{sg}[e_{k_i}]\|_2^2\right]</a:t>
            </a:r>
          </a:p>
          <a:p>
            <a:endParaRPr/>
          </a:p>
          <a:p>
            <a:r>
              <a:t>Sources:</a:t>
            </a:r>
          </a:p>
          <a:p>
            <a:r>
              <a:t>Esser, Rombach &amp; Ommer. Taming Transformers for High-Resolution Image Synthesis. CVPR 2021. https://arxiv.org/abs/2012.09841</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5993558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Reconstruction must teach the encoder, but nearest-code selection is locally unchanged by small input perturbations.</a:t>
            </a:r>
          </a:p>
          <a:p>
            <a:endParaRPr/>
          </a:p>
          <a:p>
            <a:r>
              <a:t>Both vectors choose the same code. At a region boundary the selected vector jumps, so the derivative is not a useful learning signal.</a:t>
            </a:r>
          </a:p>
          <a:p>
            <a:endParaRPr/>
          </a:p>
          <a:p>
            <a:r>
              <a:t>Straight-through estimation deliberately substitutes a backward rule. It is not the true derivative of discrete selection.</a:t>
            </a:r>
          </a:p>
          <a:p>
            <a:endParaRPr/>
          </a:p>
          <a:p>
            <a:endParaRPr/>
          </a:p>
          <a:p>
            <a:endParaRPr/>
          </a:p>
          <a:p>
            <a:r>
              <a:t>LaTeX:</a:t>
            </a:r>
          </a:p>
          <a:p>
            <a:r>
              <a:t>z=(0.80,0.20)\mapsto e_2,\qquad z'=(0.81,0.20)\mapsto e_2\\\frac{\partial e_{k(z)}}{\partial z}=0\quad\text{inside one nearest-code region}</a:t>
            </a:r>
          </a:p>
          <a:p>
            <a:endParaRPr/>
          </a:p>
          <a:p>
            <a:r>
              <a:t>Sources:</a:t>
            </a:r>
          </a:p>
          <a:p>
            <a:r>
              <a:t>Esser, Rombach &amp; Ommer. Taming Transformers for High-Resolution Image Synthesis. CVPR 2021. https://arxiv.org/abs/2012.09841</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6163727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Pass the selected code to the decoder, but allow reconstruction gradients to reach the encoder.</a:t>
            </a:r>
          </a:p>
          <a:p>
            <a:endParaRPr/>
          </a:p>
          <a:p>
            <a:r>
              <a:t>Forward: zᵢ cancels inside the expression, so decoding still uses a discrete code vector. Backward: the sg term contributes zero.</a:t>
            </a:r>
          </a:p>
          <a:p>
            <a:endParaRPr/>
          </a:p>
          <a:p>
            <a:r>
              <a:t>The identity Jacobian passes the incoming gradient through unchanged. It does not specify what that incoming gradient is.</a:t>
            </a:r>
          </a:p>
          <a:p>
            <a:endParaRPr/>
          </a:p>
          <a:p>
            <a:r>
              <a:t>J is a matrix of first partial derivatives, not a second derivative. The displayed straight-through construction blocks the reconstruction gradient into e_k; the standard codebook loss updates it.</a:t>
            </a:r>
          </a:p>
          <a:p>
            <a:endParaRPr/>
          </a:p>
          <a:p>
            <a:r>
              <a:t>LaTeX:</a:t>
            </a:r>
          </a:p>
          <a:p>
            <a:r>
              <a:t>z_{{\rm ST},i}=z_i+\operatorname{sg}[e_{k_i}-z_i]\\\text{forward: }z_{{\rm ST},i}=e_{k_i}\qquad\text{backward: }\frac{\partial z_{{\rm ST},i}}{\partial z_i}=\mathrm{Id}_D</a:t>
            </a:r>
          </a:p>
          <a:p>
            <a:endParaRPr/>
          </a:p>
          <a:p>
            <a:r>
              <a:t>Sources:</a:t>
            </a:r>
          </a:p>
          <a:p>
            <a:r>
              <a:t>Esser, Rombach &amp; Ommer. Taming Transformers for High-Resolution Image Synthesis. CVPR 2021. https://arxiv.org/abs/2012.09841</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260396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Pixel error alone can prefer blurry textures. Perceptual and adversarial terms penalize different reconstruction failures.</a:t>
            </a:r>
          </a:p>
          <a:p>
            <a:endParaRPr/>
          </a:p>
          <a:p>
            <a:r>
              <a:t>Reconstruction: pixel agreement. Perceptual: feature similarity. VQ: usable codes. Adversarial: realistic local appearance.</a:t>
            </a:r>
          </a:p>
          <a:p>
            <a:endParaRPr/>
          </a:p>
          <a:p>
            <a:r>
              <a:t>For grass, average green pixels are not enough: structure and texture also matter. The discriminator is trained with a separate objective.</a:t>
            </a:r>
          </a:p>
          <a:p>
            <a:endParaRPr/>
          </a:p>
          <a:p>
            <a:r>
              <a:t>Pedagogical decomposition of the generator/tokenizer objective. Taming Transformers uses adaptive adversarial weighting; this is not the entire min-max training specification.</a:t>
            </a:r>
          </a:p>
          <a:p>
            <a:endParaRPr/>
          </a:p>
          <a:p>
            <a:r>
              <a:t>LaTeX:</a:t>
            </a:r>
          </a:p>
          <a:p>
            <a:r>
              <a:t>\mathcal L_{\rm tokenizer}=\mathcal L_{\rm rec}+\mathcal L_{\rm perceptual}+\mathcal L_{\rm VQ}+\lambda_{\rm adv}\mathcal L_{\rm adv}</a:t>
            </a:r>
          </a:p>
          <a:p>
            <a:endParaRPr/>
          </a:p>
          <a:p>
            <a:r>
              <a:t>Sources:</a:t>
            </a:r>
          </a:p>
          <a:p>
            <a:r>
              <a:t>Esser, Rombach &amp; Ommer. Taming Transformers for High-Resolution Image Synthesis. CVPR 2021. https://arxiv.org/abs/2012.09841</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2830739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Autoregressive generation has a serial dependency: choose one code before predicting the next.</a:t>
            </a:r>
          </a:p>
          <a:p>
            <a:endParaRPr/>
          </a:p>
          <a:p>
            <a:r>
              <a:t>MaskGIT predicts many locations in each round, then revises uncertain locations. A round can use bidirectional image context.</a:t>
            </a:r>
          </a:p>
          <a:p>
            <a:endParaRPr/>
          </a:p>
          <a:p>
            <a:r>
              <a:t>Fewer rounds reduce serial work, but each round processes many positions. N/T is not automatically the wall-clock speedup.</a:t>
            </a:r>
          </a:p>
          <a:p>
            <a:endParaRPr/>
          </a:p>
          <a:p>
            <a:endParaRPr/>
          </a:p>
          <a:p>
            <a:endParaRPr/>
          </a:p>
          <a:p>
            <a:r>
              <a:t>LaTeX:</a:t>
            </a:r>
          </a:p>
          <a:p>
            <a:r>
              <a:t>\text{autoregressive: }N\ \text{dependent rounds}\\\text{masked refinement: }T\ \text{rounds},\quad T\ll N</a:t>
            </a:r>
          </a:p>
          <a:p>
            <a:endParaRPr/>
          </a:p>
          <a:p>
            <a:r>
              <a:t>Sources:</a:t>
            </a:r>
          </a:p>
          <a:p>
            <a:r>
              <a:t>Chang et al. MaskGIT: Masked Generative Image Transformer. CVPR 2022. https://arxiv.org/abs/2202.04200</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a:p>
            <a:endParaRPr/>
          </a:p>
          <a:p>
            <a:r>
              <a:t>Sources:</a:t>
            </a:r>
          </a:p>
          <a:p>
            <a:r>
              <a:t>Chang et al. MaskGIT: Masked Generative Image Transformer. CVPR 2022. https://arxiv.org/abs/2202.04200</a:t>
            </a:r>
          </a:p>
          <a:p>
            <a:r>
              <a:t>Reproduced from Chang et al., CVPR 2022, Fig. 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Hide some code indices and ask the Transformer to recover them from the remaining image context.</a:t>
            </a:r>
          </a:p>
          <a:p>
            <a:endParaRPr/>
          </a:p>
          <a:p>
            <a:r>
              <a:t>M is a set of positions, not code values. Targets at positions 2, 5, and 6 are respectively 7, 4, and 9.</a:t>
            </a:r>
          </a:p>
          <a:p>
            <a:endParaRPr/>
          </a:p>
          <a:p>
            <a:r>
              <a:t>The input contains visible codes and MASK symbols. The uncorrupted sequence supplies supervision, not hidden input.</a:t>
            </a:r>
          </a:p>
          <a:p>
            <a:endParaRPr/>
          </a:p>
          <a:p>
            <a:endParaRPr/>
          </a:p>
          <a:p>
            <a:endParaRPr/>
          </a:p>
          <a:p>
            <a:r>
              <a:t>LaTeX:</a:t>
            </a:r>
          </a:p>
          <a:p>
            <a:r>
              <a:t>s=(2,7,1,4,4,9),\qquad M=\{2,5,6\}\\\tilde s=(2,\mathrm{MASK},1,4,\mathrm{MASK},\mathrm{MASK})</a:t>
            </a:r>
          </a:p>
          <a:p>
            <a:endParaRPr/>
          </a:p>
          <a:p>
            <a:r>
              <a:t>Sources:</a:t>
            </a:r>
          </a:p>
          <a:p>
            <a:r>
              <a:t>Chang et al. MaskGIT: Masked Generative Image Transformer. CVPR 2022. https://arxiv.org/abs/2202.04200</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Only the masked locations contribute prediction targets in this objective.</a:t>
            </a:r>
          </a:p>
          <a:p>
            <a:endParaRPr/>
          </a:p>
          <a:p>
            <a:r>
              <a:t>pθ scores the true code sᵢ using the corrupted sequence and condition c. The sum selects masked positions; the expectation averages masking choices.</a:t>
            </a:r>
          </a:p>
          <a:p>
            <a:endParaRPr/>
          </a:p>
          <a:p>
            <a:r>
              <a:t>Visible codes provide context without being targets in this loss. Changing M teaches recovery under different amounts of missing information.</a:t>
            </a:r>
          </a:p>
          <a:p>
            <a:endParaRPr/>
          </a:p>
          <a:p>
            <a:endParaRPr/>
          </a:p>
          <a:p>
            <a:endParaRPr/>
          </a:p>
          <a:p>
            <a:r>
              <a:t>LaTeX:</a:t>
            </a:r>
          </a:p>
          <a:p>
            <a:r>
              <a:t>\mathcal L_{\rm mask}=-\mathbb E_M\!\left[\sum_{i\in M}\log p_\theta(s_i\mid\tilde s,c)\right]</a:t>
            </a:r>
          </a:p>
          <a:p>
            <a:endParaRPr/>
          </a:p>
          <a:p>
            <a:r>
              <a:t>Sources:</a:t>
            </a:r>
          </a:p>
          <a:p>
            <a:r>
              <a:t>Chang et al. MaskGIT: Masked Generative Image Transformer. CVPR 2022. https://arxiv.org/abs/2202.04200</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M = {2, 5, 6}. Suppose the model assigns probabilities 0.7, 0.5, and 0.2 to the three correct codes.</a:t>
            </a:r>
          </a:p>
          <a:p>
            <a:endParaRPr/>
          </a:p>
          <a:p>
            <a:r>
              <a:t>The model was least confident about the correct code at position 6. Raising its probability reduces the total loss.</a:t>
            </a:r>
          </a:p>
          <a:p>
            <a:endParaRPr/>
          </a:p>
          <a:p>
            <a:r>
              <a:t>Each hidden position predicts a distribution over the codebook. Training rewards the correct index; it does not regress the integer code value.</a:t>
            </a:r>
          </a:p>
          <a:p>
            <a:endParaRPr/>
          </a:p>
          <a:p>
            <a:r>
              <a:t>Toy single-mask realization of the summed masked cross-entropy, not an additional loss in MaskGIT.</a:t>
            </a:r>
          </a:p>
          <a:p>
            <a:endParaRPr/>
          </a:p>
          <a:p>
            <a:r>
              <a:t>LaTeX:</a:t>
            </a:r>
          </a:p>
          <a:p>
            <a:r>
              <a:t>\mathcal L=-\log0.7-\log0.5-\log0.2\approx2.659\\\text{if the last probability improves to }0.8:\quad\mathcal L\approx1.273</a:t>
            </a:r>
          </a:p>
          <a:p>
            <a:endParaRPr/>
          </a:p>
          <a:p>
            <a:r>
              <a:t>Sources:</a:t>
            </a:r>
          </a:p>
          <a:p>
            <a:r>
              <a:t>Chang et al. MaskGIT: Masked Generative Image Transformer. CVPR 2022. https://arxiv.org/abs/2202.04200</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MaskGIT has no true image prefix at inference. Initialize the entire target grid with MASK symbols.</a:t>
            </a:r>
          </a:p>
          <a:p>
            <a:endParaRPr/>
          </a:p>
          <a:p>
            <a:r>
              <a:t>The dot means “all candidate code values”: each position receives a categorical distribution, not one fixed code yet.</a:t>
            </a:r>
          </a:p>
          <a:p>
            <a:endParaRPr/>
          </a:p>
          <a:p>
            <a:r>
              <a:t>Position embeddings distinguish locations even when all code identities are MASK. Sampling produces a first candidate image grid.</a:t>
            </a:r>
          </a:p>
          <a:p>
            <a:endParaRPr/>
          </a:p>
          <a:p>
            <a:endParaRPr/>
          </a:p>
          <a:p>
            <a:endParaRPr/>
          </a:p>
          <a:p>
            <a:r>
              <a:t>LaTeX:</a:t>
            </a:r>
          </a:p>
          <a:p>
            <a:r>
              <a:t>\tilde s^{(0)}=(\mathrm{MASK},\ldots,\mathrm{MASK})\\\pi_i^{(1)}=p_\theta(s_i=\cdot\mid\tilde s^{(0)},c),\quad i=1,\ldots,N</a:t>
            </a:r>
          </a:p>
          <a:p>
            <a:endParaRPr/>
          </a:p>
          <a:p>
            <a:r>
              <a:t>Sources:</a:t>
            </a:r>
          </a:p>
          <a:p>
            <a:r>
              <a:t>Chang et al. MaskGIT: Masked Generative Image Transformer. CVPR 2022. https://arxiv.org/abs/2202.04200</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Suppose a refinement round must retain two of four candidate codes.</a:t>
            </a:r>
          </a:p>
          <a:p>
            <a:endParaRPr/>
          </a:p>
          <a:p>
            <a:r>
              <a:t>The next pass uses the retained codes as context and predicts replacements for the uncertain locations.</a:t>
            </a:r>
          </a:p>
          <a:p>
            <a:endParaRPr/>
          </a:p>
          <a:p>
            <a:r>
              <a:t>This is iterative commitment to a coherent grid, not four independent final predictions in one pass.</a:t>
            </a:r>
          </a:p>
          <a:p>
            <a:endParaRPr/>
          </a:p>
          <a:p>
            <a:r>
              <a:t>Toy ranking without sampling noise. The actual inference procedure includes a scheduling rule and stochastic confidence perturbation.</a:t>
            </a:r>
          </a:p>
          <a:p>
            <a:endParaRPr/>
          </a:p>
          <a:p>
            <a:r>
              <a:t>LaTeX:</a:t>
            </a:r>
          </a:p>
          <a:p>
            <a:r>
              <a:t>(c_1,c_2,c_3,c_4)=(0.95,0.40,0.85,0.20)\\\text{keep positions }\{1,3\};\qquad\text{remask positions }\{2,4\}</a:t>
            </a:r>
          </a:p>
          <a:p>
            <a:endParaRPr/>
          </a:p>
          <a:p>
            <a:r>
              <a:t>Sources:</a:t>
            </a:r>
          </a:p>
          <a:p>
            <a:r>
              <a:t>Chang et al. MaskGIT: Masked Generative Image Transformer. CVPR 2022. https://arxiv.org/abs/2202.04200</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masking schedule gradually reduces the number of locations that will be revised.</a:t>
            </a:r>
          </a:p>
          <a:p>
            <a:endParaRPr/>
          </a:p>
          <a:p>
            <a:r>
              <a:t>N is the grid size; T is the number of rounds; t/T is progress. At halfway, about 71% of locations remain masked.</a:t>
            </a:r>
          </a:p>
          <a:p>
            <a:endParaRPr/>
          </a:p>
          <a:p>
            <a:r>
              <a:t>The schedule sets a count, not which locations to hide. Confidence ranking chooses the locations.</a:t>
            </a:r>
          </a:p>
          <a:p>
            <a:endParaRPr/>
          </a:p>
          <a:p>
            <a:r>
              <a:t>Cosine schedule from MaskGIT; ceiling is the lecture’s illustrative rounding convention. Production sampling includes endpoint/count constraints.</a:t>
            </a:r>
          </a:p>
          <a:p>
            <a:endParaRPr/>
          </a:p>
          <a:p>
            <a:r>
              <a:t>LaTeX:</a:t>
            </a:r>
          </a:p>
          <a:p>
            <a:r>
              <a:t>\gamma(r)=\cos\left(\frac{\pi r}{2}\right),\qquad n_t=\left\lceil N\gamma(t/T)\right\rceil\\\gamma(0)=1,\quad\gamma(0.5)\approx0.707,\quad\gamma(1)=0</a:t>
            </a:r>
          </a:p>
          <a:p>
            <a:endParaRPr/>
          </a:p>
          <a:p>
            <a:r>
              <a:t>Sources:</a:t>
            </a:r>
          </a:p>
          <a:p>
            <a:r>
              <a:t>Chang et al. MaskGIT: Masked Generative Image Transformer. CVPR 2022. https://arxiv.org/abs/2202.04200</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4-round counts are an original calculation using ceil(16 cos(pi t/8)). The paper figure illustrates its own 8-round example; do not conflate the two schedules.</a:t>
            </a:r>
          </a:p>
          <a:p>
            <a:endParaRPr/>
          </a:p>
          <a:p>
            <a:r>
              <a:t>Sources:</a:t>
            </a:r>
          </a:p>
          <a:p>
            <a:r>
              <a:t>Chang et al. MaskGIT: Masked Generative Image Transformer. CVPR 2022. https://arxiv.org/abs/2202.04200</a:t>
            </a:r>
          </a:p>
          <a:p>
            <a:r>
              <a:t>Reproduced from Chang et al., CVPR 2022, Fig. 2 (paper example uses 8 rounds)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To replace an object while preserving its surroundings, mark a region of the latent grid as unknown.</a:t>
            </a:r>
          </a:p>
          <a:p>
            <a:endParaRPr/>
          </a:p>
          <a:p>
            <a:r>
              <a:t>O contains the observed locations. Keep their codes unchanged while refining the missing region with context from all sides.</a:t>
            </a:r>
          </a:p>
          <a:p>
            <a:endParaRPr/>
          </a:p>
          <a:p>
            <a:r>
              <a:t>A fixed latent boundary need not preserve pixels exactly at that boundary: decoder receptive fields span neighboring codes.</a:t>
            </a:r>
          </a:p>
          <a:p>
            <a:endParaRPr/>
          </a:p>
          <a:p>
            <a:endParaRPr/>
          </a:p>
          <a:p>
            <a:endParaRPr/>
          </a:p>
          <a:p>
            <a:r>
              <a:t>LaTeX:</a:t>
            </a:r>
          </a:p>
          <a:p>
            <a:r>
              <a:t>\tilde s_i=\begin{cases}s_i&amp;i\in O\ \text{(observed)}\\\mathrm{MASK}&amp;i\notin O\ \text{(to generate)}\end{cases}</a:t>
            </a:r>
          </a:p>
          <a:p>
            <a:endParaRPr/>
          </a:p>
          <a:p>
            <a:r>
              <a:t>Sources:</a:t>
            </a:r>
          </a:p>
          <a:p>
            <a:r>
              <a:t>Chang et al. MaskGIT: Masked Generative Image Transformer. CVPR 2022. https://arxiv.org/abs/2202.04200</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a:p>
            <a:endParaRPr/>
          </a:p>
          <a:p>
            <a:r>
              <a:t>Sources:</a:t>
            </a:r>
          </a:p>
          <a:p>
            <a:r>
              <a:t>Esser, Rombach &amp; Ommer. Taming Transformers for High-Resolution Image Synthesis. CVPR 2021. https://arxiv.org/abs/2012.09841</a:t>
            </a:r>
          </a:p>
          <a:p>
            <a:r>
              <a:t>Chang et al. MaskGIT: Masked Generative Image Transformer. CVPR 2022. https://arxiv.org/abs/2202.04200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MaskGIT is the conceptual foundation for masked parallel image-token refinement. DiDA additionally preserves an interleaved text-image interface and adapts an already trained autoregressive model.</a:t>
            </a:r>
          </a:p>
          <a:p>
            <a:endParaRPr/>
          </a:p>
          <a:p>
            <a:r>
              <a:t>Sources:</a:t>
            </a:r>
          </a:p>
          <a:p>
            <a:r>
              <a:t>Chang et al. MaskGIT: Masked Generative Image Transformer. CVPR 2022. https://arxiv.org/abs/2202.04200</a:t>
            </a:r>
          </a:p>
          <a:p>
            <a:r>
              <a:t>Emu3.5 Team (BAAI). Emu3.5: Native Multimodal Models are World Learners. 2025. https://arxiv.org/abs/2510.26583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large-scale sequence training is next-token prediction. DiDA is a later adaptation for parallel image generation. Native audio tokens are not described here.</a:t>
            </a:r>
          </a:p>
          <a:p>
            <a:endParaRPr/>
          </a:p>
          <a:p>
            <a:r>
              <a:t>Sources:</a:t>
            </a:r>
          </a:p>
          <a:p>
            <a:r>
              <a:t>Emu3.5 Team (BAAI). Emu3.5: Native Multimodal Models are World Learners. 2025. https://arxiv.org/abs/2510.26583</a:t>
            </a:r>
          </a:p>
          <a:p>
            <a:r>
              <a:t>Reproduced from Emu3.5 Team, 2025, Fig. 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exact Table 1 total rather than the informal 32B label in parts of the prose. Do not derive attention head dimension from hidden width alone without implementation verification.</a:t>
            </a:r>
          </a:p>
          <a:p>
            <a:endParaRPr/>
          </a:p>
          <a:p>
            <a:r>
              <a:t>The eight-query-heads-per-KV-group count is 64/8. This does not infer head dimension from hidden width.</a:t>
            </a:r>
          </a:p>
          <a:p>
            <a:endParaRPr/>
          </a:p>
          <a:p>
            <a:r>
              <a:t>Sources:</a:t>
            </a:r>
          </a:p>
          <a:p>
            <a:r>
              <a:t>Emu3.5 Team (BAAI). Emu3.5: Native Multimodal Models are World Learners. 2025. https://arxiv.org/abs/2510.26583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shared Transformer must represent both text symbols and visual code indices at its input and output.</a:t>
            </a:r>
          </a:p>
          <a:p>
            <a:endParaRPr/>
          </a:p>
          <a:p>
            <a:r>
              <a:t>V counts the total text and vision symbols. U has one learned input-embedding row per symbol; each row has 5,120 features.</a:t>
            </a:r>
          </a:p>
          <a:p>
            <a:endParaRPr/>
          </a:p>
          <a:p>
            <a:r>
              <a:t>Vocabulary size counts choices. Hidden width counts features used to represent a choice. They are not the same dimension.</a:t>
            </a:r>
          </a:p>
          <a:p>
            <a:endParaRPr/>
          </a:p>
          <a:p>
            <a:endParaRPr/>
          </a:p>
          <a:p>
            <a:endParaRPr/>
          </a:p>
          <a:p>
            <a:r>
              <a:t>LaTeX:</a:t>
            </a:r>
          </a:p>
          <a:p>
            <a:r>
              <a:t>V=151{,}854+131{,}072=282{,}926\\U\in\mathbb R^{V\times5120}</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same token interface supports understanding and editing, but the target modality changes.</a:t>
            </a:r>
          </a:p>
          <a:p>
            <a:endParaRPr/>
          </a:p>
          <a:p>
            <a:r>
              <a:t>For “make the chair blue,” the source image and instruction are given. The target is the edited image-code block.</a:t>
            </a:r>
          </a:p>
          <a:p>
            <a:endParaRPr/>
          </a:p>
          <a:p>
            <a:r>
              <a:t>The target before the bar is what the model must learn to predict. It is not provided as its own conditioning image.</a:t>
            </a:r>
          </a:p>
          <a:p>
            <a:endParaRPr/>
          </a:p>
          <a:p>
            <a:r>
              <a:t>Conceptual task-level conditional distributions; actual sequence likelihood factors into token predictions during autoregressive training.</a:t>
            </a:r>
          </a:p>
          <a:p>
            <a:endParaRPr/>
          </a:p>
          <a:p>
            <a:r>
              <a:t>LaTeX:</a:t>
            </a:r>
          </a:p>
          <a:p>
            <a:r>
              <a:t>\text{understanding: }p_\theta(T_{\rm answer}\mid I,T_{\rm question})\\\text{editing: }p_\theta(I_{\rm target}\mid I_{\rm source},T_{\rm edit})</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Its visual vocabulary is learned for reconstruction and semantic representation—not supplied by a CLIP patch encoder.</a:t>
            </a:r>
          </a:p>
          <a:p>
            <a:endParaRPr/>
          </a:p>
          <a:p>
            <a:r>
              <a:t>The encoder grid has one 256-dimensional vector per location. The codebook offers 131,072 possible vectors of that width.</a:t>
            </a:r>
          </a:p>
          <a:p>
            <a:endParaRPr/>
          </a:p>
          <a:p>
            <a:r>
              <a:t>Emu3.5 scales an IBQ-based tokenizer to 455M parameters. The earlier VQGAN discussion provides foundations, not its exact quantizer implementation.</a:t>
            </a:r>
          </a:p>
          <a:p>
            <a:endParaRPr/>
          </a:p>
          <a:p>
            <a:endParaRPr/>
          </a:p>
          <a:p>
            <a:endParaRPr/>
          </a:p>
          <a:p>
            <a:r>
              <a:t>LaTeX:</a:t>
            </a:r>
          </a:p>
          <a:p>
            <a:r>
              <a:t>E(x)\in\mathbb R^{(H/16)\times(W/16)\times256}\\\mathcal C\in\mathbb R^{131{,}072\times256}</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image decoder and language model use the same discrete code identity for different computations.</a:t>
            </a:r>
          </a:p>
          <a:p>
            <a:endParaRPr/>
          </a:p>
          <a:p>
            <a:r>
              <a:t>The decoder looks up a reconstruction vector. The Transformer looks up an embedding in its unified token vocabulary.</a:t>
            </a:r>
          </a:p>
          <a:p>
            <a:endParaRPr/>
          </a:p>
          <a:p>
            <a:r>
              <a:t>These are separate learned tables. A 256-dimensional code vector is not directly the 5,120-dimensional Transformer token.</a:t>
            </a:r>
          </a:p>
          <a:p>
            <a:endParaRPr/>
          </a:p>
          <a:p>
            <a:r>
              <a:t>vision(17) denotes the unified vocabulary identity assigned to visual code 17; it avoids falsely assuming identical numerical ids in both tables.</a:t>
            </a:r>
          </a:p>
          <a:p>
            <a:endParaRPr/>
          </a:p>
          <a:p>
            <a:r>
              <a:t>LaTeX:</a:t>
            </a:r>
          </a:p>
          <a:p>
            <a:r>
              <a:t>\text{visual code }17\ \longrightarrow\ \begin{cases}e_{17}\in\mathbb R^{256}&amp;\text{tokenizer decoder}\\u_{\operatorname{vision}(17)}\in\mathbb R^{5120}&amp;\text{Transformer input}\end{cases}</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Original arithmetic from the reported compression factor. Resizing/bucketing determines actual supported input shapes.</a:t>
            </a:r>
          </a:p>
          <a:p>
            <a:endParaRPr/>
          </a:p>
          <a:p>
            <a:r>
              <a:t>Sources:</a:t>
            </a:r>
          </a:p>
          <a:p>
            <a:r>
              <a:t>Emu3.5 Team (BAAI). Emu3.5: Native Multimodal Models are World Learners. 2025. https://arxiv.org/abs/2510.26583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tokenizer must preserve detail, code usage, and semantics. The λ coefficients weight these different objectives.</a:t>
            </a:r>
          </a:p>
          <a:p>
            <a:endParaRPr/>
          </a:p>
          <a:p>
            <a:r>
              <a:t>Pixel and LPIPS terms assess reconstruction; adversarial supervision encourages realism; quantization and entropy shape code usage.</a:t>
            </a:r>
          </a:p>
          <a:p>
            <a:endParaRPr/>
          </a:p>
          <a:p>
            <a:r>
              <a:t>Semantic distillation uses SigLIP features during training. It does not replace the tokenizer with SigLIP at inference.</a:t>
            </a:r>
          </a:p>
          <a:p>
            <a:endParaRPr/>
          </a:p>
          <a:p>
            <a:r>
              <a:t>Schematic weighted sum of loss families reported in Emu3.5 §5.2. The symbols do not assert particular unpublished coefficients or the exact IBQ formula.</a:t>
            </a:r>
          </a:p>
          <a:p>
            <a:endParaRPr/>
          </a:p>
          <a:p>
            <a:r>
              <a:t>LaTeX:</a:t>
            </a:r>
          </a:p>
          <a:p>
            <a:r>
              <a:t>\mathcal L_{\rm tok}=\lambda_r\mathcal L_{\rm rec}+\lambda_p\mathcal L_{\rm LPIPS}+\lambda_q\mathcal L_{\rm quant}\\+\lambda_a\mathcal L_{\rm adv}+\lambda_e\mathcal L_{\rm entropy}+\lambda_s\mathcal L_{\rm semantic}</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Following the shapes makes clear what is an image, a code, an embedding, and a prediction.</a:t>
            </a:r>
          </a:p>
          <a:p>
            <a:endParaRPr/>
          </a:p>
          <a:p>
            <a:r>
              <a:t>Top: encode and quantize. Bottom: embed the indices and produce a distribution over the unified vocabulary at each prediction position.</a:t>
            </a:r>
          </a:p>
          <a:p>
            <a:endParaRPr/>
          </a:p>
          <a:p>
            <a:r>
              <a:t>The full logit array describes teacher-forced training. Ordinary autoregressive inference generates one new position at a time.</a:t>
            </a:r>
          </a:p>
          <a:p>
            <a:endParaRPr/>
          </a:p>
          <a:p>
            <a:endParaRPr/>
          </a:p>
          <a:p>
            <a:endParaRPr/>
          </a:p>
          <a:p>
            <a:r>
              <a:t>LaTeX:</a:t>
            </a:r>
          </a:p>
          <a:p>
            <a:r>
              <a:t>512\times512\times3\ \to\ 32\times32\times256\ \to\ 1024\ \text{indices}\\1024\times5120\ \to\ 1024\times282{,}926\ \text{logits}</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Emu3.5 Team (2025), Emu3.5: Native Multimodal Models are World Learners, Section 2.2 and Table 1. https://arxiv.org/html/2510.26583v1#S2.SS2</a:t>
            </a:r>
          </a:p>
          <a:p>
            <a:endParaRPr/>
          </a:p>
          <a:p>
            <a:r>
              <a:t>The output projection maps a 5,120-dimensional hidden vector to 282,926 logits, spanning text tokens and visual-code tokens. With column vectors, W_out has shape 282926 by 5120. A logit is an unnormalized real-valued score. Softmax gives one probability per vocabulary entry.</a:t>
            </a:r>
          </a:p>
          <a:p>
            <a:endParaRPr/>
          </a:p>
          <a:p>
            <a:r>
              <a:t>Prediction-index convention: i labels the target, and h_i is computed from the shifted input prefix preceding that target. Therefore p_i[s_i] equals p_theta(s_i | s_&lt;i), where theta denotes model parameters. A conventional unshifted implementation would use the hidden state at the preceding input-token position. Bold p_i is the complete probability vector and p_i[s_i] is one scalar entry. No new distribution is introduced by this notation change.</a:t>
            </a:r>
          </a:p>
          <a:p>
            <a:endParaRPr/>
          </a:p>
          <a:p>
            <a:r>
              <a:t>Natural logarithms: -log(0.25) = 1.3862943611. This is a teaching example, not a reported model prediction. Cross-entropy penalizes low probability on the true token, rather than distance between numerical token IDs. The slide describes the raw full-vocabulary output, before any optional inference-time restrictions on allowed tokens.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After generating image codes, we still need to render pixels. Emu3.5 offers two routes.</a:t>
            </a:r>
          </a:p>
          <a:p>
            <a:endParaRPr/>
          </a:p>
          <a:p>
            <a:r>
              <a:t>The vanilla decoder reconstructs directly. The diffusion-based decoder starts from noise ε and uses code grid Zq as its condition.</a:t>
            </a:r>
          </a:p>
          <a:p>
            <a:endParaRPr/>
          </a:p>
          <a:p>
            <a:r>
              <a:t>The optional decoder produces twice the spatial resolution. This pixel-decoding stage is distinct from DiDA’s visual-code generation.</a:t>
            </a:r>
          </a:p>
          <a:p>
            <a:endParaRPr/>
          </a:p>
          <a:p>
            <a:r>
              <a:t>Schematic input/output notation, not an exact diffusion sampler equation. The optional image decoder is trained with a flow-matching objective.</a:t>
            </a:r>
          </a:p>
          <a:p>
            <a:endParaRPr/>
          </a:p>
          <a:p>
            <a:r>
              <a:t>LaTeX:</a:t>
            </a:r>
          </a:p>
          <a:p>
            <a:r>
              <a:t>Z_q\xrightarrow{G_{\rm vanilla}}\hat x_{\rm base}\\(\epsilon,Z_q)\xrightarrow{G_{\rm diffusion}}\hat x_{\rm higher\ resolution}</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Predicting a few meaningful frames does not yet generate every frame of a video.</a:t>
            </a:r>
          </a:p>
          <a:p>
            <a:endParaRPr/>
          </a:p>
          <a:p>
            <a:r>
              <a:t>For “pour water into the cup,” keyframes can describe important visual states. The video decoder synthesizes a temporally dense sequence.</a:t>
            </a:r>
          </a:p>
          <a:p>
            <a:endParaRPr/>
          </a:p>
          <a:p>
            <a:r>
              <a:t>The Transformer models the interleaved keyframe-level content; the video decoder supplies motion between those sparse conditions.</a:t>
            </a:r>
          </a:p>
          <a:p>
            <a:endParaRPr/>
          </a:p>
          <a:p>
            <a:r>
              <a:t>Conceptual separation of sparse multimodal sequence generation and the diffusion video decoder described in Emu3.5 §2.3.</a:t>
            </a:r>
          </a:p>
          <a:p>
            <a:endParaRPr/>
          </a:p>
          <a:p>
            <a:r>
              <a:t>LaTeX:</a:t>
            </a:r>
          </a:p>
          <a:p>
            <a:r>
              <a:t>\text{text + sparse keyframe codes}\xrightarrow{\text{video decoder}}(F_1,F_2,\ldots,F_L)</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Table 2. Each column sums to 100%.</a:t>
            </a:r>
          </a:p>
          <a:p>
            <a:endParaRPr/>
          </a:p>
          <a:p>
            <a:r>
              <a:t>Sources:</a:t>
            </a:r>
          </a:p>
          <a:p>
            <a:r>
              <a:t>Emu3.5 Team (BAAI). Emu3.5: Native Multimodal Models are World Learners. 2025. https://arxiv.org/abs/2510.26583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a:p>
            <a:endParaRPr/>
          </a:p>
          <a:p>
            <a:r>
              <a:t>Sources:</a:t>
            </a:r>
          </a:p>
          <a:p>
            <a:r>
              <a:t>Emu3.5 Team (BAAI). Emu3.5: Native Multimodal Models are World Learners. 2025. https://arxiv.org/abs/2510.26583</a:t>
            </a:r>
          </a:p>
          <a:p>
            <a:r>
              <a:t>Reproduced from Emu3.5 Team, 2025, Fig. 6 (first-row excerpt)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Video-derived training data connect language to changes in visual state over time.</a:t>
            </a:r>
          </a:p>
          <a:p>
            <a:endParaRPr/>
          </a:p>
          <a:p>
            <a:r>
              <a:t>Each image is a block of visual tokens. Later tokens are predicted using earlier words and image blocks as context.</a:t>
            </a:r>
          </a:p>
          <a:p>
            <a:endParaRPr/>
          </a:p>
          <a:p>
            <a:r>
              <a:t>The learning signal rewards plausible continuations of observed sequences. Predictive co-occurrence alone does not prove causal understanding.</a:t>
            </a:r>
          </a:p>
          <a:p>
            <a:endParaRPr/>
          </a:p>
          <a:p>
            <a:r>
              <a:t>Invented teaching example, not a quoted training record.</a:t>
            </a:r>
          </a:p>
          <a:p>
            <a:endParaRPr/>
          </a:p>
          <a:p>
            <a:r>
              <a:t>LaTeX:</a:t>
            </a:r>
          </a:p>
          <a:p>
            <a:r>
              <a:t>\text{“empty cup”},\ I_1,\ \text{“pour water”},\ I_2,\ \text{“full cup”},\ I_3</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Images introduce many code targets. A per-token weight controls their contribution to training.</a:t>
            </a:r>
          </a:p>
          <a:p>
            <a:endParaRPr/>
          </a:p>
          <a:p>
            <a:r>
              <a:t>At each position, select the probability of the true next symbol, take its negative log, and multiply by that modality’s weight.</a:t>
            </a:r>
          </a:p>
          <a:p>
            <a:endParaRPr/>
          </a:p>
          <a:p>
            <a:r>
              <a:t>A visual weight of 0.5 halves each visual token’s contribution. It does not guarantee that images contribute half the total loss.</a:t>
            </a:r>
          </a:p>
          <a:p>
            <a:endParaRPr/>
          </a:p>
          <a:p>
            <a:r>
              <a:t>Summed notation illustrates the reported pre-training modality weights; training may normalize the aggregate. SFT has stage-specific visual weights (1.0 then 0.5).</a:t>
            </a:r>
          </a:p>
          <a:p>
            <a:endParaRPr/>
          </a:p>
          <a:p>
            <a:r>
              <a:t>LaTeX:</a:t>
            </a:r>
          </a:p>
          <a:p>
            <a:r>
              <a:t>\mathcal L=-\sum_t w_t\log p_\theta(x_t\mid x_{&lt;t}),\qquad w_t=\begin{cases}1&amp;\text{text}\\0.5&amp;\text{vision}\end{cases}</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Suppose an example has 1,024 visual tokens and 32 text tokens, each with unweighted loss 1.</a:t>
            </a:r>
          </a:p>
          <a:p>
            <a:endParaRPr/>
          </a:p>
          <a:p>
            <a:r>
              <a:t>Even with half weight per visual token, this example is dominated by image targets because there are many more of them.</a:t>
            </a:r>
          </a:p>
          <a:p>
            <a:endParaRPr/>
          </a:p>
          <a:p>
            <a:r>
              <a:t>Total influence depends on token counts, prediction difficulty, weights, and normalization—not just the coefficient 0.5.</a:t>
            </a:r>
          </a:p>
          <a:p>
            <a:endParaRPr/>
          </a:p>
          <a:p>
            <a:r>
              <a:t>Toy equal-loss values, not an empirical measurement of Emu3.5 gradients or loss shares.</a:t>
            </a:r>
          </a:p>
          <a:p>
            <a:endParaRPr/>
          </a:p>
          <a:p>
            <a:r>
              <a:t>LaTeX:</a:t>
            </a:r>
          </a:p>
          <a:p>
            <a:r>
              <a:t>\mathcal L_{\rm vision}=1024\times0.5=512,\qquad\mathcal L_{\rm text}=32\times1=32\\\frac{\mathcal L_{\rm vision}}{\mathcal L_{\rm total}}=\frac{512}{544}\approx94.1\%</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Compare a correctly predicted text token with a difficult visual-code target.</a:t>
            </a:r>
          </a:p>
          <a:p>
            <a:endParaRPr/>
          </a:p>
          <a:p>
            <a:r>
              <a:t>The low probability of the correct visual code produces a large penalty, even after its 0.5 weight is applied.</a:t>
            </a:r>
          </a:p>
          <a:p>
            <a:endParaRPr/>
          </a:p>
          <a:p>
            <a:r>
              <a:t>Training lowers this loss by increasing the correct targets’ probabilities. It does not directly compare reconstructed pixels here.</a:t>
            </a:r>
          </a:p>
          <a:p>
            <a:endParaRPr/>
          </a:p>
          <a:p>
            <a:r>
              <a:t>Toy probabilities with natural logarithms; the tokenizer has a separate image-reconstruction training objective.</a:t>
            </a:r>
          </a:p>
          <a:p>
            <a:endParaRPr/>
          </a:p>
          <a:p>
            <a:r>
              <a:t>LaTeX:</a:t>
            </a:r>
          </a:p>
          <a:p>
            <a:r>
              <a:t>\mathcal L_{\rm text}=-\log0.8\approx0.223\\\mathcal L_{\rm vision}=-0.5\log0.1\approx1.151,\qquad\mathcal L_{\rm total}\approx1.374</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Table 2 totals 13.8T seen tokens; prose rounds stages to about 10T and 3T. Preserve source labels instead of presenting these as exactly identical counts.</a:t>
            </a:r>
          </a:p>
          <a:p>
            <a:endParaRPr/>
          </a:p>
          <a:p>
            <a:r>
              <a:t>Sources:</a:t>
            </a:r>
          </a:p>
          <a:p>
            <a:r>
              <a:t>Emu3.5 Team (BAAI). Emu3.5: Native Multimodal Models are World Learners. 2025. https://arxiv.org/abs/2510.26583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statement applies to video-interleaved preprocessing; other training sources can already contain paired annotations. No added annotations does not mean no supervision: next-token targets still exist.</a:t>
            </a:r>
          </a:p>
          <a:p>
            <a:endParaRPr/>
          </a:p>
          <a:p>
            <a:r>
              <a:t>Sources:</a:t>
            </a:r>
          </a:p>
          <a:p>
            <a:r>
              <a:t>Emu3.5 Team (BAAI). Emu3.5: Native Multimodal Models are World Learners. 2025. https://arxiv.org/abs/2510.26583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a:p>
            <a:endParaRPr/>
          </a:p>
          <a:p>
            <a:r>
              <a:t>Sources:</a:t>
            </a:r>
          </a:p>
          <a:p>
            <a:r>
              <a:t>Emu3.5 Team (BAAI). Emu3.5: Native Multimodal Models are World Learners. 2025. https://arxiv.org/abs/2510.26583</a:t>
            </a:r>
          </a:p>
          <a:p>
            <a:r>
              <a:t>Reproduced from Emu3.5 Team, 2025, Fig. 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Instruction data specify a context and a desired response—text, image codes, or an interleaved sequence.</a:t>
            </a:r>
          </a:p>
          <a:p>
            <a:endParaRPr/>
          </a:p>
          <a:p>
            <a:r>
              <a:t>c is the supplied prompt and input images. A selects supervised response positions; true earlier response tokens provide teacher-forced context.</a:t>
            </a:r>
          </a:p>
          <a:p>
            <a:endParaRPr/>
          </a:p>
          <a:p>
            <a:r>
              <a:t>The basic next-token loss remains familiar. Task-formatted data and supervised positions teach what to generate in response to an instruction.</a:t>
            </a:r>
          </a:p>
          <a:p>
            <a:endParaRPr/>
          </a:p>
          <a:p>
            <a:r>
              <a:t>Conceptual response-supervised SFT expression, not a claim about every exact loss mask in the released pipeline. Emu3.5 reports visual weights 1.0 in SFT stage 1 and 0.5 in stage 2.</a:t>
            </a:r>
          </a:p>
          <a:p>
            <a:endParaRPr/>
          </a:p>
          <a:p>
            <a:r>
              <a:t>LaTeX:</a:t>
            </a:r>
          </a:p>
          <a:p>
            <a:r>
              <a:t>\mathcal L_{\rm SFT}=-\sum_{t\in\mathcal A}w_t\log p_\theta(y_t\mid c,y_{&lt;t})</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completed answer or image can be scored for alignment, appearance, text fidelity, or task-specific consistency.</a:t>
            </a:r>
          </a:p>
          <a:p>
            <a:endParaRPr/>
          </a:p>
          <a:p>
            <a:r>
              <a:t>The report normalizes reward signals to a common range. In this illustrative sum, αⱼ weights the contribution of quality criterion j.</a:t>
            </a:r>
          </a:p>
          <a:p>
            <a:endParaRPr/>
          </a:p>
          <a:p>
            <a:r>
              <a:t>A reward is a quality score, not a probability. The relevant scorers and their balance depend on the task.</a:t>
            </a:r>
          </a:p>
          <a:p>
            <a:endParaRPr/>
          </a:p>
          <a:p>
            <a:r>
              <a:t>Schematic aggregation: the report specifies normalization and multiple reward components, not one universal set of alpha coefficients.</a:t>
            </a:r>
          </a:p>
          <a:p>
            <a:endParaRPr/>
          </a:p>
          <a:p>
            <a:r>
              <a:t>LaTeX:</a:t>
            </a:r>
          </a:p>
          <a:p>
            <a:r>
              <a:t>R=\sum_j\alpha_j\widetilde R_j,\qquad\widetilde R_j\in[1,10]</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All numbers are original illustrative scores, not Emu3.5 measurements. With two candidates, population-standardized advantages would be -1 and +1 before epsilon.</a:t>
            </a:r>
          </a:p>
          <a:p>
            <a:endParaRPr/>
          </a:p>
          <a:p>
            <a:r>
              <a:t>Sources:</a:t>
            </a:r>
          </a:p>
          <a:p>
            <a:r>
              <a:t>Emu3.5 Team (BAAI). Emu3.5: Native Multimodal Models are World Learners. 2025. https://arxiv.org/abs/2510.26583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Section 4.2.3. Sequence modeling remains autoregressive at this stage. DiDA is discussed separately after RL.</a:t>
            </a:r>
          </a:p>
          <a:p>
            <a:endParaRPr/>
          </a:p>
          <a:p>
            <a:r>
              <a:t>Sources:</a:t>
            </a:r>
          </a:p>
          <a:p>
            <a:r>
              <a:t>Emu3.5 Team (BAAI). Emu3.5: Native Multimodal Models are World Learners. 2025. https://arxiv.org/abs/2510.26583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report shows reward rising from roughly 4.5 to above 7.1. Its language about avoiding reward hacking should be treated as a claim, not a theorem.</a:t>
            </a:r>
          </a:p>
          <a:p>
            <a:endParaRPr/>
          </a:p>
          <a:p>
            <a:r>
              <a:t>Sources:</a:t>
            </a:r>
          </a:p>
          <a:p>
            <a:r>
              <a:t>Emu3.5 Team (BAAI). Emu3.5: Native Multimodal Models are World Learners. 2025. https://arxiv.org/abs/2510.26583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 image can require thousands of sequential next-code decisions even when the prompt is short.</a:t>
            </a:r>
          </a:p>
          <a:p>
            <a:endParaRPr/>
          </a:p>
          <a:p>
            <a:r>
              <a:t>An autoregressive decoder has roughly 4,096 dependent code predictions for this image. That serial path motivates DiDA.</a:t>
            </a:r>
          </a:p>
          <a:p>
            <a:endParaRPr/>
          </a:p>
          <a:p>
            <a:r>
              <a:t>DiDA adapts a trained autoregressive model to parallel within-image refinement. Changing an attention mask alone is not sufficient training.</a:t>
            </a:r>
          </a:p>
          <a:p>
            <a:endParaRPr/>
          </a:p>
          <a:p>
            <a:endParaRPr/>
          </a:p>
          <a:p>
            <a:endParaRPr/>
          </a:p>
          <a:p>
            <a:r>
              <a:t>LaTeX:</a:t>
            </a:r>
          </a:p>
          <a:p>
            <a:r>
              <a:t>N=\left(\frac{1024}{16}\right)^2=4096\ \text{image codes}</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https://arxiv.org/html/2510.26583v1#S4.SS3.SSS1</a:t>
            </a:r>
          </a:p>
          <a:p>
            <a:r>
              <a:t>Emu3.5 Team (2025), Section 4.3.1 and Figure 9.</a:t>
            </a:r>
          </a:p>
          <a:p>
            <a:endParaRPr/>
          </a:p>
          <a:p>
            <a:r>
              <a:t>Each target image has a noisy duplicate. Noisy tokens attend to preceding clean context and bidirectionally within their own noisy image block. They do not attend to their own clean target image. Clean image and text tokens retain the original causal pattern.</a:t>
            </a:r>
          </a:p>
          <a:p>
            <a:endParaRPr/>
          </a:p>
          <a:p>
            <a:r>
              <a:t>The diagram is a conceptual explanation rather than an equation quoted from the report. I is the clean visual-code sequence, I tilde is a noisy copy, I hat is the predicted clean sequence, C is preceding text/image context, and q_tau is an abstract corruption rule at noise level tau. This notation does not establish a specific corruption kernel, schedule, or explicit timestep-conditioning architecture. The report's training description does not fully specify the corruption rule. Do not replace the removed masking example with another invented implementation.</a:t>
            </a:r>
          </a:p>
          <a:p>
            <a:endParaRPr/>
          </a:p>
          <a:p>
            <a:r>
              <a:t>Masking can be a corruption mechanism in general, but the term corruption alone does not identify a MASK-token implementation.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model must score possible clean image codes using the noisy image and preceding multimodal context.</a:t>
            </a:r>
          </a:p>
          <a:p>
            <a:endParaRPr/>
          </a:p>
          <a:p>
            <a:r>
              <a:t>Example: C contains a cup photo and “make it blue.” Ĩ is a noisy target block. The model should assign high probability to codes for the edited image.</a:t>
            </a:r>
          </a:p>
          <a:p>
            <a:endParaRPr/>
          </a:p>
          <a:p>
            <a:r>
              <a:t>This names a prediction problem, not a loss or sampler. The clean target is supervision—not its own input.</a:t>
            </a:r>
          </a:p>
          <a:p>
            <a:endParaRPr/>
          </a:p>
          <a:p>
            <a:r>
              <a:t>Teaching-level conditional notation, not a verbatim Emu3.5 equation. Explicit tau-conditioning is conceptual bookkeeping; the report does not establish a separate timestep-embedding interface. The attention pattern, not this formula alone, establishes parallel prediction.</a:t>
            </a:r>
          </a:p>
          <a:p>
            <a:endParaRPr/>
          </a:p>
          <a:p>
            <a:r>
              <a:t>LaTeX:</a:t>
            </a:r>
          </a:p>
          <a:p>
            <a:r>
              <a:t>p_\theta(\underbrace{I}_{\text{clean target}}\mid\underbrace{C,\tilde I,\tau}_{\text{conditioning information}})</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At one corrupted location, suppose the correct clean code is 7. Inspect the probability assigned to that code.</a:t>
            </a:r>
          </a:p>
          <a:p>
            <a:endParaRPr/>
          </a:p>
          <a:p>
            <a:r>
              <a:t>If the model assigned only 0.1 to code 7, the penalty would be 2.303. Learning should increase the correct code’s probability.</a:t>
            </a:r>
          </a:p>
          <a:p>
            <a:endParaRPr/>
          </a:p>
          <a:p>
            <a:r>
              <a:t>This illustrates a categorical denoising loss. It is not a claim that the report specifies this exact DiDA loss, weighting, or supervised-position set.</a:t>
            </a:r>
          </a:p>
          <a:p>
            <a:endParaRPr/>
          </a:p>
          <a:p>
            <a:r>
              <a:t>Invented three-code example; natural logarithms. The report describes the adaptation task and attention structure but does not provide a full reproducible loss/noise specification in §4.3.1.</a:t>
            </a:r>
          </a:p>
          <a:p>
            <a:endParaRPr/>
          </a:p>
          <a:p>
            <a:r>
              <a:t>LaTeX:</a:t>
            </a:r>
          </a:p>
          <a:p>
            <a:r>
              <a:t>p(2)=0.1,\quad p(7)=0.7,\quad p(9)=0.2\\\mathcal L_{\rm location}=-\log p(7)=-\log0.7\approx0.357</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During training the clean image exists. During generation it is precisely the unknown output we want.</a:t>
            </a:r>
          </a:p>
          <a:p>
            <a:endParaRPr/>
          </a:p>
          <a:p>
            <a:r>
              <a:t>Training uses I to construct examples and evaluate predictions. The denoising branch must not read the clean target block it is trying to recover.</a:t>
            </a:r>
          </a:p>
          <a:p>
            <a:endParaRPr/>
          </a:p>
          <a:p>
            <a:r>
              <a:t>At inference, initialize an entire image-code block and refine it. No ground-truth target image is available.</a:t>
            </a:r>
          </a:p>
          <a:p>
            <a:endParaRPr/>
          </a:p>
          <a:p>
            <a:r>
              <a:t>Schematic distinction. Does not assert an exact initialization distribution, corruption type, timestep interface, denoising-step count, or sampling schedule.</a:t>
            </a:r>
          </a:p>
          <a:p>
            <a:endParaRPr/>
          </a:p>
          <a:p>
            <a:r>
              <a:t>LaTeX:</a:t>
            </a:r>
          </a:p>
          <a:p>
            <a:r>
              <a:t>\text{training: }I\to\tilde I\quad\xrightarrow[\text{compare prediction with }I]{\text{model given }C,\tilde I}\text{parameter update}\\\text{inference: }C+\text{noisy block}\to\text{iterative refinement}\to\hat I\to\text{pixels}</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At shifted-input level, the conventional diagonal self-position can be included. Cross-image noisy attention is not permitted by the described mask.</a:t>
            </a:r>
          </a:p>
          <a:p>
            <a:endParaRPr/>
          </a:p>
          <a:p>
            <a:r>
              <a:t>Clean positions follow shifted-input causal self-attention, including the ordinary diagonal. A noisy copy may access earlier clean images, but not its own clean target or another noisy image block.</a:t>
            </a:r>
          </a:p>
          <a:p>
            <a:endParaRPr/>
          </a:p>
          <a:p>
            <a:r>
              <a:t>Sources:</a:t>
            </a:r>
          </a:p>
          <a:p>
            <a:r>
              <a:t>Emu3.5 Team (BAAI). Emu3.5: Native Multimodal Models are World Learners. 2025. https://arxiv.org/abs/2510.26583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both panels: the original next-token regime and the adaptation mask. The noise process is not simply the optional pixel-space diffusion decoder.</a:t>
            </a:r>
          </a:p>
          <a:p>
            <a:endParaRPr/>
          </a:p>
          <a:p>
            <a:r>
              <a:t>Sources:</a:t>
            </a:r>
          </a:p>
          <a:p>
            <a:r>
              <a:t>Emu3.5 Team (BAAI). Emu3.5: Native Multimodal Models are World Learners. 2025. https://arxiv.org/abs/2510.26583</a:t>
            </a:r>
          </a:p>
          <a:p>
            <a:r>
              <a:t>Reproduced from Emu3.5 Team, 2025, Fig. 9</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1715015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row is a query; a column is a key. Each entry says whether that query can read that key: 1 allows it, 0 blocks it.</a:t>
            </a:r>
          </a:p>
          <a:p>
            <a:endParaRPr/>
          </a:p>
          <a:p>
            <a:r>
              <a:t>c: preceding clean context. i: clean target-image branch. n: its noisy duplicate. Noisy tokens can see each other, but not i₁ or i₂.</a:t>
            </a:r>
          </a:p>
          <a:p>
            <a:endParaRPr/>
          </a:p>
          <a:p>
            <a:r>
              <a:t>Clean rows retain causal attention. The noisy block uses bidirectional attention without leaking the clean image it must predict.</a:t>
            </a:r>
          </a:p>
          <a:p>
            <a:endParaRPr/>
          </a:p>
          <a:p>
            <a:r>
              <a:t>Small illustrative mask following Emu3.5 Fig.9, not a full batch tensor. Diagonal entries in the clean stream refer to shifted inputs, not permission to read a token’s own prediction target.</a:t>
            </a:r>
          </a:p>
          <a:p>
            <a:endParaRPr/>
          </a:p>
          <a:p>
            <a:r>
              <a:t>LaTeX:</a:t>
            </a:r>
          </a:p>
          <a:p>
            <a:r>
              <a:t>\begin{array}{c|cccccc}&amp;c_1&amp;c_2&amp;i_1&amp;i_2&amp;n_1&amp;n_2\\\hline c_1&amp;1&amp;0&amp;0&amp;0&amp;0&amp;0\\c_2&amp;1&amp;1&amp;0&amp;0&amp;0&amp;0\\i_1&amp;1&amp;1&amp;1&amp;0&amp;0&amp;0\\i_2&amp;1&amp;1&amp;1&amp;1&amp;0&amp;0\\n_1&amp;1&amp;1&amp;0&amp;0&amp;1&amp;1\\n_2&amp;1&amp;1&amp;0&amp;0&amp;1&amp;1\end{array}</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mask is added to attention scores before softmax, so forbidden keys receive zero probability.</a:t>
            </a:r>
          </a:p>
          <a:p>
            <a:endParaRPr/>
          </a:p>
          <a:p>
            <a:r>
              <a:t>QKᵀ measures query–key compatibility; dₖ is key width. A blocks forbidden connections. The resulting weights mix the value vectors V.</a:t>
            </a:r>
          </a:p>
          <a:p>
            <a:endParaRPr/>
          </a:p>
          <a:p>
            <a:r>
              <a:t>This attention mask controls what can be read. A loss mask separately controls which output positions receive supervision.</a:t>
            </a:r>
          </a:p>
          <a:p>
            <a:endParaRPr/>
          </a:p>
          <a:p>
            <a:endParaRPr/>
          </a:p>
          <a:p>
            <a:endParaRPr/>
          </a:p>
          <a:p>
            <a:r>
              <a:t>LaTeX:</a:t>
            </a:r>
          </a:p>
          <a:p>
            <a:r>
              <a:t>\operatorname{Attn}(Q,K,V)=\operatorname{softmax}\!\left(\frac{QK^\top}{\sqrt{d_k}}+A\right)V,\quad A_{ij}=\begin{cases}0&amp;\text{allowed}\\-\infty&amp;\text{blocked}\end{cases}</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Suppose one query has scores 1, 2, and 3, but the third key belongs to a forbidden clean-target location.</a:t>
            </a:r>
          </a:p>
          <a:p>
            <a:endParaRPr/>
          </a:p>
          <a:p>
            <a:r>
              <a:t>The largest raw score was blocked, so it contributes no value-vector information to this query.</a:t>
            </a:r>
          </a:p>
          <a:p>
            <a:endParaRPr/>
          </a:p>
          <a:p>
            <a:r>
              <a:t>In DiDA this protects the denoising task: noisy tokens can coordinate with each other without copying their clean answers.</a:t>
            </a:r>
          </a:p>
          <a:p>
            <a:endParaRPr/>
          </a:p>
          <a:p>
            <a:r>
              <a:t>Toy single-query attention example. Numerical implementations use a suitable masked-softmax operation or large negative sentinel.</a:t>
            </a:r>
          </a:p>
          <a:p>
            <a:endParaRPr/>
          </a:p>
          <a:p>
            <a:r>
              <a:t>LaTeX:</a:t>
            </a:r>
          </a:p>
          <a:p>
            <a:r>
              <a:t>(1,2,3)+(0,0,-\infty)=(1,2,-\infty)\\\operatorname{softmax}(1,2,-\infty)\approx(0.269,0.731,0)</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Initialize all image-code positions together, then repeatedly improve the noisy block.</a:t>
            </a:r>
          </a:p>
          <a:p>
            <a:endParaRPr/>
          </a:p>
          <a:p>
            <a:r>
              <a:t>Each refinement pass can predict multiple image positions using the context and current noisy block. The final block is decoded into pixels.</a:t>
            </a:r>
          </a:p>
          <a:p>
            <a:endParaRPr/>
          </a:p>
          <a:p>
            <a:r>
              <a:t>T labels refinement rounds in this schematic. The conditional-probability formula alone does not determine T or the update schedule.</a:t>
            </a:r>
          </a:p>
          <a:p>
            <a:endParaRPr/>
          </a:p>
          <a:p>
            <a:r>
              <a:t>Conceptual sequence, not a claimed exact sampler implementation or step count for Emu3.5.</a:t>
            </a:r>
          </a:p>
          <a:p>
            <a:endParaRPr/>
          </a:p>
          <a:p>
            <a:r>
              <a:t>LaTeX:</a:t>
            </a:r>
          </a:p>
          <a:p>
            <a:r>
              <a:t>I^{(T)}\xrightarrow{\text{denoise}}I^{(T-1)}\to\cdots\to I^{(0)}\xrightarrow{\text{code lookup + decoder}}\hat x</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MaskGIT: https://arxiv.org/html/2202.04200#S3.SS2</a:t>
            </a:r>
          </a:p>
          <a:p>
            <a:r>
              <a:t>Emu3.5: https://arxiv.org/html/2510.26583v1#S4.SS3.SSS1</a:t>
            </a:r>
          </a:p>
          <a:p>
            <a:r>
              <a:t>URSA: https://arxiv.org/html/2510.24717v1</a:t>
            </a:r>
          </a:p>
          <a:p>
            <a:r>
              <a:t>Official relationship: https://github.com/baaivision/URSA (README identifies URSA as part of Emu3.5, named DiDA).</a:t>
            </a:r>
          </a:p>
          <a:p>
            <a:endParaRPr/>
          </a:p>
          <a:p>
            <a:r>
              <a:t>The table compares standard MaskGIT decoding with DiDA, the discrete diffusion adaptation in Emu3.5. Both process multiple target positions in parallel in one forward pass, followed by sequential refinement iterations. For MaskGIT, the currently masked positions are the prediction targets. Standard decoding retains accepted tokens; the confidence-based remasking schedule applies to remaining uncertain predictions.</a:t>
            </a:r>
          </a:p>
          <a:p>
            <a:endParaRPr/>
          </a:p>
          <a:p>
            <a:r>
              <a:t>In Emu3.5, the noisy tokens of an image attend bidirectionally to tokens in that same image, with causal access to preceding clean multimodal context. The phrase current image refers to the entire image-token sequence, not a spatial subregion or an attention window. Preceding text and images remain context. This is not bidirectional attention over the entire multimodal conversation.</a:t>
            </a:r>
          </a:p>
          <a:p>
            <a:endParaRPr/>
          </a:p>
          <a:p>
            <a:r>
              <a:t>Emu3.5 describes whole-sequence initialization and iterative discrete denoising. The global-refinement interpretation and ability to revise token values are supported by its URSA foundation, whose uniform discrete diffusion allows categorical tokens to change at subsequent steps. This does not mean that every token must change on every iteration. Emu3.5 does not publish all exact sampler settings or its DiDA inference iteration count. Do not equate the separate optional 4-step pixel diffusion decoder with DiDA.</a:t>
            </a:r>
          </a:p>
          <a:p>
            <a:endParaRPr/>
          </a:p>
          <a:p>
            <a:r>
              <a:t>The start states describe generation of a new target image. Conditional editing and other tasks may use additional visual inputs. The MaskGIT attention row summarizes image-token self-attention, not an assertion that MaskGIT has no class or other conditioning.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Do not confuse generating the discrete image codes with rendering those codes as pixels.</a:t>
            </a:r>
          </a:p>
          <a:p>
            <a:endParaRPr/>
          </a:p>
          <a:p>
            <a:r>
              <a:t>DiDA changes the Transformer’s image-code generation. The optional diffusion decoder changes how a completed code grid is rendered.</a:t>
            </a:r>
          </a:p>
          <a:p>
            <a:endParaRPr/>
          </a:p>
          <a:p>
            <a:r>
              <a:t>They operate at different stages and solve different problems: efficient code prediction versus high-quality pixel synthesis.</a:t>
            </a:r>
          </a:p>
          <a:p>
            <a:endParaRPr/>
          </a:p>
          <a:p>
            <a:r>
              <a:t>The report describes DiDA in §4.3 and the optional image decoder in §2.3/§5.2. This stage separation does not require the two mechanisms to share a sampler.</a:t>
            </a:r>
          </a:p>
          <a:p>
            <a:endParaRPr/>
          </a:p>
          <a:p>
            <a:r>
              <a:t>LaTeX:</a:t>
            </a:r>
          </a:p>
          <a:p>
            <a:r>
              <a:t>C\xrightarrow{\text{DiDA: refine discrete codes}}\hat I\\\hat I\xrightarrow{\text{vanilla decoder OR optional diffusion decoder}}\hat x</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 illustrated response alternates between sequential text generation and parallel image refinement.</a:t>
            </a:r>
          </a:p>
          <a:p>
            <a:endParaRPr/>
          </a:p>
          <a:p>
            <a:r>
              <a:t>After an image block is completed, its codes become context for subsequent text and images.</a:t>
            </a:r>
          </a:p>
          <a:p>
            <a:endParaRPr/>
          </a:p>
          <a:p>
            <a:r>
              <a:t>Within an image, DiDA reduces serial decoding. Across the response, the model still follows the order of the multimodal sequence.</a:t>
            </a:r>
          </a:p>
          <a:p>
            <a:endParaRPr/>
          </a:p>
          <a:p>
            <a:endParaRPr/>
          </a:p>
          <a:p>
            <a:endParaRPr/>
          </a:p>
          <a:p>
            <a:r>
              <a:t>LaTeX:</a:t>
            </a:r>
          </a:p>
          <a:p>
            <a:r>
              <a:t>T_{\rm prefix}\to\underbrace{I_1}_{\text{parallel refinement}}\to T_{\rm continuation}\to\underbrace{I_2}_{\text{parallel refinement}}</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Section 4.3.2. The report uses FlexAttention, hybrid training parallelism, asynchronous requests, state reuse, and FP8. Avoid attributing all implementation acceleration to the probabilistic model.</a:t>
            </a:r>
          </a:p>
          <a:p>
            <a:endParaRPr/>
          </a:p>
          <a:p>
            <a:r>
              <a:t>Sources:</a:t>
            </a:r>
          </a:p>
          <a:p>
            <a:r>
              <a:t>Emu3.5 Team (BAAI). Emu3.5: Native Multimodal Models are World Learners. 2025. https://arxiv.org/abs/2510.26583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one readable portion of the paper montage. The paper evaluates both general prompt following and English/Chinese text rendering.</a:t>
            </a:r>
          </a:p>
          <a:p>
            <a:endParaRPr/>
          </a:p>
          <a:p>
            <a:r>
              <a:t>Sources:</a:t>
            </a:r>
          </a:p>
          <a:p>
            <a:r>
              <a:t>Emu3.5 Team (BAAI). Emu3.5: Native Multimodal Models are World Learners. 2025. https://arxiv.org/abs/2510.26583</a:t>
            </a:r>
          </a:p>
          <a:p>
            <a:r>
              <a:t>Reproduced from Emu3.5 Team, 2025, Fig. 12 (selected crop)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Check identities, geometry, and background preservation. These are selected paper examples, not a random test sample.</a:t>
            </a:r>
          </a:p>
          <a:p>
            <a:endParaRPr/>
          </a:p>
          <a:p>
            <a:r>
              <a:t>Sources:</a:t>
            </a:r>
          </a:p>
          <a:p>
            <a:r>
              <a:t>Emu3.5 Team (BAAI). Emu3.5: Native Multimodal Models are World Learners. 2025. https://arxiv.org/abs/2510.26583</a:t>
            </a:r>
          </a:p>
          <a:p>
            <a:r>
              <a:t>Reproduced from Emu3.5 Team, 2025, Fig. 13 (selected crop)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Long-horizon coherence differs from independent single-image quality. A later illustration should remain compatible with earlier generated state.</a:t>
            </a:r>
          </a:p>
          <a:p>
            <a:endParaRPr/>
          </a:p>
          <a:p>
            <a:r>
              <a:t>Sources:</a:t>
            </a:r>
          </a:p>
          <a:p>
            <a:r>
              <a:t>Emu3.5 Team (BAAI). Emu3.5: Native Multimodal Models are World Learners. 2025. https://arxiv.org/abs/2510.26583</a:t>
            </a:r>
          </a:p>
          <a:p>
            <a:r>
              <a:t>Reproduced from Emu3.5 Team, 2025, Fig. 16 (selected crop)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Evaluate task completion and ordering. Avoid interpreting a polished instructional sequence as validated safe procedural advice.</a:t>
            </a:r>
          </a:p>
          <a:p>
            <a:endParaRPr/>
          </a:p>
          <a:p>
            <a:r>
              <a:t>Sources:</a:t>
            </a:r>
          </a:p>
          <a:p>
            <a:r>
              <a:t>Emu3.5 Team (BAAI). Emu3.5: Native Multimodal Models are World Learners. 2025. https://arxiv.org/abs/2510.26583</a:t>
            </a:r>
          </a:p>
          <a:p>
            <a:r>
              <a:t>Reproduced from Emu3.5 Team, 2025, Fig. 17 (selected crop)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overlaid controls are instructions for the transition to the next frame. This is learned visual prediction, not evidence of an explicit 3D scene representation.</a:t>
            </a:r>
          </a:p>
          <a:p>
            <a:endParaRPr/>
          </a:p>
          <a:p>
            <a:r>
              <a:t>Sources:</a:t>
            </a:r>
          </a:p>
          <a:p>
            <a:r>
              <a:t>Emu3.5 Team (BAAI). Emu3.5: Native Multimodal Models are World Learners. 2025. https://arxiv.org/abs/2510.26583</a:t>
            </a:r>
          </a:p>
          <a:p>
            <a:r>
              <a:t>Reproduced from Emu3.5 Team, 2025, Fig. 18 (selected crop)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paper formulates long-horizon manipulation as interleaved subtask/keyframe generation. Most initial prompt images in this figure were generated with Gemini 2.5 Flash Image, as stated in Section 6.6.</a:t>
            </a:r>
          </a:p>
          <a:p>
            <a:endParaRPr/>
          </a:p>
          <a:p>
            <a:r>
              <a:t>Sources:</a:t>
            </a:r>
          </a:p>
          <a:p>
            <a:r>
              <a:t>Emu3.5 Team (BAAI). Emu3.5: Native Multimodal Models are World Learners. 2025. https://arxiv.org/abs/2510.26583</a:t>
            </a:r>
          </a:p>
          <a:p>
            <a:r>
              <a:t>Reproduced from Emu3.5 Team, 2025, Fig. 19 (selected crop)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Original critical evaluation framework based on the reported task types. Control for judge bias, leakage, sample selection, and accumulated errors.</a:t>
            </a:r>
          </a:p>
          <a:p>
            <a:endParaRPr/>
          </a:p>
          <a:p>
            <a:r>
              <a:t>Sources:</a:t>
            </a:r>
          </a:p>
          <a:p>
            <a:r>
              <a:t>Emu3.5 Team (BAAI). Emu3.5: Native Multimodal Models are World Learners. 2025. https://arxiv.org/abs/2510.26583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model can generate a plausible next observation conditioned on earlier observations and actions.</a:t>
            </a:r>
          </a:p>
          <a:p>
            <a:endParaRPr/>
          </a:p>
          <a:p>
            <a:r>
              <a:t>o denotes observations; a denotes supplied actions or action descriptions. The formula names a conditional next-state prediction problem.</a:t>
            </a:r>
          </a:p>
          <a:p>
            <a:endParaRPr/>
          </a:p>
          <a:p>
            <a:r>
              <a:t>A convincing prediction is not proof of causal correctness, calibrated uncertainty, or safe control. Those require separate tests.</a:t>
            </a:r>
          </a:p>
          <a:p>
            <a:endParaRPr/>
          </a:p>
          <a:p>
            <a:r>
              <a:t>Conceptual world-model interface, not a claim that Emu3.5 uses this exact observation/action formalization or guarantees physically valid dynamics.</a:t>
            </a:r>
          </a:p>
          <a:p>
            <a:endParaRPr/>
          </a:p>
          <a:p>
            <a:r>
              <a:t>LaTeX:</a:t>
            </a:r>
          </a:p>
          <a:p>
            <a:r>
              <a:t>p_\theta(o_{t+1}\mid o_{\le t},a_{\le t})</a:t>
            </a:r>
          </a:p>
          <a:p>
            <a:endParaRPr/>
          </a:p>
          <a:p>
            <a:r>
              <a:t>Sources:</a:t>
            </a:r>
          </a:p>
          <a:p>
            <a:r>
              <a:t>Emu3.5 Team (BAAI). Emu3.5: Native Multimodal Models are World Learners. 2025. https://arxiv.org/abs/2510.26583</a:t>
            </a:r>
          </a:p>
          <a:p>
            <a:endParaRPr/>
          </a:p>
          <a:p>
            <a:r>
              <a:t>Notation and numerical examples are pedagogical unless explicitly identified as reported paper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answers: common categorical interface; hidden identities versus permitted dependencies versus supervised targets; bidirectional denoising differs from causal NTP, while text remains sequential; controlled counterfactual/closed-loop tests with consistency and task-success metrics. References: Esser, Rombach &amp; Ommer. Taming Transformers for High-Resolution Image Synthesis. CVPR 2021. https://arxiv.org/abs/2012.09841</a:t>
            </a:r>
          </a:p>
          <a:p>
            <a:r>
              <a:t>Chang et al. MaskGIT: Masked Generative Image Transformer. CVPR 2022. https://arxiv.org/abs/2202.04200</a:t>
            </a:r>
          </a:p>
          <a:p>
            <a:r>
              <a:t>Emu3.5 Team (BAAI). Emu3.5: Native Multimodal Models are World Learners. 2025. https://arxiv.org/abs/2510.26583</a:t>
            </a:r>
          </a:p>
          <a:p>
            <a:endParaRPr/>
          </a:p>
          <a:p>
            <a:r>
              <a:t>Sources:</a:t>
            </a:r>
          </a:p>
          <a:p>
            <a:r>
              <a:t>Esser, Rombach &amp; Ommer. Taming Transformers for High-Resolution Image Synthesis. CVPR 2021. https://arxiv.org/abs/2012.09841</a:t>
            </a:r>
          </a:p>
          <a:p>
            <a:r>
              <a:t>Chang et al. MaskGIT: Masked Generative Image Transformer. CVPR 2022. https://arxiv.org/abs/2202.04200</a:t>
            </a:r>
          </a:p>
          <a:p>
            <a:r>
              <a:t>Emu3.5 Team (BAAI). Emu3.5: Native Multimodal Models are World Learners. 2025. https://arxiv.org/abs/2510.26583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rxiv.org/abs/2012.09841"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arxiv.org/abs/2510.26583" TargetMode="External"/><Relationship Id="rId4" Type="http://schemas.openxmlformats.org/officeDocument/2006/relationships/hyperlink" Target="https://arxiv.org/abs/2202.0420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openaccess.thecvf.com/content/CVPR2021/papers/Esser_Taming_Transformers_for_High-Resolution_Image_Synthesis_CVPR_2021_paper.pdf" TargetMode="External"/><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5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Native Multimodal&#10;Generation">
            <a:extLst>
              <a:ext uri="{FF2B5EF4-FFF2-40B4-BE49-F238E27FC236}">
                <a16:creationId xmlns:a16="http://schemas.microsoft.com/office/drawing/2014/main" id="{830A8DEF-D81B-49A3-AA0C-F033677D9F23}"/>
              </a:ext>
            </a:extLst>
          </p:cNvPr>
          <p:cNvSpPr>
            <a:spLocks noGrp="1"/>
          </p:cNvSpPr>
          <p:nvPr/>
        </p:nvSpPr>
        <p:spPr>
          <a:xfrm>
            <a:off x="723900" y="1190625"/>
            <a:ext cx="10572750" cy="1619250"/>
          </a:xfrm>
          <a:prstGeom prst="rect">
            <a:avLst/>
          </a:prstGeom>
          <a:noFill/>
          <a:ln w="0">
            <a:noFill/>
          </a:ln>
        </p:spPr>
        <p:txBody>
          <a:bodyPr lIns="0" tIns="0" rIns="0" bIns="0">
            <a:noAutofit/>
          </a:bodyPr>
          <a:lstStyle/>
          <a:p>
            <a:pPr>
              <a:buNone/>
              <a:defRPr sz="4800" b="1">
                <a:solidFill>
                  <a:srgbClr val="18364A"/>
                </a:solidFill>
                <a:latin typeface="Arial"/>
                <a:ea typeface="Arial"/>
                <a:cs typeface="Arial"/>
              </a:defRPr>
            </a:pPr>
            <a:r>
              <a:rPr sz="4800" b="1">
                <a:solidFill>
                  <a:srgbClr val="18364A"/>
                </a:solidFill>
                <a:latin typeface="Arial"/>
                <a:ea typeface="Arial"/>
                <a:cs typeface="Arial"/>
              </a:rPr>
              <a:t>Native Multimodal</a:t>
            </a:r>
          </a:p>
          <a:p>
            <a:pPr>
              <a:buNone/>
              <a:defRPr sz="4800" b="1">
                <a:solidFill>
                  <a:srgbClr val="18364A"/>
                </a:solidFill>
                <a:latin typeface="Arial"/>
                <a:ea typeface="Arial"/>
                <a:cs typeface="Arial"/>
              </a:defRPr>
            </a:pPr>
            <a:r>
              <a:rPr sz="4800" b="1">
                <a:solidFill>
                  <a:srgbClr val="18364A"/>
                </a:solidFill>
                <a:latin typeface="Arial"/>
                <a:ea typeface="Arial"/>
                <a:cs typeface="Arial"/>
              </a:rPr>
              <a:t>Generation</a:t>
            </a:r>
          </a:p>
        </p:txBody>
      </p:sp>
      <p:sp>
        <p:nvSpPr>
          <p:cNvPr id="2" name="VQGAN, MaskGIT, and Emu3.5">
            <a:extLst>
              <a:ext uri="{FF2B5EF4-FFF2-40B4-BE49-F238E27FC236}">
                <a16:creationId xmlns:a16="http://schemas.microsoft.com/office/drawing/2014/main" id="{315C2AB8-B3E4-41F3-9B74-38307CB52BAD}"/>
              </a:ext>
            </a:extLst>
          </p:cNvPr>
          <p:cNvSpPr>
            <a:spLocks noGrp="1"/>
          </p:cNvSpPr>
          <p:nvPr/>
        </p:nvSpPr>
        <p:spPr>
          <a:xfrm>
            <a:off x="762000" y="3381375"/>
            <a:ext cx="10287000" cy="619125"/>
          </a:xfrm>
          <a:prstGeom prst="rect">
            <a:avLst/>
          </a:prstGeom>
          <a:noFill/>
          <a:ln w="0">
            <a:noFill/>
          </a:ln>
        </p:spPr>
        <p:txBody>
          <a:bodyPr lIns="0" tIns="0" rIns="0" bIns="0">
            <a:noAutofit/>
          </a:bodyPr>
          <a:lstStyle/>
          <a:p>
            <a:pPr>
              <a:buNone/>
              <a:defRPr sz="2700" b="0">
                <a:solidFill>
                  <a:srgbClr val="18364A"/>
                </a:solidFill>
                <a:latin typeface="Arial"/>
                <a:ea typeface="Arial"/>
                <a:cs typeface="Arial"/>
              </a:defRPr>
            </a:pPr>
            <a:r>
              <a:rPr sz="2700" b="0">
                <a:solidFill>
                  <a:srgbClr val="18364A"/>
                </a:solidFill>
                <a:latin typeface="Arial"/>
                <a:ea typeface="Arial"/>
                <a:cs typeface="Arial"/>
              </a:rPr>
              <a:t>VQGAN, MaskGIT, and Emu3.5</a:t>
            </a:r>
          </a:p>
        </p:txBody>
      </p:sp>
      <p:sp>
        <p:nvSpPr>
          <p:cNvPr id="3" name="Visual tokens, generation objectives, and multimodal wo">
            <a:extLst>
              <a:ext uri="{FF2B5EF4-FFF2-40B4-BE49-F238E27FC236}">
                <a16:creationId xmlns:a16="http://schemas.microsoft.com/office/drawing/2014/main" id="{36ACA35C-9869-4D09-B947-5C00C06C00F9}"/>
              </a:ext>
            </a:extLst>
          </p:cNvPr>
          <p:cNvSpPr>
            <a:spLocks noGrp="1"/>
          </p:cNvSpPr>
          <p:nvPr/>
        </p:nvSpPr>
        <p:spPr>
          <a:xfrm>
            <a:off x="762000" y="4238625"/>
            <a:ext cx="9715500" cy="66675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Visual tokens, generation objectives, and multimodal world modeling</a:t>
            </a:r>
          </a:p>
        </p:txBody>
      </p:sp>
      <p:sp>
        <p:nvSpPr>
          <p:cNvPr id="4" name="Technical lecture · 86 slides">
            <a:extLst>
              <a:ext uri="{FF2B5EF4-FFF2-40B4-BE49-F238E27FC236}">
                <a16:creationId xmlns:a16="http://schemas.microsoft.com/office/drawing/2014/main" id="{7DD06C70-0789-4E5B-BF32-50ABE1E5B909}"/>
              </a:ext>
            </a:extLst>
          </p:cNvPr>
          <p:cNvSpPr>
            <a:spLocks noGrp="1"/>
          </p:cNvSpPr>
          <p:nvPr/>
        </p:nvSpPr>
        <p:spPr>
          <a:xfrm>
            <a:off x="762000" y="5534025"/>
            <a:ext cx="9525000" cy="285750"/>
          </a:xfrm>
          <a:prstGeom prst="rect">
            <a:avLst/>
          </a:prstGeom>
          <a:noFill/>
          <a:ln w="0">
            <a:noFill/>
          </a:ln>
        </p:spPr>
        <p:txBody>
          <a:bodyPr lIns="0" tIns="0" rIns="0" bIns="0">
            <a:noAutofit/>
          </a:bodyPr>
          <a:lstStyle/>
          <a:p>
            <a:pPr>
              <a:buNone/>
              <a:defRPr sz="1500" b="0">
                <a:solidFill>
                  <a:srgbClr val="617480"/>
                </a:solidFill>
                <a:latin typeface="Arial"/>
                <a:ea typeface="Arial"/>
                <a:cs typeface="Arial"/>
              </a:defRPr>
            </a:pPr>
            <a:r>
              <a:rPr sz="1500" b="0">
                <a:solidFill>
                  <a:srgbClr val="617480"/>
                </a:solidFill>
                <a:latin typeface="Arial"/>
                <a:ea typeface="Arial"/>
                <a:cs typeface="Arial"/>
              </a:rPr>
              <a:t>Technical lecture · 99 slides</a:t>
            </a:r>
          </a:p>
        </p:txBody>
      </p:sp>
      <p:sp>
        <p:nvSpPr>
          <p:cNvPr id="5" name="Esser et al., CVPR 2021   /   Chang et al., CVPR 2022  ">
            <a:extLst>
              <a:ext uri="{FF2B5EF4-FFF2-40B4-BE49-F238E27FC236}">
                <a16:creationId xmlns:a16="http://schemas.microsoft.com/office/drawing/2014/main" id="{05EC10F8-FD56-4F2C-ACCA-81B1E894620B}"/>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   /   Chang et al., CVPR 2022   /   Emu3.5 Team, 2025</a:t>
            </a:r>
          </a:p>
        </p:txBody>
      </p:sp>
      <p:sp>
        <p:nvSpPr>
          <p:cNvPr id="6" name="01">
            <a:extLst>
              <a:ext uri="{FF2B5EF4-FFF2-40B4-BE49-F238E27FC236}">
                <a16:creationId xmlns:a16="http://schemas.microsoft.com/office/drawing/2014/main" id="{4E92D6F2-C601-49FA-A429-C1DDD0E4AD6A}"/>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01</a:t>
            </a:r>
          </a:p>
        </p:txBody>
      </p:sp>
    </p:spTree>
    <p:extLst>
      <p:ext uri="{BB962C8B-B14F-4D97-AF65-F5344CB8AC3E}">
        <p14:creationId xmlns:p14="http://schemas.microsoft.com/office/powerpoint/2010/main" val="1054593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Questions that organize the lecture">
            <a:extLst>
              <a:ext uri="{FF2B5EF4-FFF2-40B4-BE49-F238E27FC236}">
                <a16:creationId xmlns:a16="http://schemas.microsoft.com/office/drawing/2014/main" id="{ADDAD1C6-79FF-46B9-AFB5-7D6D386B7EAF}"/>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Questions that organize the lecture</a:t>
            </a:r>
          </a:p>
        </p:txBody>
      </p:sp>
      <p:sp>
        <p:nvSpPr>
          <p:cNvPr id="2" name="7–22: How can we learn image codes and predict them aut">
            <a:extLst>
              <a:ext uri="{FF2B5EF4-FFF2-40B4-BE49-F238E27FC236}">
                <a16:creationId xmlns:a16="http://schemas.microsoft.com/office/drawing/2014/main" id="{CC718531-6E3E-4BFD-96F4-8D51500E4B3E}"/>
              </a:ext>
            </a:extLst>
          </p:cNvPr>
          <p:cNvSpPr>
            <a:spLocks noGrp="1"/>
          </p:cNvSpPr>
          <p:nvPr/>
        </p:nvSpPr>
        <p:spPr>
          <a:xfrm>
            <a:off x="762000" y="1619250"/>
            <a:ext cx="10655300" cy="728663"/>
          </a:xfrm>
          <a:prstGeom prst="rect">
            <a:avLst/>
          </a:prstGeom>
          <a:noFill/>
          <a:ln w="0">
            <a:noFill/>
          </a:ln>
        </p:spPr>
        <p:txBody>
          <a:bodyPr lIns="0" tIns="0" rIns="0" bIns="0">
            <a:noAutofit/>
          </a:bodyPr>
          <a:lstStyle/>
          <a:p>
            <a:pPr>
              <a:buNone/>
              <a:defRPr sz="2175" b="0">
                <a:solidFill>
                  <a:srgbClr val="263642"/>
                </a:solidFill>
                <a:latin typeface="Arial"/>
                <a:ea typeface="Arial"/>
                <a:cs typeface="Arial"/>
              </a:defRPr>
            </a:pPr>
            <a:r>
              <a:rPr lang="en-US" sz="2175" b="0" dirty="0">
                <a:solidFill>
                  <a:srgbClr val="263642"/>
                </a:solidFill>
                <a:latin typeface="Arial"/>
                <a:ea typeface="Arial"/>
                <a:cs typeface="Arial"/>
              </a:rPr>
              <a:t>Part 1</a:t>
            </a:r>
            <a:r>
              <a:rPr sz="2175" b="0" dirty="0">
                <a:solidFill>
                  <a:srgbClr val="263642"/>
                </a:solidFill>
                <a:latin typeface="Arial"/>
                <a:ea typeface="Arial"/>
                <a:cs typeface="Arial"/>
              </a:rPr>
              <a:t>: How can we learn image codes and predict them autoregressively? VQGAN and its Transformer prior.</a:t>
            </a:r>
            <a:r>
              <a:rPr lang="en-US" sz="2175" b="0" dirty="0">
                <a:solidFill>
                  <a:srgbClr val="263642"/>
                </a:solidFill>
                <a:latin typeface="Arial"/>
                <a:ea typeface="Arial"/>
                <a:cs typeface="Arial"/>
              </a:rPr>
              <a:t> 	</a:t>
            </a:r>
            <a:r>
              <a:rPr lang="en-US" sz="2175" dirty="0">
                <a:solidFill>
                  <a:srgbClr val="263642"/>
                </a:solidFill>
                <a:latin typeface="Arial"/>
              </a:rPr>
              <a:t>Patrick Esser, Robin Rombach, and Björn </a:t>
            </a:r>
            <a:r>
              <a:rPr lang="en-US" sz="2175" dirty="0" err="1">
                <a:solidFill>
                  <a:srgbClr val="263642"/>
                </a:solidFill>
                <a:latin typeface="Arial"/>
              </a:rPr>
              <a:t>Ommer</a:t>
            </a:r>
            <a:r>
              <a:rPr lang="en-US" sz="2175" dirty="0">
                <a:solidFill>
                  <a:srgbClr val="263642"/>
                </a:solidFill>
                <a:latin typeface="Arial"/>
              </a:rPr>
              <a:t>. </a:t>
            </a:r>
            <a:r>
              <a:rPr lang="en-US" sz="2175" b="1" dirty="0">
                <a:solidFill>
                  <a:srgbClr val="263642"/>
                </a:solidFill>
                <a:latin typeface="Arial"/>
              </a:rPr>
              <a:t>“Taming Transformers for High-Resolution Image Synthesis.”</a:t>
            </a:r>
            <a:r>
              <a:rPr lang="en-US" sz="2175" dirty="0">
                <a:solidFill>
                  <a:srgbClr val="263642"/>
                </a:solidFill>
                <a:latin typeface="Arial"/>
              </a:rPr>
              <a:t> </a:t>
            </a:r>
            <a:r>
              <a:rPr lang="en-US" sz="2175" i="1" dirty="0">
                <a:solidFill>
                  <a:srgbClr val="263642"/>
                </a:solidFill>
                <a:latin typeface="Arial"/>
              </a:rPr>
              <a:t>CVPR</a:t>
            </a:r>
            <a:r>
              <a:rPr lang="en-US" sz="2175" dirty="0">
                <a:solidFill>
                  <a:srgbClr val="263642"/>
                </a:solidFill>
                <a:latin typeface="Arial"/>
              </a:rPr>
              <a:t>, 2021. </a:t>
            </a:r>
            <a:r>
              <a:rPr lang="en-US" sz="2175" dirty="0">
                <a:solidFill>
                  <a:srgbClr val="263642"/>
                </a:solidFill>
                <a:latin typeface="Arial"/>
                <a:hlinkClick r:id="rId3"/>
              </a:rPr>
              <a:t>Paper</a:t>
            </a:r>
            <a:endParaRPr sz="2175" b="0" dirty="0">
              <a:solidFill>
                <a:srgbClr val="263642"/>
              </a:solidFill>
              <a:latin typeface="Arial"/>
              <a:ea typeface="Arial"/>
              <a:cs typeface="Arial"/>
            </a:endParaRPr>
          </a:p>
        </p:txBody>
      </p:sp>
      <p:sp>
        <p:nvSpPr>
          <p:cNvPr id="3" name="23–34: Can we generate many image codes at once? MaskGI">
            <a:extLst>
              <a:ext uri="{FF2B5EF4-FFF2-40B4-BE49-F238E27FC236}">
                <a16:creationId xmlns:a16="http://schemas.microsoft.com/office/drawing/2014/main" id="{BEF63868-F152-464D-9E97-00FA46793D37}"/>
              </a:ext>
            </a:extLst>
          </p:cNvPr>
          <p:cNvSpPr>
            <a:spLocks noGrp="1"/>
          </p:cNvSpPr>
          <p:nvPr/>
        </p:nvSpPr>
        <p:spPr>
          <a:xfrm>
            <a:off x="762000" y="3064668"/>
            <a:ext cx="10655300" cy="728663"/>
          </a:xfrm>
          <a:prstGeom prst="rect">
            <a:avLst/>
          </a:prstGeom>
          <a:noFill/>
          <a:ln w="0">
            <a:noFill/>
          </a:ln>
        </p:spPr>
        <p:txBody>
          <a:bodyPr lIns="0" tIns="0" rIns="0" bIns="0">
            <a:noAutofit/>
          </a:bodyPr>
          <a:lstStyle/>
          <a:p>
            <a:pPr>
              <a:buNone/>
              <a:defRPr sz="2175" b="0">
                <a:solidFill>
                  <a:srgbClr val="263642"/>
                </a:solidFill>
                <a:latin typeface="Arial"/>
                <a:ea typeface="Arial"/>
                <a:cs typeface="Arial"/>
              </a:defRPr>
            </a:pPr>
            <a:r>
              <a:rPr lang="en-US" sz="2175" b="0" dirty="0">
                <a:solidFill>
                  <a:srgbClr val="263642"/>
                </a:solidFill>
                <a:latin typeface="Arial"/>
                <a:ea typeface="Arial"/>
                <a:cs typeface="Arial"/>
              </a:rPr>
              <a:t>Part 2</a:t>
            </a:r>
            <a:r>
              <a:rPr sz="2175" b="0" dirty="0">
                <a:solidFill>
                  <a:srgbClr val="263642"/>
                </a:solidFill>
                <a:latin typeface="Arial"/>
                <a:ea typeface="Arial"/>
                <a:cs typeface="Arial"/>
              </a:rPr>
              <a:t>: Can we generate many image codes at once? </a:t>
            </a:r>
            <a:r>
              <a:rPr sz="2175" b="0" dirty="0" err="1">
                <a:solidFill>
                  <a:srgbClr val="263642"/>
                </a:solidFill>
                <a:latin typeface="Arial"/>
                <a:ea typeface="Arial"/>
                <a:cs typeface="Arial"/>
              </a:rPr>
              <a:t>MaskGIT</a:t>
            </a:r>
            <a:r>
              <a:rPr sz="2175" b="0" dirty="0">
                <a:solidFill>
                  <a:srgbClr val="263642"/>
                </a:solidFill>
                <a:latin typeface="Arial"/>
                <a:ea typeface="Arial"/>
                <a:cs typeface="Arial"/>
              </a:rPr>
              <a:t> and masked refinement.</a:t>
            </a:r>
            <a:r>
              <a:rPr lang="en-US" sz="2175" b="0" dirty="0">
                <a:solidFill>
                  <a:srgbClr val="263642"/>
                </a:solidFill>
                <a:latin typeface="Arial"/>
                <a:ea typeface="Arial"/>
                <a:cs typeface="Arial"/>
              </a:rPr>
              <a:t>	</a:t>
            </a:r>
            <a:r>
              <a:rPr lang="en-US" sz="2175" dirty="0">
                <a:solidFill>
                  <a:srgbClr val="263642"/>
                </a:solidFill>
                <a:latin typeface="Arial"/>
              </a:rPr>
              <a:t>Huiwen Chang, Han Zhang, Lu Jiang, Ce Liu, and William T. Freeman. </a:t>
            </a:r>
            <a:r>
              <a:rPr lang="en-US" sz="2175" b="1" dirty="0">
                <a:solidFill>
                  <a:srgbClr val="263642"/>
                </a:solidFill>
                <a:latin typeface="Arial"/>
              </a:rPr>
              <a:t>“</a:t>
            </a:r>
            <a:r>
              <a:rPr lang="en-US" sz="2175" b="1" dirty="0" err="1">
                <a:solidFill>
                  <a:srgbClr val="263642"/>
                </a:solidFill>
                <a:latin typeface="Arial"/>
              </a:rPr>
              <a:t>MaskGIT</a:t>
            </a:r>
            <a:r>
              <a:rPr lang="en-US" sz="2175" b="1" dirty="0">
                <a:solidFill>
                  <a:srgbClr val="263642"/>
                </a:solidFill>
                <a:latin typeface="Arial"/>
              </a:rPr>
              <a:t>: Masked Generative Image Transformer.”</a:t>
            </a:r>
            <a:r>
              <a:rPr lang="en-US" sz="2175" dirty="0">
                <a:solidFill>
                  <a:srgbClr val="263642"/>
                </a:solidFill>
                <a:latin typeface="Arial"/>
              </a:rPr>
              <a:t> </a:t>
            </a:r>
            <a:r>
              <a:rPr lang="en-US" sz="2175" i="1" dirty="0">
                <a:solidFill>
                  <a:srgbClr val="263642"/>
                </a:solidFill>
                <a:latin typeface="Arial"/>
              </a:rPr>
              <a:t>CVPR</a:t>
            </a:r>
            <a:r>
              <a:rPr lang="en-US" sz="2175" dirty="0">
                <a:solidFill>
                  <a:srgbClr val="263642"/>
                </a:solidFill>
                <a:latin typeface="Arial"/>
              </a:rPr>
              <a:t>, 2022. </a:t>
            </a:r>
            <a:r>
              <a:rPr lang="en-US" sz="2175" dirty="0">
                <a:solidFill>
                  <a:srgbClr val="263642"/>
                </a:solidFill>
                <a:latin typeface="Arial"/>
                <a:hlinkClick r:id="rId4"/>
              </a:rPr>
              <a:t>Paper</a:t>
            </a:r>
            <a:endParaRPr sz="2175" b="0" dirty="0">
              <a:solidFill>
                <a:srgbClr val="263642"/>
              </a:solidFill>
              <a:latin typeface="Arial"/>
              <a:ea typeface="Arial"/>
              <a:cs typeface="Arial"/>
            </a:endParaRPr>
          </a:p>
        </p:txBody>
      </p:sp>
      <p:sp>
        <p:nvSpPr>
          <p:cNvPr id="4" name="35–66: How can one model learn text–image tasks? Emu3.5">
            <a:extLst>
              <a:ext uri="{FF2B5EF4-FFF2-40B4-BE49-F238E27FC236}">
                <a16:creationId xmlns:a16="http://schemas.microsoft.com/office/drawing/2014/main" id="{16AB280C-C50D-4846-8AB5-F13614587147}"/>
              </a:ext>
            </a:extLst>
          </p:cNvPr>
          <p:cNvSpPr>
            <a:spLocks noGrp="1"/>
          </p:cNvSpPr>
          <p:nvPr/>
        </p:nvSpPr>
        <p:spPr>
          <a:xfrm>
            <a:off x="762000" y="4510087"/>
            <a:ext cx="10382250" cy="728663"/>
          </a:xfrm>
          <a:prstGeom prst="rect">
            <a:avLst/>
          </a:prstGeom>
          <a:noFill/>
          <a:ln w="0">
            <a:noFill/>
          </a:ln>
        </p:spPr>
        <p:txBody>
          <a:bodyPr lIns="0" tIns="0" rIns="0" bIns="0">
            <a:noAutofit/>
          </a:bodyPr>
          <a:lstStyle/>
          <a:p>
            <a:pPr>
              <a:buNone/>
              <a:defRPr sz="2175" b="0">
                <a:solidFill>
                  <a:srgbClr val="263642"/>
                </a:solidFill>
                <a:latin typeface="Arial"/>
                <a:ea typeface="Arial"/>
                <a:cs typeface="Arial"/>
              </a:defRPr>
            </a:pPr>
            <a:r>
              <a:rPr lang="en-US" sz="2175" b="0" dirty="0">
                <a:solidFill>
                  <a:srgbClr val="263642"/>
                </a:solidFill>
                <a:latin typeface="Arial"/>
                <a:ea typeface="Arial"/>
                <a:cs typeface="Arial"/>
              </a:rPr>
              <a:t>Part 3</a:t>
            </a:r>
            <a:r>
              <a:rPr sz="2175" b="0" dirty="0">
                <a:solidFill>
                  <a:srgbClr val="263642"/>
                </a:solidFill>
                <a:latin typeface="Arial"/>
                <a:ea typeface="Arial"/>
                <a:cs typeface="Arial"/>
              </a:rPr>
              <a:t>: How can one model learn text–image tasks? Emu3.5 architecture and training.</a:t>
            </a:r>
            <a:r>
              <a:rPr lang="en-US" sz="2175" dirty="0">
                <a:solidFill>
                  <a:srgbClr val="263642"/>
                </a:solidFill>
                <a:latin typeface="Arial"/>
                <a:ea typeface="Arial"/>
                <a:cs typeface="Arial"/>
              </a:rPr>
              <a:t> Speeding up image generation with </a:t>
            </a:r>
            <a:r>
              <a:rPr lang="en-US" sz="2175" dirty="0" err="1">
                <a:solidFill>
                  <a:srgbClr val="263642"/>
                </a:solidFill>
                <a:latin typeface="Arial"/>
                <a:ea typeface="Arial"/>
                <a:cs typeface="Arial"/>
              </a:rPr>
              <a:t>DiDA</a:t>
            </a:r>
            <a:r>
              <a:rPr lang="en-US" sz="2175" dirty="0">
                <a:solidFill>
                  <a:srgbClr val="263642"/>
                </a:solidFill>
                <a:latin typeface="Arial"/>
                <a:ea typeface="Arial"/>
                <a:cs typeface="Arial"/>
              </a:rPr>
              <a:t> (</a:t>
            </a:r>
            <a:r>
              <a:rPr lang="en-US" sz="2175" dirty="0">
                <a:solidFill>
                  <a:srgbClr val="263642"/>
                </a:solidFill>
                <a:latin typeface="Arial"/>
              </a:rPr>
              <a:t>Discrete Diffusion Adaptation). Yufeng Cui et al. (Emu3.5 Team). </a:t>
            </a:r>
            <a:r>
              <a:rPr lang="en-US" sz="2175" b="1" dirty="0">
                <a:solidFill>
                  <a:srgbClr val="263642"/>
                </a:solidFill>
                <a:latin typeface="Arial"/>
              </a:rPr>
              <a:t>“Emu3.5: Native Multimodal Models are World Learners.”</a:t>
            </a:r>
            <a:r>
              <a:rPr lang="en-US" sz="2175" dirty="0">
                <a:solidFill>
                  <a:srgbClr val="263642"/>
                </a:solidFill>
                <a:latin typeface="Arial"/>
              </a:rPr>
              <a:t> </a:t>
            </a:r>
            <a:r>
              <a:rPr lang="en-US" sz="2175" i="1" dirty="0" err="1">
                <a:solidFill>
                  <a:srgbClr val="263642"/>
                </a:solidFill>
                <a:latin typeface="Arial"/>
              </a:rPr>
              <a:t>arXiv</a:t>
            </a:r>
            <a:r>
              <a:rPr lang="en-US" sz="2175" i="1" dirty="0">
                <a:solidFill>
                  <a:srgbClr val="263642"/>
                </a:solidFill>
                <a:latin typeface="Arial"/>
              </a:rPr>
              <a:t> preprint arXiv:2510.26583</a:t>
            </a:r>
            <a:r>
              <a:rPr lang="en-US" sz="2175" dirty="0">
                <a:solidFill>
                  <a:srgbClr val="263642"/>
                </a:solidFill>
                <a:latin typeface="Arial"/>
              </a:rPr>
              <a:t>, 2025. </a:t>
            </a:r>
            <a:r>
              <a:rPr lang="en-US" sz="2175" dirty="0">
                <a:solidFill>
                  <a:srgbClr val="263642"/>
                </a:solidFill>
                <a:latin typeface="Arial"/>
                <a:hlinkClick r:id="rId5"/>
              </a:rPr>
              <a:t>Paper</a:t>
            </a:r>
            <a:endParaRPr sz="2175" b="0" dirty="0">
              <a:solidFill>
                <a:srgbClr val="263642"/>
              </a:solidFill>
              <a:latin typeface="Arial"/>
              <a:ea typeface="Arial"/>
              <a:cs typeface="Arial"/>
            </a:endParaRPr>
          </a:p>
        </p:txBody>
      </p:sp>
      <p:sp>
        <p:nvSpPr>
          <p:cNvPr id="6" name="Esser et al., CVPR 2021   /   Chang et al., CVPR 2022  ">
            <a:extLst>
              <a:ext uri="{FF2B5EF4-FFF2-40B4-BE49-F238E27FC236}">
                <a16:creationId xmlns:a16="http://schemas.microsoft.com/office/drawing/2014/main" id="{30BD371E-9DB4-46EA-A866-0C994ED09D72}"/>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   /   Chang et al., CVPR 2022   /   Emu3.5 Team, 2025</a:t>
            </a:r>
          </a:p>
        </p:txBody>
      </p:sp>
      <p:sp>
        <p:nvSpPr>
          <p:cNvPr id="7" name="06">
            <a:extLst>
              <a:ext uri="{FF2B5EF4-FFF2-40B4-BE49-F238E27FC236}">
                <a16:creationId xmlns:a16="http://schemas.microsoft.com/office/drawing/2014/main" id="{E54E9531-0DA9-4DF5-9EC5-54426C7C0637}"/>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07</a:t>
            </a:r>
          </a:p>
        </p:txBody>
      </p:sp>
    </p:spTree>
    <p:extLst>
      <p:ext uri="{BB962C8B-B14F-4D97-AF65-F5344CB8AC3E}">
        <p14:creationId xmlns:p14="http://schemas.microsoft.com/office/powerpoint/2010/main" val="39027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ap: an adapter-style VLM">
            <a:extLst>
              <a:ext uri="{FF2B5EF4-FFF2-40B4-BE49-F238E27FC236}">
                <a16:creationId xmlns:a16="http://schemas.microsoft.com/office/drawing/2014/main" id="{D98D6810-92AA-4D70-B225-58616676DC2D}"/>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Recall: an adapter VLM generates text</a:t>
            </a:r>
          </a:p>
        </p:txBody>
      </p:sp>
      <p:sp>
        <p:nvSpPr>
          <p:cNvPr id="2" name="A vision encoder extracts features. An adapter maps the">
            <a:extLst>
              <a:ext uri="{FF2B5EF4-FFF2-40B4-BE49-F238E27FC236}">
                <a16:creationId xmlns:a16="http://schemas.microsoft.com/office/drawing/2014/main" id="{A2693626-96AB-4E3C-9A83-B545FB3D9D3C}"/>
              </a:ext>
            </a:extLst>
          </p:cNvPr>
          <p:cNvSpPr>
            <a:spLocks noGrp="1"/>
          </p:cNvSpPr>
          <p:nvPr/>
        </p:nvSpPr>
        <p:spPr>
          <a:xfrm>
            <a:off x="609600" y="923817"/>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dirty="0">
                <a:solidFill>
                  <a:srgbClr val="263642"/>
                </a:solidFill>
                <a:latin typeface="Arial"/>
                <a:ea typeface="Arial"/>
                <a:cs typeface="Arial"/>
              </a:rPr>
              <a:t>A familiar starting point: a vision encoder supplies image features to a language model.</a:t>
            </a:r>
          </a:p>
        </p:txBody>
      </p:sp>
      <p:sp>
        <p:nvSpPr>
          <p:cNvPr id="3" name="The language model predicts text tokens conditioned on ">
            <a:extLst>
              <a:ext uri="{FF2B5EF4-FFF2-40B4-BE49-F238E27FC236}">
                <a16:creationId xmlns:a16="http://schemas.microsoft.com/office/drawing/2014/main" id="{5327867A-E7AD-4D27-A914-6619B206D6C1}"/>
              </a:ext>
            </a:extLst>
          </p:cNvPr>
          <p:cNvSpPr>
            <a:spLocks noGrp="1"/>
          </p:cNvSpPr>
          <p:nvPr/>
        </p:nvSpPr>
        <p:spPr>
          <a:xfrm>
            <a:off x="628650" y="5819775"/>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endParaRPr sz="2025" b="0" dirty="0">
              <a:solidFill>
                <a:srgbClr val="263642"/>
              </a:solidFill>
              <a:latin typeface="Arial"/>
              <a:ea typeface="Arial"/>
              <a:cs typeface="Arial"/>
            </a:endParaRPr>
          </a:p>
        </p:txBody>
      </p:sp>
      <p:sp>
        <p:nvSpPr>
          <p:cNvPr id="4" name="Producing pixels requires an additional output represen">
            <a:extLst>
              <a:ext uri="{FF2B5EF4-FFF2-40B4-BE49-F238E27FC236}">
                <a16:creationId xmlns:a16="http://schemas.microsoft.com/office/drawing/2014/main" id="{AADF3379-A71F-4CA0-BAB7-89EF79B1F2E8}"/>
              </a:ext>
            </a:extLst>
          </p:cNvPr>
          <p:cNvSpPr>
            <a:spLocks noGrp="1"/>
          </p:cNvSpPr>
          <p:nvPr/>
        </p:nvSpPr>
        <p:spPr>
          <a:xfrm>
            <a:off x="6400800" y="2848028"/>
            <a:ext cx="4781550" cy="3254321"/>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lang="en-US" sz="2025" dirty="0">
                <a:solidFill>
                  <a:srgbClr val="263642"/>
                </a:solidFill>
                <a:latin typeface="Arial"/>
                <a:ea typeface="Arial"/>
                <a:cs typeface="Arial"/>
              </a:rPr>
              <a:t>E encodes image x; </a:t>
            </a:r>
          </a:p>
          <a:p>
            <a:pPr>
              <a:defRPr sz="2025" b="0">
                <a:solidFill>
                  <a:srgbClr val="263642"/>
                </a:solidFill>
                <a:latin typeface="Arial"/>
                <a:ea typeface="Arial"/>
                <a:cs typeface="Arial"/>
              </a:defRPr>
            </a:pPr>
            <a:r>
              <a:rPr lang="en-US" sz="2025" dirty="0">
                <a:solidFill>
                  <a:srgbClr val="263642"/>
                </a:solidFill>
                <a:latin typeface="Arial"/>
                <a:ea typeface="Arial"/>
                <a:cs typeface="Arial"/>
              </a:rPr>
              <a:t>adapter A produces visual features Hᵥ. The model scores the next text token yₜ using those features and earlier text. </a:t>
            </a:r>
          </a:p>
          <a:p>
            <a:pPr>
              <a:defRPr sz="2025" b="0">
                <a:solidFill>
                  <a:srgbClr val="263642"/>
                </a:solidFill>
                <a:latin typeface="Arial"/>
                <a:ea typeface="Arial"/>
                <a:cs typeface="Arial"/>
              </a:defRPr>
            </a:pPr>
            <a:r>
              <a:rPr sz="2025" b="0" dirty="0">
                <a:solidFill>
                  <a:srgbClr val="263642"/>
                </a:solidFill>
                <a:latin typeface="Arial"/>
                <a:ea typeface="Arial"/>
                <a:cs typeface="Arial"/>
              </a:rPr>
              <a:t>This expression predicts text, not pixels. To generate images, we need a vocabulary of image outputs.</a:t>
            </a:r>
          </a:p>
        </p:txBody>
      </p:sp>
      <p:pic>
        <p:nvPicPr>
          <p:cNvPr id="14" name="Picture 13"/>
          <p:cNvPicPr>
            <a:picLocks noChangeAspect="1"/>
          </p:cNvPicPr>
          <p:nvPr/>
        </p:nvPicPr>
        <p:blipFill>
          <a:blip r:embed="rId3"/>
          <a:stretch/>
        </p:blipFill>
        <p:spPr>
          <a:xfrm>
            <a:off x="5943600" y="1913858"/>
            <a:ext cx="5056061" cy="468059"/>
          </a:xfrm>
          <a:prstGeom prst="rect">
            <a:avLst/>
          </a:prstGeom>
        </p:spPr>
      </p:pic>
      <p:sp>
        <p:nvSpPr>
          <p:cNvPr id="6" name="Emu3.5 Team, 2025">
            <a:extLst>
              <a:ext uri="{FF2B5EF4-FFF2-40B4-BE49-F238E27FC236}">
                <a16:creationId xmlns:a16="http://schemas.microsoft.com/office/drawing/2014/main" id="{2CCF4F64-C743-44B9-9FCC-BB1DEA0E4085}"/>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02">
            <a:extLst>
              <a:ext uri="{FF2B5EF4-FFF2-40B4-BE49-F238E27FC236}">
                <a16:creationId xmlns:a16="http://schemas.microsoft.com/office/drawing/2014/main" id="{BC5253C0-FDFF-4104-BF26-EC5051C39419}"/>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02</a:t>
            </a:r>
          </a:p>
        </p:txBody>
      </p:sp>
      <p:pic>
        <p:nvPicPr>
          <p:cNvPr id="9" name="图片 13">
            <a:extLst>
              <a:ext uri="{FF2B5EF4-FFF2-40B4-BE49-F238E27FC236}">
                <a16:creationId xmlns:a16="http://schemas.microsoft.com/office/drawing/2014/main" id="{B1B67605-7D32-148C-27D6-EAD46FC01C12}"/>
              </a:ext>
            </a:extLst>
          </p:cNvPr>
          <p:cNvPicPr>
            <a:picLocks noChangeAspect="1"/>
          </p:cNvPicPr>
          <p:nvPr/>
        </p:nvPicPr>
        <p:blipFill>
          <a:blip r:embed="rId4"/>
          <a:stretch>
            <a:fillRect/>
          </a:stretch>
        </p:blipFill>
        <p:spPr>
          <a:xfrm>
            <a:off x="561975" y="1668297"/>
            <a:ext cx="4988130" cy="4264464"/>
          </a:xfrm>
          <a:prstGeom prst="rect">
            <a:avLst/>
          </a:prstGeom>
        </p:spPr>
      </p:pic>
    </p:spTree>
    <p:extLst>
      <p:ext uri="{BB962C8B-B14F-4D97-AF65-F5344CB8AC3E}">
        <p14:creationId xmlns:p14="http://schemas.microsoft.com/office/powerpoint/2010/main" val="1078838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How to read a conditional probability">
            <a:extLst>
              <a:ext uri="{FF2B5EF4-FFF2-40B4-BE49-F238E27FC236}">
                <a16:creationId xmlns:a16="http://schemas.microsoft.com/office/drawing/2014/main" id="{85D48F29-BD6C-4E37-AA55-F2609899ECED}"/>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defRPr sz="3300" b="1">
                <a:solidFill>
                  <a:srgbClr val="18364A"/>
                </a:solidFill>
                <a:latin typeface="Arial"/>
                <a:ea typeface="Arial"/>
                <a:cs typeface="Arial"/>
              </a:defRPr>
            </a:pPr>
            <a:r>
              <a:rPr sz="3300" b="1">
                <a:solidFill>
                  <a:srgbClr val="18364A"/>
                </a:solidFill>
                <a:latin typeface="Arial"/>
                <a:ea typeface="Arial"/>
                <a:cs typeface="Arial"/>
              </a:rPr>
              <a:t>How to read a conditional probability</a:t>
            </a:r>
          </a:p>
        </p:txBody>
      </p:sp>
      <p:sp>
        <p:nvSpPr>
          <p:cNvPr id="2" name="A probability formula tells us what is being predicted and w">
            <a:extLst>
              <a:ext uri="{FF2B5EF4-FFF2-40B4-BE49-F238E27FC236}">
                <a16:creationId xmlns:a16="http://schemas.microsoft.com/office/drawing/2014/main" id="{227C1B28-1654-43FE-B9DE-897E9EC36AC1}"/>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defRPr sz="2100" b="0">
                <a:solidFill>
                  <a:srgbClr val="263642"/>
                </a:solidFill>
                <a:latin typeface="Arial"/>
                <a:ea typeface="Arial"/>
                <a:cs typeface="Arial"/>
              </a:defRPr>
            </a:pPr>
            <a:r>
              <a:rPr sz="2100" b="0">
                <a:solidFill>
                  <a:srgbClr val="263642"/>
                </a:solidFill>
                <a:latin typeface="Arial"/>
                <a:ea typeface="Arial"/>
                <a:cs typeface="Arial"/>
              </a:rPr>
              <a:t>A probability formula tells us what is being predicted and what information the model may use.</a:t>
            </a:r>
          </a:p>
        </p:txBody>
      </p:sp>
      <p:sp>
        <p:nvSpPr>
          <p:cNvPr id="3" name="Before the bar: the output being scored. After the bar: the ">
            <a:extLst>
              <a:ext uri="{FF2B5EF4-FFF2-40B4-BE49-F238E27FC236}">
                <a16:creationId xmlns:a16="http://schemas.microsoft.com/office/drawing/2014/main" id="{5FD96D1B-3F97-4D50-95AB-1E6F2955A26F}"/>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a:solidFill>
                  <a:srgbClr val="263642"/>
                </a:solidFill>
                <a:latin typeface="Arial"/>
                <a:ea typeface="Arial"/>
                <a:cs typeface="Arial"/>
              </a:rPr>
              <a:t>Before the bar: the output being scored. After the bar: the supplied context. θ denotes learned model parameters.</a:t>
            </a:r>
          </a:p>
        </p:txBody>
      </p:sp>
      <p:pic>
        <p:nvPicPr>
          <p:cNvPr id="12" name="Picture 11"/>
          <p:cNvPicPr>
            <a:picLocks noChangeAspect="1"/>
          </p:cNvPicPr>
          <p:nvPr/>
        </p:nvPicPr>
        <p:blipFill>
          <a:blip r:embed="rId3"/>
          <a:stretch/>
        </p:blipFill>
        <p:spPr>
          <a:xfrm>
            <a:off x="2745010" y="2432780"/>
            <a:ext cx="6701981" cy="1373315"/>
          </a:xfrm>
          <a:prstGeom prst="rect">
            <a:avLst/>
          </a:prstGeom>
        </p:spPr>
      </p:pic>
      <p:sp>
        <p:nvSpPr>
          <p:cNvPr id="6" name="Emu3.5 Team, 2025">
            <a:extLst>
              <a:ext uri="{FF2B5EF4-FFF2-40B4-BE49-F238E27FC236}">
                <a16:creationId xmlns:a16="http://schemas.microsoft.com/office/drawing/2014/main" id="{E9EFDF78-6AF1-4FB5-82EA-6906A6535D6D}"/>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00">
            <a:extLst>
              <a:ext uri="{FF2B5EF4-FFF2-40B4-BE49-F238E27FC236}">
                <a16:creationId xmlns:a16="http://schemas.microsoft.com/office/drawing/2014/main" id="{26EF2ADF-86E3-46B8-B8BF-3E194C26092B}"/>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defRPr sz="1275" b="0">
                <a:solidFill>
                  <a:srgbClr val="617480"/>
                </a:solidFill>
                <a:latin typeface="Arial"/>
                <a:ea typeface="Arial"/>
                <a:cs typeface="Arial"/>
              </a:defRPr>
            </a:pPr>
            <a:r>
              <a:rPr sz="1275" b="0">
                <a:solidFill>
                  <a:srgbClr val="617480"/>
                </a:solidFill>
                <a:latin typeface="Arial"/>
                <a:ea typeface="Arial"/>
                <a:cs typeface="Arial"/>
              </a:rPr>
              <a:t>06</a:t>
            </a:r>
          </a:p>
        </p:txBody>
      </p:sp>
    </p:spTree>
    <p:extLst>
      <p:ext uri="{BB962C8B-B14F-4D97-AF65-F5344CB8AC3E}">
        <p14:creationId xmlns:p14="http://schemas.microsoft.com/office/powerpoint/2010/main" val="792657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What must an image generator predict?">
            <a:extLst>
              <a:ext uri="{FF2B5EF4-FFF2-40B4-BE49-F238E27FC236}">
                <a16:creationId xmlns:a16="http://schemas.microsoft.com/office/drawing/2014/main" id="{3EADCD4F-D156-49E8-94DF-CD4EB1332D82}"/>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Why not generate every pixel directly?</a:t>
            </a:r>
          </a:p>
        </p:txBody>
      </p:sp>
      <p:sp>
        <p:nvSpPr>
          <p:cNvPr id="2" name="Direct pixel prediction creates very long sequences.">
            <a:extLst>
              <a:ext uri="{FF2B5EF4-FFF2-40B4-BE49-F238E27FC236}">
                <a16:creationId xmlns:a16="http://schemas.microsoft.com/office/drawing/2014/main" id="{E86B42F3-0E06-4182-AAF5-D0DCE2713E29}"/>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A Transformer needs a manageable sequence of discrete targets. A learned tokenizer compresses the image first.</a:t>
            </a:r>
          </a:p>
        </p:txBody>
      </p:sp>
      <p:sp>
        <p:nvSpPr>
          <p:cNvPr id="3" name="A learned tokenizer compresses the image into a grid of">
            <a:extLst>
              <a:ext uri="{FF2B5EF4-FFF2-40B4-BE49-F238E27FC236}">
                <a16:creationId xmlns:a16="http://schemas.microsoft.com/office/drawing/2014/main" id="{334CBC00-4419-4D25-A1CB-E83575BDABB1}"/>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Top: the RGB values in one image. Bottom: the locations in a compressed code grid, with one code index per location.</a:t>
            </a:r>
          </a:p>
        </p:txBody>
      </p:sp>
      <p:sp>
        <p:nvSpPr>
          <p:cNvPr id="4" name="A generative model predicts code indices. A visual deco">
            <a:extLst>
              <a:ext uri="{FF2B5EF4-FFF2-40B4-BE49-F238E27FC236}">
                <a16:creationId xmlns:a16="http://schemas.microsoft.com/office/drawing/2014/main" id="{72399274-E1D8-40B7-AC30-B4F7AF7844DB}"/>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These are different kinds of quantities, not equal-sized symbols. Compression shortens the sequence but can discard detail.</a:t>
            </a:r>
          </a:p>
        </p:txBody>
      </p:sp>
      <p:pic>
        <p:nvPicPr>
          <p:cNvPr id="14" name="Picture 13"/>
          <p:cNvPicPr>
            <a:picLocks noChangeAspect="1"/>
          </p:cNvPicPr>
          <p:nvPr/>
        </p:nvPicPr>
        <p:blipFill>
          <a:blip r:embed="rId3"/>
          <a:stretch/>
        </p:blipFill>
        <p:spPr>
          <a:xfrm>
            <a:off x="3359658" y="2656523"/>
            <a:ext cx="5472684" cy="925830"/>
          </a:xfrm>
          <a:prstGeom prst="rect">
            <a:avLst/>
          </a:prstGeom>
        </p:spPr>
      </p:pic>
      <p:sp>
        <p:nvSpPr>
          <p:cNvPr id="6" name="Esser et al., CVPR 2021">
            <a:extLst>
              <a:ext uri="{FF2B5EF4-FFF2-40B4-BE49-F238E27FC236}">
                <a16:creationId xmlns:a16="http://schemas.microsoft.com/office/drawing/2014/main" id="{9A9F3CF5-B306-4517-9B2C-925779FC6F2D}"/>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7" name="03">
            <a:extLst>
              <a:ext uri="{FF2B5EF4-FFF2-40B4-BE49-F238E27FC236}">
                <a16:creationId xmlns:a16="http://schemas.microsoft.com/office/drawing/2014/main" id="{47744268-4E48-4B66-A0EA-38D1CB0F2323}"/>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03</a:t>
            </a:r>
          </a:p>
        </p:txBody>
      </p:sp>
    </p:spTree>
    <p:extLst>
      <p:ext uri="{BB962C8B-B14F-4D97-AF65-F5344CB8AC3E}">
        <p14:creationId xmlns:p14="http://schemas.microsoft.com/office/powerpoint/2010/main" val="1938733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Image generation as next-token prediction">
            <a:extLst>
              <a:ext uri="{FF2B5EF4-FFF2-40B4-BE49-F238E27FC236}">
                <a16:creationId xmlns:a16="http://schemas.microsoft.com/office/drawing/2014/main" id="{8A03E83A-8A8E-4C29-BA54-75BBB8E56950}"/>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Image generation as next-token prediction</a:t>
            </a:r>
          </a:p>
        </p:txBody>
      </p:sp>
      <p:sp>
        <p:nvSpPr>
          <p:cNvPr id="2" name="Given: “A cat sitting on a chair.” The Transformer pred">
            <a:extLst>
              <a:ext uri="{FF2B5EF4-FFF2-40B4-BE49-F238E27FC236}">
                <a16:creationId xmlns:a16="http://schemas.microsoft.com/office/drawing/2014/main" id="{80DB3149-A03A-4841-B6A8-BD8E2963DB9A}"/>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Given “a cat on a chair,” generate image-code indices just as a language model generates word pieces.</a:t>
            </a:r>
          </a:p>
        </p:txBody>
      </p:sp>
      <p:sp>
        <p:nvSpPr>
          <p:cNvPr id="3" name="Each predicted index becomes context for predicting the">
            <a:extLst>
              <a:ext uri="{FF2B5EF4-FFF2-40B4-BE49-F238E27FC236}">
                <a16:creationId xmlns:a16="http://schemas.microsoft.com/office/drawing/2014/main" id="{4422B483-F1AA-4851-9A29-D70571A09E93}"/>
              </a:ext>
            </a:extLst>
          </p:cNvPr>
          <p:cNvSpPr>
            <a:spLocks noGrp="1"/>
          </p:cNvSpPr>
          <p:nvPr/>
        </p:nvSpPr>
        <p:spPr>
          <a:xfrm>
            <a:off x="695325" y="4038600"/>
            <a:ext cx="10668000" cy="1038225"/>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dirty="0">
                <a:solidFill>
                  <a:srgbClr val="263642"/>
                </a:solidFill>
                <a:latin typeface="Arial"/>
                <a:ea typeface="Arial"/>
                <a:cs typeface="Arial"/>
              </a:rPr>
              <a:t>The numbers label entries in a learned visual codebook; code 7 is a category, not a brightness value.</a:t>
            </a:r>
            <a:r>
              <a:rPr lang="en-US" sz="2025" dirty="0">
                <a:solidFill>
                  <a:srgbClr val="263642"/>
                </a:solidFill>
                <a:latin typeface="Arial"/>
                <a:ea typeface="Arial"/>
                <a:cs typeface="Arial"/>
              </a:rPr>
              <a:t> The Transformer predicts the code sequence. A separate decoder turns the completed grid into pixels.</a:t>
            </a:r>
          </a:p>
          <a:p>
            <a:pPr>
              <a:buNone/>
              <a:defRPr sz="2025" b="0">
                <a:solidFill>
                  <a:srgbClr val="263642"/>
                </a:solidFill>
                <a:latin typeface="Arial"/>
                <a:ea typeface="Arial"/>
                <a:cs typeface="Arial"/>
              </a:defRPr>
            </a:pPr>
            <a:endParaRPr sz="2025" b="0" dirty="0">
              <a:solidFill>
                <a:srgbClr val="263642"/>
              </a:solidFill>
              <a:latin typeface="Arial"/>
              <a:ea typeface="Arial"/>
              <a:cs typeface="Arial"/>
            </a:endParaRPr>
          </a:p>
        </p:txBody>
      </p:sp>
      <p:sp>
        <p:nvSpPr>
          <p:cNvPr id="4" name="After the sequence is complete, a visual decoder conver">
            <a:extLst>
              <a:ext uri="{FF2B5EF4-FFF2-40B4-BE49-F238E27FC236}">
                <a16:creationId xmlns:a16="http://schemas.microsoft.com/office/drawing/2014/main" id="{EC1EB407-3D1C-483B-AD5A-E571D2BE0631}"/>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endParaRPr sz="2025" b="0" dirty="0">
              <a:solidFill>
                <a:srgbClr val="263642"/>
              </a:solidFill>
              <a:latin typeface="Arial"/>
              <a:ea typeface="Arial"/>
              <a:cs typeface="Arial"/>
            </a:endParaRPr>
          </a:p>
        </p:txBody>
      </p:sp>
      <p:pic>
        <p:nvPicPr>
          <p:cNvPr id="14" name="Picture 13"/>
          <p:cNvPicPr>
            <a:picLocks noChangeAspect="1"/>
          </p:cNvPicPr>
          <p:nvPr/>
        </p:nvPicPr>
        <p:blipFill>
          <a:blip r:embed="rId3"/>
          <a:stretch/>
        </p:blipFill>
        <p:spPr>
          <a:xfrm>
            <a:off x="902240" y="2400300"/>
            <a:ext cx="4850321" cy="1229297"/>
          </a:xfrm>
          <a:prstGeom prst="rect">
            <a:avLst/>
          </a:prstGeom>
        </p:spPr>
      </p:pic>
      <p:sp>
        <p:nvSpPr>
          <p:cNvPr id="6" name="Esser et al., CVPR 2021   /   Emu3.5 Team, 2025">
            <a:extLst>
              <a:ext uri="{FF2B5EF4-FFF2-40B4-BE49-F238E27FC236}">
                <a16:creationId xmlns:a16="http://schemas.microsoft.com/office/drawing/2014/main" id="{E57B0089-B4C2-42EC-822E-42E7EA690FB5}"/>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   /   Emu3.5 Team, 2025</a:t>
            </a:r>
          </a:p>
        </p:txBody>
      </p:sp>
      <p:sp>
        <p:nvSpPr>
          <p:cNvPr id="7" name="04">
            <a:extLst>
              <a:ext uri="{FF2B5EF4-FFF2-40B4-BE49-F238E27FC236}">
                <a16:creationId xmlns:a16="http://schemas.microsoft.com/office/drawing/2014/main" id="{19FA35D9-4915-4A54-A034-DF8F5D62F725}"/>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04</a:t>
            </a:r>
          </a:p>
        </p:txBody>
      </p:sp>
      <p:pic>
        <p:nvPicPr>
          <p:cNvPr id="9" name="Picture 8">
            <a:extLst>
              <a:ext uri="{FF2B5EF4-FFF2-40B4-BE49-F238E27FC236}">
                <a16:creationId xmlns:a16="http://schemas.microsoft.com/office/drawing/2014/main" id="{35C97A06-9D92-8749-A714-12980C2986A7}"/>
              </a:ext>
            </a:extLst>
          </p:cNvPr>
          <p:cNvPicPr>
            <a:picLocks noChangeAspect="1"/>
          </p:cNvPicPr>
          <p:nvPr/>
        </p:nvPicPr>
        <p:blipFill>
          <a:blip r:embed="rId4"/>
          <a:stretch>
            <a:fillRect/>
          </a:stretch>
        </p:blipFill>
        <p:spPr>
          <a:xfrm>
            <a:off x="6413327" y="2205032"/>
            <a:ext cx="5150023" cy="1316614"/>
          </a:xfrm>
          <a:prstGeom prst="rect">
            <a:avLst/>
          </a:prstGeom>
        </p:spPr>
      </p:pic>
    </p:spTree>
    <p:extLst>
      <p:ext uri="{BB962C8B-B14F-4D97-AF65-F5344CB8AC3E}">
        <p14:creationId xmlns:p14="http://schemas.microsoft.com/office/powerpoint/2010/main" val="659574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VQGAN and the Transformer prior">
            <a:extLst>
              <a:ext uri="{FF2B5EF4-FFF2-40B4-BE49-F238E27FC236}">
                <a16:creationId xmlns:a16="http://schemas.microsoft.com/office/drawing/2014/main" id="{D36596FF-54A1-4FA3-88B9-416AB843842D}"/>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dirty="0">
                <a:solidFill>
                  <a:srgbClr val="18364A"/>
                </a:solidFill>
                <a:latin typeface="Arial"/>
                <a:ea typeface="Arial"/>
                <a:cs typeface="Arial"/>
              </a:rPr>
              <a:t>VQGAN and the Transformer prior</a:t>
            </a:r>
          </a:p>
        </p:txBody>
      </p:sp>
      <p:pic>
        <p:nvPicPr>
          <p:cNvPr id="11" name="Picture 10"/>
          <p:cNvPicPr>
            <a:picLocks noChangeAspect="1"/>
          </p:cNvPicPr>
          <p:nvPr/>
        </p:nvPicPr>
        <p:blipFill>
          <a:blip r:embed="rId3"/>
          <a:stretch/>
        </p:blipFill>
        <p:spPr>
          <a:xfrm>
            <a:off x="1952637" y="1304925"/>
            <a:ext cx="8286726" cy="3219450"/>
          </a:xfrm>
          <a:prstGeom prst="rect">
            <a:avLst/>
          </a:prstGeom>
        </p:spPr>
      </p:pic>
      <p:sp>
        <p:nvSpPr>
          <p:cNvPr id="3" name="Reproduced from Esser et al., CVPR 2021, Fig. 2">
            <a:extLst>
              <a:ext uri="{FF2B5EF4-FFF2-40B4-BE49-F238E27FC236}">
                <a16:creationId xmlns:a16="http://schemas.microsoft.com/office/drawing/2014/main" id="{581CC8E4-B5D5-4FF3-9171-1A4BEA3B1D79}"/>
              </a:ext>
            </a:extLst>
          </p:cNvPr>
          <p:cNvSpPr>
            <a:spLocks noGrp="1"/>
          </p:cNvSpPr>
          <p:nvPr/>
        </p:nvSpPr>
        <p:spPr>
          <a:xfrm>
            <a:off x="723900" y="4562475"/>
            <a:ext cx="10668000" cy="247650"/>
          </a:xfrm>
          <a:prstGeom prst="rect">
            <a:avLst/>
          </a:prstGeom>
          <a:noFill/>
          <a:ln w="0">
            <a:noFill/>
          </a:ln>
        </p:spPr>
        <p:txBody>
          <a:bodyPr lIns="0" tIns="0" rIns="0" bIns="0">
            <a:noAutofit/>
          </a:bodyPr>
          <a:lstStyle/>
          <a:p>
            <a:pPr>
              <a:buNone/>
              <a:defRPr sz="1050" b="0">
                <a:solidFill>
                  <a:srgbClr val="617480"/>
                </a:solidFill>
                <a:latin typeface="Arial"/>
                <a:ea typeface="Arial"/>
                <a:cs typeface="Arial"/>
              </a:defRPr>
            </a:pPr>
            <a:r>
              <a:rPr sz="1050" b="0">
                <a:solidFill>
                  <a:srgbClr val="617480"/>
                </a:solidFill>
                <a:latin typeface="Arial"/>
                <a:ea typeface="Arial"/>
                <a:cs typeface="Arial"/>
              </a:rPr>
              <a:t>Reproduced from Esser et al., CVPR 2021, Fig. 2</a:t>
            </a:r>
          </a:p>
        </p:txBody>
      </p:sp>
      <p:sp>
        <p:nvSpPr>
          <p:cNvPr id="4" name="Stage 1: learn to compress an image into codes and reco">
            <a:extLst>
              <a:ext uri="{FF2B5EF4-FFF2-40B4-BE49-F238E27FC236}">
                <a16:creationId xmlns:a16="http://schemas.microsoft.com/office/drawing/2014/main" id="{86D5AF18-AE3B-4FB0-9DCE-D0492514FAB9}"/>
              </a:ext>
            </a:extLst>
          </p:cNvPr>
          <p:cNvSpPr>
            <a:spLocks noGrp="1"/>
          </p:cNvSpPr>
          <p:nvPr/>
        </p:nvSpPr>
        <p:spPr>
          <a:xfrm>
            <a:off x="762000" y="486727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Stage 1: learn to compress an image into codes and reconstruct it. This supplies training targets for generation.</a:t>
            </a:r>
          </a:p>
        </p:txBody>
      </p:sp>
      <p:sp>
        <p:nvSpPr>
          <p:cNvPr id="5" name="Stage 2: freeze that representation and train the Trans">
            <a:extLst>
              <a:ext uri="{FF2B5EF4-FFF2-40B4-BE49-F238E27FC236}">
                <a16:creationId xmlns:a16="http://schemas.microsoft.com/office/drawing/2014/main" id="{2F191279-0127-4E22-A6FE-87FC53CDB528}"/>
              </a:ext>
            </a:extLst>
          </p:cNvPr>
          <p:cNvSpPr>
            <a:spLocks noGrp="1"/>
          </p:cNvSpPr>
          <p:nvPr/>
        </p:nvSpPr>
        <p:spPr>
          <a:xfrm>
            <a:off x="762000" y="555307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Stage 2: freeze that representation and train the Transformer prior, a probability model of code sequences.</a:t>
            </a:r>
          </a:p>
        </p:txBody>
      </p:sp>
      <p:sp>
        <p:nvSpPr>
          <p:cNvPr id="6" name="Esser et al., CVPR 2021">
            <a:extLst>
              <a:ext uri="{FF2B5EF4-FFF2-40B4-BE49-F238E27FC236}">
                <a16:creationId xmlns:a16="http://schemas.microsoft.com/office/drawing/2014/main" id="{BCD6350C-9090-4D6E-B767-5B6C1EACE801}"/>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7" name="07">
            <a:extLst>
              <a:ext uri="{FF2B5EF4-FFF2-40B4-BE49-F238E27FC236}">
                <a16:creationId xmlns:a16="http://schemas.microsoft.com/office/drawing/2014/main" id="{3356351C-0230-4B7D-A0F8-DF1BB0C6D907}"/>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08</a:t>
            </a:r>
          </a:p>
        </p:txBody>
      </p:sp>
    </p:spTree>
    <p:extLst>
      <p:ext uri="{BB962C8B-B14F-4D97-AF65-F5344CB8AC3E}">
        <p14:creationId xmlns:p14="http://schemas.microsoft.com/office/powerpoint/2010/main" val="431117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Text and images as inputs and outputs">
            <a:extLst>
              <a:ext uri="{FF2B5EF4-FFF2-40B4-BE49-F238E27FC236}">
                <a16:creationId xmlns:a16="http://schemas.microsoft.com/office/drawing/2014/main" id="{5DEC278E-CCEE-48FF-979E-83360F61D95A}"/>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Text and images as inputs and outputs</a:t>
            </a:r>
          </a:p>
        </p:txBody>
      </p:sp>
      <p:sp>
        <p:nvSpPr>
          <p:cNvPr id="2" name="An image block contains many visual tokens. The same mo">
            <a:extLst>
              <a:ext uri="{FF2B5EF4-FFF2-40B4-BE49-F238E27FC236}">
                <a16:creationId xmlns:a16="http://schemas.microsoft.com/office/drawing/2014/main" id="{1D90A04A-7C7A-4668-BAD4-43DF60B2ACC0}"/>
              </a:ext>
            </a:extLst>
          </p:cNvPr>
          <p:cNvSpPr>
            <a:spLocks noGrp="1"/>
          </p:cNvSpPr>
          <p:nvPr/>
        </p:nvSpPr>
        <p:spPr>
          <a:xfrm>
            <a:off x="762000" y="1400175"/>
            <a:ext cx="10572750" cy="633413"/>
          </a:xfrm>
          <a:prstGeom prst="rect">
            <a:avLst/>
          </a:prstGeom>
          <a:noFill/>
          <a:ln w="0">
            <a:noFill/>
          </a:ln>
        </p:spPr>
        <p:txBody>
          <a:bodyPr lIns="0" tIns="0" rIns="0" bIns="0">
            <a:noAutofit/>
          </a:bodyPr>
          <a:lstStyle/>
          <a:p>
            <a:pPr>
              <a:buNone/>
              <a:defRPr sz="1875" b="0">
                <a:solidFill>
                  <a:srgbClr val="263642"/>
                </a:solidFill>
                <a:latin typeface="Arial"/>
                <a:ea typeface="Arial"/>
                <a:cs typeface="Arial"/>
              </a:defRPr>
            </a:pPr>
            <a:r>
              <a:rPr sz="1875" b="0">
                <a:solidFill>
                  <a:srgbClr val="263642"/>
                </a:solidFill>
                <a:latin typeface="Arial"/>
                <a:ea typeface="Arial"/>
                <a:cs typeface="Arial"/>
              </a:rPr>
              <a:t>An image block contains many visual tokens. The same model can use it as context or generate it.</a:t>
            </a:r>
          </a:p>
        </p:txBody>
      </p:sp>
      <p:graphicFrame>
        <p:nvGraphicFramePr>
          <p:cNvPr id="10" name="Table 9"/>
          <p:cNvGraphicFramePr/>
          <p:nvPr/>
        </p:nvGraphicFramePr>
        <p:xfrm>
          <a:off x="762000" y="2238375"/>
          <a:ext cx="10668000" cy="3762375"/>
        </p:xfrm>
        <a:graphic>
          <a:graphicData uri="http://schemas.openxmlformats.org/drawingml/2006/table">
            <a:tbl>
              <a:tblPr/>
              <a:tblGrid>
                <a:gridCol w="2428875">
                  <a:extLst>
                    <a:ext uri="{9D8B030D-6E8A-4147-A177-3AD203B41FA5}">
                      <a16:colId xmlns:a16="http://schemas.microsoft.com/office/drawing/2014/main" val="20000"/>
                    </a:ext>
                  </a:extLst>
                </a:gridCol>
                <a:gridCol w="4143375">
                  <a:extLst>
                    <a:ext uri="{9D8B030D-6E8A-4147-A177-3AD203B41FA5}">
                      <a16:colId xmlns:a16="http://schemas.microsoft.com/office/drawing/2014/main" val="20001"/>
                    </a:ext>
                  </a:extLst>
                </a:gridCol>
                <a:gridCol w="4095750">
                  <a:extLst>
                    <a:ext uri="{9D8B030D-6E8A-4147-A177-3AD203B41FA5}">
                      <a16:colId xmlns:a16="http://schemas.microsoft.com/office/drawing/2014/main" val="20002"/>
                    </a:ext>
                  </a:extLst>
                </a:gridCol>
              </a:tblGrid>
              <a:tr h="752475">
                <a:tc>
                  <a:txBody>
                    <a:bodyPr/>
                    <a:lstStyle/>
                    <a:p>
                      <a:r>
                        <a:rPr sz="1800" b="1">
                          <a:solidFill>
                            <a:srgbClr val="18364A"/>
                          </a:solidFill>
                          <a:latin typeface="Arial"/>
                          <a:ea typeface="Arial"/>
                          <a:cs typeface="Arial"/>
                        </a:rPr>
                        <a:t>Task</a:t>
                      </a:r>
                    </a:p>
                  </a:txBody>
                  <a:tcPr>
                    <a:solidFill>
                      <a:srgbClr val="E7EFF3"/>
                    </a:solidFill>
                  </a:tcPr>
                </a:tc>
                <a:tc>
                  <a:txBody>
                    <a:bodyPr/>
                    <a:lstStyle/>
                    <a:p>
                      <a:r>
                        <a:rPr sz="1800" b="1">
                          <a:solidFill>
                            <a:srgbClr val="18364A"/>
                          </a:solidFill>
                          <a:latin typeface="Arial"/>
                          <a:ea typeface="Arial"/>
                          <a:cs typeface="Arial"/>
                        </a:rPr>
                        <a:t>Given to the model</a:t>
                      </a:r>
                    </a:p>
                  </a:txBody>
                  <a:tcPr>
                    <a:solidFill>
                      <a:srgbClr val="E7EFF3"/>
                    </a:solidFill>
                  </a:tcPr>
                </a:tc>
                <a:tc>
                  <a:txBody>
                    <a:bodyPr/>
                    <a:lstStyle/>
                    <a:p>
                      <a:r>
                        <a:rPr sz="1800" b="1">
                          <a:solidFill>
                            <a:srgbClr val="18364A"/>
                          </a:solidFill>
                          <a:latin typeface="Arial"/>
                          <a:ea typeface="Arial"/>
                          <a:cs typeface="Arial"/>
                        </a:rPr>
                        <a:t>Model generates</a:t>
                      </a:r>
                    </a:p>
                  </a:txBody>
                  <a:tcPr>
                    <a:solidFill>
                      <a:srgbClr val="E7EFF3"/>
                    </a:solidFill>
                  </a:tcPr>
                </a:tc>
                <a:extLst>
                  <a:ext uri="{0D108BD9-81ED-4DB2-BD59-A6C34878D82A}">
                    <a16:rowId xmlns:a16="http://schemas.microsoft.com/office/drawing/2014/main" val="10000"/>
                  </a:ext>
                </a:extLst>
              </a:tr>
              <a:tr h="752475">
                <a:tc>
                  <a:txBody>
                    <a:bodyPr/>
                    <a:lstStyle/>
                    <a:p>
                      <a:r>
                        <a:rPr sz="1800" b="0">
                          <a:solidFill>
                            <a:srgbClr val="18364A"/>
                          </a:solidFill>
                          <a:latin typeface="Arial"/>
                          <a:ea typeface="Arial"/>
                          <a:cs typeface="Arial"/>
                        </a:rPr>
                        <a:t>Understanding</a:t>
                      </a:r>
                    </a:p>
                  </a:txBody>
                  <a:tcPr>
                    <a:solidFill>
                      <a:srgbClr val="FFFFFF"/>
                    </a:solidFill>
                  </a:tcPr>
                </a:tc>
                <a:tc>
                  <a:txBody>
                    <a:bodyPr/>
                    <a:lstStyle/>
                    <a:p>
                      <a:r>
                        <a:rPr sz="1800" b="0">
                          <a:solidFill>
                            <a:srgbClr val="18364A"/>
                          </a:solidFill>
                          <a:latin typeface="Arial"/>
                          <a:ea typeface="Arial"/>
                          <a:cs typeface="Arial"/>
                        </a:rPr>
                        <a:t>Cat photo + “What is here?”</a:t>
                      </a:r>
                    </a:p>
                  </a:txBody>
                  <a:tcPr>
                    <a:solidFill>
                      <a:srgbClr val="FFFFFF"/>
                    </a:solidFill>
                  </a:tcPr>
                </a:tc>
                <a:tc>
                  <a:txBody>
                    <a:bodyPr/>
                    <a:lstStyle/>
                    <a:p>
                      <a:r>
                        <a:rPr sz="1800" b="0">
                          <a:solidFill>
                            <a:srgbClr val="18364A"/>
                          </a:solidFill>
                          <a:latin typeface="Arial"/>
                          <a:ea typeface="Arial"/>
                          <a:cs typeface="Arial"/>
                        </a:rPr>
                        <a:t>“A cat on a chair.”</a:t>
                      </a:r>
                    </a:p>
                  </a:txBody>
                  <a:tcPr>
                    <a:solidFill>
                      <a:srgbClr val="FFFFFF"/>
                    </a:solidFill>
                  </a:tcPr>
                </a:tc>
                <a:extLst>
                  <a:ext uri="{0D108BD9-81ED-4DB2-BD59-A6C34878D82A}">
                    <a16:rowId xmlns:a16="http://schemas.microsoft.com/office/drawing/2014/main" val="10001"/>
                  </a:ext>
                </a:extLst>
              </a:tr>
              <a:tr h="752475">
                <a:tc>
                  <a:txBody>
                    <a:bodyPr/>
                    <a:lstStyle/>
                    <a:p>
                      <a:r>
                        <a:rPr sz="1800" b="0">
                          <a:solidFill>
                            <a:srgbClr val="18364A"/>
                          </a:solidFill>
                          <a:latin typeface="Arial"/>
                          <a:ea typeface="Arial"/>
                          <a:cs typeface="Arial"/>
                        </a:rPr>
                        <a:t>Image generation</a:t>
                      </a:r>
                    </a:p>
                  </a:txBody>
                  <a:tcPr>
                    <a:solidFill>
                      <a:srgbClr val="F5F8FA"/>
                    </a:solidFill>
                  </a:tcPr>
                </a:tc>
                <a:tc>
                  <a:txBody>
                    <a:bodyPr/>
                    <a:lstStyle/>
                    <a:p>
                      <a:r>
                        <a:rPr sz="1800" b="0">
                          <a:solidFill>
                            <a:srgbClr val="18364A"/>
                          </a:solidFill>
                          <a:latin typeface="Arial"/>
                          <a:ea typeface="Arial"/>
                          <a:cs typeface="Arial"/>
                        </a:rPr>
                        <a:t>“A cat on a chair.”</a:t>
                      </a:r>
                    </a:p>
                  </a:txBody>
                  <a:tcPr>
                    <a:solidFill>
                      <a:srgbClr val="F5F8FA"/>
                    </a:solidFill>
                  </a:tcPr>
                </a:tc>
                <a:tc>
                  <a:txBody>
                    <a:bodyPr/>
                    <a:lstStyle/>
                    <a:p>
                      <a:r>
                        <a:rPr sz="1800" b="0">
                          <a:solidFill>
                            <a:srgbClr val="18364A"/>
                          </a:solidFill>
                          <a:latin typeface="Arial"/>
                          <a:ea typeface="Arial"/>
                          <a:cs typeface="Arial"/>
                        </a:rPr>
                        <a:t>Codes for a new image</a:t>
                      </a:r>
                    </a:p>
                  </a:txBody>
                  <a:tcPr>
                    <a:solidFill>
                      <a:srgbClr val="F5F8FA"/>
                    </a:solidFill>
                  </a:tcPr>
                </a:tc>
                <a:extLst>
                  <a:ext uri="{0D108BD9-81ED-4DB2-BD59-A6C34878D82A}">
                    <a16:rowId xmlns:a16="http://schemas.microsoft.com/office/drawing/2014/main" val="10002"/>
                  </a:ext>
                </a:extLst>
              </a:tr>
              <a:tr h="752475">
                <a:tc>
                  <a:txBody>
                    <a:bodyPr/>
                    <a:lstStyle/>
                    <a:p>
                      <a:r>
                        <a:rPr sz="1800" b="0">
                          <a:solidFill>
                            <a:srgbClr val="18364A"/>
                          </a:solidFill>
                          <a:latin typeface="Arial"/>
                          <a:ea typeface="Arial"/>
                          <a:cs typeface="Arial"/>
                        </a:rPr>
                        <a:t>Image editing</a:t>
                      </a:r>
                    </a:p>
                  </a:txBody>
                  <a:tcPr>
                    <a:solidFill>
                      <a:srgbClr val="FFFFFF"/>
                    </a:solidFill>
                  </a:tcPr>
                </a:tc>
                <a:tc>
                  <a:txBody>
                    <a:bodyPr/>
                    <a:lstStyle/>
                    <a:p>
                      <a:r>
                        <a:rPr sz="1800" b="0">
                          <a:solidFill>
                            <a:srgbClr val="18364A"/>
                          </a:solidFill>
                          <a:latin typeface="Arial"/>
                          <a:ea typeface="Arial"/>
                          <a:cs typeface="Arial"/>
                        </a:rPr>
                        <a:t>Cat photo + “Make the chair blue.”</a:t>
                      </a:r>
                    </a:p>
                  </a:txBody>
                  <a:tcPr>
                    <a:solidFill>
                      <a:srgbClr val="FFFFFF"/>
                    </a:solidFill>
                  </a:tcPr>
                </a:tc>
                <a:tc>
                  <a:txBody>
                    <a:bodyPr/>
                    <a:lstStyle/>
                    <a:p>
                      <a:r>
                        <a:rPr sz="1800" b="0">
                          <a:solidFill>
                            <a:srgbClr val="18364A"/>
                          </a:solidFill>
                          <a:latin typeface="Arial"/>
                          <a:ea typeface="Arial"/>
                          <a:cs typeface="Arial"/>
                        </a:rPr>
                        <a:t>Codes for the edited image</a:t>
                      </a:r>
                    </a:p>
                  </a:txBody>
                  <a:tcPr>
                    <a:solidFill>
                      <a:srgbClr val="FFFFFF"/>
                    </a:solidFill>
                  </a:tcPr>
                </a:tc>
                <a:extLst>
                  <a:ext uri="{0D108BD9-81ED-4DB2-BD59-A6C34878D82A}">
                    <a16:rowId xmlns:a16="http://schemas.microsoft.com/office/drawing/2014/main" val="10003"/>
                  </a:ext>
                </a:extLst>
              </a:tr>
              <a:tr h="752475">
                <a:tc>
                  <a:txBody>
                    <a:bodyPr/>
                    <a:lstStyle/>
                    <a:p>
                      <a:r>
                        <a:rPr sz="1800" b="0">
                          <a:solidFill>
                            <a:srgbClr val="18364A"/>
                          </a:solidFill>
                          <a:latin typeface="Arial"/>
                          <a:ea typeface="Arial"/>
                          <a:cs typeface="Arial"/>
                        </a:rPr>
                        <a:t>Illustrated story</a:t>
                      </a:r>
                    </a:p>
                  </a:txBody>
                  <a:tcPr>
                    <a:solidFill>
                      <a:srgbClr val="F5F8FA"/>
                    </a:solidFill>
                  </a:tcPr>
                </a:tc>
                <a:tc>
                  <a:txBody>
                    <a:bodyPr/>
                    <a:lstStyle/>
                    <a:p>
                      <a:r>
                        <a:rPr sz="1800" b="0">
                          <a:solidFill>
                            <a:srgbClr val="18364A"/>
                          </a:solidFill>
                          <a:latin typeface="Arial"/>
                          <a:ea typeface="Arial"/>
                          <a:cs typeface="Arial"/>
                        </a:rPr>
                        <a:t>“Tell an illustrated cat story.”</a:t>
                      </a:r>
                    </a:p>
                  </a:txBody>
                  <a:tcPr>
                    <a:solidFill>
                      <a:srgbClr val="F5F8FA"/>
                    </a:solidFill>
                  </a:tcPr>
                </a:tc>
                <a:tc>
                  <a:txBody>
                    <a:bodyPr/>
                    <a:lstStyle/>
                    <a:p>
                      <a:r>
                        <a:rPr sz="1800" b="0">
                          <a:solidFill>
                            <a:srgbClr val="18364A"/>
                          </a:solidFill>
                          <a:latin typeface="Arial"/>
                          <a:ea typeface="Arial"/>
                          <a:cs typeface="Arial"/>
                        </a:rPr>
                        <a:t>Text, image, more text, next image</a:t>
                      </a:r>
                    </a:p>
                  </a:txBody>
                  <a:tcPr>
                    <a:solidFill>
                      <a:srgbClr val="F5F8FA"/>
                    </a:solidFill>
                  </a:tcPr>
                </a:tc>
                <a:extLst>
                  <a:ext uri="{0D108BD9-81ED-4DB2-BD59-A6C34878D82A}">
                    <a16:rowId xmlns:a16="http://schemas.microsoft.com/office/drawing/2014/main" val="10004"/>
                  </a:ext>
                </a:extLst>
              </a:tr>
            </a:tbl>
          </a:graphicData>
        </a:graphic>
      </p:graphicFrame>
      <p:sp>
        <p:nvSpPr>
          <p:cNvPr id="4" name="Emu3.5 Team, 2025">
            <a:extLst>
              <a:ext uri="{FF2B5EF4-FFF2-40B4-BE49-F238E27FC236}">
                <a16:creationId xmlns:a16="http://schemas.microsoft.com/office/drawing/2014/main" id="{96DE1D31-813C-43B0-B150-9F6575B69232}"/>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5" name="05">
            <a:extLst>
              <a:ext uri="{FF2B5EF4-FFF2-40B4-BE49-F238E27FC236}">
                <a16:creationId xmlns:a16="http://schemas.microsoft.com/office/drawing/2014/main" id="{F39624BA-B55C-4E70-98A1-E850B3776638}"/>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05</a:t>
            </a:r>
          </a:p>
        </p:txBody>
      </p:sp>
    </p:spTree>
    <p:extLst>
      <p:ext uri="{BB962C8B-B14F-4D97-AF65-F5344CB8AC3E}">
        <p14:creationId xmlns:p14="http://schemas.microsoft.com/office/powerpoint/2010/main" val="1766505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op row: Completions from unconditional training on ImageNet. 2nd row: Depth-to-Image synthesis. 3rd row: Semantically guided synthesis. 4th row: Pose-guided person generation. Bottom row: Class-conditional synthesis.">
            <a:extLst>
              <a:ext uri="{FF2B5EF4-FFF2-40B4-BE49-F238E27FC236}">
                <a16:creationId xmlns:a16="http://schemas.microsoft.com/office/drawing/2014/main" id="{51B074FD-EE28-5107-3F17-52290DCC286B}"/>
              </a:ext>
            </a:extLst>
          </p:cNvPr>
          <p:cNvPicPr>
            <a:picLocks noChangeAspect="1"/>
          </p:cNvPicPr>
          <p:nvPr/>
        </p:nvPicPr>
        <p:blipFill>
          <a:blip r:embed="rId2"/>
          <a:stretch>
            <a:fillRect/>
          </a:stretch>
        </p:blipFill>
        <p:spPr>
          <a:xfrm>
            <a:off x="622300" y="0"/>
            <a:ext cx="5190067" cy="6817223"/>
          </a:xfrm>
          <a:prstGeom prst="rect">
            <a:avLst/>
          </a:prstGeom>
        </p:spPr>
      </p:pic>
      <p:sp>
        <p:nvSpPr>
          <p:cNvPr id="4" name="TextBox 3">
            <a:extLst>
              <a:ext uri="{FF2B5EF4-FFF2-40B4-BE49-F238E27FC236}">
                <a16:creationId xmlns:a16="http://schemas.microsoft.com/office/drawing/2014/main" id="{CD10FF45-F57C-E437-1497-4D341111B28E}"/>
              </a:ext>
            </a:extLst>
          </p:cNvPr>
          <p:cNvSpPr txBox="1"/>
          <p:nvPr/>
        </p:nvSpPr>
        <p:spPr>
          <a:xfrm>
            <a:off x="6096000" y="4499908"/>
            <a:ext cx="6096000" cy="1754326"/>
          </a:xfrm>
          <a:prstGeom prst="rect">
            <a:avLst/>
          </a:prstGeom>
          <a:noFill/>
        </p:spPr>
        <p:txBody>
          <a:bodyPr wrap="square">
            <a:spAutoFit/>
          </a:bodyPr>
          <a:lstStyle/>
          <a:p>
            <a:r>
              <a:rPr lang="en-US" sz="1800" b="0" i="0" dirty="0">
                <a:solidFill>
                  <a:schemeClr val="tx1"/>
                </a:solidFill>
                <a:effectLst/>
                <a:latin typeface="+mn-lt"/>
              </a:rPr>
              <a:t>Top row: Completions from unconditional training on ImageNet. </a:t>
            </a:r>
          </a:p>
          <a:p>
            <a:r>
              <a:rPr lang="en-US" sz="1800" b="0" i="0" dirty="0">
                <a:solidFill>
                  <a:schemeClr val="tx1"/>
                </a:solidFill>
                <a:effectLst/>
                <a:latin typeface="+mn-lt"/>
              </a:rPr>
              <a:t>2nd row: Depth-to-Image synthesis. </a:t>
            </a:r>
          </a:p>
          <a:p>
            <a:r>
              <a:rPr lang="en-US" sz="1800" b="0" i="0" dirty="0">
                <a:solidFill>
                  <a:schemeClr val="tx1"/>
                </a:solidFill>
                <a:effectLst/>
                <a:latin typeface="+mn-lt"/>
              </a:rPr>
              <a:t>3rd row: A semantically guided synthesis. </a:t>
            </a:r>
          </a:p>
          <a:p>
            <a:r>
              <a:rPr lang="en-US" sz="1800" b="0" i="0" dirty="0">
                <a:solidFill>
                  <a:schemeClr val="tx1"/>
                </a:solidFill>
                <a:effectLst/>
                <a:latin typeface="+mn-lt"/>
              </a:rPr>
              <a:t>4th row: Pose-guided person generation. </a:t>
            </a:r>
          </a:p>
          <a:p>
            <a:r>
              <a:rPr lang="en-US" sz="1800" b="0" i="0" dirty="0">
                <a:solidFill>
                  <a:schemeClr val="tx1"/>
                </a:solidFill>
                <a:effectLst/>
                <a:latin typeface="+mn-lt"/>
              </a:rPr>
              <a:t>Bottom row: Class-conditional synthesis. (Source: </a:t>
            </a:r>
            <a:r>
              <a:rPr lang="en-US" sz="1800" b="0" i="0" u="none" strike="noStrike" dirty="0">
                <a:solidFill>
                  <a:schemeClr val="tx1"/>
                </a:solidFill>
                <a:effectLst/>
                <a:latin typeface="+mn-lt"/>
                <a:hlinkClick r:id="rId3"/>
              </a:rPr>
              <a:t>Esser et al</a:t>
            </a:r>
            <a:r>
              <a:rPr lang="en-US" sz="1800" b="0" i="0" dirty="0">
                <a:solidFill>
                  <a:schemeClr val="tx1"/>
                </a:solidFill>
                <a:effectLst/>
                <a:latin typeface="+mn-lt"/>
              </a:rPr>
              <a:t>.)</a:t>
            </a:r>
            <a:endParaRPr lang="en-US" dirty="0"/>
          </a:p>
        </p:txBody>
      </p:sp>
      <p:sp>
        <p:nvSpPr>
          <p:cNvPr id="6" name="TextBox 5">
            <a:extLst>
              <a:ext uri="{FF2B5EF4-FFF2-40B4-BE49-F238E27FC236}">
                <a16:creationId xmlns:a16="http://schemas.microsoft.com/office/drawing/2014/main" id="{918AB089-D32F-A6CD-7BE8-C6917EF83224}"/>
              </a:ext>
            </a:extLst>
          </p:cNvPr>
          <p:cNvSpPr txBox="1"/>
          <p:nvPr/>
        </p:nvSpPr>
        <p:spPr>
          <a:xfrm>
            <a:off x="6096000" y="6254234"/>
            <a:ext cx="6096000" cy="369332"/>
          </a:xfrm>
          <a:prstGeom prst="rect">
            <a:avLst/>
          </a:prstGeom>
          <a:noFill/>
        </p:spPr>
        <p:txBody>
          <a:bodyPr wrap="square">
            <a:spAutoFit/>
          </a:bodyPr>
          <a:lstStyle/>
          <a:p>
            <a:r>
              <a:rPr lang="en-US" dirty="0"/>
              <a:t>Taming Transformers for High-Resolution Image Synthesis</a:t>
            </a:r>
          </a:p>
        </p:txBody>
      </p:sp>
      <p:pic>
        <p:nvPicPr>
          <p:cNvPr id="10" name="Picture 9">
            <a:extLst>
              <a:ext uri="{FF2B5EF4-FFF2-40B4-BE49-F238E27FC236}">
                <a16:creationId xmlns:a16="http://schemas.microsoft.com/office/drawing/2014/main" id="{C30B88B4-8CF0-6722-8319-42CA07FD970E}"/>
              </a:ext>
            </a:extLst>
          </p:cNvPr>
          <p:cNvPicPr>
            <a:picLocks noChangeAspect="1"/>
          </p:cNvPicPr>
          <p:nvPr/>
        </p:nvPicPr>
        <p:blipFill>
          <a:blip r:embed="rId4"/>
          <a:stretch>
            <a:fillRect/>
          </a:stretch>
        </p:blipFill>
        <p:spPr>
          <a:xfrm>
            <a:off x="6419677" y="234434"/>
            <a:ext cx="5150023" cy="1316614"/>
          </a:xfrm>
          <a:prstGeom prst="rect">
            <a:avLst/>
          </a:prstGeom>
        </p:spPr>
      </p:pic>
    </p:spTree>
    <p:extLst>
      <p:ext uri="{BB962C8B-B14F-4D97-AF65-F5344CB8AC3E}">
        <p14:creationId xmlns:p14="http://schemas.microsoft.com/office/powerpoint/2010/main" val="181073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he latent grid">
            <a:extLst>
              <a:ext uri="{FF2B5EF4-FFF2-40B4-BE49-F238E27FC236}">
                <a16:creationId xmlns:a16="http://schemas.microsoft.com/office/drawing/2014/main" id="{0BA1E216-51D9-4949-B666-91BDE303EA33}"/>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The encoder produces a grid of vectors</a:t>
            </a:r>
          </a:p>
        </p:txBody>
      </p:sp>
      <p:sp>
        <p:nvSpPr>
          <p:cNvPr id="2" name="The encoder E maps image x into a smaller spatial grid ">
            <a:extLst>
              <a:ext uri="{FF2B5EF4-FFF2-40B4-BE49-F238E27FC236}">
                <a16:creationId xmlns:a16="http://schemas.microsoft.com/office/drawing/2014/main" id="{8A25FD95-0081-4919-A634-65AF71A75A3E}"/>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First replace the large pixel grid with a smaller grid of continuous feature vectors.</a:t>
            </a:r>
          </a:p>
        </p:txBody>
      </p:sp>
      <p:sp>
        <p:nvSpPr>
          <p:cNvPr id="3" name="Compression factor f divides both height H and width W,">
            <a:extLst>
              <a:ext uri="{FF2B5EF4-FFF2-40B4-BE49-F238E27FC236}">
                <a16:creationId xmlns:a16="http://schemas.microsoft.com/office/drawing/2014/main" id="{8E7F0EE3-D21D-4B1B-8A75-887686CE0332}"/>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For a 256 × 256 image and f = 16, there are 256 vectors. Index i labels a spatial location; a component of zᵢ is one scalar feature.</a:t>
            </a:r>
          </a:p>
        </p:txBody>
      </p:sp>
      <p:sp>
        <p:nvSpPr>
          <p:cNvPr id="4" name="Example: a 256 × 256 image with f = 16 gives a 16 × 16 ">
            <a:extLst>
              <a:ext uri="{FF2B5EF4-FFF2-40B4-BE49-F238E27FC236}">
                <a16:creationId xmlns:a16="http://schemas.microsoft.com/office/drawing/2014/main" id="{4909BADC-959F-488E-B6F2-B53DFC727228}"/>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These are learned spatial features, not raw pixel patches. The encoder’s receptive fields may overlap.</a:t>
            </a:r>
          </a:p>
        </p:txBody>
      </p:sp>
      <p:pic>
        <p:nvPicPr>
          <p:cNvPr id="14" name="Picture 13"/>
          <p:cNvPicPr>
            <a:picLocks noChangeAspect="1"/>
          </p:cNvPicPr>
          <p:nvPr/>
        </p:nvPicPr>
        <p:blipFill>
          <a:blip r:embed="rId3"/>
          <a:stretch/>
        </p:blipFill>
        <p:spPr>
          <a:xfrm>
            <a:off x="2279523" y="2553653"/>
            <a:ext cx="7632954" cy="1131570"/>
          </a:xfrm>
          <a:prstGeom prst="rect">
            <a:avLst/>
          </a:prstGeom>
        </p:spPr>
      </p:pic>
      <p:sp>
        <p:nvSpPr>
          <p:cNvPr id="6" name="Esser et al., CVPR 2021">
            <a:extLst>
              <a:ext uri="{FF2B5EF4-FFF2-40B4-BE49-F238E27FC236}">
                <a16:creationId xmlns:a16="http://schemas.microsoft.com/office/drawing/2014/main" id="{8C3B05ED-FA26-49AA-BB76-0A531AD476EB}"/>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7" name="08">
            <a:extLst>
              <a:ext uri="{FF2B5EF4-FFF2-40B4-BE49-F238E27FC236}">
                <a16:creationId xmlns:a16="http://schemas.microsoft.com/office/drawing/2014/main" id="{0B2C51AF-053D-49CE-BA1A-E9A8E8EB9A6B}"/>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09</a:t>
            </a:r>
          </a:p>
        </p:txBody>
      </p:sp>
    </p:spTree>
    <p:extLst>
      <p:ext uri="{BB962C8B-B14F-4D97-AF65-F5344CB8AC3E}">
        <p14:creationId xmlns:p14="http://schemas.microsoft.com/office/powerpoint/2010/main" val="587391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Flattening the code grid">
            <a:extLst>
              <a:ext uri="{FF2B5EF4-FFF2-40B4-BE49-F238E27FC236}">
                <a16:creationId xmlns:a16="http://schemas.microsoft.com/office/drawing/2014/main" id="{8FB48EAE-14EB-4354-B180-5B5CA29AEBC2}"/>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Turn the code grid into a sequence</a:t>
            </a:r>
          </a:p>
        </p:txBody>
      </p:sp>
      <p:sp>
        <p:nvSpPr>
          <p:cNvPr id="2" name="A raster order supplies one deterministic sequence orde">
            <a:extLst>
              <a:ext uri="{FF2B5EF4-FFF2-40B4-BE49-F238E27FC236}">
                <a16:creationId xmlns:a16="http://schemas.microsoft.com/office/drawing/2014/main" id="{ECF9096F-D04B-42C5-A25C-C4D4E62EAC03}"/>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A GPT-style prior expects a one-dimensional sequence, so we choose an ordering of the image’s code locations.</a:t>
            </a:r>
          </a:p>
        </p:txBody>
      </p:sp>
      <p:sp>
        <p:nvSpPr>
          <p:cNvPr id="3" name="The Transformer predicts code categories, not RGB value">
            <a:extLst>
              <a:ext uri="{FF2B5EF4-FFF2-40B4-BE49-F238E27FC236}">
                <a16:creationId xmlns:a16="http://schemas.microsoft.com/office/drawing/2014/main" id="{94AEE550-8B43-43BA-AD04-41E1AF8E0DEF}"/>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Read the first row left to right, then the next row. Positional information tells the Transformer which location each index occupies.</a:t>
            </a:r>
          </a:p>
        </p:txBody>
      </p:sp>
      <p:sp>
        <p:nvSpPr>
          <p:cNvPr id="4" name="The same inverse reshape restores the grid before image">
            <a:extLst>
              <a:ext uri="{FF2B5EF4-FFF2-40B4-BE49-F238E27FC236}">
                <a16:creationId xmlns:a16="http://schemas.microsoft.com/office/drawing/2014/main" id="{A9B51CE2-2FA1-4363-87D5-41694CA4FE77}"/>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The ordering creates a prediction prefix; it does not imply that nearby code numbers represent nearby colors.</a:t>
            </a:r>
          </a:p>
        </p:txBody>
      </p:sp>
      <p:pic>
        <p:nvPicPr>
          <p:cNvPr id="14" name="Picture 13"/>
          <p:cNvPicPr>
            <a:picLocks noChangeAspect="1"/>
          </p:cNvPicPr>
          <p:nvPr/>
        </p:nvPicPr>
        <p:blipFill>
          <a:blip r:embed="rId3"/>
          <a:stretch/>
        </p:blipFill>
        <p:spPr>
          <a:xfrm>
            <a:off x="3261932" y="2507361"/>
            <a:ext cx="5668137" cy="1224153"/>
          </a:xfrm>
          <a:prstGeom prst="rect">
            <a:avLst/>
          </a:prstGeom>
        </p:spPr>
      </p:pic>
      <p:sp>
        <p:nvSpPr>
          <p:cNvPr id="6" name="Esser et al., CVPR 2021">
            <a:extLst>
              <a:ext uri="{FF2B5EF4-FFF2-40B4-BE49-F238E27FC236}">
                <a16:creationId xmlns:a16="http://schemas.microsoft.com/office/drawing/2014/main" id="{FE430C47-28C5-4B5C-9DA8-E08D1E7EFA1F}"/>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7" name="16">
            <a:extLst>
              <a:ext uri="{FF2B5EF4-FFF2-40B4-BE49-F238E27FC236}">
                <a16:creationId xmlns:a16="http://schemas.microsoft.com/office/drawing/2014/main" id="{FBC5C76C-E9D2-4D78-A476-32573199F05F}"/>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20</a:t>
            </a:r>
          </a:p>
        </p:txBody>
      </p:sp>
    </p:spTree>
    <p:extLst>
      <p:ext uri="{BB962C8B-B14F-4D97-AF65-F5344CB8AC3E}">
        <p14:creationId xmlns:p14="http://schemas.microsoft.com/office/powerpoint/2010/main" val="412802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68A5FD-6737-0FDA-C650-C3745F7AE4D4}"/>
              </a:ext>
            </a:extLst>
          </p:cNvPr>
          <p:cNvPicPr>
            <a:picLocks noChangeAspect="1"/>
          </p:cNvPicPr>
          <p:nvPr/>
        </p:nvPicPr>
        <p:blipFill>
          <a:blip r:embed="rId2"/>
          <a:stretch>
            <a:fillRect/>
          </a:stretch>
        </p:blipFill>
        <p:spPr>
          <a:xfrm>
            <a:off x="1524000" y="1028700"/>
            <a:ext cx="9144000" cy="4800600"/>
          </a:xfrm>
          <a:prstGeom prst="rect">
            <a:avLst/>
          </a:prstGeom>
        </p:spPr>
      </p:pic>
    </p:spTree>
    <p:extLst>
      <p:ext uri="{BB962C8B-B14F-4D97-AF65-F5344CB8AC3E}">
        <p14:creationId xmlns:p14="http://schemas.microsoft.com/office/powerpoint/2010/main" val="1288479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he autoregressive image distribution">
            <a:extLst>
              <a:ext uri="{FF2B5EF4-FFF2-40B4-BE49-F238E27FC236}">
                <a16:creationId xmlns:a16="http://schemas.microsoft.com/office/drawing/2014/main" id="{8B497BCA-C267-4D13-B38E-80F8EEAC35AB}"/>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Why a product gives a whole-image probability</a:t>
            </a:r>
          </a:p>
        </p:txBody>
      </p:sp>
      <p:sp>
        <p:nvSpPr>
          <p:cNvPr id="2" name="We need a probability for a whole code sequence. The ch">
            <a:extLst>
              <a:ext uri="{FF2B5EF4-FFF2-40B4-BE49-F238E27FC236}">
                <a16:creationId xmlns:a16="http://schemas.microsoft.com/office/drawing/2014/main" id="{E82FF2B4-6661-4008-921F-76397BE2A8C8}"/>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The chain rule builds a probability for the entire image-code sequence from next-code probabilities.</a:t>
            </a:r>
          </a:p>
        </p:txBody>
      </p:sp>
      <p:sp>
        <p:nvSpPr>
          <p:cNvPr id="3" name="sᵢ is code i. Its prefix contains all earlier codes. c ">
            <a:extLst>
              <a:ext uri="{FF2B5EF4-FFF2-40B4-BE49-F238E27FC236}">
                <a16:creationId xmlns:a16="http://schemas.microsoft.com/office/drawing/2014/main" id="{22E579BB-AE17-420C-B9CC-0BBDFC192430}"/>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sᵢ is the code at sequence position i; s&lt;ᵢ contains earlier codes. c is a supplied condition, such as a class label.</a:t>
            </a:r>
          </a:p>
        </p:txBody>
      </p:sp>
      <p:sp>
        <p:nvSpPr>
          <p:cNvPr id="4" name="Example: the probability of (2, 7, 1) is p(2|c) × p(7|2">
            <a:extLst>
              <a:ext uri="{FF2B5EF4-FFF2-40B4-BE49-F238E27FC236}">
                <a16:creationId xmlns:a16="http://schemas.microsoft.com/office/drawing/2014/main" id="{EC18F92C-56A8-4973-AEED-1F374CEC9117}"/>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Each prediction can depend on the existing image prefix. The formula does not assume that image locations are independent.</a:t>
            </a:r>
          </a:p>
        </p:txBody>
      </p:sp>
      <p:pic>
        <p:nvPicPr>
          <p:cNvPr id="14" name="Picture 13"/>
          <p:cNvPicPr>
            <a:picLocks noChangeAspect="1"/>
          </p:cNvPicPr>
          <p:nvPr/>
        </p:nvPicPr>
        <p:blipFill>
          <a:blip r:embed="rId3"/>
          <a:stretch/>
        </p:blipFill>
        <p:spPr>
          <a:xfrm>
            <a:off x="3131985" y="2314575"/>
            <a:ext cx="5928029" cy="1609725"/>
          </a:xfrm>
          <a:prstGeom prst="rect">
            <a:avLst/>
          </a:prstGeom>
        </p:spPr>
      </p:pic>
      <p:sp>
        <p:nvSpPr>
          <p:cNvPr id="6" name="Esser et al., CVPR 2021">
            <a:extLst>
              <a:ext uri="{FF2B5EF4-FFF2-40B4-BE49-F238E27FC236}">
                <a16:creationId xmlns:a16="http://schemas.microsoft.com/office/drawing/2014/main" id="{6DB81053-8053-40A1-80AE-C582060E93C8}"/>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7" name="17">
            <a:extLst>
              <a:ext uri="{FF2B5EF4-FFF2-40B4-BE49-F238E27FC236}">
                <a16:creationId xmlns:a16="http://schemas.microsoft.com/office/drawing/2014/main" id="{FB2FDF53-E432-4800-8D76-55B2363D1C48}"/>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21</a:t>
            </a:r>
          </a:p>
        </p:txBody>
      </p:sp>
    </p:spTree>
    <p:extLst>
      <p:ext uri="{BB962C8B-B14F-4D97-AF65-F5344CB8AC3E}">
        <p14:creationId xmlns:p14="http://schemas.microsoft.com/office/powerpoint/2010/main" val="422435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From sequence probability to a trainable loss">
            <a:extLst>
              <a:ext uri="{FF2B5EF4-FFF2-40B4-BE49-F238E27FC236}">
                <a16:creationId xmlns:a16="http://schemas.microsoft.com/office/drawing/2014/main" id="{61E454F9-D675-4AD8-9D4F-B329DD6697E1}"/>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defRPr sz="3300" b="1">
                <a:solidFill>
                  <a:srgbClr val="18364A"/>
                </a:solidFill>
                <a:latin typeface="Arial"/>
                <a:ea typeface="Arial"/>
                <a:cs typeface="Arial"/>
              </a:defRPr>
            </a:pPr>
            <a:r>
              <a:rPr sz="3300" b="1">
                <a:solidFill>
                  <a:srgbClr val="18364A"/>
                </a:solidFill>
                <a:latin typeface="Arial"/>
                <a:ea typeface="Arial"/>
                <a:cs typeface="Arial"/>
              </a:rPr>
              <a:t>From sequence probability to a trainable loss</a:t>
            </a:r>
          </a:p>
        </p:txBody>
      </p:sp>
      <p:sp>
        <p:nvSpPr>
          <p:cNvPr id="2" name="Training should increase the probability assigned to the tru">
            <a:extLst>
              <a:ext uri="{FF2B5EF4-FFF2-40B4-BE49-F238E27FC236}">
                <a16:creationId xmlns:a16="http://schemas.microsoft.com/office/drawing/2014/main" id="{79713218-F33C-41C5-B838-EB75BCAC512C}"/>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defRPr sz="2100" b="0">
                <a:solidFill>
                  <a:srgbClr val="263642"/>
                </a:solidFill>
                <a:latin typeface="Arial"/>
                <a:ea typeface="Arial"/>
                <a:cs typeface="Arial"/>
              </a:defRPr>
            </a:pPr>
            <a:r>
              <a:rPr sz="2100" b="0">
                <a:solidFill>
                  <a:srgbClr val="263642"/>
                </a:solidFill>
                <a:latin typeface="Arial"/>
                <a:ea typeface="Arial"/>
                <a:cs typeface="Arial"/>
              </a:rPr>
              <a:t>Training should increase the probability assigned to the true image-code sequence.</a:t>
            </a:r>
          </a:p>
        </p:txBody>
      </p:sp>
      <p:sp>
        <p:nvSpPr>
          <p:cNvPr id="3" name="The product becomes a sum after taking the negative logarith">
            <a:extLst>
              <a:ext uri="{FF2B5EF4-FFF2-40B4-BE49-F238E27FC236}">
                <a16:creationId xmlns:a16="http://schemas.microsoft.com/office/drawing/2014/main" id="{33746E0A-87F6-46C5-9E79-70766F2B774E}"/>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a:solidFill>
                  <a:srgbClr val="263642"/>
                </a:solidFill>
                <a:latin typeface="Arial"/>
                <a:ea typeface="Arial"/>
                <a:cs typeface="Arial"/>
              </a:rPr>
              <a:t>The product becomes a sum after taking the negative logarithm. These are three next-code cross-entropy terms.</a:t>
            </a:r>
          </a:p>
        </p:txBody>
      </p:sp>
      <p:sp>
        <p:nvSpPr>
          <p:cNvPr id="4" name="Giving more probability to each correct code lowers the loss">
            <a:extLst>
              <a:ext uri="{FF2B5EF4-FFF2-40B4-BE49-F238E27FC236}">
                <a16:creationId xmlns:a16="http://schemas.microsoft.com/office/drawing/2014/main" id="{3F63B69D-5C47-4B74-AED9-26A89B85CE21}"/>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a:solidFill>
                  <a:srgbClr val="263642"/>
                </a:solidFill>
                <a:latin typeface="Arial"/>
                <a:ea typeface="Arial"/>
                <a:cs typeface="Arial"/>
              </a:rPr>
              <a:t>Giving more probability to each correct code lowers the loss. The targets are supplied by the trained image tokenizer.</a:t>
            </a:r>
          </a:p>
        </p:txBody>
      </p:sp>
      <p:pic>
        <p:nvPicPr>
          <p:cNvPr id="12" name="Picture 11"/>
          <p:cNvPicPr>
            <a:picLocks noChangeAspect="1"/>
          </p:cNvPicPr>
          <p:nvPr/>
        </p:nvPicPr>
        <p:blipFill>
          <a:blip r:embed="rId3"/>
          <a:stretch/>
        </p:blipFill>
        <p:spPr>
          <a:xfrm>
            <a:off x="2567559" y="2623090"/>
            <a:ext cx="7056882" cy="992696"/>
          </a:xfrm>
          <a:prstGeom prst="rect">
            <a:avLst/>
          </a:prstGeom>
        </p:spPr>
      </p:pic>
      <p:sp>
        <p:nvSpPr>
          <p:cNvPr id="6" name="Esser et al., CVPR 2021">
            <a:extLst>
              <a:ext uri="{FF2B5EF4-FFF2-40B4-BE49-F238E27FC236}">
                <a16:creationId xmlns:a16="http://schemas.microsoft.com/office/drawing/2014/main" id="{AA2BF1C4-0D18-4914-9ED0-B5C2BDB3D8B4}"/>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7" name="00">
            <a:extLst>
              <a:ext uri="{FF2B5EF4-FFF2-40B4-BE49-F238E27FC236}">
                <a16:creationId xmlns:a16="http://schemas.microsoft.com/office/drawing/2014/main" id="{1EE71E4A-F6C0-4A60-A444-9FDA358C79E4}"/>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defRPr sz="1275" b="0">
                <a:solidFill>
                  <a:srgbClr val="617480"/>
                </a:solidFill>
                <a:latin typeface="Arial"/>
                <a:ea typeface="Arial"/>
                <a:cs typeface="Arial"/>
              </a:defRPr>
            </a:pPr>
            <a:r>
              <a:rPr sz="1275" b="0">
                <a:solidFill>
                  <a:srgbClr val="617480"/>
                </a:solidFill>
                <a:latin typeface="Arial"/>
                <a:ea typeface="Arial"/>
                <a:cs typeface="Arial"/>
              </a:rPr>
              <a:t>22</a:t>
            </a:r>
          </a:p>
        </p:txBody>
      </p:sp>
    </p:spTree>
    <p:extLst>
      <p:ext uri="{BB962C8B-B14F-4D97-AF65-F5344CB8AC3E}">
        <p14:creationId xmlns:p14="http://schemas.microsoft.com/office/powerpoint/2010/main" val="340843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eacher forcing and causal attention">
            <a:extLst>
              <a:ext uri="{FF2B5EF4-FFF2-40B4-BE49-F238E27FC236}">
                <a16:creationId xmlns:a16="http://schemas.microsoft.com/office/drawing/2014/main" id="{62054C7D-D735-492C-981F-24795EA530E5}"/>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Teacher forcing: inputs are shifted targets</a:t>
            </a:r>
          </a:p>
        </p:txBody>
      </p:sp>
      <p:sp>
        <p:nvSpPr>
          <p:cNvPr id="2" name="Teacher forcing supplies true earlier codes to score al">
            <a:extLst>
              <a:ext uri="{FF2B5EF4-FFF2-40B4-BE49-F238E27FC236}">
                <a16:creationId xmlns:a16="http://schemas.microsoft.com/office/drawing/2014/main" id="{8AD028A3-F9BE-42FD-83FD-A53DF63F76CF}"/>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Training can score all next-code positions in one pass because the correct earlier codes are available.</a:t>
            </a:r>
          </a:p>
        </p:txBody>
      </p:sp>
      <p:sp>
        <p:nvSpPr>
          <p:cNvPr id="3" name="For (2, 7, 1), predicting 7 may read BOS and 2, but can">
            <a:extLst>
              <a:ext uri="{FF2B5EF4-FFF2-40B4-BE49-F238E27FC236}">
                <a16:creationId xmlns:a16="http://schemas.microsoft.com/office/drawing/2014/main" id="{26077E19-E4C1-493E-9E6A-62BFA8C51253}"/>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The prediction of 7 can read BOS and 2, but cannot read its own target 7. A causal attention mask enforces this restriction.</a:t>
            </a:r>
          </a:p>
        </p:txBody>
      </p:sp>
      <p:sp>
        <p:nvSpPr>
          <p:cNvPr id="4" name="The causal mask blocks future inputs. c denotes the sup">
            <a:extLst>
              <a:ext uri="{FF2B5EF4-FFF2-40B4-BE49-F238E27FC236}">
                <a16:creationId xmlns:a16="http://schemas.microsoft.com/office/drawing/2014/main" id="{68C5C881-A226-4477-B07C-6BD0F2A5B401}"/>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Training predicts many positions in parallel using known prefixes. Inference must build the prefix using sampled codes.</a:t>
            </a:r>
          </a:p>
        </p:txBody>
      </p:sp>
      <p:pic>
        <p:nvPicPr>
          <p:cNvPr id="14" name="Picture 13"/>
          <p:cNvPicPr>
            <a:picLocks noChangeAspect="1"/>
          </p:cNvPicPr>
          <p:nvPr/>
        </p:nvPicPr>
        <p:blipFill>
          <a:blip r:embed="rId3"/>
          <a:stretch/>
        </p:blipFill>
        <p:spPr>
          <a:xfrm>
            <a:off x="2557272" y="2540794"/>
            <a:ext cx="7077456" cy="1157288"/>
          </a:xfrm>
          <a:prstGeom prst="rect">
            <a:avLst/>
          </a:prstGeom>
        </p:spPr>
      </p:pic>
      <p:sp>
        <p:nvSpPr>
          <p:cNvPr id="6" name="Esser et al., CVPR 2021">
            <a:extLst>
              <a:ext uri="{FF2B5EF4-FFF2-40B4-BE49-F238E27FC236}">
                <a16:creationId xmlns:a16="http://schemas.microsoft.com/office/drawing/2014/main" id="{34AAFD4A-4C4E-4D3F-AEF9-236EB047081E}"/>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7" name="18">
            <a:extLst>
              <a:ext uri="{FF2B5EF4-FFF2-40B4-BE49-F238E27FC236}">
                <a16:creationId xmlns:a16="http://schemas.microsoft.com/office/drawing/2014/main" id="{C0216008-D655-4812-A61B-44E6E85E1917}"/>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23</a:t>
            </a:r>
          </a:p>
        </p:txBody>
      </p:sp>
    </p:spTree>
    <p:extLst>
      <p:ext uri="{BB962C8B-B14F-4D97-AF65-F5344CB8AC3E}">
        <p14:creationId xmlns:p14="http://schemas.microsoft.com/office/powerpoint/2010/main" val="26451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ampling one image">
            <a:extLst>
              <a:ext uri="{FF2B5EF4-FFF2-40B4-BE49-F238E27FC236}">
                <a16:creationId xmlns:a16="http://schemas.microsoft.com/office/drawing/2014/main" id="{A95C1C05-FAF0-470C-BACC-B0AB4FAAF361}"/>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Sampling: make one categorical choice at a time</a:t>
            </a:r>
          </a:p>
        </p:txBody>
      </p:sp>
      <p:sp>
        <p:nvSpPr>
          <p:cNvPr id="2" name="At inference, true earlier codes are unavailable. Appen">
            <a:extLst>
              <a:ext uri="{FF2B5EF4-FFF2-40B4-BE49-F238E27FC236}">
                <a16:creationId xmlns:a16="http://schemas.microsoft.com/office/drawing/2014/main" id="{75F0E7E9-13DA-45C8-83D0-C44A844466C9}"/>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dirty="0">
                <a:solidFill>
                  <a:srgbClr val="263642"/>
                </a:solidFill>
                <a:latin typeface="Arial"/>
                <a:ea typeface="Arial"/>
                <a:cs typeface="Arial"/>
              </a:rPr>
              <a:t>At inference, the model has logits for the next </a:t>
            </a:r>
            <a:r>
              <a:rPr sz="2100" b="0" dirty="0" err="1">
                <a:solidFill>
                  <a:srgbClr val="263642"/>
                </a:solidFill>
                <a:latin typeface="Arial"/>
                <a:ea typeface="Arial"/>
                <a:cs typeface="Arial"/>
              </a:rPr>
              <a:t>code,but</a:t>
            </a:r>
            <a:r>
              <a:rPr sz="2100" b="0" dirty="0">
                <a:solidFill>
                  <a:srgbClr val="263642"/>
                </a:solidFill>
                <a:latin typeface="Arial"/>
                <a:ea typeface="Arial"/>
                <a:cs typeface="Arial"/>
              </a:rPr>
              <a:t> must choose an actual index to extend the sequence.</a:t>
            </a:r>
          </a:p>
        </p:txBody>
      </p:sp>
      <p:sp>
        <p:nvSpPr>
          <p:cNvPr id="3" name="Example: sample 2, then predict from (2), sample 7, the">
            <a:extLst>
              <a:ext uri="{FF2B5EF4-FFF2-40B4-BE49-F238E27FC236}">
                <a16:creationId xmlns:a16="http://schemas.microsoft.com/office/drawing/2014/main" id="{6EF141D2-A597-46F9-B250-88BD6A95A005}"/>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ℓᵢ is the vector of code scores. Softmax gives probabilities; sampling selects a code. Append it and repeat.</a:t>
            </a:r>
          </a:p>
        </p:txBody>
      </p:sp>
      <p:sp>
        <p:nvSpPr>
          <p:cNvPr id="4" name="ℓᵢ contains next-code scores. Temperature τ controls sa">
            <a:extLst>
              <a:ext uri="{FF2B5EF4-FFF2-40B4-BE49-F238E27FC236}">
                <a16:creationId xmlns:a16="http://schemas.microsoft.com/office/drawing/2014/main" id="{57AF94BD-04D1-4C2B-B44B-44C26E36C096}"/>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Lower positive temperature sharpens the distribution; higher temperature flattens it. After all locations are filled, decode the grid.</a:t>
            </a:r>
          </a:p>
        </p:txBody>
      </p:sp>
      <p:pic>
        <p:nvPicPr>
          <p:cNvPr id="14" name="Picture 13"/>
          <p:cNvPicPr>
            <a:picLocks noChangeAspect="1"/>
          </p:cNvPicPr>
          <p:nvPr/>
        </p:nvPicPr>
        <p:blipFill>
          <a:blip r:embed="rId3"/>
          <a:stretch/>
        </p:blipFill>
        <p:spPr>
          <a:xfrm>
            <a:off x="2698718" y="2864834"/>
            <a:ext cx="6794564" cy="509207"/>
          </a:xfrm>
          <a:prstGeom prst="rect">
            <a:avLst/>
          </a:prstGeom>
        </p:spPr>
      </p:pic>
      <p:sp>
        <p:nvSpPr>
          <p:cNvPr id="6" name="Esser et al., CVPR 2021">
            <a:extLst>
              <a:ext uri="{FF2B5EF4-FFF2-40B4-BE49-F238E27FC236}">
                <a16:creationId xmlns:a16="http://schemas.microsoft.com/office/drawing/2014/main" id="{860CB735-6D25-4CA5-A2BC-68BDFC3E115F}"/>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7" name="20">
            <a:extLst>
              <a:ext uri="{FF2B5EF4-FFF2-40B4-BE49-F238E27FC236}">
                <a16:creationId xmlns:a16="http://schemas.microsoft.com/office/drawing/2014/main" id="{74A1043D-8764-49CD-833D-8A9314FDF950}"/>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25</a:t>
            </a:r>
          </a:p>
        </p:txBody>
      </p:sp>
    </p:spTree>
    <p:extLst>
      <p:ext uri="{BB962C8B-B14F-4D97-AF65-F5344CB8AC3E}">
        <p14:creationId xmlns:p14="http://schemas.microsoft.com/office/powerpoint/2010/main" val="527837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Sliding windows for larger images">
            <a:extLst>
              <a:ext uri="{FF2B5EF4-FFF2-40B4-BE49-F238E27FC236}">
                <a16:creationId xmlns:a16="http://schemas.microsoft.com/office/drawing/2014/main" id="{29878616-9326-49FD-BB21-3FD909AFB9C6}"/>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Sliding windows for larger images</a:t>
            </a:r>
          </a:p>
        </p:txBody>
      </p:sp>
      <p:pic>
        <p:nvPicPr>
          <p:cNvPr id="12" name="Picture 11"/>
          <p:cNvPicPr>
            <a:picLocks noChangeAspect="1"/>
          </p:cNvPicPr>
          <p:nvPr/>
        </p:nvPicPr>
        <p:blipFill>
          <a:blip r:embed="rId3"/>
          <a:stretch/>
        </p:blipFill>
        <p:spPr>
          <a:xfrm>
            <a:off x="666750" y="1816331"/>
            <a:ext cx="10858500" cy="1796588"/>
          </a:xfrm>
          <a:prstGeom prst="rect">
            <a:avLst/>
          </a:prstGeom>
        </p:spPr>
      </p:pic>
      <p:sp>
        <p:nvSpPr>
          <p:cNvPr id="3" name="Reproduced from Esser et al., CVPR 2021, Fig. 3">
            <a:extLst>
              <a:ext uri="{FF2B5EF4-FFF2-40B4-BE49-F238E27FC236}">
                <a16:creationId xmlns:a16="http://schemas.microsoft.com/office/drawing/2014/main" id="{22BD0CD9-F065-4A33-96FF-6A9740A937EE}"/>
              </a:ext>
            </a:extLst>
          </p:cNvPr>
          <p:cNvSpPr>
            <a:spLocks noGrp="1"/>
          </p:cNvSpPr>
          <p:nvPr/>
        </p:nvSpPr>
        <p:spPr>
          <a:xfrm>
            <a:off x="723900" y="4162425"/>
            <a:ext cx="10668000" cy="247650"/>
          </a:xfrm>
          <a:prstGeom prst="rect">
            <a:avLst/>
          </a:prstGeom>
          <a:noFill/>
          <a:ln w="0">
            <a:noFill/>
          </a:ln>
        </p:spPr>
        <p:txBody>
          <a:bodyPr lIns="0" tIns="0" rIns="0" bIns="0">
            <a:noAutofit/>
          </a:bodyPr>
          <a:lstStyle/>
          <a:p>
            <a:pPr>
              <a:buNone/>
              <a:defRPr sz="1050" b="0">
                <a:solidFill>
                  <a:srgbClr val="617480"/>
                </a:solidFill>
                <a:latin typeface="Arial"/>
                <a:ea typeface="Arial"/>
                <a:cs typeface="Arial"/>
              </a:defRPr>
            </a:pPr>
            <a:r>
              <a:rPr sz="1050" b="0">
                <a:solidFill>
                  <a:srgbClr val="617480"/>
                </a:solidFill>
                <a:latin typeface="Arial"/>
                <a:ea typeface="Arial"/>
                <a:cs typeface="Arial"/>
              </a:rPr>
              <a:t>Reproduced from Esser et al., CVPR 2021, Fig. 3</a:t>
            </a:r>
          </a:p>
        </p:txBody>
      </p:sp>
      <p:sp>
        <p:nvSpPr>
          <p:cNvPr id="4" name="When a latent grid exceeds the training context, a slid">
            <a:extLst>
              <a:ext uri="{FF2B5EF4-FFF2-40B4-BE49-F238E27FC236}">
                <a16:creationId xmlns:a16="http://schemas.microsoft.com/office/drawing/2014/main" id="{BEE8D107-730F-4CF1-BB36-B5B6348D378F}"/>
              </a:ext>
            </a:extLst>
          </p:cNvPr>
          <p:cNvSpPr>
            <a:spLocks noGrp="1"/>
          </p:cNvSpPr>
          <p:nvPr/>
        </p:nvSpPr>
        <p:spPr>
          <a:xfrm>
            <a:off x="762000" y="446722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When a latent grid exceeds the training context, a sliding window limits the codes used for each prediction.</a:t>
            </a:r>
          </a:p>
        </p:txBody>
      </p:sp>
      <p:sp>
        <p:nvSpPr>
          <p:cNvPr id="5" name="Red square: next code. Black box: current window. Color">
            <a:extLst>
              <a:ext uri="{FF2B5EF4-FFF2-40B4-BE49-F238E27FC236}">
                <a16:creationId xmlns:a16="http://schemas.microsoft.com/office/drawing/2014/main" id="{47CA9CA8-8204-4704-A22C-5EFDDC4BED8A}"/>
              </a:ext>
            </a:extLst>
          </p:cNvPr>
          <p:cNvSpPr>
            <a:spLocks noGrp="1"/>
          </p:cNvSpPr>
          <p:nvPr/>
        </p:nvSpPr>
        <p:spPr>
          <a:xfrm>
            <a:off x="762000" y="5153025"/>
            <a:ext cx="10572750" cy="32385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Red square: next code. Black box: current window. Colored squares: available earlier codes.</a:t>
            </a:r>
          </a:p>
        </p:txBody>
      </p:sp>
      <p:sp>
        <p:nvSpPr>
          <p:cNvPr id="6" name="Spatial conditions can constrain content, such as road ">
            <a:extLst>
              <a:ext uri="{FF2B5EF4-FFF2-40B4-BE49-F238E27FC236}">
                <a16:creationId xmlns:a16="http://schemas.microsoft.com/office/drawing/2014/main" id="{2612EAB8-A1DE-4909-8FBF-57ACE20672D5}"/>
              </a:ext>
            </a:extLst>
          </p:cNvPr>
          <p:cNvSpPr>
            <a:spLocks noGrp="1"/>
          </p:cNvSpPr>
          <p:nvPr/>
        </p:nvSpPr>
        <p:spPr>
          <a:xfrm>
            <a:off x="762000" y="555307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Spatial conditions can constrain content, such as road and sky regions in a segmentation map.</a:t>
            </a:r>
          </a:p>
        </p:txBody>
      </p:sp>
      <p:sp>
        <p:nvSpPr>
          <p:cNvPr id="7" name="Esser et al., CVPR 2021">
            <a:extLst>
              <a:ext uri="{FF2B5EF4-FFF2-40B4-BE49-F238E27FC236}">
                <a16:creationId xmlns:a16="http://schemas.microsoft.com/office/drawing/2014/main" id="{C09DA599-C7C5-424A-8E23-A1B44BD72511}"/>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8" name="21">
            <a:extLst>
              <a:ext uri="{FF2B5EF4-FFF2-40B4-BE49-F238E27FC236}">
                <a16:creationId xmlns:a16="http://schemas.microsoft.com/office/drawing/2014/main" id="{27343729-08EE-4169-996C-597C6AD4D87B}"/>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26</a:t>
            </a:r>
          </a:p>
        </p:txBody>
      </p:sp>
    </p:spTree>
    <p:extLst>
      <p:ext uri="{BB962C8B-B14F-4D97-AF65-F5344CB8AC3E}">
        <p14:creationId xmlns:p14="http://schemas.microsoft.com/office/powerpoint/2010/main" val="288503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Compression reduces cost, but loses information">
            <a:extLst>
              <a:ext uri="{FF2B5EF4-FFF2-40B4-BE49-F238E27FC236}">
                <a16:creationId xmlns:a16="http://schemas.microsoft.com/office/drawing/2014/main" id="{BFA69B43-5D32-4104-9A86-BBE82B38EB83}"/>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Compression trades detail for shorter sequences</a:t>
            </a:r>
          </a:p>
        </p:txBody>
      </p:sp>
      <p:sp>
        <p:nvSpPr>
          <p:cNvPr id="2" name="At fixed image size, doubling compression factor f redu">
            <a:extLst>
              <a:ext uri="{FF2B5EF4-FFF2-40B4-BE49-F238E27FC236}">
                <a16:creationId xmlns:a16="http://schemas.microsoft.com/office/drawing/2014/main" id="{144CBC2D-20CC-4E6B-9943-B2F5D8A79B24}"/>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At fixed image size, stronger spatial compression gives fewer image-code targets.</a:t>
            </a:r>
          </a:p>
        </p:txBody>
      </p:sp>
      <p:sp>
        <p:nvSpPr>
          <p:cNvPr id="3" name="Example: for 512 × 512 pixels, f = 8 gives 4,096 codes ">
            <a:extLst>
              <a:ext uri="{FF2B5EF4-FFF2-40B4-BE49-F238E27FC236}">
                <a16:creationId xmlns:a16="http://schemas.microsoft.com/office/drawing/2014/main" id="{079019F4-843B-4C91-A3E1-50B0C7137241}"/>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For 512 × 512 pixels, f = 8 gives 4,096 codes; f = 16 gives 1,024. Dense attention has 16 times fewer position pairs.</a:t>
            </a:r>
          </a:p>
        </p:txBody>
      </p:sp>
      <p:sp>
        <p:nvSpPr>
          <p:cNvPr id="4" name="Dense attention then has 16 times fewer position pairs,">
            <a:extLst>
              <a:ext uri="{FF2B5EF4-FFF2-40B4-BE49-F238E27FC236}">
                <a16:creationId xmlns:a16="http://schemas.microsoft.com/office/drawing/2014/main" id="{8AD555F4-8EE8-4440-A7D9-349A6BF259F1}"/>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This is an attention-pair comparison, not a guaranteed 16× runtime speedup. More compression may remove small text or fine detail.</a:t>
            </a:r>
          </a:p>
        </p:txBody>
      </p:sp>
      <p:pic>
        <p:nvPicPr>
          <p:cNvPr id="14" name="Picture 13"/>
          <p:cNvPicPr>
            <a:picLocks noChangeAspect="1"/>
          </p:cNvPicPr>
          <p:nvPr/>
        </p:nvPicPr>
        <p:blipFill>
          <a:blip r:embed="rId3"/>
          <a:stretch/>
        </p:blipFill>
        <p:spPr>
          <a:xfrm>
            <a:off x="2654998" y="2635949"/>
            <a:ext cx="6882003" cy="966978"/>
          </a:xfrm>
          <a:prstGeom prst="rect">
            <a:avLst/>
          </a:prstGeom>
        </p:spPr>
      </p:pic>
      <p:sp>
        <p:nvSpPr>
          <p:cNvPr id="6" name="Esser et al., CVPR 2021">
            <a:extLst>
              <a:ext uri="{FF2B5EF4-FFF2-40B4-BE49-F238E27FC236}">
                <a16:creationId xmlns:a16="http://schemas.microsoft.com/office/drawing/2014/main" id="{24579896-D42B-437E-9A34-73C94A526231}"/>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7" name="22">
            <a:extLst>
              <a:ext uri="{FF2B5EF4-FFF2-40B4-BE49-F238E27FC236}">
                <a16:creationId xmlns:a16="http://schemas.microsoft.com/office/drawing/2014/main" id="{58FD7986-6658-4DBD-8943-8AD961B6DE38}"/>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27</a:t>
            </a:r>
          </a:p>
        </p:txBody>
      </p:sp>
    </p:spTree>
    <p:extLst>
      <p:ext uri="{BB962C8B-B14F-4D97-AF65-F5344CB8AC3E}">
        <p14:creationId xmlns:p14="http://schemas.microsoft.com/office/powerpoint/2010/main" val="216578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he complete tokenizer-training system">
            <a:extLst>
              <a:ext uri="{FF2B5EF4-FFF2-40B4-BE49-F238E27FC236}">
                <a16:creationId xmlns:a16="http://schemas.microsoft.com/office/drawing/2014/main" id="{16BFE752-756D-4934-90B2-91DA37329885}"/>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defRPr sz="3300" b="1">
                <a:solidFill>
                  <a:srgbClr val="18364A"/>
                </a:solidFill>
                <a:latin typeface="Arial"/>
                <a:ea typeface="Arial"/>
                <a:cs typeface="Arial"/>
              </a:defRPr>
            </a:pPr>
            <a:r>
              <a:rPr sz="3300" b="1">
                <a:solidFill>
                  <a:srgbClr val="18364A"/>
                </a:solidFill>
                <a:latin typeface="Arial"/>
                <a:ea typeface="Arial"/>
                <a:cs typeface="Arial"/>
              </a:rPr>
              <a:t>The complete tokenizer-training system</a:t>
            </a:r>
          </a:p>
        </p:txBody>
      </p:sp>
      <p:sp>
        <p:nvSpPr>
          <p:cNvPr id="2" name="The quantizer is one component. Its usefulness is judged by ">
            <a:extLst>
              <a:ext uri="{FF2B5EF4-FFF2-40B4-BE49-F238E27FC236}">
                <a16:creationId xmlns:a16="http://schemas.microsoft.com/office/drawing/2014/main" id="{33F627F1-A268-4AB2-81DD-0FBC3D476B5C}"/>
              </a:ext>
            </a:extLst>
          </p:cNvPr>
          <p:cNvSpPr>
            <a:spLocks noGrp="1"/>
          </p:cNvSpPr>
          <p:nvPr/>
        </p:nvSpPr>
        <p:spPr>
          <a:xfrm>
            <a:off x="609600" y="1685925"/>
            <a:ext cx="10668000" cy="800100"/>
          </a:xfrm>
          <a:prstGeom prst="rect">
            <a:avLst/>
          </a:prstGeom>
          <a:noFill/>
          <a:ln w="0">
            <a:noFill/>
          </a:ln>
        </p:spPr>
        <p:txBody>
          <a:bodyPr lIns="0" tIns="0" rIns="0" bIns="0">
            <a:noAutofit/>
          </a:bodyPr>
          <a:lstStyle/>
          <a:p>
            <a:pPr>
              <a:defRPr sz="2100" b="0">
                <a:solidFill>
                  <a:srgbClr val="263642"/>
                </a:solidFill>
                <a:latin typeface="Arial"/>
                <a:ea typeface="Arial"/>
                <a:cs typeface="Arial"/>
              </a:defRPr>
            </a:pPr>
            <a:r>
              <a:rPr sz="2100" b="0" dirty="0">
                <a:solidFill>
                  <a:srgbClr val="263642"/>
                </a:solidFill>
                <a:latin typeface="Arial"/>
                <a:ea typeface="Arial"/>
                <a:cs typeface="Arial"/>
              </a:rPr>
              <a:t>The quantizer is one component. Its usefulness is judged by the image reconstructed from all selected codes.</a:t>
            </a:r>
          </a:p>
        </p:txBody>
      </p:sp>
      <p:sp>
        <p:nvSpPr>
          <p:cNvPr id="3" name="Image losses compare x with x̂ and use a discriminator for r">
            <a:extLst>
              <a:ext uri="{FF2B5EF4-FFF2-40B4-BE49-F238E27FC236}">
                <a16:creationId xmlns:a16="http://schemas.microsoft.com/office/drawing/2014/main" id="{24055DA7-078D-458E-8504-1E0F50507038}"/>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dirty="0">
                <a:solidFill>
                  <a:srgbClr val="263642"/>
                </a:solidFill>
                <a:latin typeface="Arial"/>
                <a:ea typeface="Arial"/>
                <a:cs typeface="Arial"/>
              </a:rPr>
              <a:t>Image losses compare x with x̂ and use a discriminator for realism. </a:t>
            </a:r>
            <a:r>
              <a:rPr sz="2025" b="1" dirty="0">
                <a:solidFill>
                  <a:srgbClr val="263642"/>
                </a:solidFill>
                <a:latin typeface="Arial"/>
                <a:ea typeface="Arial"/>
                <a:cs typeface="Arial"/>
              </a:rPr>
              <a:t>ST</a:t>
            </a:r>
            <a:r>
              <a:rPr sz="2025" b="0" dirty="0">
                <a:solidFill>
                  <a:srgbClr val="263642"/>
                </a:solidFill>
                <a:latin typeface="Arial"/>
                <a:ea typeface="Arial"/>
                <a:cs typeface="Arial"/>
              </a:rPr>
              <a:t> means straight-through: discrete codes forward, surrogate gradients backward.</a:t>
            </a:r>
          </a:p>
        </p:txBody>
      </p:sp>
      <p:sp>
        <p:nvSpPr>
          <p:cNvPr id="4" name="Codebook and commitment losses connect encoder vectors to se">
            <a:extLst>
              <a:ext uri="{FF2B5EF4-FFF2-40B4-BE49-F238E27FC236}">
                <a16:creationId xmlns:a16="http://schemas.microsoft.com/office/drawing/2014/main" id="{19E59866-0952-4AB0-9E6C-27DAAC9E24B8}"/>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a:solidFill>
                  <a:srgbClr val="263642"/>
                </a:solidFill>
                <a:latin typeface="Arial"/>
                <a:ea typeface="Arial"/>
                <a:cs typeface="Arial"/>
              </a:rPr>
              <a:t>Codebook and commitment losses connect encoder vectors to selected codes. All spatial locations participate in one training step.</a:t>
            </a:r>
          </a:p>
        </p:txBody>
      </p:sp>
      <p:pic>
        <p:nvPicPr>
          <p:cNvPr id="12" name="Picture 11"/>
          <p:cNvPicPr>
            <a:picLocks noChangeAspect="1"/>
          </p:cNvPicPr>
          <p:nvPr/>
        </p:nvPicPr>
        <p:blipFill>
          <a:blip r:embed="rId3"/>
          <a:stretch/>
        </p:blipFill>
        <p:spPr>
          <a:xfrm>
            <a:off x="3254216" y="2440496"/>
            <a:ext cx="5683568" cy="1357884"/>
          </a:xfrm>
          <a:prstGeom prst="rect">
            <a:avLst/>
          </a:prstGeom>
        </p:spPr>
      </p:pic>
      <p:sp>
        <p:nvSpPr>
          <p:cNvPr id="6" name="Esser et al., CVPR 2021">
            <a:extLst>
              <a:ext uri="{FF2B5EF4-FFF2-40B4-BE49-F238E27FC236}">
                <a16:creationId xmlns:a16="http://schemas.microsoft.com/office/drawing/2014/main" id="{FC329673-621E-4B91-AB7A-D0C7DB77C990}"/>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7" name="00">
            <a:extLst>
              <a:ext uri="{FF2B5EF4-FFF2-40B4-BE49-F238E27FC236}">
                <a16:creationId xmlns:a16="http://schemas.microsoft.com/office/drawing/2014/main" id="{E8E54370-E8C3-41F4-BF98-DC7A7A4423F1}"/>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defRPr sz="1275" b="0">
                <a:solidFill>
                  <a:srgbClr val="617480"/>
                </a:solidFill>
                <a:latin typeface="Arial"/>
                <a:ea typeface="Arial"/>
                <a:cs typeface="Arial"/>
              </a:defRPr>
            </a:pPr>
            <a:r>
              <a:rPr sz="1275" b="0">
                <a:solidFill>
                  <a:srgbClr val="617480"/>
                </a:solidFill>
                <a:latin typeface="Arial"/>
                <a:ea typeface="Arial"/>
                <a:cs typeface="Arial"/>
              </a:rPr>
              <a:t>10</a:t>
            </a:r>
          </a:p>
        </p:txBody>
      </p:sp>
      <p:sp>
        <p:nvSpPr>
          <p:cNvPr id="9" name="TextBox 8">
            <a:extLst>
              <a:ext uri="{FF2B5EF4-FFF2-40B4-BE49-F238E27FC236}">
                <a16:creationId xmlns:a16="http://schemas.microsoft.com/office/drawing/2014/main" id="{00A1341A-D300-78F0-3277-D00ACB58A60C}"/>
              </a:ext>
            </a:extLst>
          </p:cNvPr>
          <p:cNvSpPr txBox="1"/>
          <p:nvPr/>
        </p:nvSpPr>
        <p:spPr>
          <a:xfrm>
            <a:off x="628650" y="997506"/>
            <a:ext cx="9747250" cy="523220"/>
          </a:xfrm>
          <a:prstGeom prst="rect">
            <a:avLst/>
          </a:prstGeom>
          <a:noFill/>
        </p:spPr>
        <p:txBody>
          <a:bodyPr wrap="square">
            <a:spAutoFit/>
          </a:bodyPr>
          <a:lstStyle/>
          <a:p>
            <a:r>
              <a:rPr lang="en-US" sz="2800" dirty="0"/>
              <a:t>VQGAN — Vector-Quantized Generative Adversarial Network</a:t>
            </a:r>
          </a:p>
        </p:txBody>
      </p:sp>
    </p:spTree>
    <p:extLst>
      <p:ext uri="{BB962C8B-B14F-4D97-AF65-F5344CB8AC3E}">
        <p14:creationId xmlns:p14="http://schemas.microsoft.com/office/powerpoint/2010/main" val="1713106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Nearest-neighbor vector quantization">
            <a:extLst>
              <a:ext uri="{FF2B5EF4-FFF2-40B4-BE49-F238E27FC236}">
                <a16:creationId xmlns:a16="http://schemas.microsoft.com/office/drawing/2014/main" id="{62DA1D46-677E-45A1-9C14-FB8078C2911F}"/>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Vector quantization chooses the nearest code</a:t>
            </a:r>
          </a:p>
        </p:txBody>
      </p:sp>
      <p:sp>
        <p:nvSpPr>
          <p:cNvPr id="2" name="The codebook contains K trainable vectors of dimension ">
            <a:extLst>
              <a:ext uri="{FF2B5EF4-FFF2-40B4-BE49-F238E27FC236}">
                <a16:creationId xmlns:a16="http://schemas.microsoft.com/office/drawing/2014/main" id="{1E65BBE2-03ED-4D22-8BF2-15317DEF6BE0}"/>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We need to replace each continuous feature vector by one of K reusable visual symbols.</a:t>
            </a:r>
          </a:p>
        </p:txBody>
      </p:sp>
      <p:sp>
        <p:nvSpPr>
          <p:cNvPr id="3" name="At each location, choose the closest code vector.">
            <a:extLst>
              <a:ext uri="{FF2B5EF4-FFF2-40B4-BE49-F238E27FC236}">
                <a16:creationId xmlns:a16="http://schemas.microsoft.com/office/drawing/2014/main" id="{D2A44A1B-3C83-448B-B802-76AD0FD42123}"/>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Compare zᵢ with every code vector. The arg min returns the winning index kᵢ; the decoder receives the corresponding vector eₖᵢ.</a:t>
            </a:r>
          </a:p>
        </p:txBody>
      </p:sp>
      <p:sp>
        <p:nvSpPr>
          <p:cNvPr id="4" name="Store its integer index for sequence modeling. Send the">
            <a:extLst>
              <a:ext uri="{FF2B5EF4-FFF2-40B4-BE49-F238E27FC236}">
                <a16:creationId xmlns:a16="http://schemas.microsoft.com/office/drawing/2014/main" id="{9FC473AC-2197-4A74-B96E-793D2348B7F7}"/>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One codebook is shared across all image locations and all training images. The code sequence is the collection of winning indices.</a:t>
            </a:r>
          </a:p>
        </p:txBody>
      </p:sp>
      <p:pic>
        <p:nvPicPr>
          <p:cNvPr id="14" name="Picture 13"/>
          <p:cNvPicPr>
            <a:picLocks noChangeAspect="1"/>
          </p:cNvPicPr>
          <p:nvPr/>
        </p:nvPicPr>
        <p:blipFill>
          <a:blip r:embed="rId3"/>
          <a:stretch/>
        </p:blipFill>
        <p:spPr>
          <a:xfrm>
            <a:off x="3380232" y="2499646"/>
            <a:ext cx="5431536" cy="1239583"/>
          </a:xfrm>
          <a:prstGeom prst="rect">
            <a:avLst/>
          </a:prstGeom>
        </p:spPr>
      </p:pic>
      <p:sp>
        <p:nvSpPr>
          <p:cNvPr id="6" name="Esser et al., CVPR 2021">
            <a:extLst>
              <a:ext uri="{FF2B5EF4-FFF2-40B4-BE49-F238E27FC236}">
                <a16:creationId xmlns:a16="http://schemas.microsoft.com/office/drawing/2014/main" id="{BCCB03BF-F7B0-428D-9E47-62A0183AA063}"/>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7" name="09">
            <a:extLst>
              <a:ext uri="{FF2B5EF4-FFF2-40B4-BE49-F238E27FC236}">
                <a16:creationId xmlns:a16="http://schemas.microsoft.com/office/drawing/2014/main" id="{AD4E918B-F11B-462F-9920-F613C94EE881}"/>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11</a:t>
            </a:r>
          </a:p>
        </p:txBody>
      </p:sp>
    </p:spTree>
    <p:extLst>
      <p:ext uri="{BB962C8B-B14F-4D97-AF65-F5344CB8AC3E}">
        <p14:creationId xmlns:p14="http://schemas.microsoft.com/office/powerpoint/2010/main" val="3559031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Quantization: a numerical example">
            <a:extLst>
              <a:ext uri="{FF2B5EF4-FFF2-40B4-BE49-F238E27FC236}">
                <a16:creationId xmlns:a16="http://schemas.microsoft.com/office/drawing/2014/main" id="{3A28AE14-67CC-4EF0-87CB-CA9127D6CEF0}"/>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A nearest-code example</a:t>
            </a:r>
          </a:p>
        </p:txBody>
      </p:sp>
      <p:sp>
        <p:nvSpPr>
          <p:cNvPr id="2" name="Encoder output z = (0.8, 0.2). The codebook has three e">
            <a:extLst>
              <a:ext uri="{FF2B5EF4-FFF2-40B4-BE49-F238E27FC236}">
                <a16:creationId xmlns:a16="http://schemas.microsoft.com/office/drawing/2014/main" id="{1396B10F-45E5-4160-BC8D-7B0A5FA9DDA0}"/>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Let the encoder output z = (0.8, 0.2). Which of these three code vectors should replace it?</a:t>
            </a:r>
          </a:p>
        </p:txBody>
      </p:sp>
      <p:sp>
        <p:nvSpPr>
          <p:cNvPr id="3" name="Squared distances are 0.68, 0.08, and 1.28.">
            <a:extLst>
              <a:ext uri="{FF2B5EF4-FFF2-40B4-BE49-F238E27FC236}">
                <a16:creationId xmlns:a16="http://schemas.microsoft.com/office/drawing/2014/main" id="{2684634C-527C-4362-B0F5-A7892AFFDB8A}"/>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The smallest squared distance is 0.08, so the tokenizer emits index 2. The decoder uses vector (1, 0).</a:t>
            </a:r>
          </a:p>
        </p:txBody>
      </p:sp>
      <p:sp>
        <p:nvSpPr>
          <p:cNvPr id="4" name="The tokenizer emits index 2. The decoder receives vecto">
            <a:extLst>
              <a:ext uri="{FF2B5EF4-FFF2-40B4-BE49-F238E27FC236}">
                <a16:creationId xmlns:a16="http://schemas.microsoft.com/office/drawing/2014/main" id="{5A71FA39-29F3-4550-AFCC-D5E3A6886311}"/>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The discrete symbol is “2”; its reconstruction meaning comes from a learned vector, not from the numerical value of the index.</a:t>
            </a:r>
          </a:p>
        </p:txBody>
      </p:sp>
      <p:pic>
        <p:nvPicPr>
          <p:cNvPr id="14" name="Picture 13"/>
          <p:cNvPicPr>
            <a:picLocks noChangeAspect="1"/>
          </p:cNvPicPr>
          <p:nvPr/>
        </p:nvPicPr>
        <p:blipFill>
          <a:blip r:embed="rId3"/>
          <a:stretch/>
        </p:blipFill>
        <p:spPr>
          <a:xfrm>
            <a:off x="2248662" y="2623090"/>
            <a:ext cx="7694676" cy="992696"/>
          </a:xfrm>
          <a:prstGeom prst="rect">
            <a:avLst/>
          </a:prstGeom>
        </p:spPr>
      </p:pic>
      <p:sp>
        <p:nvSpPr>
          <p:cNvPr id="6" name="Esser et al., CVPR 2021">
            <a:extLst>
              <a:ext uri="{FF2B5EF4-FFF2-40B4-BE49-F238E27FC236}">
                <a16:creationId xmlns:a16="http://schemas.microsoft.com/office/drawing/2014/main" id="{F3D11BD3-F9EB-435D-B144-5057F6835567}"/>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7" name="10">
            <a:extLst>
              <a:ext uri="{FF2B5EF4-FFF2-40B4-BE49-F238E27FC236}">
                <a16:creationId xmlns:a16="http://schemas.microsoft.com/office/drawing/2014/main" id="{459AFFB1-C8B2-4695-A5B0-9F9A9175068C}"/>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12</a:t>
            </a:r>
          </a:p>
        </p:txBody>
      </p:sp>
    </p:spTree>
    <p:extLst>
      <p:ext uri="{BB962C8B-B14F-4D97-AF65-F5344CB8AC3E}">
        <p14:creationId xmlns:p14="http://schemas.microsoft.com/office/powerpoint/2010/main" val="16633977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VQ acts at every latent location">
            <a:extLst>
              <a:ext uri="{FF2B5EF4-FFF2-40B4-BE49-F238E27FC236}">
                <a16:creationId xmlns:a16="http://schemas.microsoft.com/office/drawing/2014/main" id="{58FF0F60-D508-4BA5-8E42-F8175E108F6D}"/>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defRPr sz="3300" b="1">
                <a:solidFill>
                  <a:srgbClr val="18364A"/>
                </a:solidFill>
                <a:latin typeface="Arial"/>
                <a:ea typeface="Arial"/>
                <a:cs typeface="Arial"/>
              </a:defRPr>
            </a:pPr>
            <a:r>
              <a:rPr sz="3300" b="1">
                <a:solidFill>
                  <a:srgbClr val="18364A"/>
                </a:solidFill>
                <a:latin typeface="Arial"/>
                <a:ea typeface="Arial"/>
                <a:cs typeface="Arial"/>
              </a:rPr>
              <a:t>VQ acts at every latent location</a:t>
            </a:r>
          </a:p>
        </p:txBody>
      </p:sp>
      <p:sp>
        <p:nvSpPr>
          <p:cNvPr id="2" name="Esser et al., CVPR 2021">
            <a:extLst>
              <a:ext uri="{FF2B5EF4-FFF2-40B4-BE49-F238E27FC236}">
                <a16:creationId xmlns:a16="http://schemas.microsoft.com/office/drawing/2014/main" id="{7F048EBF-0CD1-478A-8B23-6F4ECD7F7950}"/>
              </a:ext>
            </a:extLst>
          </p:cNvPr>
          <p:cNvSpPr>
            <a:spLocks noGrp="1"/>
          </p:cNvSpPr>
          <p:nvPr/>
        </p:nvSpPr>
        <p:spPr>
          <a:xfrm>
            <a:off x="609600" y="6505575"/>
            <a:ext cx="10382250" cy="190500"/>
          </a:xfrm>
          <a:prstGeom prst="rect">
            <a:avLst/>
          </a:prstGeom>
          <a:noFill/>
          <a:ln w="0">
            <a:noFill/>
          </a:ln>
        </p:spPr>
        <p:txBody>
          <a:bodyPr lIns="0" tIns="0" rIns="0" bIns="0">
            <a:noAutofit/>
          </a:bodyPr>
          <a:lstStyle/>
          <a:p>
            <a:pPr>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3" name="14b">
            <a:extLst>
              <a:ext uri="{FF2B5EF4-FFF2-40B4-BE49-F238E27FC236}">
                <a16:creationId xmlns:a16="http://schemas.microsoft.com/office/drawing/2014/main" id="{149217A0-EDD9-4FDE-BBEE-65D699A38C18}"/>
              </a:ext>
            </a:extLst>
          </p:cNvPr>
          <p:cNvSpPr>
            <a:spLocks noGrp="1"/>
          </p:cNvSpPr>
          <p:nvPr/>
        </p:nvSpPr>
        <p:spPr>
          <a:xfrm>
            <a:off x="11315700" y="6477000"/>
            <a:ext cx="571500" cy="238125"/>
          </a:xfrm>
          <a:prstGeom prst="rect">
            <a:avLst/>
          </a:prstGeom>
          <a:noFill/>
          <a:ln w="0">
            <a:noFill/>
          </a:ln>
        </p:spPr>
        <p:txBody>
          <a:bodyPr lIns="0" tIns="0" rIns="0" bIns="0">
            <a:noAutofit/>
          </a:bodyPr>
          <a:lstStyle/>
          <a:p>
            <a:pPr>
              <a:defRPr sz="1275" b="0">
                <a:solidFill>
                  <a:srgbClr val="617480"/>
                </a:solidFill>
                <a:latin typeface="Arial"/>
                <a:ea typeface="Arial"/>
                <a:cs typeface="Arial"/>
              </a:defRPr>
            </a:pPr>
            <a:r>
              <a:rPr sz="1275" b="0">
                <a:solidFill>
                  <a:srgbClr val="617480"/>
                </a:solidFill>
                <a:latin typeface="Arial"/>
                <a:ea typeface="Arial"/>
                <a:cs typeface="Arial"/>
              </a:rPr>
              <a:t>14b</a:t>
            </a:r>
          </a:p>
        </p:txBody>
      </p:sp>
      <p:sp>
        <p:nvSpPr>
          <p:cNvPr id="4" name="A 2 × 2 latent grid illustrates four separate code selection">
            <a:extLst>
              <a:ext uri="{FF2B5EF4-FFF2-40B4-BE49-F238E27FC236}">
                <a16:creationId xmlns:a16="http://schemas.microsoft.com/office/drawing/2014/main" id="{23881E52-84D4-48F7-856F-2E1BE8AC6236}"/>
              </a:ext>
            </a:extLst>
          </p:cNvPr>
          <p:cNvSpPr>
            <a:spLocks noGrp="1"/>
          </p:cNvSpPr>
          <p:nvPr/>
        </p:nvSpPr>
        <p:spPr>
          <a:xfrm>
            <a:off x="762000" y="1352550"/>
            <a:ext cx="10668000" cy="400050"/>
          </a:xfrm>
          <a:prstGeom prst="rect">
            <a:avLst/>
          </a:prstGeom>
          <a:noFill/>
          <a:ln w="0">
            <a:noFill/>
          </a:ln>
        </p:spPr>
        <p:txBody>
          <a:bodyPr lIns="0" tIns="0" rIns="0" bIns="0">
            <a:noAutofit/>
          </a:bodyPr>
          <a:lstStyle/>
          <a:p>
            <a:pPr>
              <a:defRPr sz="2175" b="0">
                <a:solidFill>
                  <a:srgbClr val="263642"/>
                </a:solidFill>
                <a:latin typeface="Arial"/>
                <a:ea typeface="Arial"/>
                <a:cs typeface="Arial"/>
              </a:defRPr>
            </a:pPr>
            <a:r>
              <a:rPr sz="2175" b="0">
                <a:solidFill>
                  <a:srgbClr val="263642"/>
                </a:solidFill>
                <a:latin typeface="Arial"/>
                <a:ea typeface="Arial"/>
                <a:cs typeface="Arial"/>
              </a:rPr>
              <a:t>A 2 × 2 latent grid illustrates four separate code selections:</a:t>
            </a:r>
          </a:p>
        </p:txBody>
      </p:sp>
      <p:pic>
        <p:nvPicPr>
          <p:cNvPr id="14" name="Picture 13"/>
          <p:cNvPicPr>
            <a:picLocks noChangeAspect="1"/>
          </p:cNvPicPr>
          <p:nvPr/>
        </p:nvPicPr>
        <p:blipFill>
          <a:blip r:embed="rId3"/>
          <a:stretch/>
        </p:blipFill>
        <p:spPr>
          <a:xfrm>
            <a:off x="3426109" y="1838325"/>
            <a:ext cx="5339781" cy="1619250"/>
          </a:xfrm>
          <a:prstGeom prst="rect">
            <a:avLst/>
          </a:prstGeom>
        </p:spPr>
      </p:pic>
      <p:pic>
        <p:nvPicPr>
          <p:cNvPr id="15" name="Picture 14"/>
          <p:cNvPicPr>
            <a:picLocks noChangeAspect="1"/>
          </p:cNvPicPr>
          <p:nvPr/>
        </p:nvPicPr>
        <p:blipFill>
          <a:blip r:embed="rId4"/>
          <a:stretch/>
        </p:blipFill>
        <p:spPr>
          <a:xfrm>
            <a:off x="2575928" y="3638550"/>
            <a:ext cx="7040145" cy="523875"/>
          </a:xfrm>
          <a:prstGeom prst="rect">
            <a:avLst/>
          </a:prstGeom>
        </p:spPr>
      </p:pic>
      <p:sp>
        <p:nvSpPr>
          <p:cNvPr id="7" name="i = spatial location     d = vector component     k = codebo">
            <a:extLst>
              <a:ext uri="{FF2B5EF4-FFF2-40B4-BE49-F238E27FC236}">
                <a16:creationId xmlns:a16="http://schemas.microsoft.com/office/drawing/2014/main" id="{EDA8D95A-AA06-4B6E-8AC9-63482F9890EB}"/>
              </a:ext>
            </a:extLst>
          </p:cNvPr>
          <p:cNvSpPr>
            <a:spLocks noGrp="1"/>
          </p:cNvSpPr>
          <p:nvPr/>
        </p:nvSpPr>
        <p:spPr>
          <a:xfrm>
            <a:off x="762000" y="4267200"/>
            <a:ext cx="10668000" cy="342900"/>
          </a:xfrm>
          <a:prstGeom prst="rect">
            <a:avLst/>
          </a:prstGeom>
          <a:noFill/>
          <a:ln w="0">
            <a:noFill/>
          </a:ln>
        </p:spPr>
        <p:txBody>
          <a:bodyPr lIns="0" tIns="0" rIns="0" bIns="0">
            <a:noAutofit/>
          </a:bodyPr>
          <a:lstStyle/>
          <a:p>
            <a:pPr>
              <a:defRPr sz="1950" b="0">
                <a:solidFill>
                  <a:srgbClr val="263642"/>
                </a:solidFill>
                <a:latin typeface="Arial"/>
                <a:ea typeface="Arial"/>
                <a:cs typeface="Arial"/>
              </a:defRPr>
            </a:pPr>
            <a:r>
              <a:rPr sz="1950" b="0">
                <a:solidFill>
                  <a:srgbClr val="263642"/>
                </a:solidFill>
                <a:latin typeface="Arial"/>
                <a:ea typeface="Arial"/>
                <a:cs typeface="Arial"/>
              </a:rPr>
              <a:t>i = spatial location     d = vector component     k = codebook entry</a:t>
            </a:r>
          </a:p>
        </p:txBody>
      </p:sp>
      <p:pic>
        <p:nvPicPr>
          <p:cNvPr id="17" name="Picture 16"/>
          <p:cNvPicPr>
            <a:picLocks noChangeAspect="1"/>
          </p:cNvPicPr>
          <p:nvPr/>
        </p:nvPicPr>
        <p:blipFill>
          <a:blip r:embed="rId5"/>
          <a:stretch/>
        </p:blipFill>
        <p:spPr>
          <a:xfrm>
            <a:off x="4218723" y="4695825"/>
            <a:ext cx="3754553" cy="733425"/>
          </a:xfrm>
          <a:prstGeom prst="rect">
            <a:avLst/>
          </a:prstGeom>
        </p:spPr>
      </p:pic>
      <p:sp>
        <p:nvSpPr>
          <p:cNvPr id="9" name="Example: a 256 × 256 image with downsampling factor 16 gives">
            <a:extLst>
              <a:ext uri="{FF2B5EF4-FFF2-40B4-BE49-F238E27FC236}">
                <a16:creationId xmlns:a16="http://schemas.microsoft.com/office/drawing/2014/main" id="{7B581782-DCDD-49E3-94F7-4C6B09A7A54B}"/>
              </a:ext>
            </a:extLst>
          </p:cNvPr>
          <p:cNvSpPr>
            <a:spLocks noGrp="1"/>
          </p:cNvSpPr>
          <p:nvPr/>
        </p:nvSpPr>
        <p:spPr>
          <a:xfrm>
            <a:off x="762000" y="5638800"/>
            <a:ext cx="10668000" cy="647700"/>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a:solidFill>
                  <a:srgbClr val="263642"/>
                </a:solidFill>
                <a:latin typeface="Arial"/>
                <a:ea typeface="Arial"/>
                <a:cs typeface="Arial"/>
              </a:rPr>
              <a:t>Example: a 256 × 256 image with downsampling factor 16 gives 256 vectors.</a:t>
            </a:r>
          </a:p>
          <a:p>
            <a:pPr>
              <a:defRPr sz="2025" b="0">
                <a:solidFill>
                  <a:srgbClr val="263642"/>
                </a:solidFill>
                <a:latin typeface="Arial"/>
                <a:ea typeface="Arial"/>
                <a:cs typeface="Arial"/>
              </a:defRPr>
            </a:pPr>
            <a:r>
              <a:rPr sz="2025" b="0">
                <a:solidFill>
                  <a:srgbClr val="263642"/>
                </a:solidFill>
                <a:latin typeface="Arial"/>
                <a:ea typeface="Arial"/>
                <a:cs typeface="Arial"/>
              </a:rPr>
              <a:t>These convolutional features have overlapping spatial context.</a:t>
            </a:r>
          </a:p>
        </p:txBody>
      </p:sp>
    </p:spTree>
    <p:extLst>
      <p:ext uri="{BB962C8B-B14F-4D97-AF65-F5344CB8AC3E}">
        <p14:creationId xmlns:p14="http://schemas.microsoft.com/office/powerpoint/2010/main" val="839438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onstructing the image">
            <a:extLst>
              <a:ext uri="{FF2B5EF4-FFF2-40B4-BE49-F238E27FC236}">
                <a16:creationId xmlns:a16="http://schemas.microsoft.com/office/drawing/2014/main" id="{808E9673-06C4-46B2-80B5-AA87A8A21B02}"/>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Reconstruction makes image codes useful</a:t>
            </a:r>
          </a:p>
        </p:txBody>
      </p:sp>
      <p:sp>
        <p:nvSpPr>
          <p:cNvPr id="2" name="Training needs a measure of what the codes preserve. De">
            <a:extLst>
              <a:ext uri="{FF2B5EF4-FFF2-40B4-BE49-F238E27FC236}">
                <a16:creationId xmlns:a16="http://schemas.microsoft.com/office/drawing/2014/main" id="{00542910-30D5-4B65-A237-87551F42CD42}"/>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A good code grid should retain enough information for the decoder to reconstruct the original image.</a:t>
            </a:r>
          </a:p>
        </p:txBody>
      </p:sp>
      <p:sp>
        <p:nvSpPr>
          <p:cNvPr id="3" name="The reconstruction term penalizes differences between t">
            <a:extLst>
              <a:ext uri="{FF2B5EF4-FFF2-40B4-BE49-F238E27FC236}">
                <a16:creationId xmlns:a16="http://schemas.microsoft.com/office/drawing/2014/main" id="{8D6AE4DE-233C-4110-9098-BEC107FBE064}"/>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Here p labels scalar pixel-channel values. If one target value is 0.7 and the reconstruction is 0.4, its L1 error is 0.3.</a:t>
            </a:r>
          </a:p>
        </p:txBody>
      </p:sp>
      <p:sp>
        <p:nvSpPr>
          <p:cNvPr id="4" name="The displayed L1 loss illustrates this signal. Perceptu">
            <a:extLst>
              <a:ext uri="{FF2B5EF4-FFF2-40B4-BE49-F238E27FC236}">
                <a16:creationId xmlns:a16="http://schemas.microsoft.com/office/drawing/2014/main" id="{488AC68D-34D9-46AE-93C6-023838AD6CDE}"/>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The sum evaluates the whole reconstructed image. Decoder gradients depend on how all selected code vectors affect that image.</a:t>
            </a:r>
          </a:p>
        </p:txBody>
      </p:sp>
      <p:pic>
        <p:nvPicPr>
          <p:cNvPr id="14" name="Picture 13"/>
          <p:cNvPicPr>
            <a:picLocks noChangeAspect="1"/>
          </p:cNvPicPr>
          <p:nvPr/>
        </p:nvPicPr>
        <p:blipFill>
          <a:blip r:embed="rId3"/>
          <a:stretch/>
        </p:blipFill>
        <p:spPr>
          <a:xfrm>
            <a:off x="3480530" y="2646236"/>
            <a:ext cx="5230940" cy="946404"/>
          </a:xfrm>
          <a:prstGeom prst="rect">
            <a:avLst/>
          </a:prstGeom>
        </p:spPr>
      </p:pic>
      <p:sp>
        <p:nvSpPr>
          <p:cNvPr id="6" name="Esser et al., CVPR 2021">
            <a:extLst>
              <a:ext uri="{FF2B5EF4-FFF2-40B4-BE49-F238E27FC236}">
                <a16:creationId xmlns:a16="http://schemas.microsoft.com/office/drawing/2014/main" id="{F5A4BF86-A148-4595-860E-8731E60B42BD}"/>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7" name="11">
            <a:extLst>
              <a:ext uri="{FF2B5EF4-FFF2-40B4-BE49-F238E27FC236}">
                <a16:creationId xmlns:a16="http://schemas.microsoft.com/office/drawing/2014/main" id="{A0292B77-285E-45A2-82C7-1EAF053CEEC5}"/>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13</a:t>
            </a:r>
          </a:p>
        </p:txBody>
      </p:sp>
    </p:spTree>
    <p:extLst>
      <p:ext uri="{BB962C8B-B14F-4D97-AF65-F5344CB8AC3E}">
        <p14:creationId xmlns:p14="http://schemas.microsoft.com/office/powerpoint/2010/main" val="827485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debook and commitment losses">
            <a:extLst>
              <a:ext uri="{FF2B5EF4-FFF2-40B4-BE49-F238E27FC236}">
                <a16:creationId xmlns:a16="http://schemas.microsoft.com/office/drawing/2014/main" id="{D43D3EB9-1EB5-40BB-967E-F293A4EAA0E4}"/>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Two losses coordinate encoder and codebook</a:t>
            </a:r>
          </a:p>
        </p:txBody>
      </p:sp>
      <p:sp>
        <p:nvSpPr>
          <p:cNvPr id="2" name="Two updates keep encoder outputs and selected code vect">
            <a:extLst>
              <a:ext uri="{FF2B5EF4-FFF2-40B4-BE49-F238E27FC236}">
                <a16:creationId xmlns:a16="http://schemas.microsoft.com/office/drawing/2014/main" id="{A8B28292-B289-45DE-9BED-69A4F1A13B98}"/>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The selected code should approach the encoder output, while the encoder should stay near an available code.</a:t>
            </a:r>
          </a:p>
        </p:txBody>
      </p:sp>
      <p:sp>
        <p:nvSpPr>
          <p:cNvPr id="3" name="The first term trains the codebook. β weights the secon">
            <a:extLst>
              <a:ext uri="{FF2B5EF4-FFF2-40B4-BE49-F238E27FC236}">
                <a16:creationId xmlns:a16="http://schemas.microsoft.com/office/drawing/2014/main" id="{56EBCDF9-0A35-4965-A51B-CB2AA47D1FA5}"/>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First term: update selected code vectors. Second term: update the encoder; β controls this commitment penalty.</a:t>
            </a:r>
          </a:p>
        </p:txBody>
      </p:sp>
      <p:sp>
        <p:nvSpPr>
          <p:cNvPr id="4" name="sg keeps a value in the forward pass but blocks its gra">
            <a:extLst>
              <a:ext uri="{FF2B5EF4-FFF2-40B4-BE49-F238E27FC236}">
                <a16:creationId xmlns:a16="http://schemas.microsoft.com/office/drawing/2014/main" id="{0C2932AD-29FF-4B89-8F12-6D05119ED3EC}"/>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dirty="0">
                <a:solidFill>
                  <a:srgbClr val="263642"/>
                </a:solidFill>
                <a:latin typeface="Arial"/>
                <a:ea typeface="Arial"/>
                <a:cs typeface="Arial"/>
              </a:rPr>
              <a:t>Stop-gradient </a:t>
            </a:r>
            <a:r>
              <a:rPr sz="2025" b="1" dirty="0">
                <a:solidFill>
                  <a:srgbClr val="263642"/>
                </a:solidFill>
                <a:latin typeface="Arial"/>
                <a:ea typeface="Arial"/>
                <a:cs typeface="Arial"/>
              </a:rPr>
              <a:t>sg</a:t>
            </a:r>
            <a:r>
              <a:rPr sz="2025" b="0" dirty="0">
                <a:solidFill>
                  <a:srgbClr val="263642"/>
                </a:solidFill>
                <a:latin typeface="Arial"/>
                <a:ea typeface="Arial"/>
                <a:cs typeface="Arial"/>
              </a:rPr>
              <a:t> keeps the forward value but makes its derivative zero. The sum trains all spatial locations, not one patch in isolation.</a:t>
            </a:r>
          </a:p>
        </p:txBody>
      </p:sp>
      <p:pic>
        <p:nvPicPr>
          <p:cNvPr id="14" name="Picture 13"/>
          <p:cNvPicPr>
            <a:picLocks noChangeAspect="1"/>
          </p:cNvPicPr>
          <p:nvPr/>
        </p:nvPicPr>
        <p:blipFill>
          <a:blip r:embed="rId3"/>
          <a:stretch/>
        </p:blipFill>
        <p:spPr>
          <a:xfrm>
            <a:off x="2966180" y="2512504"/>
            <a:ext cx="6259640" cy="1213866"/>
          </a:xfrm>
          <a:prstGeom prst="rect">
            <a:avLst/>
          </a:prstGeom>
        </p:spPr>
      </p:pic>
      <p:sp>
        <p:nvSpPr>
          <p:cNvPr id="6" name="Esser et al., CVPR 2021">
            <a:extLst>
              <a:ext uri="{FF2B5EF4-FFF2-40B4-BE49-F238E27FC236}">
                <a16:creationId xmlns:a16="http://schemas.microsoft.com/office/drawing/2014/main" id="{77DE05D2-69AD-473D-81A0-738AC2288B02}"/>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7" name="12">
            <a:extLst>
              <a:ext uri="{FF2B5EF4-FFF2-40B4-BE49-F238E27FC236}">
                <a16:creationId xmlns:a16="http://schemas.microsoft.com/office/drawing/2014/main" id="{8FA10906-2D50-48BE-9E3D-357BD1FB1032}"/>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14</a:t>
            </a:r>
          </a:p>
        </p:txBody>
      </p:sp>
    </p:spTree>
    <p:extLst>
      <p:ext uri="{BB962C8B-B14F-4D97-AF65-F5344CB8AC3E}">
        <p14:creationId xmlns:p14="http://schemas.microsoft.com/office/powerpoint/2010/main" val="10867796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Why nearest-neighbor selection blocks gradients">
            <a:extLst>
              <a:ext uri="{FF2B5EF4-FFF2-40B4-BE49-F238E27FC236}">
                <a16:creationId xmlns:a16="http://schemas.microsoft.com/office/drawing/2014/main" id="{91D6B63A-716D-4388-8EF3-B9EBC949E563}"/>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Why the quantizer blocks an ordinary gradient</a:t>
            </a:r>
          </a:p>
        </p:txBody>
      </p:sp>
      <p:sp>
        <p:nvSpPr>
          <p:cNvPr id="2" name="To learn useful codes, reconstruction error must reach ">
            <a:extLst>
              <a:ext uri="{FF2B5EF4-FFF2-40B4-BE49-F238E27FC236}">
                <a16:creationId xmlns:a16="http://schemas.microsoft.com/office/drawing/2014/main" id="{35014930-B1CD-4C9A-9E23-F5B67F2FE8E8}"/>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Reconstruction must teach the encoder, but nearest-code selection is locally unchanged by small input perturbations.</a:t>
            </a:r>
          </a:p>
        </p:txBody>
      </p:sp>
      <p:sp>
        <p:nvSpPr>
          <p:cNvPr id="3" name="Example: with codes (0, 0) and (1, 0), both z = (0.8, 0">
            <a:extLst>
              <a:ext uri="{FF2B5EF4-FFF2-40B4-BE49-F238E27FC236}">
                <a16:creationId xmlns:a16="http://schemas.microsoft.com/office/drawing/2014/main" id="{D3D4D3F3-8905-4BB6-978C-3D82C8E4E328}"/>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Both vectors choose the same code. At a region boundary the selected vector jumps, so the derivative is not a useful learning signal.</a:t>
            </a:r>
          </a:p>
        </p:txBody>
      </p:sp>
      <p:sp>
        <p:nvSpPr>
          <p:cNvPr id="4" name="The index stays constant locally and jumps at a boundar">
            <a:extLst>
              <a:ext uri="{FF2B5EF4-FFF2-40B4-BE49-F238E27FC236}">
                <a16:creationId xmlns:a16="http://schemas.microsoft.com/office/drawing/2014/main" id="{1D3FA52E-80AB-43A6-9CE9-501ADE830E12}"/>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Straight-through estimation deliberately substitutes a backward rule. It is not the true derivative of discrete selection.</a:t>
            </a:r>
          </a:p>
        </p:txBody>
      </p:sp>
      <p:pic>
        <p:nvPicPr>
          <p:cNvPr id="14" name="Picture 13"/>
          <p:cNvPicPr>
            <a:picLocks noChangeAspect="1"/>
          </p:cNvPicPr>
          <p:nvPr/>
        </p:nvPicPr>
        <p:blipFill>
          <a:blip r:embed="rId3"/>
          <a:stretch/>
        </p:blipFill>
        <p:spPr>
          <a:xfrm>
            <a:off x="2822162" y="2440496"/>
            <a:ext cx="6547676" cy="1357884"/>
          </a:xfrm>
          <a:prstGeom prst="rect">
            <a:avLst/>
          </a:prstGeom>
        </p:spPr>
      </p:pic>
      <p:sp>
        <p:nvSpPr>
          <p:cNvPr id="6" name="Esser et al., CVPR 2021">
            <a:extLst>
              <a:ext uri="{FF2B5EF4-FFF2-40B4-BE49-F238E27FC236}">
                <a16:creationId xmlns:a16="http://schemas.microsoft.com/office/drawing/2014/main" id="{DF900421-7C47-441F-97A4-87AEF1CDDB24}"/>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7" name="13">
            <a:extLst>
              <a:ext uri="{FF2B5EF4-FFF2-40B4-BE49-F238E27FC236}">
                <a16:creationId xmlns:a16="http://schemas.microsoft.com/office/drawing/2014/main" id="{B1898B54-F1B6-4CCC-81ED-A2FEF9F6E7B7}"/>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16</a:t>
            </a:r>
          </a:p>
        </p:txBody>
      </p:sp>
    </p:spTree>
    <p:extLst>
      <p:ext uri="{BB962C8B-B14F-4D97-AF65-F5344CB8AC3E}">
        <p14:creationId xmlns:p14="http://schemas.microsoft.com/office/powerpoint/2010/main" val="5226682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traight-through gradient estimation">
            <a:extLst>
              <a:ext uri="{FF2B5EF4-FFF2-40B4-BE49-F238E27FC236}">
                <a16:creationId xmlns:a16="http://schemas.microsoft.com/office/drawing/2014/main" id="{A65F2816-C79A-4040-8EB2-F6A180F21AE5}"/>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Straight-through: one forward value, another gradient</a:t>
            </a:r>
          </a:p>
        </p:txBody>
      </p:sp>
      <p:sp>
        <p:nvSpPr>
          <p:cNvPr id="2" name="Forward pass: use the quantized vector.">
            <a:extLst>
              <a:ext uri="{FF2B5EF4-FFF2-40B4-BE49-F238E27FC236}">
                <a16:creationId xmlns:a16="http://schemas.microsoft.com/office/drawing/2014/main" id="{2B9F157B-CC83-4AFE-96DC-31324CAB3B50}"/>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dirty="0">
                <a:solidFill>
                  <a:srgbClr val="263642"/>
                </a:solidFill>
                <a:latin typeface="Arial"/>
                <a:ea typeface="Arial"/>
                <a:cs typeface="Arial"/>
              </a:rPr>
              <a:t>Pass the selected code to the decoder</a:t>
            </a:r>
            <a:r>
              <a:rPr lang="en-US" sz="2100" b="0" dirty="0">
                <a:solidFill>
                  <a:srgbClr val="263642"/>
                </a:solidFill>
                <a:latin typeface="Arial"/>
                <a:ea typeface="Arial"/>
                <a:cs typeface="Arial"/>
              </a:rPr>
              <a:t>, </a:t>
            </a:r>
            <a:r>
              <a:rPr sz="2100" b="0" dirty="0">
                <a:solidFill>
                  <a:srgbClr val="263642"/>
                </a:solidFill>
                <a:latin typeface="Arial"/>
                <a:ea typeface="Arial"/>
                <a:cs typeface="Arial"/>
              </a:rPr>
              <a:t>but allow reconstruction gradients to reach the encoder.</a:t>
            </a:r>
          </a:p>
        </p:txBody>
      </p:sp>
      <p:sp>
        <p:nvSpPr>
          <p:cNvPr id="3" name="Backward pass: approximate the derivative with respect ">
            <a:extLst>
              <a:ext uri="{FF2B5EF4-FFF2-40B4-BE49-F238E27FC236}">
                <a16:creationId xmlns:a16="http://schemas.microsoft.com/office/drawing/2014/main" id="{64AA01F1-77D4-4A1D-8268-F088040B3009}"/>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Forward: zᵢ cancels inside the expression, so decoding still uses a discrete code vector. Backward: the sg term contributes zero.</a:t>
            </a:r>
          </a:p>
        </p:txBody>
      </p:sp>
      <p:sp>
        <p:nvSpPr>
          <p:cNvPr id="4" name="This surrogate allows reconstruction losses to update t">
            <a:extLst>
              <a:ext uri="{FF2B5EF4-FFF2-40B4-BE49-F238E27FC236}">
                <a16:creationId xmlns:a16="http://schemas.microsoft.com/office/drawing/2014/main" id="{54895E8E-D056-4684-A98D-FA7C554055D3}"/>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The identity Jacobian passes the incoming gradient through unchanged. It does not specify what that incoming gradient is.</a:t>
            </a:r>
          </a:p>
        </p:txBody>
      </p:sp>
      <p:pic>
        <p:nvPicPr>
          <p:cNvPr id="14" name="Picture 13"/>
          <p:cNvPicPr>
            <a:picLocks noChangeAspect="1"/>
          </p:cNvPicPr>
          <p:nvPr/>
        </p:nvPicPr>
        <p:blipFill>
          <a:blip r:embed="rId3"/>
          <a:stretch/>
        </p:blipFill>
        <p:spPr>
          <a:xfrm>
            <a:off x="2649855" y="2445639"/>
            <a:ext cx="6892290" cy="1347597"/>
          </a:xfrm>
          <a:prstGeom prst="rect">
            <a:avLst/>
          </a:prstGeom>
        </p:spPr>
      </p:pic>
      <p:sp>
        <p:nvSpPr>
          <p:cNvPr id="6" name="Esser et al., CVPR 2021">
            <a:extLst>
              <a:ext uri="{FF2B5EF4-FFF2-40B4-BE49-F238E27FC236}">
                <a16:creationId xmlns:a16="http://schemas.microsoft.com/office/drawing/2014/main" id="{DF069060-06A5-4CE5-9507-7C222F9BBD94}"/>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7" name="14">
            <a:extLst>
              <a:ext uri="{FF2B5EF4-FFF2-40B4-BE49-F238E27FC236}">
                <a16:creationId xmlns:a16="http://schemas.microsoft.com/office/drawing/2014/main" id="{CAF88687-B7BD-4CBF-8AFA-A4CF6C72EF23}"/>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17</a:t>
            </a:r>
          </a:p>
        </p:txBody>
      </p:sp>
    </p:spTree>
    <p:extLst>
      <p:ext uri="{BB962C8B-B14F-4D97-AF65-F5344CB8AC3E}">
        <p14:creationId xmlns:p14="http://schemas.microsoft.com/office/powerpoint/2010/main" val="221600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erceptual and adversarial supervision">
            <a:extLst>
              <a:ext uri="{FF2B5EF4-FFF2-40B4-BE49-F238E27FC236}">
                <a16:creationId xmlns:a16="http://schemas.microsoft.com/office/drawing/2014/main" id="{B922A051-47A9-4B84-B907-6C123F30A772}"/>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Why VQGAN uses more than pixel error</a:t>
            </a:r>
          </a:p>
        </p:txBody>
      </p:sp>
      <p:sp>
        <p:nvSpPr>
          <p:cNvPr id="2" name="Pixel error alone can favor a blurry compromise when fi">
            <a:extLst>
              <a:ext uri="{FF2B5EF4-FFF2-40B4-BE49-F238E27FC236}">
                <a16:creationId xmlns:a16="http://schemas.microsoft.com/office/drawing/2014/main" id="{E4571FB2-014A-4935-98E3-B83ABD19A527}"/>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Pixel error alone can prefer blurry textures. Perceptual and adversarial terms penalize different reconstruction failures.</a:t>
            </a:r>
          </a:p>
        </p:txBody>
      </p:sp>
      <p:sp>
        <p:nvSpPr>
          <p:cNvPr id="3" name="Perceptual loss compares image features. A patch discri">
            <a:extLst>
              <a:ext uri="{FF2B5EF4-FFF2-40B4-BE49-F238E27FC236}">
                <a16:creationId xmlns:a16="http://schemas.microsoft.com/office/drawing/2014/main" id="{E742CB45-DD43-4F8E-9783-9301998F36A4}"/>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Reconstruction: pixel agreement. Perceptual: feature similarity. VQ: usable codes. Adversarial: realistic local appearance.</a:t>
            </a:r>
          </a:p>
        </p:txBody>
      </p:sp>
      <p:sp>
        <p:nvSpPr>
          <p:cNvPr id="4" name="Example: reconstructing grass should preserve its struc">
            <a:extLst>
              <a:ext uri="{FF2B5EF4-FFF2-40B4-BE49-F238E27FC236}">
                <a16:creationId xmlns:a16="http://schemas.microsoft.com/office/drawing/2014/main" id="{F2167231-46CF-44A6-96C7-D6C155E41CF3}"/>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For grass, average green pixels are not enough: structure and texture also matter. The discriminator is trained with a separate objective.</a:t>
            </a:r>
          </a:p>
        </p:txBody>
      </p:sp>
      <p:pic>
        <p:nvPicPr>
          <p:cNvPr id="14" name="Picture 13"/>
          <p:cNvPicPr>
            <a:picLocks noChangeAspect="1"/>
          </p:cNvPicPr>
          <p:nvPr/>
        </p:nvPicPr>
        <p:blipFill>
          <a:blip r:embed="rId3"/>
          <a:stretch/>
        </p:blipFill>
        <p:spPr>
          <a:xfrm>
            <a:off x="2847880" y="2872550"/>
            <a:ext cx="6496241" cy="493776"/>
          </a:xfrm>
          <a:prstGeom prst="rect">
            <a:avLst/>
          </a:prstGeom>
        </p:spPr>
      </p:pic>
      <p:sp>
        <p:nvSpPr>
          <p:cNvPr id="6" name="Esser et al., CVPR 2021">
            <a:extLst>
              <a:ext uri="{FF2B5EF4-FFF2-40B4-BE49-F238E27FC236}">
                <a16:creationId xmlns:a16="http://schemas.microsoft.com/office/drawing/2014/main" id="{7FB38AF6-BFC6-43C3-8AFA-0A992BE71961}"/>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a:t>
            </a:r>
          </a:p>
        </p:txBody>
      </p:sp>
      <p:sp>
        <p:nvSpPr>
          <p:cNvPr id="7" name="15">
            <a:extLst>
              <a:ext uri="{FF2B5EF4-FFF2-40B4-BE49-F238E27FC236}">
                <a16:creationId xmlns:a16="http://schemas.microsoft.com/office/drawing/2014/main" id="{373A17C2-F766-497B-96A9-735E7AA4D8E9}"/>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19</a:t>
            </a:r>
          </a:p>
        </p:txBody>
      </p:sp>
    </p:spTree>
    <p:extLst>
      <p:ext uri="{BB962C8B-B14F-4D97-AF65-F5344CB8AC3E}">
        <p14:creationId xmlns:p14="http://schemas.microsoft.com/office/powerpoint/2010/main" val="545908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he sequential generation bottleneck">
            <a:extLst>
              <a:ext uri="{FF2B5EF4-FFF2-40B4-BE49-F238E27FC236}">
                <a16:creationId xmlns:a16="http://schemas.microsoft.com/office/drawing/2014/main" id="{0DB0935C-9498-4080-BCE7-0ADA2A48A44B}"/>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Can we avoid one decoding round per code?</a:t>
            </a:r>
          </a:p>
        </p:txBody>
      </p:sp>
      <p:sp>
        <p:nvSpPr>
          <p:cNvPr id="2" name="An image containing N codes requires N dependent autore">
            <a:extLst>
              <a:ext uri="{FF2B5EF4-FFF2-40B4-BE49-F238E27FC236}">
                <a16:creationId xmlns:a16="http://schemas.microsoft.com/office/drawing/2014/main" id="{AF29D01D-43A2-4031-A1B7-FB5F5EA1D3BC}"/>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Autoregressive generation has a serial dependency: choose one code before predicting the next.</a:t>
            </a:r>
          </a:p>
        </p:txBody>
      </p:sp>
      <p:sp>
        <p:nvSpPr>
          <p:cNvPr id="3" name="Many visual relationships are spatial rather than left-">
            <a:extLst>
              <a:ext uri="{FF2B5EF4-FFF2-40B4-BE49-F238E27FC236}">
                <a16:creationId xmlns:a16="http://schemas.microsoft.com/office/drawing/2014/main" id="{1245B856-2203-4E89-A056-5FDBF09ADE7D}"/>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MaskGIT predicts many locations in each round, then revises uncertain locations. A round can use bidirectional image context.</a:t>
            </a:r>
          </a:p>
        </p:txBody>
      </p:sp>
      <p:sp>
        <p:nvSpPr>
          <p:cNvPr id="4" name="MaskGIT asks whether a bidirectional model can fill man">
            <a:extLst>
              <a:ext uri="{FF2B5EF4-FFF2-40B4-BE49-F238E27FC236}">
                <a16:creationId xmlns:a16="http://schemas.microsoft.com/office/drawing/2014/main" id="{4A3C74A1-151E-41F2-B7CC-39525AAAC58D}"/>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Fewer rounds reduce serial work, but each round processes many positions. N/T is not automatically the wall-clock speedup.</a:t>
            </a:r>
          </a:p>
        </p:txBody>
      </p:sp>
      <p:pic>
        <p:nvPicPr>
          <p:cNvPr id="14" name="Picture 13"/>
          <p:cNvPicPr>
            <a:picLocks noChangeAspect="1"/>
          </p:cNvPicPr>
          <p:nvPr/>
        </p:nvPicPr>
        <p:blipFill>
          <a:blip r:embed="rId3"/>
          <a:stretch/>
        </p:blipFill>
        <p:spPr>
          <a:xfrm>
            <a:off x="3177064" y="2628233"/>
            <a:ext cx="5837873" cy="982409"/>
          </a:xfrm>
          <a:prstGeom prst="rect">
            <a:avLst/>
          </a:prstGeom>
        </p:spPr>
      </p:pic>
      <p:sp>
        <p:nvSpPr>
          <p:cNvPr id="6" name="Chang et al., CVPR 2022">
            <a:extLst>
              <a:ext uri="{FF2B5EF4-FFF2-40B4-BE49-F238E27FC236}">
                <a16:creationId xmlns:a16="http://schemas.microsoft.com/office/drawing/2014/main" id="{E4A1C7D4-7D05-4EF7-9382-14C3B54AE613}"/>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Chang et al., CVPR 2022</a:t>
            </a:r>
          </a:p>
        </p:txBody>
      </p:sp>
      <p:sp>
        <p:nvSpPr>
          <p:cNvPr id="7" name="23">
            <a:extLst>
              <a:ext uri="{FF2B5EF4-FFF2-40B4-BE49-F238E27FC236}">
                <a16:creationId xmlns:a16="http://schemas.microsoft.com/office/drawing/2014/main" id="{3C2D5E00-5815-488B-8BB1-1850F6238479}"/>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28</a:t>
            </a:r>
          </a:p>
        </p:txBody>
      </p:sp>
    </p:spTree>
    <p:extLst>
      <p:ext uri="{BB962C8B-B14F-4D97-AF65-F5344CB8AC3E}">
        <p14:creationId xmlns:p14="http://schemas.microsoft.com/office/powerpoint/2010/main" val="16838381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MaskGIT architecture">
            <a:extLst>
              <a:ext uri="{FF2B5EF4-FFF2-40B4-BE49-F238E27FC236}">
                <a16:creationId xmlns:a16="http://schemas.microsoft.com/office/drawing/2014/main" id="{5E215C32-DB7B-4A3C-99CE-7475C561AAA0}"/>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MaskGIT architecture</a:t>
            </a:r>
          </a:p>
        </p:txBody>
      </p:sp>
      <p:pic>
        <p:nvPicPr>
          <p:cNvPr id="11" name="Picture 10"/>
          <p:cNvPicPr>
            <a:picLocks noChangeAspect="1"/>
          </p:cNvPicPr>
          <p:nvPr/>
        </p:nvPicPr>
        <p:blipFill>
          <a:blip r:embed="rId3"/>
          <a:stretch/>
        </p:blipFill>
        <p:spPr>
          <a:xfrm>
            <a:off x="2282645" y="1304925"/>
            <a:ext cx="7626710" cy="3219450"/>
          </a:xfrm>
          <a:prstGeom prst="rect">
            <a:avLst/>
          </a:prstGeom>
        </p:spPr>
      </p:pic>
      <p:sp>
        <p:nvSpPr>
          <p:cNvPr id="3" name="Reproduced from Chang et al., CVPR 2022, Fig. 3">
            <a:extLst>
              <a:ext uri="{FF2B5EF4-FFF2-40B4-BE49-F238E27FC236}">
                <a16:creationId xmlns:a16="http://schemas.microsoft.com/office/drawing/2014/main" id="{C57F4C22-3EF4-4D7F-A5F9-537FA0B84579}"/>
              </a:ext>
            </a:extLst>
          </p:cNvPr>
          <p:cNvSpPr>
            <a:spLocks noGrp="1"/>
          </p:cNvSpPr>
          <p:nvPr/>
        </p:nvSpPr>
        <p:spPr>
          <a:xfrm>
            <a:off x="723900" y="4562475"/>
            <a:ext cx="10668000" cy="247650"/>
          </a:xfrm>
          <a:prstGeom prst="rect">
            <a:avLst/>
          </a:prstGeom>
          <a:noFill/>
          <a:ln w="0">
            <a:noFill/>
          </a:ln>
        </p:spPr>
        <p:txBody>
          <a:bodyPr lIns="0" tIns="0" rIns="0" bIns="0">
            <a:noAutofit/>
          </a:bodyPr>
          <a:lstStyle/>
          <a:p>
            <a:pPr>
              <a:buNone/>
              <a:defRPr sz="1050" b="0">
                <a:solidFill>
                  <a:srgbClr val="617480"/>
                </a:solidFill>
                <a:latin typeface="Arial"/>
                <a:ea typeface="Arial"/>
                <a:cs typeface="Arial"/>
              </a:defRPr>
            </a:pPr>
            <a:r>
              <a:rPr sz="1050" b="0">
                <a:solidFill>
                  <a:srgbClr val="617480"/>
                </a:solidFill>
                <a:latin typeface="Arial"/>
                <a:ea typeface="Arial"/>
                <a:cs typeface="Arial"/>
              </a:rPr>
              <a:t>Reproduced from Chang et al., CVPR 2022, Fig. 3</a:t>
            </a:r>
          </a:p>
        </p:txBody>
      </p:sp>
      <p:sp>
        <p:nvSpPr>
          <p:cNvPr id="4" name="The tokenizer still defines the visual vocabulary. The ">
            <a:extLst>
              <a:ext uri="{FF2B5EF4-FFF2-40B4-BE49-F238E27FC236}">
                <a16:creationId xmlns:a16="http://schemas.microsoft.com/office/drawing/2014/main" id="{ED319D53-5CD2-4EF3-9D9C-C97F5DBBA12D}"/>
              </a:ext>
            </a:extLst>
          </p:cNvPr>
          <p:cNvSpPr>
            <a:spLocks noGrp="1"/>
          </p:cNvSpPr>
          <p:nvPr/>
        </p:nvSpPr>
        <p:spPr>
          <a:xfrm>
            <a:off x="762000" y="486727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The tokenizer still defines the visual vocabulary. The new task is to recover missing codes from visible ones.</a:t>
            </a:r>
          </a:p>
        </p:txBody>
      </p:sp>
      <p:sp>
        <p:nvSpPr>
          <p:cNvPr id="5" name="Bidirectional attention lets each hidden location use c">
            <a:extLst>
              <a:ext uri="{FF2B5EF4-FFF2-40B4-BE49-F238E27FC236}">
                <a16:creationId xmlns:a16="http://schemas.microsoft.com/office/drawing/2014/main" id="{DC2E536F-05C9-49E6-8FFF-6496A9ED0592}"/>
              </a:ext>
            </a:extLst>
          </p:cNvPr>
          <p:cNvSpPr>
            <a:spLocks noGrp="1"/>
          </p:cNvSpPr>
          <p:nvPr/>
        </p:nvSpPr>
        <p:spPr>
          <a:xfrm>
            <a:off x="762000" y="555307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Bidirectional attention lets each hidden location use context on both sides. Iterative prediction then fills the grid.</a:t>
            </a:r>
          </a:p>
        </p:txBody>
      </p:sp>
      <p:sp>
        <p:nvSpPr>
          <p:cNvPr id="6" name="Chang et al., CVPR 2022">
            <a:extLst>
              <a:ext uri="{FF2B5EF4-FFF2-40B4-BE49-F238E27FC236}">
                <a16:creationId xmlns:a16="http://schemas.microsoft.com/office/drawing/2014/main" id="{A65514D8-4EC7-47D9-8CFA-F214AE1B4CF5}"/>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Chang et al., CVPR 2022</a:t>
            </a:r>
          </a:p>
        </p:txBody>
      </p:sp>
      <p:sp>
        <p:nvSpPr>
          <p:cNvPr id="7" name="24">
            <a:extLst>
              <a:ext uri="{FF2B5EF4-FFF2-40B4-BE49-F238E27FC236}">
                <a16:creationId xmlns:a16="http://schemas.microsoft.com/office/drawing/2014/main" id="{333F9DB5-83F6-47F7-83D8-3F439FC596DA}"/>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29</a:t>
            </a:r>
          </a:p>
        </p:txBody>
      </p:sp>
    </p:spTree>
    <p:extLst>
      <p:ext uri="{BB962C8B-B14F-4D97-AF65-F5344CB8AC3E}">
        <p14:creationId xmlns:p14="http://schemas.microsoft.com/office/powerpoint/2010/main" val="18778465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Constructing a masked training example">
            <a:extLst>
              <a:ext uri="{FF2B5EF4-FFF2-40B4-BE49-F238E27FC236}">
                <a16:creationId xmlns:a16="http://schemas.microsoft.com/office/drawing/2014/main" id="{79DB2FBD-AEFA-4D59-B66D-99FC2FD7885F}"/>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Construct the masked prediction task</a:t>
            </a:r>
          </a:p>
        </p:txBody>
      </p:sp>
      <p:sp>
        <p:nvSpPr>
          <p:cNvPr id="2" name="Sample a mask ratio, then choose that many locations at">
            <a:extLst>
              <a:ext uri="{FF2B5EF4-FFF2-40B4-BE49-F238E27FC236}">
                <a16:creationId xmlns:a16="http://schemas.microsoft.com/office/drawing/2014/main" id="{0D04CBCF-A2DA-4299-92E8-A733CA6731F4}"/>
              </a:ext>
            </a:extLst>
          </p:cNvPr>
          <p:cNvSpPr>
            <a:spLocks noGrp="1"/>
          </p:cNvSpPr>
          <p:nvPr/>
        </p:nvSpPr>
        <p:spPr>
          <a:xfrm>
            <a:off x="819150" y="267652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dirty="0">
                <a:solidFill>
                  <a:srgbClr val="263642"/>
                </a:solidFill>
                <a:latin typeface="Arial"/>
                <a:ea typeface="Arial"/>
                <a:cs typeface="Arial"/>
              </a:rPr>
              <a:t>Hide some code indices and ask the Transformer to recover them from the remaining image context.</a:t>
            </a:r>
          </a:p>
        </p:txBody>
      </p:sp>
      <p:sp>
        <p:nvSpPr>
          <p:cNvPr id="3" name="Replace selected code indices with a learned mask token">
            <a:extLst>
              <a:ext uri="{FF2B5EF4-FFF2-40B4-BE49-F238E27FC236}">
                <a16:creationId xmlns:a16="http://schemas.microsoft.com/office/drawing/2014/main" id="{DE87A811-6F98-4F9D-9230-104AB26AA92E}"/>
              </a:ext>
            </a:extLst>
          </p:cNvPr>
          <p:cNvSpPr>
            <a:spLocks noGrp="1"/>
          </p:cNvSpPr>
          <p:nvPr/>
        </p:nvSpPr>
        <p:spPr>
          <a:xfrm>
            <a:off x="762000" y="4505325"/>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dirty="0">
                <a:solidFill>
                  <a:srgbClr val="263642"/>
                </a:solidFill>
                <a:latin typeface="Arial"/>
                <a:ea typeface="Arial"/>
                <a:cs typeface="Arial"/>
              </a:rPr>
              <a:t>M is a set of positions, not code values. Targets at positions 2, 5, and 6 are respectively 7, 4, and 9.</a:t>
            </a:r>
          </a:p>
        </p:txBody>
      </p:sp>
      <p:sp>
        <p:nvSpPr>
          <p:cNvPr id="4" name="Visible codes and any condition provide the context for">
            <a:extLst>
              <a:ext uri="{FF2B5EF4-FFF2-40B4-BE49-F238E27FC236}">
                <a16:creationId xmlns:a16="http://schemas.microsoft.com/office/drawing/2014/main" id="{A00E845B-AD1A-44B3-9909-102BB4533499}"/>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The input contains visible codes and MASK symbols. The uncorrupted sequence supplies supervision, not hidden input.</a:t>
            </a:r>
          </a:p>
        </p:txBody>
      </p:sp>
      <p:pic>
        <p:nvPicPr>
          <p:cNvPr id="14" name="Picture 13"/>
          <p:cNvPicPr>
            <a:picLocks noChangeAspect="1"/>
          </p:cNvPicPr>
          <p:nvPr/>
        </p:nvPicPr>
        <p:blipFill>
          <a:blip r:embed="rId3"/>
          <a:stretch/>
        </p:blipFill>
        <p:spPr>
          <a:xfrm>
            <a:off x="3544824" y="3069717"/>
            <a:ext cx="5102352" cy="992696"/>
          </a:xfrm>
          <a:prstGeom prst="rect">
            <a:avLst/>
          </a:prstGeom>
        </p:spPr>
      </p:pic>
      <p:sp>
        <p:nvSpPr>
          <p:cNvPr id="6" name="Chang et al., CVPR 2022">
            <a:extLst>
              <a:ext uri="{FF2B5EF4-FFF2-40B4-BE49-F238E27FC236}">
                <a16:creationId xmlns:a16="http://schemas.microsoft.com/office/drawing/2014/main" id="{2F1A49E4-F6F6-44DA-8BBE-53E7A4B993BE}"/>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Chang et al., CVPR 2022</a:t>
            </a:r>
          </a:p>
        </p:txBody>
      </p:sp>
      <p:sp>
        <p:nvSpPr>
          <p:cNvPr id="7" name="25">
            <a:extLst>
              <a:ext uri="{FF2B5EF4-FFF2-40B4-BE49-F238E27FC236}">
                <a16:creationId xmlns:a16="http://schemas.microsoft.com/office/drawing/2014/main" id="{1FAB7A22-460E-44F9-BFB1-8F24806BEF34}"/>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30</a:t>
            </a:r>
          </a:p>
        </p:txBody>
      </p:sp>
      <p:sp>
        <p:nvSpPr>
          <p:cNvPr id="9" name="TextBox 8">
            <a:extLst>
              <a:ext uri="{FF2B5EF4-FFF2-40B4-BE49-F238E27FC236}">
                <a16:creationId xmlns:a16="http://schemas.microsoft.com/office/drawing/2014/main" id="{AF287BB2-6752-BED5-E547-D75F96D4324C}"/>
              </a:ext>
            </a:extLst>
          </p:cNvPr>
          <p:cNvSpPr txBox="1"/>
          <p:nvPr/>
        </p:nvSpPr>
        <p:spPr>
          <a:xfrm>
            <a:off x="685800" y="1005870"/>
            <a:ext cx="10572750" cy="1569660"/>
          </a:xfrm>
          <a:prstGeom prst="rect">
            <a:avLst/>
          </a:prstGeom>
          <a:noFill/>
        </p:spPr>
        <p:txBody>
          <a:bodyPr wrap="square">
            <a:spAutoFit/>
          </a:bodyPr>
          <a:lstStyle/>
          <a:p>
            <a:r>
              <a:rPr lang="en-US" sz="2400" dirty="0"/>
              <a:t>Unlike </a:t>
            </a:r>
            <a:r>
              <a:rPr lang="en-US" sz="2400" b="1" dirty="0"/>
              <a:t>Taming Transformers</a:t>
            </a:r>
            <a:r>
              <a:rPr lang="en-US" sz="2400" dirty="0"/>
              <a:t>, which uses a </a:t>
            </a:r>
            <a:r>
              <a:rPr lang="en-US" sz="2400" b="1" dirty="0"/>
              <a:t>GPT-like causal (autoregressive) Transformer</a:t>
            </a:r>
            <a:r>
              <a:rPr lang="en-US" sz="2400" dirty="0"/>
              <a:t> to generate image tokens one at a time, </a:t>
            </a:r>
            <a:r>
              <a:rPr lang="en-US" sz="2400" b="1" dirty="0" err="1"/>
              <a:t>MaskGIT</a:t>
            </a:r>
            <a:r>
              <a:rPr lang="en-US" sz="2400" dirty="0"/>
              <a:t> uses a </a:t>
            </a:r>
            <a:r>
              <a:rPr lang="en-US" sz="2400" b="1" dirty="0"/>
              <a:t>BERT-like bidirectional Transformer</a:t>
            </a:r>
            <a:r>
              <a:rPr lang="en-US" sz="2400" dirty="0"/>
              <a:t> to predict masked image tokens in parallel and refine them over successive iterations.</a:t>
            </a:r>
          </a:p>
        </p:txBody>
      </p:sp>
    </p:spTree>
    <p:extLst>
      <p:ext uri="{BB962C8B-B14F-4D97-AF65-F5344CB8AC3E}">
        <p14:creationId xmlns:p14="http://schemas.microsoft.com/office/powerpoint/2010/main" val="1500380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Masked-token cross-entropy">
            <a:extLst>
              <a:ext uri="{FF2B5EF4-FFF2-40B4-BE49-F238E27FC236}">
                <a16:creationId xmlns:a16="http://schemas.microsoft.com/office/drawing/2014/main" id="{A6CF1E26-B338-4370-BEA2-43705E170ADC}"/>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The masked loss rewards recovery at hidden locations</a:t>
            </a:r>
          </a:p>
        </p:txBody>
      </p:sp>
      <p:sp>
        <p:nvSpPr>
          <p:cNvPr id="2" name="The training target is the true code at each masked loc">
            <a:extLst>
              <a:ext uri="{FF2B5EF4-FFF2-40B4-BE49-F238E27FC236}">
                <a16:creationId xmlns:a16="http://schemas.microsoft.com/office/drawing/2014/main" id="{360F1BBE-189B-41FB-B86D-662406F783AA}"/>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Only the masked locations contribute prediction targets in this objective.</a:t>
            </a:r>
          </a:p>
        </p:txBody>
      </p:sp>
      <p:sp>
        <p:nvSpPr>
          <p:cNvPr id="3" name="In the previous example, M = {2, 5, 6}, so only predict">
            <a:extLst>
              <a:ext uri="{FF2B5EF4-FFF2-40B4-BE49-F238E27FC236}">
                <a16:creationId xmlns:a16="http://schemas.microsoft.com/office/drawing/2014/main" id="{2F166CBD-58BD-4234-9CE8-615509E45461}"/>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pθ scores the true code sᵢ using the corrupted sequence and condition c. The sum selects masked positions; the expectation averages masking choices.</a:t>
            </a:r>
          </a:p>
        </p:txBody>
      </p:sp>
      <p:sp>
        <p:nvSpPr>
          <p:cNvPr id="4" name="M varies across training examples. The expectation aver">
            <a:extLst>
              <a:ext uri="{FF2B5EF4-FFF2-40B4-BE49-F238E27FC236}">
                <a16:creationId xmlns:a16="http://schemas.microsoft.com/office/drawing/2014/main" id="{F501C5B7-1976-4C69-832A-FB2D5893090F}"/>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Visible codes provide context without being targets in this loss. Changing M teaches recovery under different amounts of missing information.</a:t>
            </a:r>
          </a:p>
        </p:txBody>
      </p:sp>
      <p:pic>
        <p:nvPicPr>
          <p:cNvPr id="14" name="Picture 13"/>
          <p:cNvPicPr>
            <a:picLocks noChangeAspect="1"/>
          </p:cNvPicPr>
          <p:nvPr/>
        </p:nvPicPr>
        <p:blipFill>
          <a:blip r:embed="rId3"/>
          <a:stretch/>
        </p:blipFill>
        <p:spPr>
          <a:xfrm>
            <a:off x="3632263" y="2401919"/>
            <a:ext cx="4927473" cy="1435037"/>
          </a:xfrm>
          <a:prstGeom prst="rect">
            <a:avLst/>
          </a:prstGeom>
        </p:spPr>
      </p:pic>
      <p:sp>
        <p:nvSpPr>
          <p:cNvPr id="6" name="Chang et al., CVPR 2022">
            <a:extLst>
              <a:ext uri="{FF2B5EF4-FFF2-40B4-BE49-F238E27FC236}">
                <a16:creationId xmlns:a16="http://schemas.microsoft.com/office/drawing/2014/main" id="{4CF9CB50-138C-420E-885D-0145C171F1DA}"/>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Chang et al., CVPR 2022</a:t>
            </a:r>
          </a:p>
        </p:txBody>
      </p:sp>
      <p:sp>
        <p:nvSpPr>
          <p:cNvPr id="7" name="26">
            <a:extLst>
              <a:ext uri="{FF2B5EF4-FFF2-40B4-BE49-F238E27FC236}">
                <a16:creationId xmlns:a16="http://schemas.microsoft.com/office/drawing/2014/main" id="{0861488C-0D3A-49B4-AE6F-A9BCDBAF0E96}"/>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31</a:t>
            </a:r>
          </a:p>
        </p:txBody>
      </p:sp>
    </p:spTree>
    <p:extLst>
      <p:ext uri="{BB962C8B-B14F-4D97-AF65-F5344CB8AC3E}">
        <p14:creationId xmlns:p14="http://schemas.microsoft.com/office/powerpoint/2010/main" val="177717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A masked-loss example">
            <a:extLst>
              <a:ext uri="{FF2B5EF4-FFF2-40B4-BE49-F238E27FC236}">
                <a16:creationId xmlns:a16="http://schemas.microsoft.com/office/drawing/2014/main" id="{43A50179-5B77-4173-A71C-F12B0B47FAD0}"/>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defRPr sz="3300" b="1">
                <a:solidFill>
                  <a:srgbClr val="18364A"/>
                </a:solidFill>
                <a:latin typeface="Arial"/>
                <a:ea typeface="Arial"/>
                <a:cs typeface="Arial"/>
              </a:defRPr>
            </a:pPr>
            <a:r>
              <a:rPr sz="3300" b="1">
                <a:solidFill>
                  <a:srgbClr val="18364A"/>
                </a:solidFill>
                <a:latin typeface="Arial"/>
                <a:ea typeface="Arial"/>
                <a:cs typeface="Arial"/>
              </a:rPr>
              <a:t>A masked-loss example</a:t>
            </a:r>
          </a:p>
        </p:txBody>
      </p:sp>
      <p:sp>
        <p:nvSpPr>
          <p:cNvPr id="2" name="Return to M = {2, 5, 6}. Suppose the model assigns probabili">
            <a:extLst>
              <a:ext uri="{FF2B5EF4-FFF2-40B4-BE49-F238E27FC236}">
                <a16:creationId xmlns:a16="http://schemas.microsoft.com/office/drawing/2014/main" id="{F8B03CA9-4CD3-4377-ABBD-4820FC0751A7}"/>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defRPr sz="2100" b="0">
                <a:solidFill>
                  <a:srgbClr val="263642"/>
                </a:solidFill>
                <a:latin typeface="Arial"/>
                <a:ea typeface="Arial"/>
                <a:cs typeface="Arial"/>
              </a:defRPr>
            </a:pPr>
            <a:r>
              <a:rPr sz="2100" b="0">
                <a:solidFill>
                  <a:srgbClr val="263642"/>
                </a:solidFill>
                <a:latin typeface="Arial"/>
                <a:ea typeface="Arial"/>
                <a:cs typeface="Arial"/>
              </a:rPr>
              <a:t>Return to M = {2, 5, 6}. Suppose the model assigns probabilities 0.7, 0.5, and 0.2 to the three correct codes.</a:t>
            </a:r>
          </a:p>
        </p:txBody>
      </p:sp>
      <p:sp>
        <p:nvSpPr>
          <p:cNvPr id="3" name="The model was least confident about the correct code at posi">
            <a:extLst>
              <a:ext uri="{FF2B5EF4-FFF2-40B4-BE49-F238E27FC236}">
                <a16:creationId xmlns:a16="http://schemas.microsoft.com/office/drawing/2014/main" id="{3F085B8E-3DA7-4349-90ED-EAC1DEBB339D}"/>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a:solidFill>
                  <a:srgbClr val="263642"/>
                </a:solidFill>
                <a:latin typeface="Arial"/>
                <a:ea typeface="Arial"/>
                <a:cs typeface="Arial"/>
              </a:rPr>
              <a:t>The model was least confident about the correct code at position 6. Raising its probability reduces the total loss.</a:t>
            </a:r>
          </a:p>
        </p:txBody>
      </p:sp>
      <p:sp>
        <p:nvSpPr>
          <p:cNvPr id="4" name="Each hidden position predicts a distribution over the codebo">
            <a:extLst>
              <a:ext uri="{FF2B5EF4-FFF2-40B4-BE49-F238E27FC236}">
                <a16:creationId xmlns:a16="http://schemas.microsoft.com/office/drawing/2014/main" id="{F72BDA2D-C873-4FA6-BA03-B966DF6CAB90}"/>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a:solidFill>
                  <a:srgbClr val="263642"/>
                </a:solidFill>
                <a:latin typeface="Arial"/>
                <a:ea typeface="Arial"/>
                <a:cs typeface="Arial"/>
              </a:rPr>
              <a:t>Each hidden position predicts a distribution over the codebook. Training rewards the correct index; it does not regress the integer code value.</a:t>
            </a:r>
          </a:p>
        </p:txBody>
      </p:sp>
      <p:pic>
        <p:nvPicPr>
          <p:cNvPr id="12" name="Picture 11"/>
          <p:cNvPicPr>
            <a:picLocks noChangeAspect="1"/>
          </p:cNvPicPr>
          <p:nvPr/>
        </p:nvPicPr>
        <p:blipFill>
          <a:blip r:embed="rId3"/>
          <a:stretch/>
        </p:blipFill>
        <p:spPr>
          <a:xfrm>
            <a:off x="2410682" y="2635949"/>
            <a:ext cx="7370636" cy="966978"/>
          </a:xfrm>
          <a:prstGeom prst="rect">
            <a:avLst/>
          </a:prstGeom>
        </p:spPr>
      </p:pic>
      <p:sp>
        <p:nvSpPr>
          <p:cNvPr id="6" name="Chang et al., CVPR 2022">
            <a:extLst>
              <a:ext uri="{FF2B5EF4-FFF2-40B4-BE49-F238E27FC236}">
                <a16:creationId xmlns:a16="http://schemas.microsoft.com/office/drawing/2014/main" id="{1B39E641-6416-45BA-A0B4-3CFE5A2F6571}"/>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defRPr sz="975" b="0">
                <a:solidFill>
                  <a:srgbClr val="617480"/>
                </a:solidFill>
                <a:latin typeface="Arial"/>
                <a:ea typeface="Arial"/>
                <a:cs typeface="Arial"/>
              </a:defRPr>
            </a:pPr>
            <a:r>
              <a:rPr sz="975" b="0">
                <a:solidFill>
                  <a:srgbClr val="617480"/>
                </a:solidFill>
                <a:latin typeface="Arial"/>
                <a:ea typeface="Arial"/>
                <a:cs typeface="Arial"/>
              </a:rPr>
              <a:t>Chang et al., CVPR 2022</a:t>
            </a:r>
          </a:p>
        </p:txBody>
      </p:sp>
      <p:sp>
        <p:nvSpPr>
          <p:cNvPr id="7" name="00">
            <a:extLst>
              <a:ext uri="{FF2B5EF4-FFF2-40B4-BE49-F238E27FC236}">
                <a16:creationId xmlns:a16="http://schemas.microsoft.com/office/drawing/2014/main" id="{F933A10D-EE7F-400D-B56C-A529062A8B20}"/>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defRPr sz="1275" b="0">
                <a:solidFill>
                  <a:srgbClr val="617480"/>
                </a:solidFill>
                <a:latin typeface="Arial"/>
                <a:ea typeface="Arial"/>
                <a:cs typeface="Arial"/>
              </a:defRPr>
            </a:pPr>
            <a:r>
              <a:rPr sz="1275" b="0">
                <a:solidFill>
                  <a:srgbClr val="617480"/>
                </a:solidFill>
                <a:latin typeface="Arial"/>
                <a:ea typeface="Arial"/>
                <a:cs typeface="Arial"/>
              </a:rPr>
              <a:t>32</a:t>
            </a:r>
          </a:p>
        </p:txBody>
      </p:sp>
    </p:spTree>
    <p:extLst>
      <p:ext uri="{BB962C8B-B14F-4D97-AF65-F5344CB8AC3E}">
        <p14:creationId xmlns:p14="http://schemas.microsoft.com/office/powerpoint/2010/main" val="238847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tarting generation from masks">
            <a:extLst>
              <a:ext uri="{FF2B5EF4-FFF2-40B4-BE49-F238E27FC236}">
                <a16:creationId xmlns:a16="http://schemas.microsoft.com/office/drawing/2014/main" id="{AF21E184-7FE7-4941-BE11-1B91E5F276B9}"/>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Start generation with every location unknown</a:t>
            </a:r>
          </a:p>
        </p:txBody>
      </p:sp>
      <p:sp>
        <p:nvSpPr>
          <p:cNvPr id="2" name="At inference, initially every image location contains M">
            <a:extLst>
              <a:ext uri="{FF2B5EF4-FFF2-40B4-BE49-F238E27FC236}">
                <a16:creationId xmlns:a16="http://schemas.microsoft.com/office/drawing/2014/main" id="{B9B333CD-25D8-4892-8341-6C8EBA852D51}"/>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MaskGIT has no true image prefix at inference. Initialize the entire target grid with MASK symbols.</a:t>
            </a:r>
          </a:p>
        </p:txBody>
      </p:sp>
      <p:sp>
        <p:nvSpPr>
          <p:cNvPr id="3" name="The first pass predicts a categorical distribution at e">
            <a:extLst>
              <a:ext uri="{FF2B5EF4-FFF2-40B4-BE49-F238E27FC236}">
                <a16:creationId xmlns:a16="http://schemas.microsoft.com/office/drawing/2014/main" id="{D2AEE443-FD38-41D8-A65C-E913F817B519}"/>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dirty="0">
                <a:solidFill>
                  <a:srgbClr val="263642"/>
                </a:solidFill>
                <a:latin typeface="Arial"/>
                <a:ea typeface="Arial"/>
                <a:cs typeface="Arial"/>
              </a:rPr>
              <a:t>The dot means “all candidate code values”: each position receives a categorical distribution, not one fixed code yet.</a:t>
            </a:r>
          </a:p>
        </p:txBody>
      </p:sp>
      <p:sp>
        <p:nvSpPr>
          <p:cNvPr id="4" name="Position embeddings distinguish locations even though t">
            <a:extLst>
              <a:ext uri="{FF2B5EF4-FFF2-40B4-BE49-F238E27FC236}">
                <a16:creationId xmlns:a16="http://schemas.microsoft.com/office/drawing/2014/main" id="{583F12B2-DE18-4AA6-B50C-7981E78AE0EC}"/>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Position embeddings distinguish locations even when all code identities are MASK. Sampling produces a first candidate image grid.</a:t>
            </a:r>
          </a:p>
        </p:txBody>
      </p:sp>
      <p:pic>
        <p:nvPicPr>
          <p:cNvPr id="14" name="Picture 13"/>
          <p:cNvPicPr>
            <a:picLocks noChangeAspect="1"/>
          </p:cNvPicPr>
          <p:nvPr/>
        </p:nvPicPr>
        <p:blipFill>
          <a:blip r:embed="rId3"/>
          <a:stretch/>
        </p:blipFill>
        <p:spPr>
          <a:xfrm>
            <a:off x="3377660" y="2530507"/>
            <a:ext cx="5436680" cy="1177862"/>
          </a:xfrm>
          <a:prstGeom prst="rect">
            <a:avLst/>
          </a:prstGeom>
        </p:spPr>
      </p:pic>
      <p:sp>
        <p:nvSpPr>
          <p:cNvPr id="6" name="Chang et al., CVPR 2022">
            <a:extLst>
              <a:ext uri="{FF2B5EF4-FFF2-40B4-BE49-F238E27FC236}">
                <a16:creationId xmlns:a16="http://schemas.microsoft.com/office/drawing/2014/main" id="{052BCF26-4CE4-41ED-BF3F-B16C1518A093}"/>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Chang et al., CVPR 2022</a:t>
            </a:r>
          </a:p>
        </p:txBody>
      </p:sp>
      <p:sp>
        <p:nvSpPr>
          <p:cNvPr id="7" name="27">
            <a:extLst>
              <a:ext uri="{FF2B5EF4-FFF2-40B4-BE49-F238E27FC236}">
                <a16:creationId xmlns:a16="http://schemas.microsoft.com/office/drawing/2014/main" id="{F7EF292C-ED97-48F2-90C8-47E9B61EC324}"/>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33</a:t>
            </a:r>
          </a:p>
        </p:txBody>
      </p:sp>
    </p:spTree>
    <p:extLst>
      <p:ext uri="{BB962C8B-B14F-4D97-AF65-F5344CB8AC3E}">
        <p14:creationId xmlns:p14="http://schemas.microsoft.com/office/powerpoint/2010/main" val="8317771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Keeping codes and remasking uncertainty">
            <a:extLst>
              <a:ext uri="{FF2B5EF4-FFF2-40B4-BE49-F238E27FC236}">
                <a16:creationId xmlns:a16="http://schemas.microsoft.com/office/drawing/2014/main" id="{9CDE91E3-3361-49BE-B053-FD6F562D7EA4}"/>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Keep confident predictions; revisit uncertain ones</a:t>
            </a:r>
          </a:p>
        </p:txBody>
      </p:sp>
      <p:pic>
        <p:nvPicPr>
          <p:cNvPr id="14" name="Picture 13"/>
          <p:cNvPicPr>
            <a:picLocks noChangeAspect="1"/>
          </p:cNvPicPr>
          <p:nvPr/>
        </p:nvPicPr>
        <p:blipFill>
          <a:blip r:embed="rId3"/>
          <a:stretch/>
        </p:blipFill>
        <p:spPr>
          <a:xfrm>
            <a:off x="2549557" y="2623090"/>
            <a:ext cx="7092887" cy="992696"/>
          </a:xfrm>
          <a:prstGeom prst="rect">
            <a:avLst/>
          </a:prstGeom>
        </p:spPr>
      </p:pic>
      <p:sp>
        <p:nvSpPr>
          <p:cNvPr id="6" name="Chang et al., CVPR 2022">
            <a:extLst>
              <a:ext uri="{FF2B5EF4-FFF2-40B4-BE49-F238E27FC236}">
                <a16:creationId xmlns:a16="http://schemas.microsoft.com/office/drawing/2014/main" id="{7CF3D3EF-A465-4ABC-A948-C013405510E2}"/>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Chang et al., CVPR 2022</a:t>
            </a:r>
          </a:p>
        </p:txBody>
      </p:sp>
      <p:sp>
        <p:nvSpPr>
          <p:cNvPr id="7" name="29">
            <a:extLst>
              <a:ext uri="{FF2B5EF4-FFF2-40B4-BE49-F238E27FC236}">
                <a16:creationId xmlns:a16="http://schemas.microsoft.com/office/drawing/2014/main" id="{6D847502-A77C-4356-8363-83144C6FCAB0}"/>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35</a:t>
            </a:r>
          </a:p>
        </p:txBody>
      </p:sp>
      <p:pic>
        <p:nvPicPr>
          <p:cNvPr id="9" name="Picture 8">
            <a:extLst>
              <a:ext uri="{FF2B5EF4-FFF2-40B4-BE49-F238E27FC236}">
                <a16:creationId xmlns:a16="http://schemas.microsoft.com/office/drawing/2014/main" id="{F31B3AF0-A916-E42B-9585-7E09B8A261CB}"/>
              </a:ext>
            </a:extLst>
          </p:cNvPr>
          <p:cNvPicPr>
            <a:picLocks noChangeAspect="1"/>
          </p:cNvPicPr>
          <p:nvPr/>
        </p:nvPicPr>
        <p:blipFill>
          <a:blip r:embed="rId4"/>
          <a:stretch>
            <a:fillRect/>
          </a:stretch>
        </p:blipFill>
        <p:spPr>
          <a:xfrm>
            <a:off x="996951" y="1007533"/>
            <a:ext cx="10701764" cy="5082117"/>
          </a:xfrm>
          <a:prstGeom prst="rect">
            <a:avLst/>
          </a:prstGeom>
        </p:spPr>
      </p:pic>
    </p:spTree>
    <p:extLst>
      <p:ext uri="{BB962C8B-B14F-4D97-AF65-F5344CB8AC3E}">
        <p14:creationId xmlns:p14="http://schemas.microsoft.com/office/powerpoint/2010/main" val="2493028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he cosine mask schedule">
            <a:extLst>
              <a:ext uri="{FF2B5EF4-FFF2-40B4-BE49-F238E27FC236}">
                <a16:creationId xmlns:a16="http://schemas.microsoft.com/office/drawing/2014/main" id="{ED41C459-0BB2-4CD4-8D87-58E01F41B9CD}"/>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A schedule controls how much remains unknown</a:t>
            </a:r>
          </a:p>
        </p:txBody>
      </p:sp>
      <p:sp>
        <p:nvSpPr>
          <p:cNvPr id="2" name="The schedule decides how many uncertain locations remai">
            <a:extLst>
              <a:ext uri="{FF2B5EF4-FFF2-40B4-BE49-F238E27FC236}">
                <a16:creationId xmlns:a16="http://schemas.microsoft.com/office/drawing/2014/main" id="{B716E4AF-46BA-4992-8C8F-F0CFD7D348C8}"/>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The masking schedule gradually reduces the number of locations that will be revised.</a:t>
            </a:r>
          </a:p>
        </p:txBody>
      </p:sp>
      <p:sp>
        <p:nvSpPr>
          <p:cNvPr id="3" name="N is the image-token count, T is the total number of ro">
            <a:extLst>
              <a:ext uri="{FF2B5EF4-FFF2-40B4-BE49-F238E27FC236}">
                <a16:creationId xmlns:a16="http://schemas.microsoft.com/office/drawing/2014/main" id="{9659D552-B934-44D9-B936-445B5D1F476B}"/>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N is the grid size; T is the number of rounds; t/T is progress. At halfway, about 71% of locations remain masked.</a:t>
            </a:r>
          </a:p>
        </p:txBody>
      </p:sp>
      <p:sp>
        <p:nvSpPr>
          <p:cNvPr id="4" name="At halfway progress, γ(0.5) ≈ 0.707, so roughly 71% of ">
            <a:extLst>
              <a:ext uri="{FF2B5EF4-FFF2-40B4-BE49-F238E27FC236}">
                <a16:creationId xmlns:a16="http://schemas.microsoft.com/office/drawing/2014/main" id="{E83C22F0-89BC-4A04-BE69-E4E633EC9C67}"/>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The schedule sets a count, not which locations to hide. Confidence ranking chooses the locations.</a:t>
            </a:r>
          </a:p>
        </p:txBody>
      </p:sp>
      <p:pic>
        <p:nvPicPr>
          <p:cNvPr id="14" name="Picture 13"/>
          <p:cNvPicPr>
            <a:picLocks noChangeAspect="1"/>
          </p:cNvPicPr>
          <p:nvPr/>
        </p:nvPicPr>
        <p:blipFill>
          <a:blip r:embed="rId3"/>
          <a:stretch/>
        </p:blipFill>
        <p:spPr>
          <a:xfrm>
            <a:off x="3418808" y="2486787"/>
            <a:ext cx="5354384" cy="1265301"/>
          </a:xfrm>
          <a:prstGeom prst="rect">
            <a:avLst/>
          </a:prstGeom>
        </p:spPr>
      </p:pic>
      <p:sp>
        <p:nvSpPr>
          <p:cNvPr id="6" name="Chang et al., CVPR 2022">
            <a:extLst>
              <a:ext uri="{FF2B5EF4-FFF2-40B4-BE49-F238E27FC236}">
                <a16:creationId xmlns:a16="http://schemas.microsoft.com/office/drawing/2014/main" id="{3337F229-EABB-4A43-B867-0EAF0A670E6A}"/>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Chang et al., CVPR 2022</a:t>
            </a:r>
          </a:p>
        </p:txBody>
      </p:sp>
      <p:sp>
        <p:nvSpPr>
          <p:cNvPr id="7" name="30">
            <a:extLst>
              <a:ext uri="{FF2B5EF4-FFF2-40B4-BE49-F238E27FC236}">
                <a16:creationId xmlns:a16="http://schemas.microsoft.com/office/drawing/2014/main" id="{FC501CC7-EDC5-4D0C-9318-FE1D017EED4D}"/>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36</a:t>
            </a:r>
          </a:p>
        </p:txBody>
      </p:sp>
    </p:spTree>
    <p:extLst>
      <p:ext uri="{BB962C8B-B14F-4D97-AF65-F5344CB8AC3E}">
        <p14:creationId xmlns:p14="http://schemas.microsoft.com/office/powerpoint/2010/main" val="14896460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finement: a worked schedule">
            <a:extLst>
              <a:ext uri="{FF2B5EF4-FFF2-40B4-BE49-F238E27FC236}">
                <a16:creationId xmlns:a16="http://schemas.microsoft.com/office/drawing/2014/main" id="{3AA454AF-EF36-4064-9F20-033E17EBE641}"/>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Refinement: a worked schedule</a:t>
            </a:r>
          </a:p>
        </p:txBody>
      </p:sp>
      <p:pic>
        <p:nvPicPr>
          <p:cNvPr id="12" name="Picture 11"/>
          <p:cNvPicPr>
            <a:picLocks noChangeAspect="1"/>
          </p:cNvPicPr>
          <p:nvPr/>
        </p:nvPicPr>
        <p:blipFill>
          <a:blip r:embed="rId3"/>
          <a:stretch/>
        </p:blipFill>
        <p:spPr>
          <a:xfrm>
            <a:off x="540147" y="987424"/>
            <a:ext cx="10608131" cy="5013325"/>
          </a:xfrm>
          <a:prstGeom prst="rect">
            <a:avLst/>
          </a:prstGeom>
        </p:spPr>
      </p:pic>
      <p:sp>
        <p:nvSpPr>
          <p:cNvPr id="3" name="Reproduced from Chang et al., CVPR 2022, Fig. 2 (paper ">
            <a:extLst>
              <a:ext uri="{FF2B5EF4-FFF2-40B4-BE49-F238E27FC236}">
                <a16:creationId xmlns:a16="http://schemas.microsoft.com/office/drawing/2014/main" id="{0646DBD0-6B75-4C0C-8B2B-D86D0523E03C}"/>
              </a:ext>
            </a:extLst>
          </p:cNvPr>
          <p:cNvSpPr>
            <a:spLocks noGrp="1"/>
          </p:cNvSpPr>
          <p:nvPr/>
        </p:nvSpPr>
        <p:spPr>
          <a:xfrm>
            <a:off x="604838" y="6229350"/>
            <a:ext cx="10668000" cy="247650"/>
          </a:xfrm>
          <a:prstGeom prst="rect">
            <a:avLst/>
          </a:prstGeom>
          <a:noFill/>
          <a:ln w="0">
            <a:noFill/>
          </a:ln>
        </p:spPr>
        <p:txBody>
          <a:bodyPr lIns="0" tIns="0" rIns="0" bIns="0">
            <a:noAutofit/>
          </a:bodyPr>
          <a:lstStyle/>
          <a:p>
            <a:pPr>
              <a:buNone/>
              <a:defRPr sz="1050" b="0">
                <a:solidFill>
                  <a:srgbClr val="617480"/>
                </a:solidFill>
                <a:latin typeface="Arial"/>
                <a:ea typeface="Arial"/>
                <a:cs typeface="Arial"/>
              </a:defRPr>
            </a:pPr>
            <a:r>
              <a:rPr sz="1050" b="0" dirty="0">
                <a:solidFill>
                  <a:srgbClr val="617480"/>
                </a:solidFill>
                <a:latin typeface="Arial"/>
                <a:ea typeface="Arial"/>
                <a:cs typeface="Arial"/>
              </a:rPr>
              <a:t>Reproduced from Chang et al., CVPR 2022, Fig. 2 (paper example uses 8 rounds)</a:t>
            </a:r>
          </a:p>
        </p:txBody>
      </p:sp>
      <p:sp>
        <p:nvSpPr>
          <p:cNvPr id="7" name="Chang et al., CVPR 2022">
            <a:extLst>
              <a:ext uri="{FF2B5EF4-FFF2-40B4-BE49-F238E27FC236}">
                <a16:creationId xmlns:a16="http://schemas.microsoft.com/office/drawing/2014/main" id="{BAE08F32-B49D-49E5-B82D-4AD8D4DC0589}"/>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Chang et al., CVPR 2022</a:t>
            </a:r>
          </a:p>
        </p:txBody>
      </p:sp>
      <p:sp>
        <p:nvSpPr>
          <p:cNvPr id="8" name="31">
            <a:extLst>
              <a:ext uri="{FF2B5EF4-FFF2-40B4-BE49-F238E27FC236}">
                <a16:creationId xmlns:a16="http://schemas.microsoft.com/office/drawing/2014/main" id="{7060373C-97B1-4E37-AEF4-DDFCE106E0AB}"/>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37</a:t>
            </a:r>
          </a:p>
        </p:txBody>
      </p:sp>
    </p:spTree>
    <p:extLst>
      <p:ext uri="{BB962C8B-B14F-4D97-AF65-F5344CB8AC3E}">
        <p14:creationId xmlns:p14="http://schemas.microsoft.com/office/powerpoint/2010/main" val="16834251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Inpainting with fixed context">
            <a:extLst>
              <a:ext uri="{FF2B5EF4-FFF2-40B4-BE49-F238E27FC236}">
                <a16:creationId xmlns:a16="http://schemas.microsoft.com/office/drawing/2014/main" id="{84FDED45-78BC-4B93-98D9-9070F1137C6A}"/>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Inpainting keeps observed codes fixed</a:t>
            </a:r>
          </a:p>
        </p:txBody>
      </p:sp>
      <p:sp>
        <p:nvSpPr>
          <p:cNvPr id="2" name="Example: replace an object while keeping its surroundin">
            <a:extLst>
              <a:ext uri="{FF2B5EF4-FFF2-40B4-BE49-F238E27FC236}">
                <a16:creationId xmlns:a16="http://schemas.microsoft.com/office/drawing/2014/main" id="{8A06F674-B60F-4AFB-9FBF-4C8B07A1E730}"/>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To replace an object while preserving its surroundings, mark a region of the latent grid as unknown.</a:t>
            </a:r>
          </a:p>
        </p:txBody>
      </p:sp>
      <p:sp>
        <p:nvSpPr>
          <p:cNvPr id="3" name="O denotes observed code locations. These remain fixed t">
            <a:extLst>
              <a:ext uri="{FF2B5EF4-FFF2-40B4-BE49-F238E27FC236}">
                <a16:creationId xmlns:a16="http://schemas.microsoft.com/office/drawing/2014/main" id="{0669764C-84E8-41E4-A88A-2F62D0C6F0ED}"/>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O contains the observed locations. Keep their codes unchanged while refining the missing region with context from all sides.</a:t>
            </a:r>
          </a:p>
        </p:txBody>
      </p:sp>
      <p:sp>
        <p:nvSpPr>
          <p:cNvPr id="4" name="Bidirectional attention lets the replacement use the sc">
            <a:extLst>
              <a:ext uri="{FF2B5EF4-FFF2-40B4-BE49-F238E27FC236}">
                <a16:creationId xmlns:a16="http://schemas.microsoft.com/office/drawing/2014/main" id="{F31262C3-384F-4DBC-BE7C-DA7A6F59A5E0}"/>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A fixed latent boundary need not preserve pixels exactly at that boundary: decoder receptive fields span neighboring codes.</a:t>
            </a:r>
          </a:p>
        </p:txBody>
      </p:sp>
      <p:pic>
        <p:nvPicPr>
          <p:cNvPr id="14" name="Picture 13"/>
          <p:cNvPicPr>
            <a:picLocks noChangeAspect="1"/>
          </p:cNvPicPr>
          <p:nvPr/>
        </p:nvPicPr>
        <p:blipFill>
          <a:blip r:embed="rId3"/>
          <a:stretch/>
        </p:blipFill>
        <p:spPr>
          <a:xfrm>
            <a:off x="3585972" y="2401919"/>
            <a:ext cx="5020056" cy="1435037"/>
          </a:xfrm>
          <a:prstGeom prst="rect">
            <a:avLst/>
          </a:prstGeom>
        </p:spPr>
      </p:pic>
      <p:sp>
        <p:nvSpPr>
          <p:cNvPr id="6" name="Chang et al., CVPR 2022">
            <a:extLst>
              <a:ext uri="{FF2B5EF4-FFF2-40B4-BE49-F238E27FC236}">
                <a16:creationId xmlns:a16="http://schemas.microsoft.com/office/drawing/2014/main" id="{954A474C-7FFE-4FF3-BB26-F2F6EB5EEC91}"/>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Chang et al., CVPR 2022</a:t>
            </a:r>
          </a:p>
        </p:txBody>
      </p:sp>
      <p:sp>
        <p:nvSpPr>
          <p:cNvPr id="7" name="32">
            <a:extLst>
              <a:ext uri="{FF2B5EF4-FFF2-40B4-BE49-F238E27FC236}">
                <a16:creationId xmlns:a16="http://schemas.microsoft.com/office/drawing/2014/main" id="{A7A7ADBD-3CC5-45DF-BA9D-12026DC7EF3A}"/>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38</a:t>
            </a:r>
          </a:p>
        </p:txBody>
      </p:sp>
    </p:spTree>
    <p:extLst>
      <p:ext uri="{BB962C8B-B14F-4D97-AF65-F5344CB8AC3E}">
        <p14:creationId xmlns:p14="http://schemas.microsoft.com/office/powerpoint/2010/main" val="13710253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wo meanings of “mask”">
            <a:extLst>
              <a:ext uri="{FF2B5EF4-FFF2-40B4-BE49-F238E27FC236}">
                <a16:creationId xmlns:a16="http://schemas.microsoft.com/office/drawing/2014/main" id="{6D38993E-F3A3-4B3C-AA01-1CE7778D77EB}"/>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Two meanings of “mask”</a:t>
            </a:r>
          </a:p>
        </p:txBody>
      </p:sp>
      <p:sp>
        <p:nvSpPr>
          <p:cNvPr id="2" name="The corruption mask controls which input code identitie">
            <a:extLst>
              <a:ext uri="{FF2B5EF4-FFF2-40B4-BE49-F238E27FC236}">
                <a16:creationId xmlns:a16="http://schemas.microsoft.com/office/drawing/2014/main" id="{31954FAC-5E13-4441-907B-1C10F979F372}"/>
              </a:ext>
            </a:extLst>
          </p:cNvPr>
          <p:cNvSpPr>
            <a:spLocks noGrp="1"/>
          </p:cNvSpPr>
          <p:nvPr/>
        </p:nvSpPr>
        <p:spPr>
          <a:xfrm>
            <a:off x="762000" y="1400175"/>
            <a:ext cx="10572750" cy="335756"/>
          </a:xfrm>
          <a:prstGeom prst="rect">
            <a:avLst/>
          </a:prstGeom>
          <a:noFill/>
          <a:ln w="0">
            <a:noFill/>
          </a:ln>
        </p:spPr>
        <p:txBody>
          <a:bodyPr lIns="0" tIns="0" rIns="0" bIns="0">
            <a:noAutofit/>
          </a:bodyPr>
          <a:lstStyle/>
          <a:p>
            <a:pPr>
              <a:buNone/>
              <a:defRPr sz="1875" b="0">
                <a:solidFill>
                  <a:srgbClr val="263642"/>
                </a:solidFill>
                <a:latin typeface="Arial"/>
                <a:ea typeface="Arial"/>
                <a:cs typeface="Arial"/>
              </a:defRPr>
            </a:pPr>
            <a:r>
              <a:rPr sz="1875" b="0">
                <a:solidFill>
                  <a:srgbClr val="263642"/>
                </a:solidFill>
                <a:latin typeface="Arial"/>
                <a:ea typeface="Arial"/>
                <a:cs typeface="Arial"/>
              </a:rPr>
              <a:t>The corruption mask controls which input code identities are hidden.</a:t>
            </a:r>
          </a:p>
        </p:txBody>
      </p:sp>
      <p:sp>
        <p:nvSpPr>
          <p:cNvPr id="3" name="The attention mask controls which positions can exchang">
            <a:extLst>
              <a:ext uri="{FF2B5EF4-FFF2-40B4-BE49-F238E27FC236}">
                <a16:creationId xmlns:a16="http://schemas.microsoft.com/office/drawing/2014/main" id="{CBB64506-0A7A-421A-9D85-01D054568450}"/>
              </a:ext>
            </a:extLst>
          </p:cNvPr>
          <p:cNvSpPr>
            <a:spLocks noGrp="1"/>
          </p:cNvSpPr>
          <p:nvPr/>
        </p:nvSpPr>
        <p:spPr>
          <a:xfrm>
            <a:off x="762000" y="1850231"/>
            <a:ext cx="10572750" cy="335756"/>
          </a:xfrm>
          <a:prstGeom prst="rect">
            <a:avLst/>
          </a:prstGeom>
          <a:noFill/>
          <a:ln w="0">
            <a:noFill/>
          </a:ln>
        </p:spPr>
        <p:txBody>
          <a:bodyPr lIns="0" tIns="0" rIns="0" bIns="0">
            <a:noAutofit/>
          </a:bodyPr>
          <a:lstStyle/>
          <a:p>
            <a:pPr>
              <a:buNone/>
              <a:defRPr sz="1875" b="0">
                <a:solidFill>
                  <a:srgbClr val="263642"/>
                </a:solidFill>
                <a:latin typeface="Arial"/>
                <a:ea typeface="Arial"/>
                <a:cs typeface="Arial"/>
              </a:defRPr>
            </a:pPr>
            <a:r>
              <a:rPr sz="1875" b="0">
                <a:solidFill>
                  <a:srgbClr val="263642"/>
                </a:solidFill>
                <a:latin typeface="Arial"/>
                <a:ea typeface="Arial"/>
                <a:cs typeface="Arial"/>
              </a:rPr>
              <a:t>The attention mask controls which positions can exchange information.</a:t>
            </a:r>
          </a:p>
        </p:txBody>
      </p:sp>
      <p:sp>
        <p:nvSpPr>
          <p:cNvPr id="4" name="MaskGIT hides selected token identities while allowing ">
            <a:extLst>
              <a:ext uri="{FF2B5EF4-FFF2-40B4-BE49-F238E27FC236}">
                <a16:creationId xmlns:a16="http://schemas.microsoft.com/office/drawing/2014/main" id="{D40099EB-BD29-42B0-B3E8-89C7729D68F2}"/>
              </a:ext>
            </a:extLst>
          </p:cNvPr>
          <p:cNvSpPr>
            <a:spLocks noGrp="1"/>
          </p:cNvSpPr>
          <p:nvPr/>
        </p:nvSpPr>
        <p:spPr>
          <a:xfrm>
            <a:off x="762000" y="5934075"/>
            <a:ext cx="10572750" cy="361950"/>
          </a:xfrm>
          <a:prstGeom prst="rect">
            <a:avLst/>
          </a:prstGeom>
          <a:noFill/>
          <a:ln w="0">
            <a:noFill/>
          </a:ln>
        </p:spPr>
        <p:txBody>
          <a:bodyPr lIns="0" tIns="0" rIns="0" bIns="0">
            <a:noAutofit/>
          </a:bodyPr>
          <a:lstStyle/>
          <a:p>
            <a:pPr>
              <a:buNone/>
              <a:defRPr sz="1575" b="0">
                <a:solidFill>
                  <a:srgbClr val="263642"/>
                </a:solidFill>
                <a:latin typeface="Arial"/>
                <a:ea typeface="Arial"/>
                <a:cs typeface="Arial"/>
              </a:defRPr>
            </a:pPr>
            <a:r>
              <a:rPr sz="1575" b="0">
                <a:solidFill>
                  <a:srgbClr val="263642"/>
                </a:solidFill>
                <a:latin typeface="Arial"/>
                <a:ea typeface="Arial"/>
                <a:cs typeface="Arial"/>
              </a:rPr>
              <a:t>MaskGIT hides selected token identities while allowing bidirectional attention across the image.</a:t>
            </a:r>
          </a:p>
        </p:txBody>
      </p:sp>
      <p:graphicFrame>
        <p:nvGraphicFramePr>
          <p:cNvPr id="14" name="Table 13"/>
          <p:cNvGraphicFramePr/>
          <p:nvPr>
            <p:extLst>
              <p:ext uri="{D42A27DB-BD31-4B8C-83A1-F6EECF244321}">
                <p14:modId xmlns:p14="http://schemas.microsoft.com/office/powerpoint/2010/main" val="2160747697"/>
              </p:ext>
            </p:extLst>
          </p:nvPr>
        </p:nvGraphicFramePr>
        <p:xfrm>
          <a:off x="762000" y="2524125"/>
          <a:ext cx="10668000" cy="3352800"/>
        </p:xfrm>
        <a:graphic>
          <a:graphicData uri="http://schemas.openxmlformats.org/drawingml/2006/table">
            <a:tbl>
              <a:tblPr/>
              <a:tblGrid>
                <a:gridCol w="3238500">
                  <a:extLst>
                    <a:ext uri="{9D8B030D-6E8A-4147-A177-3AD203B41FA5}">
                      <a16:colId xmlns:a16="http://schemas.microsoft.com/office/drawing/2014/main" val="20000"/>
                    </a:ext>
                  </a:extLst>
                </a:gridCol>
                <a:gridCol w="3714750">
                  <a:extLst>
                    <a:ext uri="{9D8B030D-6E8A-4147-A177-3AD203B41FA5}">
                      <a16:colId xmlns:a16="http://schemas.microsoft.com/office/drawing/2014/main" val="20001"/>
                    </a:ext>
                  </a:extLst>
                </a:gridCol>
                <a:gridCol w="3714750">
                  <a:extLst>
                    <a:ext uri="{9D8B030D-6E8A-4147-A177-3AD203B41FA5}">
                      <a16:colId xmlns:a16="http://schemas.microsoft.com/office/drawing/2014/main" val="20002"/>
                    </a:ext>
                  </a:extLst>
                </a:gridCol>
              </a:tblGrid>
              <a:tr h="838200">
                <a:tc>
                  <a:txBody>
                    <a:bodyPr/>
                    <a:lstStyle/>
                    <a:p>
                      <a:r>
                        <a:rPr sz="1875" b="1">
                          <a:solidFill>
                            <a:srgbClr val="18364A"/>
                          </a:solidFill>
                          <a:latin typeface="Arial"/>
                          <a:ea typeface="Arial"/>
                          <a:cs typeface="Arial"/>
                        </a:rPr>
                        <a:t>Property</a:t>
                      </a:r>
                    </a:p>
                  </a:txBody>
                  <a:tcPr>
                    <a:solidFill>
                      <a:srgbClr val="E7EFF3"/>
                    </a:solidFill>
                  </a:tcPr>
                </a:tc>
                <a:tc>
                  <a:txBody>
                    <a:bodyPr/>
                    <a:lstStyle/>
                    <a:p>
                      <a:r>
                        <a:rPr sz="1875" b="1" dirty="0">
                          <a:solidFill>
                            <a:srgbClr val="18364A"/>
                          </a:solidFill>
                          <a:latin typeface="Arial"/>
                          <a:ea typeface="Arial"/>
                          <a:cs typeface="Arial"/>
                        </a:rPr>
                        <a:t>Autoregressive prior</a:t>
                      </a:r>
                      <a:endParaRPr lang="en-US" sz="1875" b="1" dirty="0">
                        <a:solidFill>
                          <a:srgbClr val="18364A"/>
                        </a:solidFill>
                        <a:latin typeface="Arial"/>
                        <a:ea typeface="Arial"/>
                        <a:cs typeface="Arial"/>
                      </a:endParaRPr>
                    </a:p>
                    <a:p>
                      <a:r>
                        <a:rPr lang="en-US" sz="1875" b="1" dirty="0">
                          <a:solidFill>
                            <a:srgbClr val="18364A"/>
                          </a:solidFill>
                          <a:latin typeface="Arial"/>
                          <a:ea typeface="Arial"/>
                          <a:cs typeface="Arial"/>
                        </a:rPr>
                        <a:t>as in </a:t>
                      </a:r>
                      <a:r>
                        <a:rPr lang="en-US" sz="2000" b="1" dirty="0"/>
                        <a:t>Taming Transformers</a:t>
                      </a:r>
                      <a:endParaRPr sz="1875" b="1" dirty="0">
                        <a:solidFill>
                          <a:srgbClr val="18364A"/>
                        </a:solidFill>
                        <a:latin typeface="Arial"/>
                        <a:ea typeface="Arial"/>
                        <a:cs typeface="Arial"/>
                      </a:endParaRPr>
                    </a:p>
                  </a:txBody>
                  <a:tcPr>
                    <a:solidFill>
                      <a:srgbClr val="E7EFF3"/>
                    </a:solidFill>
                  </a:tcPr>
                </a:tc>
                <a:tc>
                  <a:txBody>
                    <a:bodyPr/>
                    <a:lstStyle/>
                    <a:p>
                      <a:r>
                        <a:rPr sz="1875" b="1">
                          <a:solidFill>
                            <a:srgbClr val="18364A"/>
                          </a:solidFill>
                          <a:latin typeface="Arial"/>
                          <a:ea typeface="Arial"/>
                          <a:cs typeface="Arial"/>
                        </a:rPr>
                        <a:t>MaskGIT</a:t>
                      </a:r>
                    </a:p>
                  </a:txBody>
                  <a:tcPr>
                    <a:solidFill>
                      <a:srgbClr val="E7EFF3"/>
                    </a:solidFill>
                  </a:tcPr>
                </a:tc>
                <a:extLst>
                  <a:ext uri="{0D108BD9-81ED-4DB2-BD59-A6C34878D82A}">
                    <a16:rowId xmlns:a16="http://schemas.microsoft.com/office/drawing/2014/main" val="10000"/>
                  </a:ext>
                </a:extLst>
              </a:tr>
              <a:tr h="838200">
                <a:tc>
                  <a:txBody>
                    <a:bodyPr/>
                    <a:lstStyle/>
                    <a:p>
                      <a:r>
                        <a:rPr sz="1875" b="0">
                          <a:solidFill>
                            <a:srgbClr val="18364A"/>
                          </a:solidFill>
                          <a:latin typeface="Arial"/>
                          <a:ea typeface="Arial"/>
                          <a:cs typeface="Arial"/>
                        </a:rPr>
                        <a:t>Training context</a:t>
                      </a:r>
                    </a:p>
                  </a:txBody>
                  <a:tcPr>
                    <a:solidFill>
                      <a:srgbClr val="FFFFFF"/>
                    </a:solidFill>
                  </a:tcPr>
                </a:tc>
                <a:tc>
                  <a:txBody>
                    <a:bodyPr/>
                    <a:lstStyle/>
                    <a:p>
                      <a:r>
                        <a:rPr sz="1875" b="0">
                          <a:solidFill>
                            <a:srgbClr val="18364A"/>
                          </a:solidFill>
                          <a:latin typeface="Arial"/>
                          <a:ea typeface="Arial"/>
                          <a:cs typeface="Arial"/>
                        </a:rPr>
                        <a:t>Earlier codes</a:t>
                      </a:r>
                    </a:p>
                  </a:txBody>
                  <a:tcPr>
                    <a:solidFill>
                      <a:srgbClr val="FFFFFF"/>
                    </a:solidFill>
                  </a:tcPr>
                </a:tc>
                <a:tc>
                  <a:txBody>
                    <a:bodyPr/>
                    <a:lstStyle/>
                    <a:p>
                      <a:r>
                        <a:rPr sz="1875" b="0">
                          <a:solidFill>
                            <a:srgbClr val="18364A"/>
                          </a:solidFill>
                          <a:latin typeface="Arial"/>
                          <a:ea typeface="Arial"/>
                          <a:cs typeface="Arial"/>
                        </a:rPr>
                        <a:t>Visible codes on either side</a:t>
                      </a:r>
                    </a:p>
                  </a:txBody>
                  <a:tcPr>
                    <a:solidFill>
                      <a:srgbClr val="FFFFFF"/>
                    </a:solidFill>
                  </a:tcPr>
                </a:tc>
                <a:extLst>
                  <a:ext uri="{0D108BD9-81ED-4DB2-BD59-A6C34878D82A}">
                    <a16:rowId xmlns:a16="http://schemas.microsoft.com/office/drawing/2014/main" val="10001"/>
                  </a:ext>
                </a:extLst>
              </a:tr>
              <a:tr h="838200">
                <a:tc>
                  <a:txBody>
                    <a:bodyPr/>
                    <a:lstStyle/>
                    <a:p>
                      <a:r>
                        <a:rPr sz="1875" b="0">
                          <a:solidFill>
                            <a:srgbClr val="18364A"/>
                          </a:solidFill>
                          <a:latin typeface="Arial"/>
                          <a:ea typeface="Arial"/>
                          <a:cs typeface="Arial"/>
                        </a:rPr>
                        <a:t>Attention</a:t>
                      </a:r>
                    </a:p>
                  </a:txBody>
                  <a:tcPr>
                    <a:solidFill>
                      <a:srgbClr val="F5F8FA"/>
                    </a:solidFill>
                  </a:tcPr>
                </a:tc>
                <a:tc>
                  <a:txBody>
                    <a:bodyPr/>
                    <a:lstStyle/>
                    <a:p>
                      <a:r>
                        <a:rPr sz="1875" b="0">
                          <a:solidFill>
                            <a:srgbClr val="18364A"/>
                          </a:solidFill>
                          <a:latin typeface="Arial"/>
                          <a:ea typeface="Arial"/>
                          <a:cs typeface="Arial"/>
                        </a:rPr>
                        <a:t>Causal</a:t>
                      </a:r>
                    </a:p>
                  </a:txBody>
                  <a:tcPr>
                    <a:solidFill>
                      <a:srgbClr val="F5F8FA"/>
                    </a:solidFill>
                  </a:tcPr>
                </a:tc>
                <a:tc>
                  <a:txBody>
                    <a:bodyPr/>
                    <a:lstStyle/>
                    <a:p>
                      <a:r>
                        <a:rPr sz="1875" b="0">
                          <a:solidFill>
                            <a:srgbClr val="18364A"/>
                          </a:solidFill>
                          <a:latin typeface="Arial"/>
                          <a:ea typeface="Arial"/>
                          <a:cs typeface="Arial"/>
                        </a:rPr>
                        <a:t>Bidirectional</a:t>
                      </a:r>
                    </a:p>
                  </a:txBody>
                  <a:tcPr>
                    <a:solidFill>
                      <a:srgbClr val="F5F8FA"/>
                    </a:solidFill>
                  </a:tcPr>
                </a:tc>
                <a:extLst>
                  <a:ext uri="{0D108BD9-81ED-4DB2-BD59-A6C34878D82A}">
                    <a16:rowId xmlns:a16="http://schemas.microsoft.com/office/drawing/2014/main" val="10002"/>
                  </a:ext>
                </a:extLst>
              </a:tr>
              <a:tr h="838200">
                <a:tc>
                  <a:txBody>
                    <a:bodyPr/>
                    <a:lstStyle/>
                    <a:p>
                      <a:r>
                        <a:rPr sz="1875" b="0">
                          <a:solidFill>
                            <a:srgbClr val="18364A"/>
                          </a:solidFill>
                          <a:latin typeface="Arial"/>
                          <a:ea typeface="Arial"/>
                          <a:cs typeface="Arial"/>
                        </a:rPr>
                        <a:t>Generation</a:t>
                      </a:r>
                    </a:p>
                  </a:txBody>
                  <a:tcPr>
                    <a:solidFill>
                      <a:srgbClr val="FFFFFF"/>
                    </a:solidFill>
                  </a:tcPr>
                </a:tc>
                <a:tc>
                  <a:txBody>
                    <a:bodyPr/>
                    <a:lstStyle/>
                    <a:p>
                      <a:r>
                        <a:rPr sz="1875" b="0">
                          <a:solidFill>
                            <a:srgbClr val="18364A"/>
                          </a:solidFill>
                          <a:latin typeface="Arial"/>
                          <a:ea typeface="Arial"/>
                          <a:cs typeface="Arial"/>
                        </a:rPr>
                        <a:t>One new code per round</a:t>
                      </a:r>
                    </a:p>
                  </a:txBody>
                  <a:tcPr>
                    <a:solidFill>
                      <a:srgbClr val="FFFFFF"/>
                    </a:solidFill>
                  </a:tcPr>
                </a:tc>
                <a:tc>
                  <a:txBody>
                    <a:bodyPr/>
                    <a:lstStyle/>
                    <a:p>
                      <a:r>
                        <a:rPr sz="1875" b="0" dirty="0">
                          <a:solidFill>
                            <a:srgbClr val="18364A"/>
                          </a:solidFill>
                          <a:latin typeface="Arial"/>
                          <a:ea typeface="Arial"/>
                          <a:cs typeface="Arial"/>
                        </a:rPr>
                        <a:t>Several codes per round</a:t>
                      </a:r>
                    </a:p>
                  </a:txBody>
                  <a:tcPr>
                    <a:solidFill>
                      <a:srgbClr val="FFFFFF"/>
                    </a:solidFill>
                  </a:tcPr>
                </a:tc>
                <a:extLst>
                  <a:ext uri="{0D108BD9-81ED-4DB2-BD59-A6C34878D82A}">
                    <a16:rowId xmlns:a16="http://schemas.microsoft.com/office/drawing/2014/main" val="10003"/>
                  </a:ext>
                </a:extLst>
              </a:tr>
            </a:tbl>
          </a:graphicData>
        </a:graphic>
      </p:graphicFrame>
      <p:sp>
        <p:nvSpPr>
          <p:cNvPr id="6" name="Esser et al., CVPR 2021   /   Chang et al., CVPR 2022">
            <a:extLst>
              <a:ext uri="{FF2B5EF4-FFF2-40B4-BE49-F238E27FC236}">
                <a16:creationId xmlns:a16="http://schemas.microsoft.com/office/drawing/2014/main" id="{0558D834-FC37-43FF-AE13-ECB4897105A4}"/>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   /   Chang et al., CVPR 2022</a:t>
            </a:r>
          </a:p>
        </p:txBody>
      </p:sp>
      <p:sp>
        <p:nvSpPr>
          <p:cNvPr id="7" name="33">
            <a:extLst>
              <a:ext uri="{FF2B5EF4-FFF2-40B4-BE49-F238E27FC236}">
                <a16:creationId xmlns:a16="http://schemas.microsoft.com/office/drawing/2014/main" id="{C68FAEA0-8DB9-4AFD-B3CC-B1C52D7C8DD5}"/>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39</a:t>
            </a:r>
          </a:p>
        </p:txBody>
      </p:sp>
    </p:spTree>
    <p:extLst>
      <p:ext uri="{BB962C8B-B14F-4D97-AF65-F5344CB8AC3E}">
        <p14:creationId xmlns:p14="http://schemas.microsoft.com/office/powerpoint/2010/main" val="10737226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he bridge from MaskGIT to Emu3.5">
            <a:extLst>
              <a:ext uri="{FF2B5EF4-FFF2-40B4-BE49-F238E27FC236}">
                <a16:creationId xmlns:a16="http://schemas.microsoft.com/office/drawing/2014/main" id="{9A8746B2-6787-43AB-A03D-2EC679EE3A41}"/>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The bridge from MaskGIT to Emu3.5</a:t>
            </a:r>
          </a:p>
        </p:txBody>
      </p:sp>
      <p:sp>
        <p:nvSpPr>
          <p:cNvPr id="2" name="VQGAN gives us image codes. Its autoregressive prior ge">
            <a:extLst>
              <a:ext uri="{FF2B5EF4-FFF2-40B4-BE49-F238E27FC236}">
                <a16:creationId xmlns:a16="http://schemas.microsoft.com/office/drawing/2014/main" id="{721CB5CC-C859-4C19-AC54-A7D5982CC62E}"/>
              </a:ext>
            </a:extLst>
          </p:cNvPr>
          <p:cNvSpPr>
            <a:spLocks noGrp="1"/>
          </p:cNvSpPr>
          <p:nvPr/>
        </p:nvSpPr>
        <p:spPr>
          <a:xfrm>
            <a:off x="762000" y="1619250"/>
            <a:ext cx="10382250" cy="800100"/>
          </a:xfrm>
          <a:prstGeom prst="rect">
            <a:avLst/>
          </a:prstGeom>
          <a:noFill/>
          <a:ln w="0">
            <a:noFill/>
          </a:ln>
        </p:spPr>
        <p:txBody>
          <a:bodyPr lIns="0" tIns="0" rIns="0" bIns="0">
            <a:noAutofit/>
          </a:bodyPr>
          <a:lstStyle/>
          <a:p>
            <a:pPr>
              <a:buNone/>
              <a:defRPr sz="2400" b="0">
                <a:solidFill>
                  <a:srgbClr val="263642"/>
                </a:solidFill>
                <a:latin typeface="Arial"/>
                <a:ea typeface="Arial"/>
                <a:cs typeface="Arial"/>
              </a:defRPr>
            </a:pPr>
            <a:r>
              <a:rPr sz="2400" b="0">
                <a:solidFill>
                  <a:srgbClr val="263642"/>
                </a:solidFill>
                <a:latin typeface="Arial"/>
                <a:ea typeface="Arial"/>
                <a:cs typeface="Arial"/>
              </a:rPr>
              <a:t>VQGAN gives us image codes. Its autoregressive prior generates one code at a time.</a:t>
            </a:r>
          </a:p>
        </p:txBody>
      </p:sp>
      <p:sp>
        <p:nvSpPr>
          <p:cNvPr id="3" name="MaskGIT demonstrates parallel code refinement using a d">
            <a:extLst>
              <a:ext uri="{FF2B5EF4-FFF2-40B4-BE49-F238E27FC236}">
                <a16:creationId xmlns:a16="http://schemas.microsoft.com/office/drawing/2014/main" id="{BA65737C-173D-4552-A0E3-2E1944A7096D}"/>
              </a:ext>
            </a:extLst>
          </p:cNvPr>
          <p:cNvSpPr>
            <a:spLocks noGrp="1"/>
          </p:cNvSpPr>
          <p:nvPr/>
        </p:nvSpPr>
        <p:spPr>
          <a:xfrm>
            <a:off x="762000" y="2752725"/>
            <a:ext cx="10382250" cy="800100"/>
          </a:xfrm>
          <a:prstGeom prst="rect">
            <a:avLst/>
          </a:prstGeom>
          <a:noFill/>
          <a:ln w="0">
            <a:noFill/>
          </a:ln>
        </p:spPr>
        <p:txBody>
          <a:bodyPr lIns="0" tIns="0" rIns="0" bIns="0">
            <a:noAutofit/>
          </a:bodyPr>
          <a:lstStyle/>
          <a:p>
            <a:pPr>
              <a:buNone/>
              <a:defRPr sz="2400" b="0">
                <a:solidFill>
                  <a:srgbClr val="263642"/>
                </a:solidFill>
                <a:latin typeface="Arial"/>
                <a:ea typeface="Arial"/>
                <a:cs typeface="Arial"/>
              </a:defRPr>
            </a:pPr>
            <a:r>
              <a:rPr sz="2400" b="0">
                <a:solidFill>
                  <a:srgbClr val="263642"/>
                </a:solidFill>
                <a:latin typeface="Arial"/>
                <a:ea typeface="Arial"/>
                <a:cs typeface="Arial"/>
              </a:rPr>
              <a:t>MaskGIT demonstrates parallel code refinement using a different training objective and bidirectional attention.</a:t>
            </a:r>
          </a:p>
        </p:txBody>
      </p:sp>
      <p:sp>
        <p:nvSpPr>
          <p:cNvPr id="4" name="Emu3.5 first learns interleaved text and images autoreg">
            <a:extLst>
              <a:ext uri="{FF2B5EF4-FFF2-40B4-BE49-F238E27FC236}">
                <a16:creationId xmlns:a16="http://schemas.microsoft.com/office/drawing/2014/main" id="{04625BBB-FF30-44BF-B93F-0D006D3C9E1D}"/>
              </a:ext>
            </a:extLst>
          </p:cNvPr>
          <p:cNvSpPr>
            <a:spLocks noGrp="1"/>
          </p:cNvSpPr>
          <p:nvPr/>
        </p:nvSpPr>
        <p:spPr>
          <a:xfrm>
            <a:off x="762000" y="3886200"/>
            <a:ext cx="10382250" cy="800100"/>
          </a:xfrm>
          <a:prstGeom prst="rect">
            <a:avLst/>
          </a:prstGeom>
          <a:noFill/>
          <a:ln w="0">
            <a:noFill/>
          </a:ln>
        </p:spPr>
        <p:txBody>
          <a:bodyPr lIns="0" tIns="0" rIns="0" bIns="0">
            <a:noAutofit/>
          </a:bodyPr>
          <a:lstStyle/>
          <a:p>
            <a:pPr>
              <a:buNone/>
              <a:defRPr sz="2400" b="0">
                <a:solidFill>
                  <a:srgbClr val="263642"/>
                </a:solidFill>
                <a:latin typeface="Arial"/>
                <a:ea typeface="Arial"/>
                <a:cs typeface="Arial"/>
              </a:defRPr>
            </a:pPr>
            <a:r>
              <a:rPr sz="2400" b="0">
                <a:solidFill>
                  <a:srgbClr val="263642"/>
                </a:solidFill>
                <a:latin typeface="Arial"/>
                <a:ea typeface="Arial"/>
                <a:cs typeface="Arial"/>
              </a:rPr>
              <a:t>Emu3.5 first learns interleaved text and images autoregressively, then adapts image generation for parallel refinement.</a:t>
            </a:r>
          </a:p>
        </p:txBody>
      </p:sp>
      <p:sp>
        <p:nvSpPr>
          <p:cNvPr id="5" name="Chang et al., CVPR 2022   /   Emu3.5 Team, 2025">
            <a:extLst>
              <a:ext uri="{FF2B5EF4-FFF2-40B4-BE49-F238E27FC236}">
                <a16:creationId xmlns:a16="http://schemas.microsoft.com/office/drawing/2014/main" id="{B5A48E2C-ED49-4FFF-9B37-5D345EDE14D4}"/>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Chang et al., CVPR 2022   /   Emu3.5 Team, 2025</a:t>
            </a:r>
          </a:p>
        </p:txBody>
      </p:sp>
      <p:sp>
        <p:nvSpPr>
          <p:cNvPr id="6" name="34">
            <a:extLst>
              <a:ext uri="{FF2B5EF4-FFF2-40B4-BE49-F238E27FC236}">
                <a16:creationId xmlns:a16="http://schemas.microsoft.com/office/drawing/2014/main" id="{4297EB16-E316-46EE-926E-BD76E91E33EF}"/>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40</a:t>
            </a:r>
          </a:p>
        </p:txBody>
      </p:sp>
    </p:spTree>
    <p:extLst>
      <p:ext uri="{BB962C8B-B14F-4D97-AF65-F5344CB8AC3E}">
        <p14:creationId xmlns:p14="http://schemas.microsoft.com/office/powerpoint/2010/main" val="1619158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Emu3.5: next-token learning and parallel generation">
            <a:extLst>
              <a:ext uri="{FF2B5EF4-FFF2-40B4-BE49-F238E27FC236}">
                <a16:creationId xmlns:a16="http://schemas.microsoft.com/office/drawing/2014/main" id="{C3C682C6-11AC-41A4-9FB6-94CC3DA195F4}"/>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Emu3.5: next-token learning and parallel generation</a:t>
            </a:r>
          </a:p>
        </p:txBody>
      </p:sp>
      <p:pic>
        <p:nvPicPr>
          <p:cNvPr id="11" name="Picture 10"/>
          <p:cNvPicPr>
            <a:picLocks noChangeAspect="1"/>
          </p:cNvPicPr>
          <p:nvPr/>
        </p:nvPicPr>
        <p:blipFill>
          <a:blip r:embed="rId3"/>
          <a:stretch/>
        </p:blipFill>
        <p:spPr>
          <a:xfrm>
            <a:off x="1153802" y="1304925"/>
            <a:ext cx="9884395" cy="3505200"/>
          </a:xfrm>
          <a:prstGeom prst="rect">
            <a:avLst/>
          </a:prstGeom>
        </p:spPr>
      </p:pic>
      <p:sp>
        <p:nvSpPr>
          <p:cNvPr id="3" name="Reproduced from Emu3.5 Team, 2025, Fig. 3">
            <a:extLst>
              <a:ext uri="{FF2B5EF4-FFF2-40B4-BE49-F238E27FC236}">
                <a16:creationId xmlns:a16="http://schemas.microsoft.com/office/drawing/2014/main" id="{5691F616-D2D7-4054-8EF4-8ED677631A8F}"/>
              </a:ext>
            </a:extLst>
          </p:cNvPr>
          <p:cNvSpPr>
            <a:spLocks noGrp="1"/>
          </p:cNvSpPr>
          <p:nvPr/>
        </p:nvSpPr>
        <p:spPr>
          <a:xfrm>
            <a:off x="723900" y="4848225"/>
            <a:ext cx="10668000" cy="247650"/>
          </a:xfrm>
          <a:prstGeom prst="rect">
            <a:avLst/>
          </a:prstGeom>
          <a:noFill/>
          <a:ln w="0">
            <a:noFill/>
          </a:ln>
        </p:spPr>
        <p:txBody>
          <a:bodyPr lIns="0" tIns="0" rIns="0" bIns="0">
            <a:noAutofit/>
          </a:bodyPr>
          <a:lstStyle/>
          <a:p>
            <a:pPr>
              <a:buNone/>
              <a:defRPr sz="1050" b="0">
                <a:solidFill>
                  <a:srgbClr val="617480"/>
                </a:solidFill>
                <a:latin typeface="Arial"/>
                <a:ea typeface="Arial"/>
                <a:cs typeface="Arial"/>
              </a:defRPr>
            </a:pPr>
            <a:r>
              <a:rPr sz="1050" b="0">
                <a:solidFill>
                  <a:srgbClr val="617480"/>
                </a:solidFill>
                <a:latin typeface="Arial"/>
                <a:ea typeface="Arial"/>
                <a:cs typeface="Arial"/>
              </a:rPr>
              <a:t>Reproduced from Emu3.5 Team, 2025, Fig. 3</a:t>
            </a:r>
          </a:p>
        </p:txBody>
      </p:sp>
      <p:sp>
        <p:nvSpPr>
          <p:cNvPr id="4" name="Left: a shared Transformer learns next-token prediction">
            <a:extLst>
              <a:ext uri="{FF2B5EF4-FFF2-40B4-BE49-F238E27FC236}">
                <a16:creationId xmlns:a16="http://schemas.microsoft.com/office/drawing/2014/main" id="{88C5A8D4-3D24-4E7F-8E12-5252201996A2}"/>
              </a:ext>
            </a:extLst>
          </p:cNvPr>
          <p:cNvSpPr>
            <a:spLocks noGrp="1"/>
          </p:cNvSpPr>
          <p:nvPr/>
        </p:nvSpPr>
        <p:spPr>
          <a:xfrm>
            <a:off x="762000" y="5153025"/>
            <a:ext cx="10572750" cy="32385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Left: a shared Transformer learns next-token prediction across text and image blocks.</a:t>
            </a:r>
          </a:p>
        </p:txBody>
      </p:sp>
      <p:sp>
        <p:nvSpPr>
          <p:cNvPr id="5" name="Right: later adaptation supports parallel image refinem">
            <a:extLst>
              <a:ext uri="{FF2B5EF4-FFF2-40B4-BE49-F238E27FC236}">
                <a16:creationId xmlns:a16="http://schemas.microsoft.com/office/drawing/2014/main" id="{9F08D502-FA28-4CED-922F-B31DA155E06E}"/>
              </a:ext>
            </a:extLst>
          </p:cNvPr>
          <p:cNvSpPr>
            <a:spLocks noGrp="1"/>
          </p:cNvSpPr>
          <p:nvPr/>
        </p:nvSpPr>
        <p:spPr>
          <a:xfrm>
            <a:off x="762000" y="555307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Right: later adaptation supports parallel image refinement while text generation remains sequential.</a:t>
            </a:r>
          </a:p>
        </p:txBody>
      </p:sp>
      <p:sp>
        <p:nvSpPr>
          <p:cNvPr id="6" name="Emu3.5 Team, 2025">
            <a:extLst>
              <a:ext uri="{FF2B5EF4-FFF2-40B4-BE49-F238E27FC236}">
                <a16:creationId xmlns:a16="http://schemas.microsoft.com/office/drawing/2014/main" id="{16E1CD3F-A3C3-4E2A-AEB1-3DD45427A4E7}"/>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35">
            <a:extLst>
              <a:ext uri="{FF2B5EF4-FFF2-40B4-BE49-F238E27FC236}">
                <a16:creationId xmlns:a16="http://schemas.microsoft.com/office/drawing/2014/main" id="{44F03C08-C376-4AF6-8CFD-A09FE774F621}"/>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41</a:t>
            </a:r>
          </a:p>
        </p:txBody>
      </p:sp>
    </p:spTree>
    <p:extLst>
      <p:ext uri="{BB962C8B-B14F-4D97-AF65-F5344CB8AC3E}">
        <p14:creationId xmlns:p14="http://schemas.microsoft.com/office/powerpoint/2010/main" val="16758900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ransformer configuration">
            <a:extLst>
              <a:ext uri="{FF2B5EF4-FFF2-40B4-BE49-F238E27FC236}">
                <a16:creationId xmlns:a16="http://schemas.microsoft.com/office/drawing/2014/main" id="{04E9E561-B84A-4B68-B0A0-041D8457C935}"/>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Transformer configuration</a:t>
            </a:r>
          </a:p>
        </p:txBody>
      </p:sp>
      <p:sp>
        <p:nvSpPr>
          <p:cNvPr id="2" name="The sequence backbone is a decoder-only Transformer: 64">
            <a:extLst>
              <a:ext uri="{FF2B5EF4-FFF2-40B4-BE49-F238E27FC236}">
                <a16:creationId xmlns:a16="http://schemas.microsoft.com/office/drawing/2014/main" id="{3EC65190-3DA9-4E7C-8F32-BFAFF6BA2051}"/>
              </a:ext>
            </a:extLst>
          </p:cNvPr>
          <p:cNvSpPr>
            <a:spLocks noGrp="1"/>
          </p:cNvSpPr>
          <p:nvPr/>
        </p:nvSpPr>
        <p:spPr>
          <a:xfrm>
            <a:off x="692150" y="1064419"/>
            <a:ext cx="10572750" cy="633413"/>
          </a:xfrm>
          <a:prstGeom prst="rect">
            <a:avLst/>
          </a:prstGeom>
          <a:noFill/>
          <a:ln w="0">
            <a:noFill/>
          </a:ln>
        </p:spPr>
        <p:txBody>
          <a:bodyPr lIns="0" tIns="0" rIns="0" bIns="0">
            <a:noAutofit/>
          </a:bodyPr>
          <a:lstStyle/>
          <a:p>
            <a:pPr>
              <a:defRPr sz="1875" b="0">
                <a:solidFill>
                  <a:srgbClr val="263642"/>
                </a:solidFill>
                <a:latin typeface="Arial"/>
                <a:ea typeface="Arial"/>
                <a:cs typeface="Arial"/>
              </a:defRPr>
            </a:pPr>
            <a:r>
              <a:rPr sz="1875" b="0" dirty="0">
                <a:solidFill>
                  <a:srgbClr val="263642"/>
                </a:solidFill>
                <a:latin typeface="Arial"/>
                <a:ea typeface="Arial"/>
                <a:cs typeface="Arial"/>
              </a:rPr>
              <a:t>The sequence backbone is a decoder-only Transformer: 64 layers, width 5,120, and feed-forward width 25,600.</a:t>
            </a:r>
            <a:r>
              <a:rPr lang="en-US" sz="1875" dirty="0">
                <a:solidFill>
                  <a:srgbClr val="263642"/>
                </a:solidFill>
                <a:latin typeface="Arial"/>
                <a:ea typeface="Arial"/>
                <a:cs typeface="Arial"/>
              </a:rPr>
              <a:t> 64 query heads share 8 key/value heads: eight query heads per KV group, reducing KV storage.</a:t>
            </a:r>
          </a:p>
          <a:p>
            <a:pPr>
              <a:buNone/>
              <a:defRPr sz="1875" b="0">
                <a:solidFill>
                  <a:srgbClr val="263642"/>
                </a:solidFill>
                <a:latin typeface="Arial"/>
                <a:ea typeface="Arial"/>
                <a:cs typeface="Arial"/>
              </a:defRPr>
            </a:pPr>
            <a:endParaRPr sz="1875" b="0" dirty="0">
              <a:solidFill>
                <a:srgbClr val="263642"/>
              </a:solidFill>
              <a:latin typeface="Arial"/>
              <a:ea typeface="Arial"/>
              <a:cs typeface="Arial"/>
            </a:endParaRPr>
          </a:p>
        </p:txBody>
      </p:sp>
      <p:sp>
        <p:nvSpPr>
          <p:cNvPr id="3" name="64 query heads share 8 key/value heads: eight query hea">
            <a:extLst>
              <a:ext uri="{FF2B5EF4-FFF2-40B4-BE49-F238E27FC236}">
                <a16:creationId xmlns:a16="http://schemas.microsoft.com/office/drawing/2014/main" id="{55B0B2DF-3E85-4E62-B153-62FAA9248924}"/>
              </a:ext>
            </a:extLst>
          </p:cNvPr>
          <p:cNvSpPr>
            <a:spLocks noGrp="1"/>
          </p:cNvSpPr>
          <p:nvPr/>
        </p:nvSpPr>
        <p:spPr>
          <a:xfrm>
            <a:off x="762000" y="2147888"/>
            <a:ext cx="10572750" cy="633413"/>
          </a:xfrm>
          <a:prstGeom prst="rect">
            <a:avLst/>
          </a:prstGeom>
          <a:noFill/>
          <a:ln w="0">
            <a:noFill/>
          </a:ln>
        </p:spPr>
        <p:txBody>
          <a:bodyPr lIns="0" tIns="0" rIns="0" bIns="0">
            <a:noAutofit/>
          </a:bodyPr>
          <a:lstStyle/>
          <a:p>
            <a:pPr>
              <a:buNone/>
              <a:defRPr sz="1875" b="0">
                <a:solidFill>
                  <a:srgbClr val="263642"/>
                </a:solidFill>
                <a:latin typeface="Arial"/>
                <a:ea typeface="Arial"/>
                <a:cs typeface="Arial"/>
              </a:defRPr>
            </a:pPr>
            <a:endParaRPr sz="1875" b="0" dirty="0">
              <a:solidFill>
                <a:srgbClr val="263642"/>
              </a:solidFill>
              <a:latin typeface="Arial"/>
              <a:ea typeface="Arial"/>
              <a:cs typeface="Arial"/>
            </a:endParaRPr>
          </a:p>
        </p:txBody>
      </p:sp>
      <p:sp>
        <p:nvSpPr>
          <p:cNvPr id="4" name="Other components: pre-RMSNorm, QK-Norm, SwiGLU, and RoP">
            <a:extLst>
              <a:ext uri="{FF2B5EF4-FFF2-40B4-BE49-F238E27FC236}">
                <a16:creationId xmlns:a16="http://schemas.microsoft.com/office/drawing/2014/main" id="{792BC037-B380-4250-BF1D-19EB5A81ECCD}"/>
              </a:ext>
            </a:extLst>
          </p:cNvPr>
          <p:cNvSpPr>
            <a:spLocks noGrp="1"/>
          </p:cNvSpPr>
          <p:nvPr/>
        </p:nvSpPr>
        <p:spPr>
          <a:xfrm>
            <a:off x="762000" y="5934075"/>
            <a:ext cx="10572750" cy="361950"/>
          </a:xfrm>
          <a:prstGeom prst="rect">
            <a:avLst/>
          </a:prstGeom>
          <a:noFill/>
          <a:ln w="0">
            <a:noFill/>
          </a:ln>
        </p:spPr>
        <p:txBody>
          <a:bodyPr lIns="0" tIns="0" rIns="0" bIns="0">
            <a:noAutofit/>
          </a:bodyPr>
          <a:lstStyle/>
          <a:p>
            <a:pPr>
              <a:buNone/>
              <a:defRPr sz="1575" b="0">
                <a:solidFill>
                  <a:srgbClr val="263642"/>
                </a:solidFill>
                <a:latin typeface="Arial"/>
                <a:ea typeface="Arial"/>
                <a:cs typeface="Arial"/>
              </a:defRPr>
            </a:pPr>
            <a:r>
              <a:rPr sz="1575" b="0">
                <a:solidFill>
                  <a:srgbClr val="263642"/>
                </a:solidFill>
                <a:latin typeface="Arial"/>
                <a:ea typeface="Arial"/>
                <a:cs typeface="Arial"/>
              </a:rPr>
              <a:t>Other components: pre-RMSNorm, QK-Norm, SwiGLU, and RoPE. Context: 32,768 tokens.</a:t>
            </a:r>
          </a:p>
        </p:txBody>
      </p:sp>
      <p:graphicFrame>
        <p:nvGraphicFramePr>
          <p:cNvPr id="14" name="Table 13"/>
          <p:cNvGraphicFramePr/>
          <p:nvPr/>
        </p:nvGraphicFramePr>
        <p:xfrm>
          <a:off x="762000" y="2952750"/>
          <a:ext cx="10668000" cy="2924176"/>
        </p:xfrm>
        <a:graphic>
          <a:graphicData uri="http://schemas.openxmlformats.org/drawingml/2006/table">
            <a:tbl>
              <a:tblPr/>
              <a:tblGrid>
                <a:gridCol w="5429250">
                  <a:extLst>
                    <a:ext uri="{9D8B030D-6E8A-4147-A177-3AD203B41FA5}">
                      <a16:colId xmlns:a16="http://schemas.microsoft.com/office/drawing/2014/main" val="20000"/>
                    </a:ext>
                  </a:extLst>
                </a:gridCol>
                <a:gridCol w="5238750">
                  <a:extLst>
                    <a:ext uri="{9D8B030D-6E8A-4147-A177-3AD203B41FA5}">
                      <a16:colId xmlns:a16="http://schemas.microsoft.com/office/drawing/2014/main" val="20001"/>
                    </a:ext>
                  </a:extLst>
                </a:gridCol>
              </a:tblGrid>
              <a:tr h="731044">
                <a:tc>
                  <a:txBody>
                    <a:bodyPr/>
                    <a:lstStyle/>
                    <a:p>
                      <a:r>
                        <a:rPr sz="1875" b="1">
                          <a:solidFill>
                            <a:srgbClr val="18364A"/>
                          </a:solidFill>
                          <a:latin typeface="Arial"/>
                          <a:ea typeface="Arial"/>
                          <a:cs typeface="Arial"/>
                        </a:rPr>
                        <a:t>Parameter group</a:t>
                      </a:r>
                    </a:p>
                  </a:txBody>
                  <a:tcPr>
                    <a:solidFill>
                      <a:srgbClr val="E7EFF3"/>
                    </a:solidFill>
                  </a:tcPr>
                </a:tc>
                <a:tc>
                  <a:txBody>
                    <a:bodyPr/>
                    <a:lstStyle/>
                    <a:p>
                      <a:r>
                        <a:rPr sz="1875" b="1">
                          <a:solidFill>
                            <a:srgbClr val="18364A"/>
                          </a:solidFill>
                          <a:latin typeface="Arial"/>
                          <a:ea typeface="Arial"/>
                          <a:cs typeface="Arial"/>
                        </a:rPr>
                        <a:t>Reported size</a:t>
                      </a:r>
                    </a:p>
                  </a:txBody>
                  <a:tcPr>
                    <a:solidFill>
                      <a:srgbClr val="E7EFF3"/>
                    </a:solidFill>
                  </a:tcPr>
                </a:tc>
                <a:extLst>
                  <a:ext uri="{0D108BD9-81ED-4DB2-BD59-A6C34878D82A}">
                    <a16:rowId xmlns:a16="http://schemas.microsoft.com/office/drawing/2014/main" val="10000"/>
                  </a:ext>
                </a:extLst>
              </a:tr>
              <a:tr h="731044">
                <a:tc>
                  <a:txBody>
                    <a:bodyPr/>
                    <a:lstStyle/>
                    <a:p>
                      <a:r>
                        <a:rPr sz="1875" b="0">
                          <a:solidFill>
                            <a:srgbClr val="18364A"/>
                          </a:solidFill>
                          <a:latin typeface="Arial"/>
                          <a:ea typeface="Arial"/>
                          <a:cs typeface="Arial"/>
                        </a:rPr>
                        <a:t>Transformer layers</a:t>
                      </a:r>
                    </a:p>
                  </a:txBody>
                  <a:tcPr>
                    <a:solidFill>
                      <a:srgbClr val="FFFFFF"/>
                    </a:solidFill>
                  </a:tcPr>
                </a:tc>
                <a:tc>
                  <a:txBody>
                    <a:bodyPr/>
                    <a:lstStyle/>
                    <a:p>
                      <a:r>
                        <a:rPr sz="1875" b="0">
                          <a:solidFill>
                            <a:srgbClr val="18364A"/>
                          </a:solidFill>
                          <a:latin typeface="Arial"/>
                          <a:ea typeface="Arial"/>
                          <a:cs typeface="Arial"/>
                        </a:rPr>
                        <a:t>31.2 billion</a:t>
                      </a:r>
                    </a:p>
                  </a:txBody>
                  <a:tcPr>
                    <a:solidFill>
                      <a:srgbClr val="FFFFFF"/>
                    </a:solidFill>
                  </a:tcPr>
                </a:tc>
                <a:extLst>
                  <a:ext uri="{0D108BD9-81ED-4DB2-BD59-A6C34878D82A}">
                    <a16:rowId xmlns:a16="http://schemas.microsoft.com/office/drawing/2014/main" val="10001"/>
                  </a:ext>
                </a:extLst>
              </a:tr>
              <a:tr h="731044">
                <a:tc>
                  <a:txBody>
                    <a:bodyPr/>
                    <a:lstStyle/>
                    <a:p>
                      <a:r>
                        <a:rPr sz="1875" b="0" dirty="0">
                          <a:solidFill>
                            <a:srgbClr val="18364A"/>
                          </a:solidFill>
                          <a:latin typeface="Arial"/>
                          <a:ea typeface="Arial"/>
                          <a:cs typeface="Arial"/>
                        </a:rPr>
                        <a:t>Embedding layers</a:t>
                      </a:r>
                    </a:p>
                  </a:txBody>
                  <a:tcPr>
                    <a:solidFill>
                      <a:srgbClr val="F5F8FA"/>
                    </a:solidFill>
                  </a:tcPr>
                </a:tc>
                <a:tc>
                  <a:txBody>
                    <a:bodyPr/>
                    <a:lstStyle/>
                    <a:p>
                      <a:r>
                        <a:rPr sz="1875" b="0">
                          <a:solidFill>
                            <a:srgbClr val="18364A"/>
                          </a:solidFill>
                          <a:latin typeface="Arial"/>
                          <a:ea typeface="Arial"/>
                          <a:cs typeface="Arial"/>
                        </a:rPr>
                        <a:t>2.9 billion</a:t>
                      </a:r>
                    </a:p>
                  </a:txBody>
                  <a:tcPr>
                    <a:solidFill>
                      <a:srgbClr val="F5F8FA"/>
                    </a:solidFill>
                  </a:tcPr>
                </a:tc>
                <a:extLst>
                  <a:ext uri="{0D108BD9-81ED-4DB2-BD59-A6C34878D82A}">
                    <a16:rowId xmlns:a16="http://schemas.microsoft.com/office/drawing/2014/main" val="10002"/>
                  </a:ext>
                </a:extLst>
              </a:tr>
              <a:tr h="731044">
                <a:tc>
                  <a:txBody>
                    <a:bodyPr/>
                    <a:lstStyle/>
                    <a:p>
                      <a:r>
                        <a:rPr sz="1875" b="0" dirty="0">
                          <a:solidFill>
                            <a:srgbClr val="18364A"/>
                          </a:solidFill>
                          <a:latin typeface="Arial"/>
                          <a:ea typeface="Arial"/>
                          <a:cs typeface="Arial"/>
                        </a:rPr>
                        <a:t>Total (Table 1)</a:t>
                      </a:r>
                    </a:p>
                  </a:txBody>
                  <a:tcPr>
                    <a:solidFill>
                      <a:srgbClr val="FFFFFF"/>
                    </a:solidFill>
                  </a:tcPr>
                </a:tc>
                <a:tc>
                  <a:txBody>
                    <a:bodyPr/>
                    <a:lstStyle/>
                    <a:p>
                      <a:r>
                        <a:rPr sz="1875" b="0" dirty="0">
                          <a:solidFill>
                            <a:srgbClr val="18364A"/>
                          </a:solidFill>
                          <a:latin typeface="Arial"/>
                          <a:ea typeface="Arial"/>
                          <a:cs typeface="Arial"/>
                        </a:rPr>
                        <a:t>34.1 billion</a:t>
                      </a:r>
                    </a:p>
                  </a:txBody>
                  <a:tcPr>
                    <a:solidFill>
                      <a:srgbClr val="FFFFFF"/>
                    </a:solidFill>
                  </a:tcPr>
                </a:tc>
                <a:extLst>
                  <a:ext uri="{0D108BD9-81ED-4DB2-BD59-A6C34878D82A}">
                    <a16:rowId xmlns:a16="http://schemas.microsoft.com/office/drawing/2014/main" val="10003"/>
                  </a:ext>
                </a:extLst>
              </a:tr>
            </a:tbl>
          </a:graphicData>
        </a:graphic>
      </p:graphicFrame>
      <p:sp>
        <p:nvSpPr>
          <p:cNvPr id="6" name="Emu3.5 Team, 2025">
            <a:extLst>
              <a:ext uri="{FF2B5EF4-FFF2-40B4-BE49-F238E27FC236}">
                <a16:creationId xmlns:a16="http://schemas.microsoft.com/office/drawing/2014/main" id="{F8279D16-8609-41E6-B3A1-6EB07560B55D}"/>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36">
            <a:extLst>
              <a:ext uri="{FF2B5EF4-FFF2-40B4-BE49-F238E27FC236}">
                <a16:creationId xmlns:a16="http://schemas.microsoft.com/office/drawing/2014/main" id="{BD9D597B-42CE-478F-BEB2-63B6037D6B90}"/>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42</a:t>
            </a:r>
          </a:p>
        </p:txBody>
      </p:sp>
      <p:pic>
        <p:nvPicPr>
          <p:cNvPr id="9" name="Picture 8">
            <a:extLst>
              <a:ext uri="{FF2B5EF4-FFF2-40B4-BE49-F238E27FC236}">
                <a16:creationId xmlns:a16="http://schemas.microsoft.com/office/drawing/2014/main" id="{6BA78EC9-BC61-81B9-174E-2717AA209F02}"/>
              </a:ext>
            </a:extLst>
          </p:cNvPr>
          <p:cNvPicPr>
            <a:picLocks noChangeAspect="1"/>
          </p:cNvPicPr>
          <p:nvPr/>
        </p:nvPicPr>
        <p:blipFill>
          <a:blip r:embed="rId3"/>
          <a:stretch>
            <a:fillRect/>
          </a:stretch>
        </p:blipFill>
        <p:spPr>
          <a:xfrm>
            <a:off x="3123126" y="1754981"/>
            <a:ext cx="7109965" cy="1026320"/>
          </a:xfrm>
          <a:prstGeom prst="rect">
            <a:avLst/>
          </a:prstGeom>
        </p:spPr>
      </p:pic>
    </p:spTree>
    <p:extLst>
      <p:ext uri="{BB962C8B-B14F-4D97-AF65-F5344CB8AC3E}">
        <p14:creationId xmlns:p14="http://schemas.microsoft.com/office/powerpoint/2010/main" val="1026549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5AC36D-F6BB-7510-DBA6-89B9B937227C}"/>
              </a:ext>
            </a:extLst>
          </p:cNvPr>
          <p:cNvPicPr>
            <a:picLocks noChangeAspect="1"/>
          </p:cNvPicPr>
          <p:nvPr/>
        </p:nvPicPr>
        <p:blipFill>
          <a:blip r:embed="rId2"/>
          <a:stretch>
            <a:fillRect/>
          </a:stretch>
        </p:blipFill>
        <p:spPr>
          <a:xfrm>
            <a:off x="1189989" y="209550"/>
            <a:ext cx="9976523" cy="6546850"/>
          </a:xfrm>
          <a:prstGeom prst="rect">
            <a:avLst/>
          </a:prstGeom>
        </p:spPr>
      </p:pic>
    </p:spTree>
    <p:extLst>
      <p:ext uri="{BB962C8B-B14F-4D97-AF65-F5344CB8AC3E}">
        <p14:creationId xmlns:p14="http://schemas.microsoft.com/office/powerpoint/2010/main" val="25079956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he joint vocabulary">
            <a:extLst>
              <a:ext uri="{FF2B5EF4-FFF2-40B4-BE49-F238E27FC236}">
                <a16:creationId xmlns:a16="http://schemas.microsoft.com/office/drawing/2014/main" id="{41DA005D-0D5D-4446-924F-D973919C3F47}"/>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One vocabulary allows two kinds of output</a:t>
            </a:r>
          </a:p>
        </p:txBody>
      </p:sp>
      <p:sp>
        <p:nvSpPr>
          <p:cNvPr id="2" name="One next-token classifier covers both 151,854 text entr">
            <a:extLst>
              <a:ext uri="{FF2B5EF4-FFF2-40B4-BE49-F238E27FC236}">
                <a16:creationId xmlns:a16="http://schemas.microsoft.com/office/drawing/2014/main" id="{11756E85-F80E-4743-9EB9-6BD22F3E0339}"/>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A shared Transformer must represent both text symbols and visual code indices at its input and output.</a:t>
            </a:r>
          </a:p>
        </p:txBody>
      </p:sp>
      <p:sp>
        <p:nvSpPr>
          <p:cNvPr id="3" name="A visual code ID selects a visual entry in the joint vo">
            <a:extLst>
              <a:ext uri="{FF2B5EF4-FFF2-40B4-BE49-F238E27FC236}">
                <a16:creationId xmlns:a16="http://schemas.microsoft.com/office/drawing/2014/main" id="{1AF36FD6-7898-4129-8E78-36CE9CE36E09}"/>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V counts the total text and vision symbols. U has one learned input-embedding row per symbol; each row has 5,120 features.</a:t>
            </a:r>
          </a:p>
        </p:txBody>
      </p:sp>
      <p:pic>
        <p:nvPicPr>
          <p:cNvPr id="14" name="Picture 13"/>
          <p:cNvPicPr>
            <a:picLocks noChangeAspect="1"/>
          </p:cNvPicPr>
          <p:nvPr/>
        </p:nvPicPr>
        <p:blipFill>
          <a:blip r:embed="rId3"/>
          <a:stretch/>
        </p:blipFill>
        <p:spPr>
          <a:xfrm>
            <a:off x="3874008" y="2666810"/>
            <a:ext cx="4443984" cy="905256"/>
          </a:xfrm>
          <a:prstGeom prst="rect">
            <a:avLst/>
          </a:prstGeom>
        </p:spPr>
      </p:pic>
      <p:sp>
        <p:nvSpPr>
          <p:cNvPr id="6" name="Emu3.5 Team, 2025">
            <a:extLst>
              <a:ext uri="{FF2B5EF4-FFF2-40B4-BE49-F238E27FC236}">
                <a16:creationId xmlns:a16="http://schemas.microsoft.com/office/drawing/2014/main" id="{5660CB30-D5AF-43B4-9E92-3BDBDF1DBC28}"/>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37">
            <a:extLst>
              <a:ext uri="{FF2B5EF4-FFF2-40B4-BE49-F238E27FC236}">
                <a16:creationId xmlns:a16="http://schemas.microsoft.com/office/drawing/2014/main" id="{488DB3EF-7617-4B82-88A7-4862A47F7941}"/>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43</a:t>
            </a:r>
          </a:p>
        </p:txBody>
      </p:sp>
    </p:spTree>
    <p:extLst>
      <p:ext uri="{BB962C8B-B14F-4D97-AF65-F5344CB8AC3E}">
        <p14:creationId xmlns:p14="http://schemas.microsoft.com/office/powerpoint/2010/main" val="5264209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Conditioning in image understanding and editing">
            <a:extLst>
              <a:ext uri="{FF2B5EF4-FFF2-40B4-BE49-F238E27FC236}">
                <a16:creationId xmlns:a16="http://schemas.microsoft.com/office/drawing/2014/main" id="{58C1DAD3-FD11-4517-83AE-74EB038C2819}"/>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A task is defined by its context and continuation</a:t>
            </a:r>
          </a:p>
        </p:txBody>
      </p:sp>
      <p:sp>
        <p:nvSpPr>
          <p:cNvPr id="2" name="Understanding: given a cup image and “What color is the">
            <a:extLst>
              <a:ext uri="{FF2B5EF4-FFF2-40B4-BE49-F238E27FC236}">
                <a16:creationId xmlns:a16="http://schemas.microsoft.com/office/drawing/2014/main" id="{3359DE48-05C5-4961-AABA-AD2B580C0779}"/>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The same token interface supports understanding and editing, but the target modality changes.</a:t>
            </a:r>
          </a:p>
        </p:txBody>
      </p:sp>
      <p:sp>
        <p:nvSpPr>
          <p:cNvPr id="3" name="Editing: given a source image and “Make the cup blue”, ">
            <a:extLst>
              <a:ext uri="{FF2B5EF4-FFF2-40B4-BE49-F238E27FC236}">
                <a16:creationId xmlns:a16="http://schemas.microsoft.com/office/drawing/2014/main" id="{12DAB204-5F5A-48B7-A254-F7DC04CA6634}"/>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For “make the chair blue,” the source image and instruction are given. The target is the edited image-code block.</a:t>
            </a:r>
          </a:p>
        </p:txBody>
      </p:sp>
      <p:sp>
        <p:nvSpPr>
          <p:cNvPr id="4" name="Everything after the conditioning bar is supplied conte">
            <a:extLst>
              <a:ext uri="{FF2B5EF4-FFF2-40B4-BE49-F238E27FC236}">
                <a16:creationId xmlns:a16="http://schemas.microsoft.com/office/drawing/2014/main" id="{5913D96E-369B-4486-A593-6CDA96395BFB}"/>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The target before the bar is what the model must learn to predict. It is not provided as its own conditioning image.</a:t>
            </a:r>
          </a:p>
        </p:txBody>
      </p:sp>
      <p:pic>
        <p:nvPicPr>
          <p:cNvPr id="14" name="Picture 13"/>
          <p:cNvPicPr>
            <a:picLocks noChangeAspect="1"/>
          </p:cNvPicPr>
          <p:nvPr/>
        </p:nvPicPr>
        <p:blipFill>
          <a:blip r:embed="rId3"/>
          <a:stretch/>
        </p:blipFill>
        <p:spPr>
          <a:xfrm>
            <a:off x="3364802" y="2605088"/>
            <a:ext cx="5462397" cy="1028700"/>
          </a:xfrm>
          <a:prstGeom prst="rect">
            <a:avLst/>
          </a:prstGeom>
        </p:spPr>
      </p:pic>
      <p:sp>
        <p:nvSpPr>
          <p:cNvPr id="6" name="Emu3.5 Team, 2025">
            <a:extLst>
              <a:ext uri="{FF2B5EF4-FFF2-40B4-BE49-F238E27FC236}">
                <a16:creationId xmlns:a16="http://schemas.microsoft.com/office/drawing/2014/main" id="{44F903B8-7900-4630-B71C-EA69C56FBE61}"/>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38">
            <a:extLst>
              <a:ext uri="{FF2B5EF4-FFF2-40B4-BE49-F238E27FC236}">
                <a16:creationId xmlns:a16="http://schemas.microsoft.com/office/drawing/2014/main" id="{B2E4C1ED-5CB4-46D4-8A0C-C0983F3CFB03}"/>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44</a:t>
            </a:r>
          </a:p>
        </p:txBody>
      </p:sp>
    </p:spTree>
    <p:extLst>
      <p:ext uri="{BB962C8B-B14F-4D97-AF65-F5344CB8AC3E}">
        <p14:creationId xmlns:p14="http://schemas.microsoft.com/office/powerpoint/2010/main" val="9320036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he Emu3.5 visual tokenizer">
            <a:extLst>
              <a:ext uri="{FF2B5EF4-FFF2-40B4-BE49-F238E27FC236}">
                <a16:creationId xmlns:a16="http://schemas.microsoft.com/office/drawing/2014/main" id="{73A439C8-53D1-4C91-A654-CE13E0AF48E1}"/>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Emu3.5 uses a learned visual tokenizer</a:t>
            </a:r>
          </a:p>
        </p:txBody>
      </p:sp>
      <p:sp>
        <p:nvSpPr>
          <p:cNvPr id="2" name="The visual tokenizer supplies discrete targets for the ">
            <a:extLst>
              <a:ext uri="{FF2B5EF4-FFF2-40B4-BE49-F238E27FC236}">
                <a16:creationId xmlns:a16="http://schemas.microsoft.com/office/drawing/2014/main" id="{936F0886-9BE1-4D50-9EDD-F102270ACB1E}"/>
              </a:ext>
            </a:extLst>
          </p:cNvPr>
          <p:cNvSpPr>
            <a:spLocks noGrp="1"/>
          </p:cNvSpPr>
          <p:nvPr/>
        </p:nvSpPr>
        <p:spPr>
          <a:xfrm>
            <a:off x="609600" y="10191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dirty="0">
                <a:solidFill>
                  <a:srgbClr val="263642"/>
                </a:solidFill>
                <a:latin typeface="Arial"/>
                <a:ea typeface="Arial"/>
                <a:cs typeface="Arial"/>
              </a:rPr>
              <a:t>Its visual vocabulary is learned for reconstruction and semantic representation—not supplied by a CLIP patch encoder.</a:t>
            </a:r>
          </a:p>
        </p:txBody>
      </p:sp>
      <p:sp>
        <p:nvSpPr>
          <p:cNvPr id="3" name="The 455-million-parameter tokenizer downsamples each sp">
            <a:extLst>
              <a:ext uri="{FF2B5EF4-FFF2-40B4-BE49-F238E27FC236}">
                <a16:creationId xmlns:a16="http://schemas.microsoft.com/office/drawing/2014/main" id="{5E9EC8F0-1AC5-4ECD-AEB5-2E0476F798AC}"/>
              </a:ext>
            </a:extLst>
          </p:cNvPr>
          <p:cNvSpPr>
            <a:spLocks noGrp="1"/>
          </p:cNvSpPr>
          <p:nvPr/>
        </p:nvSpPr>
        <p:spPr>
          <a:xfrm>
            <a:off x="762000" y="2909887"/>
            <a:ext cx="10668000" cy="1038225"/>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dirty="0">
                <a:solidFill>
                  <a:srgbClr val="263642"/>
                </a:solidFill>
                <a:latin typeface="Arial"/>
                <a:ea typeface="Arial"/>
                <a:cs typeface="Arial"/>
              </a:rPr>
              <a:t>The encoder grid has one 256-dimensional vector per location. The codebook offers 131,072 possible vectors of that width.</a:t>
            </a:r>
            <a:r>
              <a:rPr lang="en-US" sz="2025" dirty="0">
                <a:solidFill>
                  <a:srgbClr val="263642"/>
                </a:solidFill>
                <a:latin typeface="Arial"/>
                <a:ea typeface="Arial"/>
                <a:cs typeface="Arial"/>
              </a:rPr>
              <a:t> The earlier VQGAN discussion provides the foundation for the Emu3.5 tokenizer, not its exact quantizer implementation.</a:t>
            </a:r>
          </a:p>
          <a:p>
            <a:pPr>
              <a:buNone/>
              <a:defRPr sz="2025" b="0">
                <a:solidFill>
                  <a:srgbClr val="263642"/>
                </a:solidFill>
                <a:latin typeface="Arial"/>
                <a:ea typeface="Arial"/>
                <a:cs typeface="Arial"/>
              </a:defRPr>
            </a:pPr>
            <a:endParaRPr sz="2025" b="0" dirty="0">
              <a:solidFill>
                <a:srgbClr val="263642"/>
              </a:solidFill>
              <a:latin typeface="Arial"/>
              <a:ea typeface="Arial"/>
              <a:cs typeface="Arial"/>
            </a:endParaRPr>
          </a:p>
        </p:txBody>
      </p:sp>
      <p:sp>
        <p:nvSpPr>
          <p:cNvPr id="4" name="Each codebook vector has 256 numbers. This is the recon">
            <a:extLst>
              <a:ext uri="{FF2B5EF4-FFF2-40B4-BE49-F238E27FC236}">
                <a16:creationId xmlns:a16="http://schemas.microsoft.com/office/drawing/2014/main" id="{022506B7-8B4A-4960-9CF5-EDCC6F70F114}"/>
              </a:ext>
            </a:extLst>
          </p:cNvPr>
          <p:cNvSpPr>
            <a:spLocks noGrp="1"/>
          </p:cNvSpPr>
          <p:nvPr/>
        </p:nvSpPr>
        <p:spPr>
          <a:xfrm>
            <a:off x="762000" y="3833813"/>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endParaRPr sz="2025" b="0" dirty="0">
              <a:solidFill>
                <a:srgbClr val="263642"/>
              </a:solidFill>
              <a:latin typeface="Arial"/>
              <a:ea typeface="Arial"/>
              <a:cs typeface="Arial"/>
            </a:endParaRPr>
          </a:p>
        </p:txBody>
      </p:sp>
      <p:pic>
        <p:nvPicPr>
          <p:cNvPr id="14" name="Picture 13"/>
          <p:cNvPicPr>
            <a:picLocks noChangeAspect="1"/>
          </p:cNvPicPr>
          <p:nvPr/>
        </p:nvPicPr>
        <p:blipFill>
          <a:blip r:embed="rId3"/>
          <a:stretch/>
        </p:blipFill>
        <p:spPr>
          <a:xfrm>
            <a:off x="4138327" y="1705737"/>
            <a:ext cx="3801047" cy="1018413"/>
          </a:xfrm>
          <a:prstGeom prst="rect">
            <a:avLst/>
          </a:prstGeom>
        </p:spPr>
      </p:pic>
      <p:sp>
        <p:nvSpPr>
          <p:cNvPr id="6" name="Emu3.5 Team, 2025">
            <a:extLst>
              <a:ext uri="{FF2B5EF4-FFF2-40B4-BE49-F238E27FC236}">
                <a16:creationId xmlns:a16="http://schemas.microsoft.com/office/drawing/2014/main" id="{91597258-1BCD-4520-A003-6C1FDDDC976B}"/>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39">
            <a:extLst>
              <a:ext uri="{FF2B5EF4-FFF2-40B4-BE49-F238E27FC236}">
                <a16:creationId xmlns:a16="http://schemas.microsoft.com/office/drawing/2014/main" id="{54FADDCA-4D57-4638-BCEB-F0BCC4433491}"/>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45</a:t>
            </a:r>
          </a:p>
        </p:txBody>
      </p:sp>
      <p:pic>
        <p:nvPicPr>
          <p:cNvPr id="9" name="Picture 8">
            <a:extLst>
              <a:ext uri="{FF2B5EF4-FFF2-40B4-BE49-F238E27FC236}">
                <a16:creationId xmlns:a16="http://schemas.microsoft.com/office/drawing/2014/main" id="{DD5735E3-37E4-2A17-7051-6236AA9A3836}"/>
              </a:ext>
            </a:extLst>
          </p:cNvPr>
          <p:cNvPicPr>
            <a:picLocks noChangeAspect="1"/>
          </p:cNvPicPr>
          <p:nvPr/>
        </p:nvPicPr>
        <p:blipFill>
          <a:blip r:embed="rId4"/>
          <a:stretch>
            <a:fillRect/>
          </a:stretch>
        </p:blipFill>
        <p:spPr>
          <a:xfrm>
            <a:off x="2084081" y="3948112"/>
            <a:ext cx="7810199" cy="2634028"/>
          </a:xfrm>
          <a:prstGeom prst="rect">
            <a:avLst/>
          </a:prstGeom>
        </p:spPr>
      </p:pic>
    </p:spTree>
    <p:extLst>
      <p:ext uri="{BB962C8B-B14F-4D97-AF65-F5344CB8AC3E}">
        <p14:creationId xmlns:p14="http://schemas.microsoft.com/office/powerpoint/2010/main" val="2964683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hree representations of the same location">
            <a:extLst>
              <a:ext uri="{FF2B5EF4-FFF2-40B4-BE49-F238E27FC236}">
                <a16:creationId xmlns:a16="http://schemas.microsoft.com/office/drawing/2014/main" id="{E2CF7A86-99B4-4A45-8AB9-974EC848150A}"/>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One code index, two different embedding spaces</a:t>
            </a:r>
          </a:p>
        </p:txBody>
      </p:sp>
      <p:sp>
        <p:nvSpPr>
          <p:cNvPr id="2" name="Suppose an image location selects code 17. Store the in">
            <a:extLst>
              <a:ext uri="{FF2B5EF4-FFF2-40B4-BE49-F238E27FC236}">
                <a16:creationId xmlns:a16="http://schemas.microsoft.com/office/drawing/2014/main" id="{6EFBF7AF-BE98-4321-810D-3716FC54492B}"/>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The image decoder and language model use the same discrete code identity for different computations.</a:t>
            </a:r>
          </a:p>
        </p:txBody>
      </p:sp>
      <p:sp>
        <p:nvSpPr>
          <p:cNvPr id="3" name="For pixel reconstruction, codebook lookup retrieves e₁₇">
            <a:extLst>
              <a:ext uri="{FF2B5EF4-FFF2-40B4-BE49-F238E27FC236}">
                <a16:creationId xmlns:a16="http://schemas.microsoft.com/office/drawing/2014/main" id="{C62CE2D9-7F7D-40E5-A599-69FD9FE844F3}"/>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The decoder looks up a reconstruction vector. The Transformer looks up an embedding in its unified token vocabulary.</a:t>
            </a:r>
          </a:p>
        </p:txBody>
      </p:sp>
      <p:sp>
        <p:nvSpPr>
          <p:cNvPr id="4" name="For sequence modeling, embedding lookup retrieves u₁₇: ">
            <a:extLst>
              <a:ext uri="{FF2B5EF4-FFF2-40B4-BE49-F238E27FC236}">
                <a16:creationId xmlns:a16="http://schemas.microsoft.com/office/drawing/2014/main" id="{5F43A93A-349A-4847-81F6-73132C0BB795}"/>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These are separate learned tables. A 256-dimensional code vector is not directly the 5,120-dimensional Transformer token.</a:t>
            </a:r>
          </a:p>
        </p:txBody>
      </p:sp>
      <p:pic>
        <p:nvPicPr>
          <p:cNvPr id="14" name="Picture 13"/>
          <p:cNvPicPr>
            <a:picLocks noChangeAspect="1"/>
          </p:cNvPicPr>
          <p:nvPr/>
        </p:nvPicPr>
        <p:blipFill>
          <a:blip r:embed="rId3"/>
          <a:stretch/>
        </p:blipFill>
        <p:spPr>
          <a:xfrm>
            <a:off x="1742027" y="2401919"/>
            <a:ext cx="8707946" cy="1435037"/>
          </a:xfrm>
          <a:prstGeom prst="rect">
            <a:avLst/>
          </a:prstGeom>
        </p:spPr>
      </p:pic>
      <p:sp>
        <p:nvSpPr>
          <p:cNvPr id="6" name="Emu3.5 Team, 2025">
            <a:extLst>
              <a:ext uri="{FF2B5EF4-FFF2-40B4-BE49-F238E27FC236}">
                <a16:creationId xmlns:a16="http://schemas.microsoft.com/office/drawing/2014/main" id="{D07ED8D4-5CCF-4A52-8D93-227F0F426B8F}"/>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43">
            <a:extLst>
              <a:ext uri="{FF2B5EF4-FFF2-40B4-BE49-F238E27FC236}">
                <a16:creationId xmlns:a16="http://schemas.microsoft.com/office/drawing/2014/main" id="{29294AEA-9C9F-4AE4-AF85-ED3CD1DE8152}"/>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49</a:t>
            </a:r>
          </a:p>
        </p:txBody>
      </p:sp>
    </p:spTree>
    <p:extLst>
      <p:ext uri="{BB962C8B-B14F-4D97-AF65-F5344CB8AC3E}">
        <p14:creationId xmlns:p14="http://schemas.microsoft.com/office/powerpoint/2010/main" val="16727840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oken counts at different resolutions">
            <a:extLst>
              <a:ext uri="{FF2B5EF4-FFF2-40B4-BE49-F238E27FC236}">
                <a16:creationId xmlns:a16="http://schemas.microsoft.com/office/drawing/2014/main" id="{CFDCECA7-79A2-4390-BD3A-21CC770E9467}"/>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Token counts at different resolutions</a:t>
            </a:r>
          </a:p>
        </p:txBody>
      </p:sp>
      <p:sp>
        <p:nvSpPr>
          <p:cNvPr id="2" name="Divide each image dimension by 16, then multiply the la">
            <a:extLst>
              <a:ext uri="{FF2B5EF4-FFF2-40B4-BE49-F238E27FC236}">
                <a16:creationId xmlns:a16="http://schemas.microsoft.com/office/drawing/2014/main" id="{9F051F67-88A2-4E97-A969-4FDBB34C0493}"/>
              </a:ext>
            </a:extLst>
          </p:cNvPr>
          <p:cNvSpPr>
            <a:spLocks noGrp="1"/>
          </p:cNvSpPr>
          <p:nvPr/>
        </p:nvSpPr>
        <p:spPr>
          <a:xfrm>
            <a:off x="762000" y="1400175"/>
            <a:ext cx="10572750" cy="335756"/>
          </a:xfrm>
          <a:prstGeom prst="rect">
            <a:avLst/>
          </a:prstGeom>
          <a:noFill/>
          <a:ln w="0">
            <a:noFill/>
          </a:ln>
        </p:spPr>
        <p:txBody>
          <a:bodyPr lIns="0" tIns="0" rIns="0" bIns="0">
            <a:noAutofit/>
          </a:bodyPr>
          <a:lstStyle/>
          <a:p>
            <a:pPr>
              <a:buNone/>
              <a:defRPr sz="1875" b="0">
                <a:solidFill>
                  <a:srgbClr val="263642"/>
                </a:solidFill>
                <a:latin typeface="Arial"/>
                <a:ea typeface="Arial"/>
                <a:cs typeface="Arial"/>
              </a:defRPr>
            </a:pPr>
            <a:r>
              <a:rPr sz="1875" b="0">
                <a:solidFill>
                  <a:srgbClr val="263642"/>
                </a:solidFill>
                <a:latin typeface="Arial"/>
                <a:ea typeface="Arial"/>
                <a:cs typeface="Arial"/>
              </a:rPr>
              <a:t>Divide each image dimension by 16, then multiply the latent dimensions.</a:t>
            </a:r>
          </a:p>
        </p:txBody>
      </p:sp>
      <p:sp>
        <p:nvSpPr>
          <p:cNvPr id="3" name="These counts exclude text, boundaries, and shape metada">
            <a:extLst>
              <a:ext uri="{FF2B5EF4-FFF2-40B4-BE49-F238E27FC236}">
                <a16:creationId xmlns:a16="http://schemas.microsoft.com/office/drawing/2014/main" id="{72D97504-293E-4813-A1C5-7049E861FA1F}"/>
              </a:ext>
            </a:extLst>
          </p:cNvPr>
          <p:cNvSpPr>
            <a:spLocks noGrp="1"/>
          </p:cNvSpPr>
          <p:nvPr/>
        </p:nvSpPr>
        <p:spPr>
          <a:xfrm>
            <a:off x="762000" y="1850231"/>
            <a:ext cx="10572750" cy="335756"/>
          </a:xfrm>
          <a:prstGeom prst="rect">
            <a:avLst/>
          </a:prstGeom>
          <a:noFill/>
          <a:ln w="0">
            <a:noFill/>
          </a:ln>
        </p:spPr>
        <p:txBody>
          <a:bodyPr lIns="0" tIns="0" rIns="0" bIns="0">
            <a:noAutofit/>
          </a:bodyPr>
          <a:lstStyle/>
          <a:p>
            <a:pPr>
              <a:buNone/>
              <a:defRPr sz="1875" b="0">
                <a:solidFill>
                  <a:srgbClr val="263642"/>
                </a:solidFill>
                <a:latin typeface="Arial"/>
                <a:ea typeface="Arial"/>
                <a:cs typeface="Arial"/>
              </a:defRPr>
            </a:pPr>
            <a:r>
              <a:rPr sz="1875" b="0">
                <a:solidFill>
                  <a:srgbClr val="263642"/>
                </a:solidFill>
                <a:latin typeface="Arial"/>
                <a:ea typeface="Arial"/>
                <a:cs typeface="Arial"/>
              </a:rPr>
              <a:t>These counts exclude text, boundaries, and shape metadata.</a:t>
            </a:r>
          </a:p>
        </p:txBody>
      </p:sp>
      <p:sp>
        <p:nvSpPr>
          <p:cNvPr id="4" name="A longer visual sequence affects both context consumpti">
            <a:extLst>
              <a:ext uri="{FF2B5EF4-FFF2-40B4-BE49-F238E27FC236}">
                <a16:creationId xmlns:a16="http://schemas.microsoft.com/office/drawing/2014/main" id="{0DFEB6FE-CEBC-43C3-8B77-C57EA4EA118A}"/>
              </a:ext>
            </a:extLst>
          </p:cNvPr>
          <p:cNvSpPr>
            <a:spLocks noGrp="1"/>
          </p:cNvSpPr>
          <p:nvPr/>
        </p:nvSpPr>
        <p:spPr>
          <a:xfrm>
            <a:off x="762000" y="5934075"/>
            <a:ext cx="10572750" cy="361950"/>
          </a:xfrm>
          <a:prstGeom prst="rect">
            <a:avLst/>
          </a:prstGeom>
          <a:noFill/>
          <a:ln w="0">
            <a:noFill/>
          </a:ln>
        </p:spPr>
        <p:txBody>
          <a:bodyPr lIns="0" tIns="0" rIns="0" bIns="0">
            <a:noAutofit/>
          </a:bodyPr>
          <a:lstStyle/>
          <a:p>
            <a:pPr>
              <a:buNone/>
              <a:defRPr sz="1575" b="0">
                <a:solidFill>
                  <a:srgbClr val="263642"/>
                </a:solidFill>
                <a:latin typeface="Arial"/>
                <a:ea typeface="Arial"/>
                <a:cs typeface="Arial"/>
              </a:defRPr>
            </a:pPr>
            <a:r>
              <a:rPr sz="1575" b="0">
                <a:solidFill>
                  <a:srgbClr val="263642"/>
                </a:solidFill>
                <a:latin typeface="Arial"/>
                <a:ea typeface="Arial"/>
                <a:cs typeface="Arial"/>
              </a:rPr>
              <a:t>A longer visual sequence affects both context consumption and generation latency.</a:t>
            </a:r>
          </a:p>
        </p:txBody>
      </p:sp>
      <p:graphicFrame>
        <p:nvGraphicFramePr>
          <p:cNvPr id="14" name="Table 13"/>
          <p:cNvGraphicFramePr/>
          <p:nvPr/>
        </p:nvGraphicFramePr>
        <p:xfrm>
          <a:off x="762000" y="2524125"/>
          <a:ext cx="10668000" cy="3352800"/>
        </p:xfrm>
        <a:graphic>
          <a:graphicData uri="http://schemas.openxmlformats.org/drawingml/2006/table">
            <a:tbl>
              <a:tblPr/>
              <a:tblGrid>
                <a:gridCol w="3238500">
                  <a:extLst>
                    <a:ext uri="{9D8B030D-6E8A-4147-A177-3AD203B41FA5}">
                      <a16:colId xmlns:a16="http://schemas.microsoft.com/office/drawing/2014/main" val="20000"/>
                    </a:ext>
                  </a:extLst>
                </a:gridCol>
                <a:gridCol w="3714750">
                  <a:extLst>
                    <a:ext uri="{9D8B030D-6E8A-4147-A177-3AD203B41FA5}">
                      <a16:colId xmlns:a16="http://schemas.microsoft.com/office/drawing/2014/main" val="20001"/>
                    </a:ext>
                  </a:extLst>
                </a:gridCol>
                <a:gridCol w="3714750">
                  <a:extLst>
                    <a:ext uri="{9D8B030D-6E8A-4147-A177-3AD203B41FA5}">
                      <a16:colId xmlns:a16="http://schemas.microsoft.com/office/drawing/2014/main" val="20002"/>
                    </a:ext>
                  </a:extLst>
                </a:gridCol>
              </a:tblGrid>
              <a:tr h="838200">
                <a:tc>
                  <a:txBody>
                    <a:bodyPr/>
                    <a:lstStyle/>
                    <a:p>
                      <a:r>
                        <a:rPr sz="1875" b="1">
                          <a:solidFill>
                            <a:srgbClr val="18364A"/>
                          </a:solidFill>
                          <a:latin typeface="Arial"/>
                          <a:ea typeface="Arial"/>
                          <a:cs typeface="Arial"/>
                        </a:rPr>
                        <a:t>Image size</a:t>
                      </a:r>
                    </a:p>
                  </a:txBody>
                  <a:tcPr>
                    <a:solidFill>
                      <a:srgbClr val="E7EFF3"/>
                    </a:solidFill>
                  </a:tcPr>
                </a:tc>
                <a:tc>
                  <a:txBody>
                    <a:bodyPr/>
                    <a:lstStyle/>
                    <a:p>
                      <a:r>
                        <a:rPr sz="1875" b="1">
                          <a:solidFill>
                            <a:srgbClr val="18364A"/>
                          </a:solidFill>
                          <a:latin typeface="Arial"/>
                          <a:ea typeface="Arial"/>
                          <a:cs typeface="Arial"/>
                        </a:rPr>
                        <a:t>Latent grid</a:t>
                      </a:r>
                    </a:p>
                  </a:txBody>
                  <a:tcPr>
                    <a:solidFill>
                      <a:srgbClr val="E7EFF3"/>
                    </a:solidFill>
                  </a:tcPr>
                </a:tc>
                <a:tc>
                  <a:txBody>
                    <a:bodyPr/>
                    <a:lstStyle/>
                    <a:p>
                      <a:r>
                        <a:rPr sz="1875" b="1">
                          <a:solidFill>
                            <a:srgbClr val="18364A"/>
                          </a:solidFill>
                          <a:latin typeface="Arial"/>
                          <a:ea typeface="Arial"/>
                          <a:cs typeface="Arial"/>
                        </a:rPr>
                        <a:t>Visual codes</a:t>
                      </a:r>
                    </a:p>
                  </a:txBody>
                  <a:tcPr>
                    <a:solidFill>
                      <a:srgbClr val="E7EFF3"/>
                    </a:solidFill>
                  </a:tcPr>
                </a:tc>
                <a:extLst>
                  <a:ext uri="{0D108BD9-81ED-4DB2-BD59-A6C34878D82A}">
                    <a16:rowId xmlns:a16="http://schemas.microsoft.com/office/drawing/2014/main" val="10000"/>
                  </a:ext>
                </a:extLst>
              </a:tr>
              <a:tr h="838200">
                <a:tc>
                  <a:txBody>
                    <a:bodyPr/>
                    <a:lstStyle/>
                    <a:p>
                      <a:r>
                        <a:rPr sz="1875" b="0">
                          <a:solidFill>
                            <a:srgbClr val="18364A"/>
                          </a:solidFill>
                          <a:latin typeface="Arial"/>
                          <a:ea typeface="Arial"/>
                          <a:cs typeface="Arial"/>
                        </a:rPr>
                        <a:t>512 × 512</a:t>
                      </a:r>
                    </a:p>
                  </a:txBody>
                  <a:tcPr>
                    <a:solidFill>
                      <a:srgbClr val="FFFFFF"/>
                    </a:solidFill>
                  </a:tcPr>
                </a:tc>
                <a:tc>
                  <a:txBody>
                    <a:bodyPr/>
                    <a:lstStyle/>
                    <a:p>
                      <a:r>
                        <a:rPr sz="1875" b="0">
                          <a:solidFill>
                            <a:srgbClr val="18364A"/>
                          </a:solidFill>
                          <a:latin typeface="Arial"/>
                          <a:ea typeface="Arial"/>
                          <a:cs typeface="Arial"/>
                        </a:rPr>
                        <a:t>32 × 32</a:t>
                      </a:r>
                    </a:p>
                  </a:txBody>
                  <a:tcPr>
                    <a:solidFill>
                      <a:srgbClr val="FFFFFF"/>
                    </a:solidFill>
                  </a:tcPr>
                </a:tc>
                <a:tc>
                  <a:txBody>
                    <a:bodyPr/>
                    <a:lstStyle/>
                    <a:p>
                      <a:r>
                        <a:rPr sz="1875" b="0">
                          <a:solidFill>
                            <a:srgbClr val="18364A"/>
                          </a:solidFill>
                          <a:latin typeface="Arial"/>
                          <a:ea typeface="Arial"/>
                          <a:cs typeface="Arial"/>
                        </a:rPr>
                        <a:t>1,024</a:t>
                      </a:r>
                    </a:p>
                  </a:txBody>
                  <a:tcPr>
                    <a:solidFill>
                      <a:srgbClr val="FFFFFF"/>
                    </a:solidFill>
                  </a:tcPr>
                </a:tc>
                <a:extLst>
                  <a:ext uri="{0D108BD9-81ED-4DB2-BD59-A6C34878D82A}">
                    <a16:rowId xmlns:a16="http://schemas.microsoft.com/office/drawing/2014/main" val="10001"/>
                  </a:ext>
                </a:extLst>
              </a:tr>
              <a:tr h="838200">
                <a:tc>
                  <a:txBody>
                    <a:bodyPr/>
                    <a:lstStyle/>
                    <a:p>
                      <a:r>
                        <a:rPr sz="1875" b="0">
                          <a:solidFill>
                            <a:srgbClr val="18364A"/>
                          </a:solidFill>
                          <a:latin typeface="Arial"/>
                          <a:ea typeface="Arial"/>
                          <a:cs typeface="Arial"/>
                        </a:rPr>
                        <a:t>512 × 1,024</a:t>
                      </a:r>
                    </a:p>
                  </a:txBody>
                  <a:tcPr>
                    <a:solidFill>
                      <a:srgbClr val="F5F8FA"/>
                    </a:solidFill>
                  </a:tcPr>
                </a:tc>
                <a:tc>
                  <a:txBody>
                    <a:bodyPr/>
                    <a:lstStyle/>
                    <a:p>
                      <a:r>
                        <a:rPr sz="1875" b="0">
                          <a:solidFill>
                            <a:srgbClr val="18364A"/>
                          </a:solidFill>
                          <a:latin typeface="Arial"/>
                          <a:ea typeface="Arial"/>
                          <a:cs typeface="Arial"/>
                        </a:rPr>
                        <a:t>32 × 64</a:t>
                      </a:r>
                    </a:p>
                  </a:txBody>
                  <a:tcPr>
                    <a:solidFill>
                      <a:srgbClr val="F5F8FA"/>
                    </a:solidFill>
                  </a:tcPr>
                </a:tc>
                <a:tc>
                  <a:txBody>
                    <a:bodyPr/>
                    <a:lstStyle/>
                    <a:p>
                      <a:r>
                        <a:rPr sz="1875" b="0">
                          <a:solidFill>
                            <a:srgbClr val="18364A"/>
                          </a:solidFill>
                          <a:latin typeface="Arial"/>
                          <a:ea typeface="Arial"/>
                          <a:cs typeface="Arial"/>
                        </a:rPr>
                        <a:t>2,048</a:t>
                      </a:r>
                    </a:p>
                  </a:txBody>
                  <a:tcPr>
                    <a:solidFill>
                      <a:srgbClr val="F5F8FA"/>
                    </a:solidFill>
                  </a:tcPr>
                </a:tc>
                <a:extLst>
                  <a:ext uri="{0D108BD9-81ED-4DB2-BD59-A6C34878D82A}">
                    <a16:rowId xmlns:a16="http://schemas.microsoft.com/office/drawing/2014/main" val="10002"/>
                  </a:ext>
                </a:extLst>
              </a:tr>
              <a:tr h="838200">
                <a:tc>
                  <a:txBody>
                    <a:bodyPr/>
                    <a:lstStyle/>
                    <a:p>
                      <a:r>
                        <a:rPr sz="1875" b="0">
                          <a:solidFill>
                            <a:srgbClr val="18364A"/>
                          </a:solidFill>
                          <a:latin typeface="Arial"/>
                          <a:ea typeface="Arial"/>
                          <a:cs typeface="Arial"/>
                        </a:rPr>
                        <a:t>1,024 × 1,024</a:t>
                      </a:r>
                    </a:p>
                  </a:txBody>
                  <a:tcPr>
                    <a:solidFill>
                      <a:srgbClr val="FFFFFF"/>
                    </a:solidFill>
                  </a:tcPr>
                </a:tc>
                <a:tc>
                  <a:txBody>
                    <a:bodyPr/>
                    <a:lstStyle/>
                    <a:p>
                      <a:r>
                        <a:rPr sz="1875" b="0">
                          <a:solidFill>
                            <a:srgbClr val="18364A"/>
                          </a:solidFill>
                          <a:latin typeface="Arial"/>
                          <a:ea typeface="Arial"/>
                          <a:cs typeface="Arial"/>
                        </a:rPr>
                        <a:t>64 × 64</a:t>
                      </a:r>
                    </a:p>
                  </a:txBody>
                  <a:tcPr>
                    <a:solidFill>
                      <a:srgbClr val="FFFFFF"/>
                    </a:solidFill>
                  </a:tcPr>
                </a:tc>
                <a:tc>
                  <a:txBody>
                    <a:bodyPr/>
                    <a:lstStyle/>
                    <a:p>
                      <a:r>
                        <a:rPr sz="1875" b="0">
                          <a:solidFill>
                            <a:srgbClr val="18364A"/>
                          </a:solidFill>
                          <a:latin typeface="Arial"/>
                          <a:ea typeface="Arial"/>
                          <a:cs typeface="Arial"/>
                        </a:rPr>
                        <a:t>4,096</a:t>
                      </a:r>
                    </a:p>
                  </a:txBody>
                  <a:tcPr>
                    <a:solidFill>
                      <a:srgbClr val="FFFFFF"/>
                    </a:solidFill>
                  </a:tcPr>
                </a:tc>
                <a:extLst>
                  <a:ext uri="{0D108BD9-81ED-4DB2-BD59-A6C34878D82A}">
                    <a16:rowId xmlns:a16="http://schemas.microsoft.com/office/drawing/2014/main" val="10003"/>
                  </a:ext>
                </a:extLst>
              </a:tr>
            </a:tbl>
          </a:graphicData>
        </a:graphic>
      </p:graphicFrame>
      <p:sp>
        <p:nvSpPr>
          <p:cNvPr id="6" name="Emu3.5 Team, 2025">
            <a:extLst>
              <a:ext uri="{FF2B5EF4-FFF2-40B4-BE49-F238E27FC236}">
                <a16:creationId xmlns:a16="http://schemas.microsoft.com/office/drawing/2014/main" id="{12CCE992-5D3C-41E0-8C65-6134B68722B0}"/>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40">
            <a:extLst>
              <a:ext uri="{FF2B5EF4-FFF2-40B4-BE49-F238E27FC236}">
                <a16:creationId xmlns:a16="http://schemas.microsoft.com/office/drawing/2014/main" id="{840FF67B-FFDB-44AB-9F5E-10B8F2625991}"/>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46</a:t>
            </a:r>
          </a:p>
        </p:txBody>
      </p:sp>
    </p:spTree>
    <p:extLst>
      <p:ext uri="{BB962C8B-B14F-4D97-AF65-F5344CB8AC3E}">
        <p14:creationId xmlns:p14="http://schemas.microsoft.com/office/powerpoint/2010/main" val="18939286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okenizer training objectives">
            <a:extLst>
              <a:ext uri="{FF2B5EF4-FFF2-40B4-BE49-F238E27FC236}">
                <a16:creationId xmlns:a16="http://schemas.microsoft.com/office/drawing/2014/main" id="{2B0840D7-9B66-4360-9996-0B7CAF77E058}"/>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Tokenizer losses preserve several kinds of information</a:t>
            </a:r>
          </a:p>
        </p:txBody>
      </p:sp>
      <p:sp>
        <p:nvSpPr>
          <p:cNvPr id="2" name="r: pixel reconstruction. p: perceptual feature similari">
            <a:extLst>
              <a:ext uri="{FF2B5EF4-FFF2-40B4-BE49-F238E27FC236}">
                <a16:creationId xmlns:a16="http://schemas.microsoft.com/office/drawing/2014/main" id="{8996DFBF-4C1A-4F0F-9793-58EC7EB669CB}"/>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The tokenizer must preserve detail, code usage, and semantics. The λ coefficients weight these different objectives.</a:t>
            </a:r>
          </a:p>
        </p:txBody>
      </p:sp>
      <p:sp>
        <p:nvSpPr>
          <p:cNvPr id="3" name="a: adversarial realism. e: entropy-related supervision.">
            <a:extLst>
              <a:ext uri="{FF2B5EF4-FFF2-40B4-BE49-F238E27FC236}">
                <a16:creationId xmlns:a16="http://schemas.microsoft.com/office/drawing/2014/main" id="{BBDA6AE2-3491-43AF-980B-217F4BB0A525}"/>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Pixel and LPIPS terms assess reconstruction; adversarial supervision encourages realism; quantization and entropy shape code usage.</a:t>
            </a:r>
          </a:p>
        </p:txBody>
      </p:sp>
      <p:sp>
        <p:nvSpPr>
          <p:cNvPr id="4" name="The λ coefficients balance these objectives. SigLIP pro">
            <a:extLst>
              <a:ext uri="{FF2B5EF4-FFF2-40B4-BE49-F238E27FC236}">
                <a16:creationId xmlns:a16="http://schemas.microsoft.com/office/drawing/2014/main" id="{F079E92A-CA9D-4487-96EF-E891667B31E7}"/>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dirty="0">
                <a:solidFill>
                  <a:srgbClr val="263642"/>
                </a:solidFill>
                <a:latin typeface="Arial"/>
                <a:ea typeface="Arial"/>
                <a:cs typeface="Arial"/>
              </a:rPr>
              <a:t>Semantic distillation uses </a:t>
            </a:r>
            <a:r>
              <a:rPr sz="2025" b="0" dirty="0" err="1">
                <a:solidFill>
                  <a:srgbClr val="263642"/>
                </a:solidFill>
                <a:latin typeface="Arial"/>
                <a:ea typeface="Arial"/>
                <a:cs typeface="Arial"/>
              </a:rPr>
              <a:t>SigLIP</a:t>
            </a:r>
            <a:r>
              <a:rPr lang="en-US" sz="2025" b="0" dirty="0">
                <a:solidFill>
                  <a:srgbClr val="263642"/>
                </a:solidFill>
                <a:latin typeface="Arial"/>
                <a:ea typeface="Arial"/>
                <a:cs typeface="Arial"/>
              </a:rPr>
              <a:t> (a version of CLIP)</a:t>
            </a:r>
            <a:r>
              <a:rPr sz="2025" b="0" dirty="0">
                <a:solidFill>
                  <a:srgbClr val="263642"/>
                </a:solidFill>
                <a:latin typeface="Arial"/>
                <a:ea typeface="Arial"/>
                <a:cs typeface="Arial"/>
              </a:rPr>
              <a:t> features during training. It does not replace the tokenizer with </a:t>
            </a:r>
            <a:r>
              <a:rPr sz="2025" b="0" dirty="0" err="1">
                <a:solidFill>
                  <a:srgbClr val="263642"/>
                </a:solidFill>
                <a:latin typeface="Arial"/>
                <a:ea typeface="Arial"/>
                <a:cs typeface="Arial"/>
              </a:rPr>
              <a:t>SigLIP</a:t>
            </a:r>
            <a:r>
              <a:rPr sz="2025" b="0" dirty="0">
                <a:solidFill>
                  <a:srgbClr val="263642"/>
                </a:solidFill>
                <a:latin typeface="Arial"/>
                <a:ea typeface="Arial"/>
                <a:cs typeface="Arial"/>
              </a:rPr>
              <a:t> at inference.</a:t>
            </a:r>
          </a:p>
        </p:txBody>
      </p:sp>
      <p:pic>
        <p:nvPicPr>
          <p:cNvPr id="14" name="Picture 13"/>
          <p:cNvPicPr>
            <a:picLocks noChangeAspect="1"/>
          </p:cNvPicPr>
          <p:nvPr/>
        </p:nvPicPr>
        <p:blipFill>
          <a:blip r:embed="rId3"/>
          <a:stretch/>
        </p:blipFill>
        <p:spPr>
          <a:xfrm>
            <a:off x="3552539" y="2617946"/>
            <a:ext cx="5086922" cy="1002983"/>
          </a:xfrm>
          <a:prstGeom prst="rect">
            <a:avLst/>
          </a:prstGeom>
        </p:spPr>
      </p:pic>
      <p:sp>
        <p:nvSpPr>
          <p:cNvPr id="6" name="Emu3.5 Team, 2025">
            <a:extLst>
              <a:ext uri="{FF2B5EF4-FFF2-40B4-BE49-F238E27FC236}">
                <a16:creationId xmlns:a16="http://schemas.microsoft.com/office/drawing/2014/main" id="{13FB3912-AF42-4815-858A-98CCC5253265}"/>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42">
            <a:extLst>
              <a:ext uri="{FF2B5EF4-FFF2-40B4-BE49-F238E27FC236}">
                <a16:creationId xmlns:a16="http://schemas.microsoft.com/office/drawing/2014/main" id="{A1C7D917-9E7D-417F-A4AA-AEAE83AF504D}"/>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48</a:t>
            </a:r>
          </a:p>
        </p:txBody>
      </p:sp>
    </p:spTree>
    <p:extLst>
      <p:ext uri="{BB962C8B-B14F-4D97-AF65-F5344CB8AC3E}">
        <p14:creationId xmlns:p14="http://schemas.microsoft.com/office/powerpoint/2010/main" val="13297635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A tensor-shape trace">
            <a:extLst>
              <a:ext uri="{FF2B5EF4-FFF2-40B4-BE49-F238E27FC236}">
                <a16:creationId xmlns:a16="http://schemas.microsoft.com/office/drawing/2014/main" id="{383F14E3-F31E-4A0C-970A-5F7B8834ECCD}"/>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Track a 512 × 512 image through the system</a:t>
            </a:r>
          </a:p>
        </p:txBody>
      </p:sp>
      <p:sp>
        <p:nvSpPr>
          <p:cNvPr id="2" name="Take a 512 × 512 image and tokenize it into 1,024 indic">
            <a:extLst>
              <a:ext uri="{FF2B5EF4-FFF2-40B4-BE49-F238E27FC236}">
                <a16:creationId xmlns:a16="http://schemas.microsoft.com/office/drawing/2014/main" id="{3C837112-2E78-46B0-890E-4CFEDE8A0F7B}"/>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Following the shapes makes clear what is an image, a code, an embedding, and a prediction.</a:t>
            </a:r>
          </a:p>
        </p:txBody>
      </p:sp>
      <p:sp>
        <p:nvSpPr>
          <p:cNvPr id="3" name="Lookup creates 1,024 Transformer input vectors.">
            <a:extLst>
              <a:ext uri="{FF2B5EF4-FFF2-40B4-BE49-F238E27FC236}">
                <a16:creationId xmlns:a16="http://schemas.microsoft.com/office/drawing/2014/main" id="{36F06553-D120-4A61-8140-C25973D7EE26}"/>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dirty="0">
                <a:solidFill>
                  <a:srgbClr val="263642"/>
                </a:solidFill>
                <a:latin typeface="Arial"/>
                <a:ea typeface="Arial"/>
                <a:cs typeface="Arial"/>
              </a:rPr>
              <a:t>Top: encode and quantize. Bottom: embed the indices and produce a distribution over the unified vocabulary at each prediction position.</a:t>
            </a:r>
            <a:r>
              <a:rPr lang="en-US" sz="2025" dirty="0">
                <a:solidFill>
                  <a:srgbClr val="263642"/>
                </a:solidFill>
                <a:latin typeface="Arial"/>
                <a:ea typeface="Arial"/>
                <a:cs typeface="Arial"/>
              </a:rPr>
              <a:t> Ordinary autoregressive inference generates one new position at a time.</a:t>
            </a:r>
            <a:endParaRPr sz="2025" b="0" dirty="0">
              <a:solidFill>
                <a:srgbClr val="263642"/>
              </a:solidFill>
              <a:latin typeface="Arial"/>
              <a:ea typeface="Arial"/>
              <a:cs typeface="Arial"/>
            </a:endParaRPr>
          </a:p>
        </p:txBody>
      </p:sp>
      <p:pic>
        <p:nvPicPr>
          <p:cNvPr id="14" name="Picture 13"/>
          <p:cNvPicPr>
            <a:picLocks noChangeAspect="1"/>
          </p:cNvPicPr>
          <p:nvPr/>
        </p:nvPicPr>
        <p:blipFill>
          <a:blip r:embed="rId3"/>
          <a:stretch/>
        </p:blipFill>
        <p:spPr>
          <a:xfrm>
            <a:off x="2685860" y="2620518"/>
            <a:ext cx="6820281" cy="997839"/>
          </a:xfrm>
          <a:prstGeom prst="rect">
            <a:avLst/>
          </a:prstGeom>
        </p:spPr>
      </p:pic>
      <p:sp>
        <p:nvSpPr>
          <p:cNvPr id="6" name="Emu3.5 Team, 2025">
            <a:extLst>
              <a:ext uri="{FF2B5EF4-FFF2-40B4-BE49-F238E27FC236}">
                <a16:creationId xmlns:a16="http://schemas.microsoft.com/office/drawing/2014/main" id="{F524B185-0EBA-4706-845D-F2FE946B4E7A}"/>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44">
            <a:extLst>
              <a:ext uri="{FF2B5EF4-FFF2-40B4-BE49-F238E27FC236}">
                <a16:creationId xmlns:a16="http://schemas.microsoft.com/office/drawing/2014/main" id="{93CB1AAD-5D06-479C-9526-3784873E6E7B}"/>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50</a:t>
            </a:r>
          </a:p>
        </p:txBody>
      </p:sp>
    </p:spTree>
    <p:extLst>
      <p:ext uri="{BB962C8B-B14F-4D97-AF65-F5344CB8AC3E}">
        <p14:creationId xmlns:p14="http://schemas.microsoft.com/office/powerpoint/2010/main" val="19965439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redicting visual categories">
            <a:extLst>
              <a:ext uri="{FF2B5EF4-FFF2-40B4-BE49-F238E27FC236}">
                <a16:creationId xmlns:a16="http://schemas.microsoft.com/office/drawing/2014/main" id="{7A3543B4-5012-42C5-A479-D1913D5C5F29}"/>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Logits become probabilities and a learning signal</a:t>
            </a:r>
          </a:p>
        </p:txBody>
      </p:sp>
      <p:sp>
        <p:nvSpPr>
          <p:cNvPr id="2" name="For a next-code prediction, hidden state hᵢ contains th">
            <a:extLst>
              <a:ext uri="{FF2B5EF4-FFF2-40B4-BE49-F238E27FC236}">
                <a16:creationId xmlns:a16="http://schemas.microsoft.com/office/drawing/2014/main" id="{AEB48E0E-08F4-4F52-B15A-9C28B3724BE4}"/>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The output layer produces a logit for every vocabulary token. Softmax converts these logits into probabilities for the next token.</a:t>
            </a:r>
          </a:p>
        </p:txBody>
      </p:sp>
      <p:sp>
        <p:nvSpPr>
          <p:cNvPr id="3" name="The output matrix maps 5,120 hidden features to V = 282">
            <a:extLst>
              <a:ext uri="{FF2B5EF4-FFF2-40B4-BE49-F238E27FC236}">
                <a16:creationId xmlns:a16="http://schemas.microsoft.com/office/drawing/2014/main" id="{AC9942EA-F784-479E-AE22-8CE326F2516E}"/>
              </a:ext>
            </a:extLst>
          </p:cNvPr>
          <p:cNvSpPr>
            <a:spLocks noGrp="1"/>
          </p:cNvSpPr>
          <p:nvPr/>
        </p:nvSpPr>
        <p:spPr>
          <a:xfrm>
            <a:off x="762000" y="3971925"/>
            <a:ext cx="10668000" cy="1266825"/>
          </a:xfrm>
          <a:prstGeom prst="rect">
            <a:avLst/>
          </a:prstGeom>
          <a:noFill/>
          <a:ln w="0">
            <a:noFill/>
          </a:ln>
        </p:spPr>
        <p:txBody>
          <a:bodyPr lIns="0" tIns="0" rIns="0" bIns="0">
            <a:noAutofit/>
          </a:bodyPr>
          <a:lstStyle/>
          <a:p>
            <a:pPr>
              <a:buNone/>
              <a:defRPr sz="1950" b="0">
                <a:solidFill>
                  <a:srgbClr val="263642"/>
                </a:solidFill>
                <a:latin typeface="Arial"/>
                <a:ea typeface="Arial"/>
                <a:cs typeface="Arial"/>
              </a:defRPr>
            </a:pPr>
            <a:r>
              <a:rPr sz="1950" b="0" dirty="0">
                <a:solidFill>
                  <a:srgbClr val="263642"/>
                </a:solidFill>
                <a:latin typeface="Arial"/>
                <a:ea typeface="Arial"/>
                <a:cs typeface="Arial"/>
              </a:rPr>
              <a:t>i: target position. hᵢ: hidden vector from preceding tokens (5,120 features).</a:t>
            </a:r>
          </a:p>
          <a:p>
            <a:pPr>
              <a:buNone/>
              <a:defRPr sz="1950" b="0">
                <a:solidFill>
                  <a:srgbClr val="263642"/>
                </a:solidFill>
                <a:latin typeface="Arial"/>
                <a:ea typeface="Arial"/>
                <a:cs typeface="Arial"/>
              </a:defRPr>
            </a:pPr>
            <a:r>
              <a:rPr sz="1950" b="0" dirty="0">
                <a:solidFill>
                  <a:srgbClr val="263642"/>
                </a:solidFill>
                <a:latin typeface="Arial"/>
                <a:ea typeface="Arial"/>
                <a:cs typeface="Arial"/>
              </a:rPr>
              <a:t>Wout: learned output matrix. ℓᵢ: vector of 282,926 logits, one per token.</a:t>
            </a:r>
          </a:p>
          <a:p>
            <a:pPr>
              <a:buNone/>
              <a:defRPr sz="1950" b="0">
                <a:solidFill>
                  <a:srgbClr val="263642"/>
                </a:solidFill>
                <a:latin typeface="Arial"/>
                <a:ea typeface="Arial"/>
                <a:cs typeface="Arial"/>
              </a:defRPr>
            </a:pPr>
            <a:r>
              <a:rPr sz="1950" b="0" dirty="0">
                <a:solidFill>
                  <a:srgbClr val="263642"/>
                </a:solidFill>
                <a:latin typeface="Arial"/>
                <a:ea typeface="Arial"/>
                <a:cs typeface="Arial"/>
              </a:rPr>
              <a:t>Bold pᵢ: probability vector. sᵢ: correct target token. [sᵢ] selects its entry.</a:t>
            </a:r>
          </a:p>
          <a:p>
            <a:pPr>
              <a:buNone/>
              <a:defRPr sz="1950" b="0">
                <a:solidFill>
                  <a:srgbClr val="263642"/>
                </a:solidFill>
                <a:latin typeface="Arial"/>
                <a:ea typeface="Arial"/>
                <a:cs typeface="Arial"/>
              </a:defRPr>
            </a:pPr>
            <a:r>
              <a:rPr sz="1950" b="0" dirty="0">
                <a:solidFill>
                  <a:srgbClr val="263642"/>
                </a:solidFill>
                <a:latin typeface="Arial"/>
                <a:ea typeface="Arial"/>
                <a:cs typeface="Arial"/>
              </a:rPr>
              <a:t>Lᵢ: cross-entropy loss for that target, using the natural logarithm.</a:t>
            </a:r>
          </a:p>
        </p:txBody>
      </p:sp>
      <p:sp>
        <p:nvSpPr>
          <p:cNvPr id="4" name="Toy example: if the correct code receives probability 0">
            <a:extLst>
              <a:ext uri="{FF2B5EF4-FFF2-40B4-BE49-F238E27FC236}">
                <a16:creationId xmlns:a16="http://schemas.microsoft.com/office/drawing/2014/main" id="{6F66286C-136C-4BCE-8CF9-F8694E60FD5C}"/>
              </a:ext>
            </a:extLst>
          </p:cNvPr>
          <p:cNvSpPr>
            <a:spLocks noGrp="1"/>
          </p:cNvSpPr>
          <p:nvPr/>
        </p:nvSpPr>
        <p:spPr>
          <a:xfrm>
            <a:off x="762000" y="5410200"/>
            <a:ext cx="10668000" cy="9144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Logits can be any real numbers. Probabilities are nonnegative and sum to one.</a:t>
            </a:r>
          </a:p>
          <a:p>
            <a:pPr>
              <a:buNone/>
              <a:defRPr sz="2025" b="0">
                <a:solidFill>
                  <a:srgbClr val="263642"/>
                </a:solidFill>
                <a:latin typeface="Arial"/>
                <a:ea typeface="Arial"/>
                <a:cs typeface="Arial"/>
              </a:defRPr>
            </a:pPr>
            <a:r>
              <a:rPr sz="2025" b="0">
                <a:solidFill>
                  <a:srgbClr val="263642"/>
                </a:solidFill>
                <a:latin typeface="Arial"/>
                <a:ea typeface="Arial"/>
                <a:cs typeface="Arial"/>
              </a:rPr>
              <a:t>Training increases the probability of the correct text token or visual code.</a:t>
            </a:r>
          </a:p>
        </p:txBody>
      </p:sp>
      <p:pic>
        <p:nvPicPr>
          <p:cNvPr id="14" name="Picture 13"/>
          <p:cNvPicPr>
            <a:picLocks noChangeAspect="1"/>
          </p:cNvPicPr>
          <p:nvPr/>
        </p:nvPicPr>
        <p:blipFill>
          <a:blip r:embed="rId3"/>
          <a:stretch/>
        </p:blipFill>
        <p:spPr>
          <a:xfrm>
            <a:off x="2269236" y="2544604"/>
            <a:ext cx="7653528" cy="1054418"/>
          </a:xfrm>
          <a:prstGeom prst="rect">
            <a:avLst/>
          </a:prstGeom>
        </p:spPr>
      </p:pic>
      <p:sp>
        <p:nvSpPr>
          <p:cNvPr id="6" name="Emu3.5 Team, 2025">
            <a:extLst>
              <a:ext uri="{FF2B5EF4-FFF2-40B4-BE49-F238E27FC236}">
                <a16:creationId xmlns:a16="http://schemas.microsoft.com/office/drawing/2014/main" id="{C9F162A2-4725-4F74-9C35-D21256C5850D}"/>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45">
            <a:extLst>
              <a:ext uri="{FF2B5EF4-FFF2-40B4-BE49-F238E27FC236}">
                <a16:creationId xmlns:a16="http://schemas.microsoft.com/office/drawing/2014/main" id="{622162D1-8131-43CF-9397-3D3BFB520B30}"/>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51</a:t>
            </a:r>
          </a:p>
        </p:txBody>
      </p:sp>
    </p:spTree>
    <p:extLst>
      <p:ext uri="{BB962C8B-B14F-4D97-AF65-F5344CB8AC3E}">
        <p14:creationId xmlns:p14="http://schemas.microsoft.com/office/powerpoint/2010/main" val="493459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Optional diffusion image decoder">
            <a:extLst>
              <a:ext uri="{FF2B5EF4-FFF2-40B4-BE49-F238E27FC236}">
                <a16:creationId xmlns:a16="http://schemas.microsoft.com/office/drawing/2014/main" id="{AF5803EA-5276-4722-A27E-500B553D67FB}"/>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The same codes can feed different pixel decoders</a:t>
            </a:r>
          </a:p>
        </p:txBody>
      </p:sp>
      <p:sp>
        <p:nvSpPr>
          <p:cNvPr id="2" name="After code prediction, a second choice remains: how to ">
            <a:extLst>
              <a:ext uri="{FF2B5EF4-FFF2-40B4-BE49-F238E27FC236}">
                <a16:creationId xmlns:a16="http://schemas.microsoft.com/office/drawing/2014/main" id="{864C56FA-5E7B-4E0B-BB8C-28FEC4166EFC}"/>
              </a:ext>
            </a:extLst>
          </p:cNvPr>
          <p:cNvSpPr>
            <a:spLocks noGrp="1"/>
          </p:cNvSpPr>
          <p:nvPr/>
        </p:nvSpPr>
        <p:spPr>
          <a:xfrm>
            <a:off x="762000" y="1165003"/>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dirty="0">
                <a:solidFill>
                  <a:srgbClr val="263642"/>
                </a:solidFill>
                <a:latin typeface="Arial"/>
                <a:ea typeface="Arial"/>
                <a:cs typeface="Arial"/>
              </a:rPr>
              <a:t>After generating image codes, we still need to render pixels. Emu3.5 offers two routes.</a:t>
            </a:r>
          </a:p>
        </p:txBody>
      </p:sp>
      <p:sp>
        <p:nvSpPr>
          <p:cNvPr id="3" name="The optional diffusion decoder conditions on that same ">
            <a:extLst>
              <a:ext uri="{FF2B5EF4-FFF2-40B4-BE49-F238E27FC236}">
                <a16:creationId xmlns:a16="http://schemas.microsoft.com/office/drawing/2014/main" id="{E62DCC4D-B439-4981-942C-E610140DBE9B}"/>
              </a:ext>
            </a:extLst>
          </p:cNvPr>
          <p:cNvSpPr>
            <a:spLocks noGrp="1"/>
          </p:cNvSpPr>
          <p:nvPr/>
        </p:nvSpPr>
        <p:spPr>
          <a:xfrm>
            <a:off x="752475" y="311331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dirty="0">
                <a:solidFill>
                  <a:srgbClr val="263642"/>
                </a:solidFill>
                <a:latin typeface="Arial"/>
                <a:ea typeface="Arial"/>
                <a:cs typeface="Arial"/>
              </a:rPr>
              <a:t>The vanilla decoder reconstructs directly. The diffusion-based decoder starts from noise ε and uses code grid </a:t>
            </a:r>
            <a:r>
              <a:rPr sz="2025" b="0" dirty="0" err="1">
                <a:solidFill>
                  <a:srgbClr val="263642"/>
                </a:solidFill>
                <a:latin typeface="Arial"/>
                <a:ea typeface="Arial"/>
                <a:cs typeface="Arial"/>
              </a:rPr>
              <a:t>Zq</a:t>
            </a:r>
            <a:r>
              <a:rPr sz="2025" b="0" dirty="0">
                <a:solidFill>
                  <a:srgbClr val="263642"/>
                </a:solidFill>
                <a:latin typeface="Arial"/>
                <a:ea typeface="Arial"/>
                <a:cs typeface="Arial"/>
              </a:rPr>
              <a:t> as its condition.</a:t>
            </a:r>
          </a:p>
        </p:txBody>
      </p:sp>
      <p:pic>
        <p:nvPicPr>
          <p:cNvPr id="14" name="Picture 13"/>
          <p:cNvPicPr>
            <a:picLocks noChangeAspect="1"/>
          </p:cNvPicPr>
          <p:nvPr/>
        </p:nvPicPr>
        <p:blipFill>
          <a:blip r:embed="rId3"/>
          <a:stretch/>
        </p:blipFill>
        <p:spPr>
          <a:xfrm>
            <a:off x="3930174" y="1633315"/>
            <a:ext cx="4191952" cy="1270445"/>
          </a:xfrm>
          <a:prstGeom prst="rect">
            <a:avLst/>
          </a:prstGeom>
        </p:spPr>
      </p:pic>
      <p:sp>
        <p:nvSpPr>
          <p:cNvPr id="6" name="Emu3.5 Team, 2025">
            <a:extLst>
              <a:ext uri="{FF2B5EF4-FFF2-40B4-BE49-F238E27FC236}">
                <a16:creationId xmlns:a16="http://schemas.microsoft.com/office/drawing/2014/main" id="{7A99F1CC-C679-4BE7-96C6-66FE35FB773D}"/>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47">
            <a:extLst>
              <a:ext uri="{FF2B5EF4-FFF2-40B4-BE49-F238E27FC236}">
                <a16:creationId xmlns:a16="http://schemas.microsoft.com/office/drawing/2014/main" id="{6F93563F-2D90-4195-BC52-46DE252712C4}"/>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53</a:t>
            </a:r>
          </a:p>
        </p:txBody>
      </p:sp>
      <p:pic>
        <p:nvPicPr>
          <p:cNvPr id="9" name="Picture 8">
            <a:extLst>
              <a:ext uri="{FF2B5EF4-FFF2-40B4-BE49-F238E27FC236}">
                <a16:creationId xmlns:a16="http://schemas.microsoft.com/office/drawing/2014/main" id="{4E92A14C-08DE-75AF-E7F9-DC589CB47687}"/>
              </a:ext>
            </a:extLst>
          </p:cNvPr>
          <p:cNvPicPr>
            <a:picLocks noChangeAspect="1"/>
          </p:cNvPicPr>
          <p:nvPr/>
        </p:nvPicPr>
        <p:blipFill>
          <a:blip r:embed="rId4"/>
          <a:stretch/>
        </p:blipFill>
        <p:spPr>
          <a:xfrm>
            <a:off x="609600" y="3928914"/>
            <a:ext cx="10858500" cy="2111673"/>
          </a:xfrm>
          <a:prstGeom prst="rect">
            <a:avLst/>
          </a:prstGeom>
        </p:spPr>
      </p:pic>
      <p:sp>
        <p:nvSpPr>
          <p:cNvPr id="11" name="Reproduced from Emu3.5 Team, 2025, Fig. 11 (bottom-row ">
            <a:extLst>
              <a:ext uri="{FF2B5EF4-FFF2-40B4-BE49-F238E27FC236}">
                <a16:creationId xmlns:a16="http://schemas.microsoft.com/office/drawing/2014/main" id="{6F7D4CD4-B06E-35F3-79F9-E7B7432999BC}"/>
              </a:ext>
            </a:extLst>
          </p:cNvPr>
          <p:cNvSpPr>
            <a:spLocks noGrp="1"/>
          </p:cNvSpPr>
          <p:nvPr/>
        </p:nvSpPr>
        <p:spPr>
          <a:xfrm>
            <a:off x="609600" y="6149256"/>
            <a:ext cx="10668000" cy="247650"/>
          </a:xfrm>
          <a:prstGeom prst="rect">
            <a:avLst/>
          </a:prstGeom>
          <a:noFill/>
          <a:ln w="0">
            <a:noFill/>
          </a:ln>
        </p:spPr>
        <p:txBody>
          <a:bodyPr lIns="0" tIns="0" rIns="0" bIns="0">
            <a:noAutofit/>
          </a:bodyPr>
          <a:lstStyle/>
          <a:p>
            <a:pPr>
              <a:buNone/>
              <a:defRPr sz="1050" b="0">
                <a:solidFill>
                  <a:srgbClr val="617480"/>
                </a:solidFill>
                <a:latin typeface="Arial"/>
                <a:ea typeface="Arial"/>
                <a:cs typeface="Arial"/>
              </a:defRPr>
            </a:pPr>
            <a:r>
              <a:rPr sz="1050" b="0" dirty="0">
                <a:solidFill>
                  <a:srgbClr val="617480"/>
                </a:solidFill>
                <a:latin typeface="Arial"/>
                <a:ea typeface="Arial"/>
                <a:cs typeface="Arial"/>
              </a:rPr>
              <a:t>Reproduced from Emu3.5 Team, 2025, Fig. 11 (bottom-row crop)</a:t>
            </a:r>
          </a:p>
        </p:txBody>
      </p:sp>
    </p:spTree>
    <p:extLst>
      <p:ext uri="{BB962C8B-B14F-4D97-AF65-F5344CB8AC3E}">
        <p14:creationId xmlns:p14="http://schemas.microsoft.com/office/powerpoint/2010/main" val="4215527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Dense video from predicted keyframes">
            <a:extLst>
              <a:ext uri="{FF2B5EF4-FFF2-40B4-BE49-F238E27FC236}">
                <a16:creationId xmlns:a16="http://schemas.microsoft.com/office/drawing/2014/main" id="{A2A6B4F0-EFCA-4775-B8BB-2F8B93905119}"/>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From sparse keyframes to a continuous video</a:t>
            </a:r>
          </a:p>
        </p:txBody>
      </p:sp>
      <p:sp>
        <p:nvSpPr>
          <p:cNvPr id="2" name="Keyframes specify selected visual states. A video decod">
            <a:extLst>
              <a:ext uri="{FF2B5EF4-FFF2-40B4-BE49-F238E27FC236}">
                <a16:creationId xmlns:a16="http://schemas.microsoft.com/office/drawing/2014/main" id="{8910F746-4629-4E4A-919B-11C7E28BD042}"/>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Predicting a few meaningful frames does not yet generate every frame of a video.</a:t>
            </a:r>
          </a:p>
        </p:txBody>
      </p:sp>
      <p:sp>
        <p:nvSpPr>
          <p:cNvPr id="3" name="Teaching example: keyframes show an empty cup and a ful">
            <a:extLst>
              <a:ext uri="{FF2B5EF4-FFF2-40B4-BE49-F238E27FC236}">
                <a16:creationId xmlns:a16="http://schemas.microsoft.com/office/drawing/2014/main" id="{18E38D02-DF97-482D-A59F-B14FE1CF7EFA}"/>
              </a:ext>
            </a:extLst>
          </p:cNvPr>
          <p:cNvSpPr>
            <a:spLocks noGrp="1"/>
          </p:cNvSpPr>
          <p:nvPr/>
        </p:nvSpPr>
        <p:spPr>
          <a:xfrm>
            <a:off x="762000" y="2800350"/>
            <a:ext cx="10668000" cy="1038225"/>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dirty="0">
                <a:solidFill>
                  <a:srgbClr val="263642"/>
                </a:solidFill>
                <a:latin typeface="Arial"/>
                <a:ea typeface="Arial"/>
                <a:cs typeface="Arial"/>
              </a:rPr>
              <a:t>For “pour water into the cup,” keyframes can describe important visual states. The video decoder synthesizes a temporally dense sequence.</a:t>
            </a:r>
            <a:r>
              <a:rPr lang="en-US" sz="2025" dirty="0">
                <a:solidFill>
                  <a:srgbClr val="263642"/>
                </a:solidFill>
                <a:latin typeface="Arial"/>
                <a:ea typeface="Arial"/>
                <a:cs typeface="Arial"/>
              </a:rPr>
              <a:t> The Transformer models the interleaved keyframe-level content; the video decoder supplies motion between those sparse conditions.</a:t>
            </a:r>
          </a:p>
          <a:p>
            <a:pPr>
              <a:buNone/>
              <a:defRPr sz="2025" b="0">
                <a:solidFill>
                  <a:srgbClr val="263642"/>
                </a:solidFill>
                <a:latin typeface="Arial"/>
                <a:ea typeface="Arial"/>
                <a:cs typeface="Arial"/>
              </a:defRPr>
            </a:pPr>
            <a:endParaRPr sz="2025" b="0" dirty="0">
              <a:solidFill>
                <a:srgbClr val="263642"/>
              </a:solidFill>
              <a:latin typeface="Arial"/>
              <a:ea typeface="Arial"/>
              <a:cs typeface="Arial"/>
            </a:endParaRPr>
          </a:p>
        </p:txBody>
      </p:sp>
      <p:sp>
        <p:nvSpPr>
          <p:cNvPr id="4" name="I denotes a keyframe block, T accompanying text, and F ">
            <a:extLst>
              <a:ext uri="{FF2B5EF4-FFF2-40B4-BE49-F238E27FC236}">
                <a16:creationId xmlns:a16="http://schemas.microsoft.com/office/drawing/2014/main" id="{4387CF74-60AF-4A77-9FF9-1CF330AB43DC}"/>
              </a:ext>
            </a:extLst>
          </p:cNvPr>
          <p:cNvSpPr>
            <a:spLocks noGrp="1"/>
          </p:cNvSpPr>
          <p:nvPr/>
        </p:nvSpPr>
        <p:spPr>
          <a:xfrm>
            <a:off x="762000" y="3914775"/>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endParaRPr sz="2025" b="0" dirty="0">
              <a:solidFill>
                <a:srgbClr val="263642"/>
              </a:solidFill>
              <a:latin typeface="Arial"/>
              <a:ea typeface="Arial"/>
              <a:cs typeface="Arial"/>
            </a:endParaRPr>
          </a:p>
        </p:txBody>
      </p:sp>
      <p:pic>
        <p:nvPicPr>
          <p:cNvPr id="14" name="Picture 13"/>
          <p:cNvPicPr>
            <a:picLocks noChangeAspect="1"/>
          </p:cNvPicPr>
          <p:nvPr/>
        </p:nvPicPr>
        <p:blipFill>
          <a:blip r:embed="rId3"/>
          <a:stretch/>
        </p:blipFill>
        <p:spPr>
          <a:xfrm>
            <a:off x="1629537" y="2018347"/>
            <a:ext cx="8209026" cy="591503"/>
          </a:xfrm>
          <a:prstGeom prst="rect">
            <a:avLst/>
          </a:prstGeom>
        </p:spPr>
      </p:pic>
      <p:sp>
        <p:nvSpPr>
          <p:cNvPr id="6" name="Emu3.5 Team, 2025">
            <a:extLst>
              <a:ext uri="{FF2B5EF4-FFF2-40B4-BE49-F238E27FC236}">
                <a16:creationId xmlns:a16="http://schemas.microsoft.com/office/drawing/2014/main" id="{FFF96F06-B1E1-4F71-9C9B-EB63BE6A396A}"/>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48">
            <a:extLst>
              <a:ext uri="{FF2B5EF4-FFF2-40B4-BE49-F238E27FC236}">
                <a16:creationId xmlns:a16="http://schemas.microsoft.com/office/drawing/2014/main" id="{EE0D9941-3B1D-4165-B930-6A5444890A32}"/>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54</a:t>
            </a:r>
          </a:p>
        </p:txBody>
      </p:sp>
    </p:spTree>
    <p:extLst>
      <p:ext uri="{BB962C8B-B14F-4D97-AF65-F5344CB8AC3E}">
        <p14:creationId xmlns:p14="http://schemas.microsoft.com/office/powerpoint/2010/main" val="17510054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Pretraining data mixture">
            <a:extLst>
              <a:ext uri="{FF2B5EF4-FFF2-40B4-BE49-F238E27FC236}">
                <a16:creationId xmlns:a16="http://schemas.microsoft.com/office/drawing/2014/main" id="{31F13EEF-4F9B-4B12-AFDE-2A8A89344373}"/>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Pretraining data mixture</a:t>
            </a:r>
          </a:p>
        </p:txBody>
      </p:sp>
      <p:sp>
        <p:nvSpPr>
          <p:cNvPr id="2" name="Interleaved video provides examples of how descriptions">
            <a:extLst>
              <a:ext uri="{FF2B5EF4-FFF2-40B4-BE49-F238E27FC236}">
                <a16:creationId xmlns:a16="http://schemas.microsoft.com/office/drawing/2014/main" id="{1A4E6F08-7CFE-493D-948F-483F131B7235}"/>
              </a:ext>
            </a:extLst>
          </p:cNvPr>
          <p:cNvSpPr>
            <a:spLocks noGrp="1"/>
          </p:cNvSpPr>
          <p:nvPr/>
        </p:nvSpPr>
        <p:spPr>
          <a:xfrm>
            <a:off x="762000" y="1400175"/>
            <a:ext cx="10572750" cy="633413"/>
          </a:xfrm>
          <a:prstGeom prst="rect">
            <a:avLst/>
          </a:prstGeom>
          <a:noFill/>
          <a:ln w="0">
            <a:noFill/>
          </a:ln>
        </p:spPr>
        <p:txBody>
          <a:bodyPr lIns="0" tIns="0" rIns="0" bIns="0">
            <a:noAutofit/>
          </a:bodyPr>
          <a:lstStyle/>
          <a:p>
            <a:pPr>
              <a:buNone/>
              <a:defRPr sz="1875" b="0">
                <a:solidFill>
                  <a:srgbClr val="263642"/>
                </a:solidFill>
                <a:latin typeface="Arial"/>
                <a:ea typeface="Arial"/>
                <a:cs typeface="Arial"/>
              </a:defRPr>
            </a:pPr>
            <a:r>
              <a:rPr sz="1875" b="0">
                <a:solidFill>
                  <a:srgbClr val="263642"/>
                </a:solidFill>
                <a:latin typeface="Arial"/>
                <a:ea typeface="Arial"/>
                <a:cs typeface="Arial"/>
              </a:rPr>
              <a:t>Interleaved video provides examples of how descriptions and visual states change together.</a:t>
            </a:r>
          </a:p>
        </p:txBody>
      </p:sp>
      <p:sp>
        <p:nvSpPr>
          <p:cNvPr id="3" name="Other sources support text, paired generation, and edit">
            <a:extLst>
              <a:ext uri="{FF2B5EF4-FFF2-40B4-BE49-F238E27FC236}">
                <a16:creationId xmlns:a16="http://schemas.microsoft.com/office/drawing/2014/main" id="{B30852E6-A862-472A-886D-6A02935A3CF7}"/>
              </a:ext>
            </a:extLst>
          </p:cNvPr>
          <p:cNvSpPr>
            <a:spLocks noGrp="1"/>
          </p:cNvSpPr>
          <p:nvPr/>
        </p:nvSpPr>
        <p:spPr>
          <a:xfrm>
            <a:off x="762000" y="2147888"/>
            <a:ext cx="10572750" cy="633413"/>
          </a:xfrm>
          <a:prstGeom prst="rect">
            <a:avLst/>
          </a:prstGeom>
          <a:noFill/>
          <a:ln w="0">
            <a:noFill/>
          </a:ln>
        </p:spPr>
        <p:txBody>
          <a:bodyPr lIns="0" tIns="0" rIns="0" bIns="0">
            <a:noAutofit/>
          </a:bodyPr>
          <a:lstStyle/>
          <a:p>
            <a:pPr>
              <a:buNone/>
              <a:defRPr sz="1875" b="0">
                <a:solidFill>
                  <a:srgbClr val="263642"/>
                </a:solidFill>
                <a:latin typeface="Arial"/>
                <a:ea typeface="Arial"/>
                <a:cs typeface="Arial"/>
              </a:defRPr>
            </a:pPr>
            <a:r>
              <a:rPr sz="1875" b="0">
                <a:solidFill>
                  <a:srgbClr val="263642"/>
                </a:solidFill>
                <a:latin typeface="Arial"/>
                <a:ea typeface="Arial"/>
                <a:cs typeface="Arial"/>
              </a:rPr>
              <a:t>Other sources support text, paired generation, and editing. Entries below are sampling percentages.</a:t>
            </a:r>
          </a:p>
        </p:txBody>
      </p:sp>
      <p:sp>
        <p:nvSpPr>
          <p:cNvPr id="4" name="Sampling weights describe the training recipe, not nece">
            <a:extLst>
              <a:ext uri="{FF2B5EF4-FFF2-40B4-BE49-F238E27FC236}">
                <a16:creationId xmlns:a16="http://schemas.microsoft.com/office/drawing/2014/main" id="{EA43E933-4481-4579-A7DF-EB9A8A285984}"/>
              </a:ext>
            </a:extLst>
          </p:cNvPr>
          <p:cNvSpPr>
            <a:spLocks noGrp="1"/>
          </p:cNvSpPr>
          <p:nvPr/>
        </p:nvSpPr>
        <p:spPr>
          <a:xfrm>
            <a:off x="762000" y="5934075"/>
            <a:ext cx="10572750" cy="361950"/>
          </a:xfrm>
          <a:prstGeom prst="rect">
            <a:avLst/>
          </a:prstGeom>
          <a:noFill/>
          <a:ln w="0">
            <a:noFill/>
          </a:ln>
        </p:spPr>
        <p:txBody>
          <a:bodyPr lIns="0" tIns="0" rIns="0" bIns="0">
            <a:noAutofit/>
          </a:bodyPr>
          <a:lstStyle/>
          <a:p>
            <a:pPr>
              <a:buNone/>
              <a:defRPr sz="1575" b="0">
                <a:solidFill>
                  <a:srgbClr val="263642"/>
                </a:solidFill>
                <a:latin typeface="Arial"/>
                <a:ea typeface="Arial"/>
                <a:cs typeface="Arial"/>
              </a:defRPr>
            </a:pPr>
            <a:r>
              <a:rPr sz="1575" b="0">
                <a:solidFill>
                  <a:srgbClr val="263642"/>
                </a:solidFill>
                <a:latin typeface="Arial"/>
                <a:ea typeface="Arial"/>
                <a:cs typeface="Arial"/>
              </a:rPr>
              <a:t>Sampling weights describe the training recipe, not necessarily unique corpus proportions.</a:t>
            </a:r>
          </a:p>
        </p:txBody>
      </p:sp>
      <p:graphicFrame>
        <p:nvGraphicFramePr>
          <p:cNvPr id="14" name="Table 13"/>
          <p:cNvGraphicFramePr/>
          <p:nvPr/>
        </p:nvGraphicFramePr>
        <p:xfrm>
          <a:off x="762000" y="2952750"/>
          <a:ext cx="10668000" cy="2924178"/>
        </p:xfrm>
        <a:graphic>
          <a:graphicData uri="http://schemas.openxmlformats.org/drawingml/2006/table">
            <a:tbl>
              <a:tblPr/>
              <a:tblGrid>
                <a:gridCol w="3238500">
                  <a:extLst>
                    <a:ext uri="{9D8B030D-6E8A-4147-A177-3AD203B41FA5}">
                      <a16:colId xmlns:a16="http://schemas.microsoft.com/office/drawing/2014/main" val="20000"/>
                    </a:ext>
                  </a:extLst>
                </a:gridCol>
                <a:gridCol w="3714750">
                  <a:extLst>
                    <a:ext uri="{9D8B030D-6E8A-4147-A177-3AD203B41FA5}">
                      <a16:colId xmlns:a16="http://schemas.microsoft.com/office/drawing/2014/main" val="20001"/>
                    </a:ext>
                  </a:extLst>
                </a:gridCol>
                <a:gridCol w="3714750">
                  <a:extLst>
                    <a:ext uri="{9D8B030D-6E8A-4147-A177-3AD203B41FA5}">
                      <a16:colId xmlns:a16="http://schemas.microsoft.com/office/drawing/2014/main" val="20002"/>
                    </a:ext>
                  </a:extLst>
                </a:gridCol>
              </a:tblGrid>
              <a:tr h="487363">
                <a:tc>
                  <a:txBody>
                    <a:bodyPr/>
                    <a:lstStyle/>
                    <a:p>
                      <a:r>
                        <a:rPr sz="1875" b="1">
                          <a:solidFill>
                            <a:srgbClr val="18364A"/>
                          </a:solidFill>
                          <a:latin typeface="Arial"/>
                          <a:ea typeface="Arial"/>
                          <a:cs typeface="Arial"/>
                        </a:rPr>
                        <a:t>Data type</a:t>
                      </a:r>
                    </a:p>
                  </a:txBody>
                  <a:tcPr>
                    <a:solidFill>
                      <a:srgbClr val="E7EFF3"/>
                    </a:solidFill>
                  </a:tcPr>
                </a:tc>
                <a:tc>
                  <a:txBody>
                    <a:bodyPr/>
                    <a:lstStyle/>
                    <a:p>
                      <a:r>
                        <a:rPr sz="1875" b="1">
                          <a:solidFill>
                            <a:srgbClr val="18364A"/>
                          </a:solidFill>
                          <a:latin typeface="Arial"/>
                          <a:ea typeface="Arial"/>
                          <a:cs typeface="Arial"/>
                        </a:rPr>
                        <a:t>Stage 1</a:t>
                      </a:r>
                    </a:p>
                  </a:txBody>
                  <a:tcPr>
                    <a:solidFill>
                      <a:srgbClr val="E7EFF3"/>
                    </a:solidFill>
                  </a:tcPr>
                </a:tc>
                <a:tc>
                  <a:txBody>
                    <a:bodyPr/>
                    <a:lstStyle/>
                    <a:p>
                      <a:r>
                        <a:rPr sz="1875" b="1">
                          <a:solidFill>
                            <a:srgbClr val="18364A"/>
                          </a:solidFill>
                          <a:latin typeface="Arial"/>
                          <a:ea typeface="Arial"/>
                          <a:cs typeface="Arial"/>
                        </a:rPr>
                        <a:t>Stage 2</a:t>
                      </a:r>
                    </a:p>
                  </a:txBody>
                  <a:tcPr>
                    <a:solidFill>
                      <a:srgbClr val="E7EFF3"/>
                    </a:solidFill>
                  </a:tcPr>
                </a:tc>
                <a:extLst>
                  <a:ext uri="{0D108BD9-81ED-4DB2-BD59-A6C34878D82A}">
                    <a16:rowId xmlns:a16="http://schemas.microsoft.com/office/drawing/2014/main" val="10000"/>
                  </a:ext>
                </a:extLst>
              </a:tr>
              <a:tr h="487363">
                <a:tc>
                  <a:txBody>
                    <a:bodyPr/>
                    <a:lstStyle/>
                    <a:p>
                      <a:r>
                        <a:rPr sz="1875" b="0">
                          <a:solidFill>
                            <a:srgbClr val="18364A"/>
                          </a:solidFill>
                          <a:latin typeface="Arial"/>
                          <a:ea typeface="Arial"/>
                          <a:cs typeface="Arial"/>
                        </a:rPr>
                        <a:t>Video-interleaved</a:t>
                      </a:r>
                    </a:p>
                  </a:txBody>
                  <a:tcPr>
                    <a:solidFill>
                      <a:srgbClr val="FFFFFF"/>
                    </a:solidFill>
                  </a:tcPr>
                </a:tc>
                <a:tc>
                  <a:txBody>
                    <a:bodyPr/>
                    <a:lstStyle/>
                    <a:p>
                      <a:r>
                        <a:rPr sz="1875" b="0">
                          <a:solidFill>
                            <a:srgbClr val="18364A"/>
                          </a:solidFill>
                          <a:latin typeface="Arial"/>
                          <a:ea typeface="Arial"/>
                          <a:cs typeface="Arial"/>
                        </a:rPr>
                        <a:t>55%</a:t>
                      </a:r>
                    </a:p>
                  </a:txBody>
                  <a:tcPr>
                    <a:solidFill>
                      <a:srgbClr val="FFFFFF"/>
                    </a:solidFill>
                  </a:tcPr>
                </a:tc>
                <a:tc>
                  <a:txBody>
                    <a:bodyPr/>
                    <a:lstStyle/>
                    <a:p>
                      <a:r>
                        <a:rPr sz="1875" b="0">
                          <a:solidFill>
                            <a:srgbClr val="18364A"/>
                          </a:solidFill>
                          <a:latin typeface="Arial"/>
                          <a:ea typeface="Arial"/>
                          <a:cs typeface="Arial"/>
                        </a:rPr>
                        <a:t>55%</a:t>
                      </a:r>
                    </a:p>
                  </a:txBody>
                  <a:tcPr>
                    <a:solidFill>
                      <a:srgbClr val="FFFFFF"/>
                    </a:solidFill>
                  </a:tcPr>
                </a:tc>
                <a:extLst>
                  <a:ext uri="{0D108BD9-81ED-4DB2-BD59-A6C34878D82A}">
                    <a16:rowId xmlns:a16="http://schemas.microsoft.com/office/drawing/2014/main" val="10001"/>
                  </a:ext>
                </a:extLst>
              </a:tr>
              <a:tr h="487363">
                <a:tc>
                  <a:txBody>
                    <a:bodyPr/>
                    <a:lstStyle/>
                    <a:p>
                      <a:r>
                        <a:rPr sz="1875" b="0">
                          <a:solidFill>
                            <a:srgbClr val="18364A"/>
                          </a:solidFill>
                          <a:latin typeface="Arial"/>
                          <a:ea typeface="Arial"/>
                          <a:cs typeface="Arial"/>
                        </a:rPr>
                        <a:t>Text-only</a:t>
                      </a:r>
                    </a:p>
                  </a:txBody>
                  <a:tcPr>
                    <a:solidFill>
                      <a:srgbClr val="F5F8FA"/>
                    </a:solidFill>
                  </a:tcPr>
                </a:tc>
                <a:tc>
                  <a:txBody>
                    <a:bodyPr/>
                    <a:lstStyle/>
                    <a:p>
                      <a:r>
                        <a:rPr sz="1875" b="0">
                          <a:solidFill>
                            <a:srgbClr val="18364A"/>
                          </a:solidFill>
                          <a:latin typeface="Arial"/>
                          <a:ea typeface="Arial"/>
                          <a:cs typeface="Arial"/>
                        </a:rPr>
                        <a:t>20%</a:t>
                      </a:r>
                    </a:p>
                  </a:txBody>
                  <a:tcPr>
                    <a:solidFill>
                      <a:srgbClr val="F5F8FA"/>
                    </a:solidFill>
                  </a:tcPr>
                </a:tc>
                <a:tc>
                  <a:txBody>
                    <a:bodyPr/>
                    <a:lstStyle/>
                    <a:p>
                      <a:r>
                        <a:rPr sz="1875" b="0">
                          <a:solidFill>
                            <a:srgbClr val="18364A"/>
                          </a:solidFill>
                          <a:latin typeface="Arial"/>
                          <a:ea typeface="Arial"/>
                          <a:cs typeface="Arial"/>
                        </a:rPr>
                        <a:t>18%</a:t>
                      </a:r>
                    </a:p>
                  </a:txBody>
                  <a:tcPr>
                    <a:solidFill>
                      <a:srgbClr val="F5F8FA"/>
                    </a:solidFill>
                  </a:tcPr>
                </a:tc>
                <a:extLst>
                  <a:ext uri="{0D108BD9-81ED-4DB2-BD59-A6C34878D82A}">
                    <a16:rowId xmlns:a16="http://schemas.microsoft.com/office/drawing/2014/main" val="10002"/>
                  </a:ext>
                </a:extLst>
              </a:tr>
              <a:tr h="487363">
                <a:tc>
                  <a:txBody>
                    <a:bodyPr/>
                    <a:lstStyle/>
                    <a:p>
                      <a:r>
                        <a:rPr sz="1875" b="0">
                          <a:solidFill>
                            <a:srgbClr val="18364A"/>
                          </a:solidFill>
                          <a:latin typeface="Arial"/>
                          <a:ea typeface="Arial"/>
                          <a:cs typeface="Arial"/>
                        </a:rPr>
                        <a:t>Image–text pairs</a:t>
                      </a:r>
                    </a:p>
                  </a:txBody>
                  <a:tcPr>
                    <a:solidFill>
                      <a:srgbClr val="FFFFFF"/>
                    </a:solidFill>
                  </a:tcPr>
                </a:tc>
                <a:tc>
                  <a:txBody>
                    <a:bodyPr/>
                    <a:lstStyle/>
                    <a:p>
                      <a:r>
                        <a:rPr sz="1875" b="0">
                          <a:solidFill>
                            <a:srgbClr val="18364A"/>
                          </a:solidFill>
                          <a:latin typeface="Arial"/>
                          <a:ea typeface="Arial"/>
                          <a:cs typeface="Arial"/>
                        </a:rPr>
                        <a:t>20%</a:t>
                      </a:r>
                    </a:p>
                  </a:txBody>
                  <a:tcPr>
                    <a:solidFill>
                      <a:srgbClr val="FFFFFF"/>
                    </a:solidFill>
                  </a:tcPr>
                </a:tc>
                <a:tc>
                  <a:txBody>
                    <a:bodyPr/>
                    <a:lstStyle/>
                    <a:p>
                      <a:r>
                        <a:rPr sz="1875" b="0">
                          <a:solidFill>
                            <a:srgbClr val="18364A"/>
                          </a:solidFill>
                          <a:latin typeface="Arial"/>
                          <a:ea typeface="Arial"/>
                          <a:cs typeface="Arial"/>
                        </a:rPr>
                        <a:t>16%</a:t>
                      </a:r>
                    </a:p>
                  </a:txBody>
                  <a:tcPr>
                    <a:solidFill>
                      <a:srgbClr val="FFFFFF"/>
                    </a:solidFill>
                  </a:tcPr>
                </a:tc>
                <a:extLst>
                  <a:ext uri="{0D108BD9-81ED-4DB2-BD59-A6C34878D82A}">
                    <a16:rowId xmlns:a16="http://schemas.microsoft.com/office/drawing/2014/main" val="10003"/>
                  </a:ext>
                </a:extLst>
              </a:tr>
              <a:tr h="487363">
                <a:tc>
                  <a:txBody>
                    <a:bodyPr/>
                    <a:lstStyle/>
                    <a:p>
                      <a:r>
                        <a:rPr sz="1875" b="0">
                          <a:solidFill>
                            <a:srgbClr val="18364A"/>
                          </a:solidFill>
                          <a:latin typeface="Arial"/>
                          <a:ea typeface="Arial"/>
                          <a:cs typeface="Arial"/>
                        </a:rPr>
                        <a:t>Video–text pairs</a:t>
                      </a:r>
                    </a:p>
                  </a:txBody>
                  <a:tcPr>
                    <a:solidFill>
                      <a:srgbClr val="F5F8FA"/>
                    </a:solidFill>
                  </a:tcPr>
                </a:tc>
                <a:tc>
                  <a:txBody>
                    <a:bodyPr/>
                    <a:lstStyle/>
                    <a:p>
                      <a:r>
                        <a:rPr sz="1875" b="0">
                          <a:solidFill>
                            <a:srgbClr val="18364A"/>
                          </a:solidFill>
                          <a:latin typeface="Arial"/>
                          <a:ea typeface="Arial"/>
                          <a:cs typeface="Arial"/>
                        </a:rPr>
                        <a:t>5%</a:t>
                      </a:r>
                    </a:p>
                  </a:txBody>
                  <a:tcPr>
                    <a:solidFill>
                      <a:srgbClr val="F5F8FA"/>
                    </a:solidFill>
                  </a:tcPr>
                </a:tc>
                <a:tc>
                  <a:txBody>
                    <a:bodyPr/>
                    <a:lstStyle/>
                    <a:p>
                      <a:r>
                        <a:rPr sz="1875" b="0">
                          <a:solidFill>
                            <a:srgbClr val="18364A"/>
                          </a:solidFill>
                          <a:latin typeface="Arial"/>
                          <a:ea typeface="Arial"/>
                          <a:cs typeface="Arial"/>
                        </a:rPr>
                        <a:t>8%</a:t>
                      </a:r>
                    </a:p>
                  </a:txBody>
                  <a:tcPr>
                    <a:solidFill>
                      <a:srgbClr val="F5F8FA"/>
                    </a:solidFill>
                  </a:tcPr>
                </a:tc>
                <a:extLst>
                  <a:ext uri="{0D108BD9-81ED-4DB2-BD59-A6C34878D82A}">
                    <a16:rowId xmlns:a16="http://schemas.microsoft.com/office/drawing/2014/main" val="10004"/>
                  </a:ext>
                </a:extLst>
              </a:tr>
              <a:tr h="487363">
                <a:tc>
                  <a:txBody>
                    <a:bodyPr/>
                    <a:lstStyle/>
                    <a:p>
                      <a:r>
                        <a:rPr sz="1875" b="0">
                          <a:solidFill>
                            <a:srgbClr val="18364A"/>
                          </a:solidFill>
                          <a:latin typeface="Arial"/>
                          <a:ea typeface="Arial"/>
                          <a:cs typeface="Arial"/>
                        </a:rPr>
                        <a:t>Any-to-image</a:t>
                      </a:r>
                    </a:p>
                  </a:txBody>
                  <a:tcPr>
                    <a:solidFill>
                      <a:srgbClr val="FFFFFF"/>
                    </a:solidFill>
                  </a:tcPr>
                </a:tc>
                <a:tc>
                  <a:txBody>
                    <a:bodyPr/>
                    <a:lstStyle/>
                    <a:p>
                      <a:r>
                        <a:rPr sz="1875" b="0">
                          <a:solidFill>
                            <a:srgbClr val="18364A"/>
                          </a:solidFill>
                          <a:latin typeface="Arial"/>
                          <a:ea typeface="Arial"/>
                          <a:cs typeface="Arial"/>
                        </a:rPr>
                        <a:t>0%</a:t>
                      </a:r>
                    </a:p>
                  </a:txBody>
                  <a:tcPr>
                    <a:solidFill>
                      <a:srgbClr val="FFFFFF"/>
                    </a:solidFill>
                  </a:tcPr>
                </a:tc>
                <a:tc>
                  <a:txBody>
                    <a:bodyPr/>
                    <a:lstStyle/>
                    <a:p>
                      <a:r>
                        <a:rPr sz="1875" b="0">
                          <a:solidFill>
                            <a:srgbClr val="18364A"/>
                          </a:solidFill>
                          <a:latin typeface="Arial"/>
                          <a:ea typeface="Arial"/>
                          <a:cs typeface="Arial"/>
                        </a:rPr>
                        <a:t>3%</a:t>
                      </a:r>
                    </a:p>
                  </a:txBody>
                  <a:tcPr>
                    <a:solidFill>
                      <a:srgbClr val="FFFFFF"/>
                    </a:solidFill>
                  </a:tcPr>
                </a:tc>
                <a:extLst>
                  <a:ext uri="{0D108BD9-81ED-4DB2-BD59-A6C34878D82A}">
                    <a16:rowId xmlns:a16="http://schemas.microsoft.com/office/drawing/2014/main" val="10005"/>
                  </a:ext>
                </a:extLst>
              </a:tr>
            </a:tbl>
          </a:graphicData>
        </a:graphic>
      </p:graphicFrame>
      <p:sp>
        <p:nvSpPr>
          <p:cNvPr id="6" name="Emu3.5 Team, 2025">
            <a:extLst>
              <a:ext uri="{FF2B5EF4-FFF2-40B4-BE49-F238E27FC236}">
                <a16:creationId xmlns:a16="http://schemas.microsoft.com/office/drawing/2014/main" id="{9CBE8D86-D6A6-4D91-8DF5-7DDBA4AE46CA}"/>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49">
            <a:extLst>
              <a:ext uri="{FF2B5EF4-FFF2-40B4-BE49-F238E27FC236}">
                <a16:creationId xmlns:a16="http://schemas.microsoft.com/office/drawing/2014/main" id="{35845735-8627-48FE-9CC7-18B1EB53A9F0}"/>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55</a:t>
            </a:r>
          </a:p>
        </p:txBody>
      </p:sp>
    </p:spTree>
    <p:extLst>
      <p:ext uri="{BB962C8B-B14F-4D97-AF65-F5344CB8AC3E}">
        <p14:creationId xmlns:p14="http://schemas.microsoft.com/office/powerpoint/2010/main" val="5981113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Aligning speech transcripts with frames">
            <a:extLst>
              <a:ext uri="{FF2B5EF4-FFF2-40B4-BE49-F238E27FC236}">
                <a16:creationId xmlns:a16="http://schemas.microsoft.com/office/drawing/2014/main" id="{DCB80167-C844-4EC7-9FE8-AB92A8AE0DA9}"/>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Aligning speech transcripts with frames</a:t>
            </a:r>
          </a:p>
        </p:txBody>
      </p:sp>
      <p:pic>
        <p:nvPicPr>
          <p:cNvPr id="11" name="Picture 10"/>
          <p:cNvPicPr>
            <a:picLocks noChangeAspect="1"/>
          </p:cNvPicPr>
          <p:nvPr/>
        </p:nvPicPr>
        <p:blipFill>
          <a:blip r:embed="rId3"/>
          <a:stretch/>
        </p:blipFill>
        <p:spPr>
          <a:xfrm>
            <a:off x="666750" y="2025077"/>
            <a:ext cx="10858500" cy="2064895"/>
          </a:xfrm>
          <a:prstGeom prst="rect">
            <a:avLst/>
          </a:prstGeom>
        </p:spPr>
      </p:pic>
      <p:sp>
        <p:nvSpPr>
          <p:cNvPr id="3" name="Reproduced from Emu3.5 Team, 2025, Fig. 6 (first-row ex">
            <a:extLst>
              <a:ext uri="{FF2B5EF4-FFF2-40B4-BE49-F238E27FC236}">
                <a16:creationId xmlns:a16="http://schemas.microsoft.com/office/drawing/2014/main" id="{DE3042AA-2BB6-4C72-83F3-18B5A9AA58FA}"/>
              </a:ext>
            </a:extLst>
          </p:cNvPr>
          <p:cNvSpPr>
            <a:spLocks noGrp="1"/>
          </p:cNvSpPr>
          <p:nvPr/>
        </p:nvSpPr>
        <p:spPr>
          <a:xfrm>
            <a:off x="723900" y="4848225"/>
            <a:ext cx="10668000" cy="247650"/>
          </a:xfrm>
          <a:prstGeom prst="rect">
            <a:avLst/>
          </a:prstGeom>
          <a:noFill/>
          <a:ln w="0">
            <a:noFill/>
          </a:ln>
        </p:spPr>
        <p:txBody>
          <a:bodyPr lIns="0" tIns="0" rIns="0" bIns="0">
            <a:noAutofit/>
          </a:bodyPr>
          <a:lstStyle/>
          <a:p>
            <a:pPr>
              <a:buNone/>
              <a:defRPr sz="1050" b="0">
                <a:solidFill>
                  <a:srgbClr val="617480"/>
                </a:solidFill>
                <a:latin typeface="Arial"/>
                <a:ea typeface="Arial"/>
                <a:cs typeface="Arial"/>
              </a:defRPr>
            </a:pPr>
            <a:r>
              <a:rPr sz="1050" b="0">
                <a:solidFill>
                  <a:srgbClr val="617480"/>
                </a:solidFill>
                <a:latin typeface="Arial"/>
                <a:ea typeface="Arial"/>
                <a:cs typeface="Arial"/>
              </a:rPr>
              <a:t>Reproduced from Emu3.5 Team, 2025, Fig. 6 (first-row excerpt)</a:t>
            </a:r>
          </a:p>
        </p:txBody>
      </p:sp>
      <p:sp>
        <p:nvSpPr>
          <p:cNvPr id="4" name="Timestamped transcripts associate spoken descriptions w">
            <a:extLst>
              <a:ext uri="{FF2B5EF4-FFF2-40B4-BE49-F238E27FC236}">
                <a16:creationId xmlns:a16="http://schemas.microsoft.com/office/drawing/2014/main" id="{C72FEC70-DB51-46DD-A1C5-331AA7B8F593}"/>
              </a:ext>
            </a:extLst>
          </p:cNvPr>
          <p:cNvSpPr>
            <a:spLocks noGrp="1"/>
          </p:cNvSpPr>
          <p:nvPr/>
        </p:nvSpPr>
        <p:spPr>
          <a:xfrm>
            <a:off x="762000" y="5153025"/>
            <a:ext cx="10572750" cy="32385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Timestamped transcripts associate spoken descriptions with nearby visual states.</a:t>
            </a:r>
          </a:p>
        </p:txBody>
      </p:sp>
      <p:sp>
        <p:nvSpPr>
          <p:cNvPr id="5" name="Whisper converts speech into text. Chronological mergin">
            <a:extLst>
              <a:ext uri="{FF2B5EF4-FFF2-40B4-BE49-F238E27FC236}">
                <a16:creationId xmlns:a16="http://schemas.microsoft.com/office/drawing/2014/main" id="{6982BF93-B924-48D5-B28B-6365C1D01549}"/>
              </a:ext>
            </a:extLst>
          </p:cNvPr>
          <p:cNvSpPr>
            <a:spLocks noGrp="1"/>
          </p:cNvSpPr>
          <p:nvPr/>
        </p:nvSpPr>
        <p:spPr>
          <a:xfrm>
            <a:off x="762000" y="555307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Whisper converts speech into text. Chronological merging creates text–image sequences, without native audio tokens.</a:t>
            </a:r>
          </a:p>
        </p:txBody>
      </p:sp>
      <p:sp>
        <p:nvSpPr>
          <p:cNvPr id="6" name="Emu3.5 Team, 2025">
            <a:extLst>
              <a:ext uri="{FF2B5EF4-FFF2-40B4-BE49-F238E27FC236}">
                <a16:creationId xmlns:a16="http://schemas.microsoft.com/office/drawing/2014/main" id="{2FAF8873-170E-4A7C-8E31-8524E6957B5D}"/>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51">
            <a:extLst>
              <a:ext uri="{FF2B5EF4-FFF2-40B4-BE49-F238E27FC236}">
                <a16:creationId xmlns:a16="http://schemas.microsoft.com/office/drawing/2014/main" id="{7BCA384D-AD9B-49C8-B79B-AFB4DF28FA6A}"/>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57</a:t>
            </a:r>
          </a:p>
        </p:txBody>
      </p:sp>
    </p:spTree>
    <p:extLst>
      <p:ext uri="{BB962C8B-B14F-4D97-AF65-F5344CB8AC3E}">
        <p14:creationId xmlns:p14="http://schemas.microsoft.com/office/powerpoint/2010/main" val="12634504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A short interleaved training example">
            <a:extLst>
              <a:ext uri="{FF2B5EF4-FFF2-40B4-BE49-F238E27FC236}">
                <a16:creationId xmlns:a16="http://schemas.microsoft.com/office/drawing/2014/main" id="{FCA16E6C-1113-44FD-ACB8-877925804926}"/>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Interleaved sequences teach contextual prediction</a:t>
            </a:r>
          </a:p>
        </p:txBody>
      </p:sp>
      <p:sp>
        <p:nvSpPr>
          <p:cNvPr id="2" name="Teaching example: I₁ shows an empty cup and I₂ shows a ">
            <a:extLst>
              <a:ext uri="{FF2B5EF4-FFF2-40B4-BE49-F238E27FC236}">
                <a16:creationId xmlns:a16="http://schemas.microsoft.com/office/drawing/2014/main" id="{1E31CBBB-78D9-4D01-BE53-444A93A39A98}"/>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Video-derived training data connect language to changes in visual state over time.</a:t>
            </a:r>
          </a:p>
        </p:txBody>
      </p:sp>
      <p:sp>
        <p:nvSpPr>
          <p:cNvPr id="3" name="The words “Pour water” and image I₁ provide context for">
            <a:extLst>
              <a:ext uri="{FF2B5EF4-FFF2-40B4-BE49-F238E27FC236}">
                <a16:creationId xmlns:a16="http://schemas.microsoft.com/office/drawing/2014/main" id="{58A0C369-EAAD-4E29-9AE4-56DF74B7B233}"/>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Each image is a block of visual tokens. Later tokens are predicted using earlier words and image blocks as context.</a:t>
            </a:r>
          </a:p>
        </p:txBody>
      </p:sp>
      <p:sp>
        <p:nvSpPr>
          <p:cNvPr id="4" name="This trains prediction of observed sequences. It does n">
            <a:extLst>
              <a:ext uri="{FF2B5EF4-FFF2-40B4-BE49-F238E27FC236}">
                <a16:creationId xmlns:a16="http://schemas.microsoft.com/office/drawing/2014/main" id="{2629CC50-24EC-4437-B40C-4B63F16B5905}"/>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The learning signal rewards plausible continuations of observed sequences. Predictive co-occurrence alone does not prove causal understanding.</a:t>
            </a:r>
          </a:p>
        </p:txBody>
      </p:sp>
      <p:pic>
        <p:nvPicPr>
          <p:cNvPr id="14" name="Picture 13"/>
          <p:cNvPicPr>
            <a:picLocks noChangeAspect="1"/>
          </p:cNvPicPr>
          <p:nvPr/>
        </p:nvPicPr>
        <p:blipFill>
          <a:blip r:embed="rId3"/>
          <a:stretch/>
        </p:blipFill>
        <p:spPr>
          <a:xfrm>
            <a:off x="2472404" y="2885408"/>
            <a:ext cx="7247192" cy="468059"/>
          </a:xfrm>
          <a:prstGeom prst="rect">
            <a:avLst/>
          </a:prstGeom>
        </p:spPr>
      </p:pic>
      <p:sp>
        <p:nvSpPr>
          <p:cNvPr id="6" name="Emu3.5 Team, 2025">
            <a:extLst>
              <a:ext uri="{FF2B5EF4-FFF2-40B4-BE49-F238E27FC236}">
                <a16:creationId xmlns:a16="http://schemas.microsoft.com/office/drawing/2014/main" id="{67DF71AA-F4D3-4516-B036-BA3C6B3AF8EE}"/>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52">
            <a:extLst>
              <a:ext uri="{FF2B5EF4-FFF2-40B4-BE49-F238E27FC236}">
                <a16:creationId xmlns:a16="http://schemas.microsoft.com/office/drawing/2014/main" id="{56C66831-D011-45C3-9FCC-F3F14ADD6817}"/>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58</a:t>
            </a:r>
          </a:p>
        </p:txBody>
      </p:sp>
    </p:spTree>
    <p:extLst>
      <p:ext uri="{BB962C8B-B14F-4D97-AF65-F5344CB8AC3E}">
        <p14:creationId xmlns:p14="http://schemas.microsoft.com/office/powerpoint/2010/main" val="11113890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Unified next-token supervision">
            <a:extLst>
              <a:ext uri="{FF2B5EF4-FFF2-40B4-BE49-F238E27FC236}">
                <a16:creationId xmlns:a16="http://schemas.microsoft.com/office/drawing/2014/main" id="{BF806F5E-AFE5-41A3-847A-C2A325304A5B}"/>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Weighted next-token loss balances token types</a:t>
            </a:r>
          </a:p>
        </p:txBody>
      </p:sp>
      <p:sp>
        <p:nvSpPr>
          <p:cNvPr id="2" name="xₜ is the next token, which may be text or a visual cod">
            <a:extLst>
              <a:ext uri="{FF2B5EF4-FFF2-40B4-BE49-F238E27FC236}">
                <a16:creationId xmlns:a16="http://schemas.microsoft.com/office/drawing/2014/main" id="{B5ED24A1-1C76-4D32-9D2B-5BAFDC7B1088}"/>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Images introduce many code targets. A per-token weight controls their contribution to training.</a:t>
            </a:r>
          </a:p>
        </p:txBody>
      </p:sp>
      <p:sp>
        <p:nvSpPr>
          <p:cNvPr id="3" name="Image blocks often contain many more tokens than text s">
            <a:extLst>
              <a:ext uri="{FF2B5EF4-FFF2-40B4-BE49-F238E27FC236}">
                <a16:creationId xmlns:a16="http://schemas.microsoft.com/office/drawing/2014/main" id="{FD19831B-599C-46DC-9091-66B9FA862125}"/>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At each position, select the probability of the true next symbol, take its negative log, and multiply by that modality’s weight.</a:t>
            </a:r>
          </a:p>
        </p:txBody>
      </p:sp>
      <p:sp>
        <p:nvSpPr>
          <p:cNvPr id="4" name="Emu3.5 gives each visual target weight 0.5 and each tex">
            <a:extLst>
              <a:ext uri="{FF2B5EF4-FFF2-40B4-BE49-F238E27FC236}">
                <a16:creationId xmlns:a16="http://schemas.microsoft.com/office/drawing/2014/main" id="{23815D6C-1AF1-4FDD-902D-EF75851B78A7}"/>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A visual weight of 0.5 halves each visual token’s contribution. It does not guarantee that images contribute half the total loss.</a:t>
            </a:r>
          </a:p>
        </p:txBody>
      </p:sp>
      <p:pic>
        <p:nvPicPr>
          <p:cNvPr id="14" name="Picture 13"/>
          <p:cNvPicPr>
            <a:picLocks noChangeAspect="1"/>
          </p:cNvPicPr>
          <p:nvPr/>
        </p:nvPicPr>
        <p:blipFill>
          <a:blip r:embed="rId3"/>
          <a:stretch/>
        </p:blipFill>
        <p:spPr>
          <a:xfrm>
            <a:off x="2374678" y="2401919"/>
            <a:ext cx="7442645" cy="1435037"/>
          </a:xfrm>
          <a:prstGeom prst="rect">
            <a:avLst/>
          </a:prstGeom>
        </p:spPr>
      </p:pic>
      <p:sp>
        <p:nvSpPr>
          <p:cNvPr id="6" name="Emu3.5 Team, 2025">
            <a:extLst>
              <a:ext uri="{FF2B5EF4-FFF2-40B4-BE49-F238E27FC236}">
                <a16:creationId xmlns:a16="http://schemas.microsoft.com/office/drawing/2014/main" id="{486FF6C9-EE28-4B75-BBB9-95E0120F87F5}"/>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53">
            <a:extLst>
              <a:ext uri="{FF2B5EF4-FFF2-40B4-BE49-F238E27FC236}">
                <a16:creationId xmlns:a16="http://schemas.microsoft.com/office/drawing/2014/main" id="{4803F15B-804B-48D9-A77D-AC791E40AA34}"/>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59</a:t>
            </a:r>
          </a:p>
        </p:txBody>
      </p:sp>
    </p:spTree>
    <p:extLst>
      <p:ext uri="{BB962C8B-B14F-4D97-AF65-F5344CB8AC3E}">
        <p14:creationId xmlns:p14="http://schemas.microsoft.com/office/powerpoint/2010/main" val="15804440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A token weight is not a modality percentage">
            <a:extLst>
              <a:ext uri="{FF2B5EF4-FFF2-40B4-BE49-F238E27FC236}">
                <a16:creationId xmlns:a16="http://schemas.microsoft.com/office/drawing/2014/main" id="{B11911E9-209A-44F6-A8BB-FB0B523E02C4}"/>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defRPr sz="3300" b="1">
                <a:solidFill>
                  <a:srgbClr val="18364A"/>
                </a:solidFill>
                <a:latin typeface="Arial"/>
                <a:ea typeface="Arial"/>
                <a:cs typeface="Arial"/>
              </a:defRPr>
            </a:pPr>
            <a:r>
              <a:rPr sz="3300" b="1">
                <a:solidFill>
                  <a:srgbClr val="18364A"/>
                </a:solidFill>
                <a:latin typeface="Arial"/>
                <a:ea typeface="Arial"/>
                <a:cs typeface="Arial"/>
              </a:rPr>
              <a:t>A token weight is not a modality percentage</a:t>
            </a:r>
          </a:p>
        </p:txBody>
      </p:sp>
      <p:sp>
        <p:nvSpPr>
          <p:cNvPr id="2" name="Suppose an example has 1,024 visual tokens and 32 text token">
            <a:extLst>
              <a:ext uri="{FF2B5EF4-FFF2-40B4-BE49-F238E27FC236}">
                <a16:creationId xmlns:a16="http://schemas.microsoft.com/office/drawing/2014/main" id="{0D7522B4-94BA-4E3A-91F1-6381B5E737EB}"/>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defRPr sz="2100" b="0">
                <a:solidFill>
                  <a:srgbClr val="263642"/>
                </a:solidFill>
                <a:latin typeface="Arial"/>
                <a:ea typeface="Arial"/>
                <a:cs typeface="Arial"/>
              </a:defRPr>
            </a:pPr>
            <a:r>
              <a:rPr sz="2100" b="0">
                <a:solidFill>
                  <a:srgbClr val="263642"/>
                </a:solidFill>
                <a:latin typeface="Arial"/>
                <a:ea typeface="Arial"/>
                <a:cs typeface="Arial"/>
              </a:rPr>
              <a:t>Suppose an example has 1,024 visual tokens and 32 text tokens, each with unweighted loss 1.</a:t>
            </a:r>
          </a:p>
        </p:txBody>
      </p:sp>
      <p:sp>
        <p:nvSpPr>
          <p:cNvPr id="3" name="Even with half weight per visual token, this example is domi">
            <a:extLst>
              <a:ext uri="{FF2B5EF4-FFF2-40B4-BE49-F238E27FC236}">
                <a16:creationId xmlns:a16="http://schemas.microsoft.com/office/drawing/2014/main" id="{B99F72E8-273A-4108-8C6A-DCDB80EC7FA6}"/>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a:solidFill>
                  <a:srgbClr val="263642"/>
                </a:solidFill>
                <a:latin typeface="Arial"/>
                <a:ea typeface="Arial"/>
                <a:cs typeface="Arial"/>
              </a:rPr>
              <a:t>Even with half weight per visual token, this example is dominated by image targets because there are many more of them.</a:t>
            </a:r>
          </a:p>
        </p:txBody>
      </p:sp>
      <p:sp>
        <p:nvSpPr>
          <p:cNvPr id="4" name="Total influence depends on token counts, prediction difficul">
            <a:extLst>
              <a:ext uri="{FF2B5EF4-FFF2-40B4-BE49-F238E27FC236}">
                <a16:creationId xmlns:a16="http://schemas.microsoft.com/office/drawing/2014/main" id="{56183CE3-AFCB-488F-8F37-D4ECE5559866}"/>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a:solidFill>
                  <a:srgbClr val="263642"/>
                </a:solidFill>
                <a:latin typeface="Arial"/>
                <a:ea typeface="Arial"/>
                <a:cs typeface="Arial"/>
              </a:rPr>
              <a:t>Total influence depends on token counts, prediction difficulty, weights, and normalization—not just the coefficient 0.5.</a:t>
            </a:r>
          </a:p>
        </p:txBody>
      </p:sp>
      <p:pic>
        <p:nvPicPr>
          <p:cNvPr id="12" name="Picture 11"/>
          <p:cNvPicPr>
            <a:picLocks noChangeAspect="1"/>
          </p:cNvPicPr>
          <p:nvPr/>
        </p:nvPicPr>
        <p:blipFill>
          <a:blip r:embed="rId3"/>
          <a:stretch/>
        </p:blipFill>
        <p:spPr>
          <a:xfrm>
            <a:off x="2593277" y="2468785"/>
            <a:ext cx="7005447" cy="1301306"/>
          </a:xfrm>
          <a:prstGeom prst="rect">
            <a:avLst/>
          </a:prstGeom>
        </p:spPr>
      </p:pic>
      <p:sp>
        <p:nvSpPr>
          <p:cNvPr id="6" name="Emu3.5 Team, 2025">
            <a:extLst>
              <a:ext uri="{FF2B5EF4-FFF2-40B4-BE49-F238E27FC236}">
                <a16:creationId xmlns:a16="http://schemas.microsoft.com/office/drawing/2014/main" id="{324BAED5-F027-4BA8-A7C0-B1A6BD8EA2C4}"/>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00">
            <a:extLst>
              <a:ext uri="{FF2B5EF4-FFF2-40B4-BE49-F238E27FC236}">
                <a16:creationId xmlns:a16="http://schemas.microsoft.com/office/drawing/2014/main" id="{CAC8F2BB-FAFF-4FF4-A48F-88937EDD56BB}"/>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defRPr sz="1275" b="0">
                <a:solidFill>
                  <a:srgbClr val="617480"/>
                </a:solidFill>
                <a:latin typeface="Arial"/>
                <a:ea typeface="Arial"/>
                <a:cs typeface="Arial"/>
              </a:defRPr>
            </a:pPr>
            <a:r>
              <a:rPr sz="1275" b="0">
                <a:solidFill>
                  <a:srgbClr val="617480"/>
                </a:solidFill>
                <a:latin typeface="Arial"/>
                <a:ea typeface="Arial"/>
                <a:cs typeface="Arial"/>
              </a:rPr>
              <a:t>60</a:t>
            </a:r>
          </a:p>
        </p:txBody>
      </p:sp>
    </p:spTree>
    <p:extLst>
      <p:ext uri="{BB962C8B-B14F-4D97-AF65-F5344CB8AC3E}">
        <p14:creationId xmlns:p14="http://schemas.microsoft.com/office/powerpoint/2010/main" val="10570622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Weighted loss: a numerical example">
            <a:extLst>
              <a:ext uri="{FF2B5EF4-FFF2-40B4-BE49-F238E27FC236}">
                <a16:creationId xmlns:a16="http://schemas.microsoft.com/office/drawing/2014/main" id="{FC046294-CFD9-41DF-826B-F00CFB9D60EF}"/>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A weighted cross-entropy calculation</a:t>
            </a:r>
          </a:p>
        </p:txBody>
      </p:sp>
      <p:sp>
        <p:nvSpPr>
          <p:cNvPr id="2" name="Suppose the correct text token receives probability 0.8">
            <a:extLst>
              <a:ext uri="{FF2B5EF4-FFF2-40B4-BE49-F238E27FC236}">
                <a16:creationId xmlns:a16="http://schemas.microsoft.com/office/drawing/2014/main" id="{55124B94-D697-417C-A687-D88FD15AAC5D}"/>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Compare a correctly predicted text token with a difficult visual-code target.</a:t>
            </a:r>
          </a:p>
        </p:txBody>
      </p:sp>
      <p:sp>
        <p:nvSpPr>
          <p:cNvPr id="3" name="A correct visual code receives probability 0.1.">
            <a:extLst>
              <a:ext uri="{FF2B5EF4-FFF2-40B4-BE49-F238E27FC236}">
                <a16:creationId xmlns:a16="http://schemas.microsoft.com/office/drawing/2014/main" id="{3447ECDE-2D52-4FB9-B9AC-C3E9A1885AA7}"/>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The low probability of the correct visual code produces a large penalty, even after its 0.5 weight is applied.</a:t>
            </a:r>
          </a:p>
        </p:txBody>
      </p:sp>
      <p:sp>
        <p:nvSpPr>
          <p:cNvPr id="4" name="The visual contribution is halved, but can still domina">
            <a:extLst>
              <a:ext uri="{FF2B5EF4-FFF2-40B4-BE49-F238E27FC236}">
                <a16:creationId xmlns:a16="http://schemas.microsoft.com/office/drawing/2014/main" id="{4EA1E801-3037-4C29-8556-294728FCA71C}"/>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Training lowers this loss by increasing the correct targets’ probabilities. It does not directly compare reconstructed pixels here.</a:t>
            </a:r>
          </a:p>
        </p:txBody>
      </p:sp>
      <p:pic>
        <p:nvPicPr>
          <p:cNvPr id="14" name="Picture 13"/>
          <p:cNvPicPr>
            <a:picLocks noChangeAspect="1"/>
          </p:cNvPicPr>
          <p:nvPr/>
        </p:nvPicPr>
        <p:blipFill>
          <a:blip r:embed="rId3"/>
          <a:stretch/>
        </p:blipFill>
        <p:spPr>
          <a:xfrm>
            <a:off x="2778443" y="2630805"/>
            <a:ext cx="6635115" cy="977265"/>
          </a:xfrm>
          <a:prstGeom prst="rect">
            <a:avLst/>
          </a:prstGeom>
        </p:spPr>
      </p:pic>
      <p:sp>
        <p:nvSpPr>
          <p:cNvPr id="6" name="Emu3.5 Team, 2025">
            <a:extLst>
              <a:ext uri="{FF2B5EF4-FFF2-40B4-BE49-F238E27FC236}">
                <a16:creationId xmlns:a16="http://schemas.microsoft.com/office/drawing/2014/main" id="{EA5CD8EC-6E89-40AC-AD45-95FC91707941}"/>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54">
            <a:extLst>
              <a:ext uri="{FF2B5EF4-FFF2-40B4-BE49-F238E27FC236}">
                <a16:creationId xmlns:a16="http://schemas.microsoft.com/office/drawing/2014/main" id="{92376B30-66AF-4014-BEF1-080EF62A6A10}"/>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61</a:t>
            </a:r>
          </a:p>
        </p:txBody>
      </p:sp>
    </p:spTree>
    <p:extLst>
      <p:ext uri="{BB962C8B-B14F-4D97-AF65-F5344CB8AC3E}">
        <p14:creationId xmlns:p14="http://schemas.microsoft.com/office/powerpoint/2010/main" val="16500323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wo pretraining stages">
            <a:extLst>
              <a:ext uri="{FF2B5EF4-FFF2-40B4-BE49-F238E27FC236}">
                <a16:creationId xmlns:a16="http://schemas.microsoft.com/office/drawing/2014/main" id="{D05A3E25-AD40-4A21-8581-64525DDB126E}"/>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Two pretraining stages</a:t>
            </a:r>
          </a:p>
        </p:txBody>
      </p:sp>
      <p:sp>
        <p:nvSpPr>
          <p:cNvPr id="2" name="Stage 1 emphasizes scale with lower-resolution image co">
            <a:extLst>
              <a:ext uri="{FF2B5EF4-FFF2-40B4-BE49-F238E27FC236}">
                <a16:creationId xmlns:a16="http://schemas.microsoft.com/office/drawing/2014/main" id="{F3A3C164-619D-4554-8613-B1088B5106E5}"/>
              </a:ext>
            </a:extLst>
          </p:cNvPr>
          <p:cNvSpPr>
            <a:spLocks noGrp="1"/>
          </p:cNvSpPr>
          <p:nvPr/>
        </p:nvSpPr>
        <p:spPr>
          <a:xfrm>
            <a:off x="762000" y="1400175"/>
            <a:ext cx="10572750" cy="335756"/>
          </a:xfrm>
          <a:prstGeom prst="rect">
            <a:avLst/>
          </a:prstGeom>
          <a:noFill/>
          <a:ln w="0">
            <a:noFill/>
          </a:ln>
        </p:spPr>
        <p:txBody>
          <a:bodyPr lIns="0" tIns="0" rIns="0" bIns="0">
            <a:noAutofit/>
          </a:bodyPr>
          <a:lstStyle/>
          <a:p>
            <a:pPr>
              <a:buNone/>
              <a:defRPr sz="1875" b="0">
                <a:solidFill>
                  <a:srgbClr val="263642"/>
                </a:solidFill>
                <a:latin typeface="Arial"/>
                <a:ea typeface="Arial"/>
                <a:cs typeface="Arial"/>
              </a:defRPr>
            </a:pPr>
            <a:r>
              <a:rPr sz="1875" b="0">
                <a:solidFill>
                  <a:srgbClr val="263642"/>
                </a:solidFill>
                <a:latin typeface="Arial"/>
                <a:ea typeface="Arial"/>
                <a:cs typeface="Arial"/>
              </a:rPr>
              <a:t>Stage 1 emphasizes scale with lower-resolution image codes.</a:t>
            </a:r>
          </a:p>
        </p:txBody>
      </p:sp>
      <p:sp>
        <p:nvSpPr>
          <p:cNvPr id="3" name="Stage 2 increases resolution diversity and enriches ann">
            <a:extLst>
              <a:ext uri="{FF2B5EF4-FFF2-40B4-BE49-F238E27FC236}">
                <a16:creationId xmlns:a16="http://schemas.microsoft.com/office/drawing/2014/main" id="{78AA9D6A-ADC9-4196-A7F7-0FEBA0FCAD00}"/>
              </a:ext>
            </a:extLst>
          </p:cNvPr>
          <p:cNvSpPr>
            <a:spLocks noGrp="1"/>
          </p:cNvSpPr>
          <p:nvPr/>
        </p:nvSpPr>
        <p:spPr>
          <a:xfrm>
            <a:off x="762000" y="1850231"/>
            <a:ext cx="10572750" cy="335756"/>
          </a:xfrm>
          <a:prstGeom prst="rect">
            <a:avLst/>
          </a:prstGeom>
          <a:noFill/>
          <a:ln w="0">
            <a:noFill/>
          </a:ln>
        </p:spPr>
        <p:txBody>
          <a:bodyPr lIns="0" tIns="0" rIns="0" bIns="0">
            <a:noAutofit/>
          </a:bodyPr>
          <a:lstStyle/>
          <a:p>
            <a:pPr>
              <a:buNone/>
              <a:defRPr sz="1875" b="0">
                <a:solidFill>
                  <a:srgbClr val="263642"/>
                </a:solidFill>
                <a:latin typeface="Arial"/>
                <a:ea typeface="Arial"/>
                <a:cs typeface="Arial"/>
              </a:defRPr>
            </a:pPr>
            <a:r>
              <a:rPr sz="1875" b="0">
                <a:solidFill>
                  <a:srgbClr val="263642"/>
                </a:solidFill>
                <a:latin typeface="Arial"/>
                <a:ea typeface="Arial"/>
                <a:cs typeface="Arial"/>
              </a:rPr>
              <a:t>Stage 2 increases resolution diversity and enriches annotations.</a:t>
            </a:r>
          </a:p>
        </p:txBody>
      </p:sp>
      <p:sp>
        <p:nvSpPr>
          <p:cNvPr id="4" name="Both stages use a 32,768-token context.">
            <a:extLst>
              <a:ext uri="{FF2B5EF4-FFF2-40B4-BE49-F238E27FC236}">
                <a16:creationId xmlns:a16="http://schemas.microsoft.com/office/drawing/2014/main" id="{5AD4D447-B266-4361-82EA-25A44AA92CB5}"/>
              </a:ext>
            </a:extLst>
          </p:cNvPr>
          <p:cNvSpPr>
            <a:spLocks noGrp="1"/>
          </p:cNvSpPr>
          <p:nvPr/>
        </p:nvSpPr>
        <p:spPr>
          <a:xfrm>
            <a:off x="762000" y="5934075"/>
            <a:ext cx="10572750" cy="361950"/>
          </a:xfrm>
          <a:prstGeom prst="rect">
            <a:avLst/>
          </a:prstGeom>
          <a:noFill/>
          <a:ln w="0">
            <a:noFill/>
          </a:ln>
        </p:spPr>
        <p:txBody>
          <a:bodyPr lIns="0" tIns="0" rIns="0" bIns="0">
            <a:noAutofit/>
          </a:bodyPr>
          <a:lstStyle/>
          <a:p>
            <a:pPr>
              <a:buNone/>
              <a:defRPr sz="1575" b="0">
                <a:solidFill>
                  <a:srgbClr val="263642"/>
                </a:solidFill>
                <a:latin typeface="Arial"/>
                <a:ea typeface="Arial"/>
                <a:cs typeface="Arial"/>
              </a:defRPr>
            </a:pPr>
            <a:r>
              <a:rPr sz="1575" b="0">
                <a:solidFill>
                  <a:srgbClr val="263642"/>
                </a:solidFill>
                <a:latin typeface="Arial"/>
                <a:ea typeface="Arial"/>
                <a:cs typeface="Arial"/>
              </a:rPr>
              <a:t>Both stages use a 32,768-token context.</a:t>
            </a:r>
          </a:p>
        </p:txBody>
      </p:sp>
      <p:graphicFrame>
        <p:nvGraphicFramePr>
          <p:cNvPr id="14" name="Table 13"/>
          <p:cNvGraphicFramePr/>
          <p:nvPr>
            <p:extLst>
              <p:ext uri="{D42A27DB-BD31-4B8C-83A1-F6EECF244321}">
                <p14:modId xmlns:p14="http://schemas.microsoft.com/office/powerpoint/2010/main" val="3364181833"/>
              </p:ext>
            </p:extLst>
          </p:nvPr>
        </p:nvGraphicFramePr>
        <p:xfrm>
          <a:off x="762000" y="2524125"/>
          <a:ext cx="10668000" cy="3352800"/>
        </p:xfrm>
        <a:graphic>
          <a:graphicData uri="http://schemas.openxmlformats.org/drawingml/2006/table">
            <a:tbl>
              <a:tblPr/>
              <a:tblGrid>
                <a:gridCol w="3238500">
                  <a:extLst>
                    <a:ext uri="{9D8B030D-6E8A-4147-A177-3AD203B41FA5}">
                      <a16:colId xmlns:a16="http://schemas.microsoft.com/office/drawing/2014/main" val="20000"/>
                    </a:ext>
                  </a:extLst>
                </a:gridCol>
                <a:gridCol w="3714750">
                  <a:extLst>
                    <a:ext uri="{9D8B030D-6E8A-4147-A177-3AD203B41FA5}">
                      <a16:colId xmlns:a16="http://schemas.microsoft.com/office/drawing/2014/main" val="20001"/>
                    </a:ext>
                  </a:extLst>
                </a:gridCol>
                <a:gridCol w="3714750">
                  <a:extLst>
                    <a:ext uri="{9D8B030D-6E8A-4147-A177-3AD203B41FA5}">
                      <a16:colId xmlns:a16="http://schemas.microsoft.com/office/drawing/2014/main" val="20002"/>
                    </a:ext>
                  </a:extLst>
                </a:gridCol>
              </a:tblGrid>
              <a:tr h="838200">
                <a:tc>
                  <a:txBody>
                    <a:bodyPr/>
                    <a:lstStyle/>
                    <a:p>
                      <a:r>
                        <a:rPr sz="1875" b="1">
                          <a:solidFill>
                            <a:srgbClr val="18364A"/>
                          </a:solidFill>
                          <a:latin typeface="Arial"/>
                          <a:ea typeface="Arial"/>
                          <a:cs typeface="Arial"/>
                        </a:rPr>
                        <a:t>Reported recipe</a:t>
                      </a:r>
                    </a:p>
                  </a:txBody>
                  <a:tcPr>
                    <a:solidFill>
                      <a:srgbClr val="E7EFF3"/>
                    </a:solidFill>
                  </a:tcPr>
                </a:tc>
                <a:tc>
                  <a:txBody>
                    <a:bodyPr/>
                    <a:lstStyle/>
                    <a:p>
                      <a:r>
                        <a:rPr sz="1875" b="1">
                          <a:solidFill>
                            <a:srgbClr val="18364A"/>
                          </a:solidFill>
                          <a:latin typeface="Arial"/>
                          <a:ea typeface="Arial"/>
                          <a:cs typeface="Arial"/>
                        </a:rPr>
                        <a:t>Stage 1</a:t>
                      </a:r>
                    </a:p>
                  </a:txBody>
                  <a:tcPr>
                    <a:solidFill>
                      <a:srgbClr val="E7EFF3"/>
                    </a:solidFill>
                  </a:tcPr>
                </a:tc>
                <a:tc>
                  <a:txBody>
                    <a:bodyPr/>
                    <a:lstStyle/>
                    <a:p>
                      <a:r>
                        <a:rPr sz="1875" b="1">
                          <a:solidFill>
                            <a:srgbClr val="18364A"/>
                          </a:solidFill>
                          <a:latin typeface="Arial"/>
                          <a:ea typeface="Arial"/>
                          <a:cs typeface="Arial"/>
                        </a:rPr>
                        <a:t>Stage 2</a:t>
                      </a:r>
                    </a:p>
                  </a:txBody>
                  <a:tcPr>
                    <a:solidFill>
                      <a:srgbClr val="E7EFF3"/>
                    </a:solidFill>
                  </a:tcPr>
                </a:tc>
                <a:extLst>
                  <a:ext uri="{0D108BD9-81ED-4DB2-BD59-A6C34878D82A}">
                    <a16:rowId xmlns:a16="http://schemas.microsoft.com/office/drawing/2014/main" val="10000"/>
                  </a:ext>
                </a:extLst>
              </a:tr>
              <a:tr h="838200">
                <a:tc>
                  <a:txBody>
                    <a:bodyPr/>
                    <a:lstStyle/>
                    <a:p>
                      <a:r>
                        <a:rPr sz="1875" b="0" dirty="0">
                          <a:solidFill>
                            <a:srgbClr val="18364A"/>
                          </a:solidFill>
                          <a:latin typeface="Arial"/>
                          <a:ea typeface="Arial"/>
                          <a:cs typeface="Arial"/>
                        </a:rPr>
                        <a:t>Seen tokens</a:t>
                      </a:r>
                    </a:p>
                  </a:txBody>
                  <a:tcPr>
                    <a:solidFill>
                      <a:srgbClr val="FFFFFF"/>
                    </a:solidFill>
                  </a:tcPr>
                </a:tc>
                <a:tc>
                  <a:txBody>
                    <a:bodyPr/>
                    <a:lstStyle/>
                    <a:p>
                      <a:r>
                        <a:rPr sz="1875" b="0">
                          <a:solidFill>
                            <a:srgbClr val="18364A"/>
                          </a:solidFill>
                          <a:latin typeface="Arial"/>
                          <a:ea typeface="Arial"/>
                          <a:cs typeface="Arial"/>
                        </a:rPr>
                        <a:t>10.3 trillion</a:t>
                      </a:r>
                    </a:p>
                  </a:txBody>
                  <a:tcPr>
                    <a:solidFill>
                      <a:srgbClr val="FFFFFF"/>
                    </a:solidFill>
                  </a:tcPr>
                </a:tc>
                <a:tc>
                  <a:txBody>
                    <a:bodyPr/>
                    <a:lstStyle/>
                    <a:p>
                      <a:r>
                        <a:rPr sz="1875" b="0">
                          <a:solidFill>
                            <a:srgbClr val="18364A"/>
                          </a:solidFill>
                          <a:latin typeface="Arial"/>
                          <a:ea typeface="Arial"/>
                          <a:cs typeface="Arial"/>
                        </a:rPr>
                        <a:t>3.5 trillion</a:t>
                      </a:r>
                    </a:p>
                  </a:txBody>
                  <a:tcPr>
                    <a:solidFill>
                      <a:srgbClr val="FFFFFF"/>
                    </a:solidFill>
                  </a:tcPr>
                </a:tc>
                <a:extLst>
                  <a:ext uri="{0D108BD9-81ED-4DB2-BD59-A6C34878D82A}">
                    <a16:rowId xmlns:a16="http://schemas.microsoft.com/office/drawing/2014/main" val="10001"/>
                  </a:ext>
                </a:extLst>
              </a:tr>
              <a:tr h="838200">
                <a:tc>
                  <a:txBody>
                    <a:bodyPr/>
                    <a:lstStyle/>
                    <a:p>
                      <a:r>
                        <a:rPr lang="en-US" sz="2000" dirty="0"/>
                        <a:t>Visual tokens per image</a:t>
                      </a:r>
                      <a:endParaRPr sz="1875" b="0" dirty="0">
                        <a:solidFill>
                          <a:srgbClr val="18364A"/>
                        </a:solidFill>
                        <a:latin typeface="Arial"/>
                        <a:ea typeface="Arial"/>
                        <a:cs typeface="Arial"/>
                      </a:endParaRPr>
                    </a:p>
                  </a:txBody>
                  <a:tcPr>
                    <a:solidFill>
                      <a:srgbClr val="F5F8FA"/>
                    </a:solidFill>
                  </a:tcPr>
                </a:tc>
                <a:tc>
                  <a:txBody>
                    <a:bodyPr/>
                    <a:lstStyle/>
                    <a:p>
                      <a:r>
                        <a:rPr sz="1875" b="0">
                          <a:solidFill>
                            <a:srgbClr val="18364A"/>
                          </a:solidFill>
                          <a:latin typeface="Arial"/>
                          <a:ea typeface="Arial"/>
                          <a:cs typeface="Arial"/>
                        </a:rPr>
                        <a:t>Up to 1,024</a:t>
                      </a:r>
                    </a:p>
                  </a:txBody>
                  <a:tcPr>
                    <a:solidFill>
                      <a:srgbClr val="F5F8FA"/>
                    </a:solidFill>
                  </a:tcPr>
                </a:tc>
                <a:tc>
                  <a:txBody>
                    <a:bodyPr/>
                    <a:lstStyle/>
                    <a:p>
                      <a:r>
                        <a:rPr sz="1875" b="0">
                          <a:solidFill>
                            <a:srgbClr val="18364A"/>
                          </a:solidFill>
                          <a:latin typeface="Arial"/>
                          <a:ea typeface="Arial"/>
                          <a:cs typeface="Arial"/>
                        </a:rPr>
                        <a:t>1,024–4,096</a:t>
                      </a:r>
                    </a:p>
                  </a:txBody>
                  <a:tcPr>
                    <a:solidFill>
                      <a:srgbClr val="F5F8FA"/>
                    </a:solidFill>
                  </a:tcPr>
                </a:tc>
                <a:extLst>
                  <a:ext uri="{0D108BD9-81ED-4DB2-BD59-A6C34878D82A}">
                    <a16:rowId xmlns:a16="http://schemas.microsoft.com/office/drawing/2014/main" val="10002"/>
                  </a:ext>
                </a:extLst>
              </a:tr>
              <a:tr h="838200">
                <a:tc>
                  <a:txBody>
                    <a:bodyPr/>
                    <a:lstStyle/>
                    <a:p>
                      <a:r>
                        <a:rPr sz="1875" b="0">
                          <a:solidFill>
                            <a:srgbClr val="18364A"/>
                          </a:solidFill>
                          <a:latin typeface="Arial"/>
                          <a:ea typeface="Arial"/>
                          <a:cs typeface="Arial"/>
                        </a:rPr>
                        <a:t>Learning rate</a:t>
                      </a:r>
                    </a:p>
                  </a:txBody>
                  <a:tcPr>
                    <a:solidFill>
                      <a:srgbClr val="FFFFFF"/>
                    </a:solidFill>
                  </a:tcPr>
                </a:tc>
                <a:tc>
                  <a:txBody>
                    <a:bodyPr/>
                    <a:lstStyle/>
                    <a:p>
                      <a:r>
                        <a:rPr sz="1875" b="0">
                          <a:solidFill>
                            <a:srgbClr val="18364A"/>
                          </a:solidFill>
                          <a:latin typeface="Arial"/>
                          <a:ea typeface="Arial"/>
                          <a:cs typeface="Arial"/>
                        </a:rPr>
                        <a:t>5 × 10⁻⁴</a:t>
                      </a:r>
                    </a:p>
                  </a:txBody>
                  <a:tcPr>
                    <a:solidFill>
                      <a:srgbClr val="FFFFFF"/>
                    </a:solidFill>
                  </a:tcPr>
                </a:tc>
                <a:tc>
                  <a:txBody>
                    <a:bodyPr/>
                    <a:lstStyle/>
                    <a:p>
                      <a:r>
                        <a:rPr sz="1875" b="0" dirty="0">
                          <a:solidFill>
                            <a:srgbClr val="18364A"/>
                          </a:solidFill>
                          <a:latin typeface="Arial"/>
                          <a:ea typeface="Arial"/>
                          <a:cs typeface="Arial"/>
                        </a:rPr>
                        <a:t>1 × 10⁻⁵</a:t>
                      </a:r>
                    </a:p>
                  </a:txBody>
                  <a:tcPr>
                    <a:solidFill>
                      <a:srgbClr val="FFFFFF"/>
                    </a:solidFill>
                  </a:tcPr>
                </a:tc>
                <a:extLst>
                  <a:ext uri="{0D108BD9-81ED-4DB2-BD59-A6C34878D82A}">
                    <a16:rowId xmlns:a16="http://schemas.microsoft.com/office/drawing/2014/main" val="10003"/>
                  </a:ext>
                </a:extLst>
              </a:tr>
            </a:tbl>
          </a:graphicData>
        </a:graphic>
      </p:graphicFrame>
      <p:sp>
        <p:nvSpPr>
          <p:cNvPr id="6" name="Emu3.5 Team, 2025">
            <a:extLst>
              <a:ext uri="{FF2B5EF4-FFF2-40B4-BE49-F238E27FC236}">
                <a16:creationId xmlns:a16="http://schemas.microsoft.com/office/drawing/2014/main" id="{655287CC-E92B-43D6-AA61-933568E8BFEE}"/>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55">
            <a:extLst>
              <a:ext uri="{FF2B5EF4-FFF2-40B4-BE49-F238E27FC236}">
                <a16:creationId xmlns:a16="http://schemas.microsoft.com/office/drawing/2014/main" id="{DE4E044C-8A83-4648-94D2-C8200A42229B}"/>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62</a:t>
            </a:r>
          </a:p>
        </p:txBody>
      </p:sp>
    </p:spTree>
    <p:extLst>
      <p:ext uri="{BB962C8B-B14F-4D97-AF65-F5344CB8AC3E}">
        <p14:creationId xmlns:p14="http://schemas.microsoft.com/office/powerpoint/2010/main" val="5031414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Higher-quality annotations and filtering">
            <a:extLst>
              <a:ext uri="{FF2B5EF4-FFF2-40B4-BE49-F238E27FC236}">
                <a16:creationId xmlns:a16="http://schemas.microsoft.com/office/drawing/2014/main" id="{46145322-4D4C-4CA3-8942-04611AF5B633}"/>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Higher-quality annotations and filtering</a:t>
            </a:r>
          </a:p>
        </p:txBody>
      </p:sp>
      <p:sp>
        <p:nvSpPr>
          <p:cNvPr id="2" name="Stage 1 video-interleaved data uses extracted frames an">
            <a:extLst>
              <a:ext uri="{FF2B5EF4-FFF2-40B4-BE49-F238E27FC236}">
                <a16:creationId xmlns:a16="http://schemas.microsoft.com/office/drawing/2014/main" id="{F2D5A253-7DF2-445A-81FC-DC1AB8BD25FF}"/>
              </a:ext>
            </a:extLst>
          </p:cNvPr>
          <p:cNvSpPr>
            <a:spLocks noGrp="1"/>
          </p:cNvSpPr>
          <p:nvPr/>
        </p:nvSpPr>
        <p:spPr>
          <a:xfrm>
            <a:off x="762000" y="1619250"/>
            <a:ext cx="10382250" cy="800100"/>
          </a:xfrm>
          <a:prstGeom prst="rect">
            <a:avLst/>
          </a:prstGeom>
          <a:noFill/>
          <a:ln w="0">
            <a:noFill/>
          </a:ln>
        </p:spPr>
        <p:txBody>
          <a:bodyPr lIns="0" tIns="0" rIns="0" bIns="0">
            <a:noAutofit/>
          </a:bodyPr>
          <a:lstStyle/>
          <a:p>
            <a:pPr>
              <a:buNone/>
              <a:defRPr sz="2400" b="0">
                <a:solidFill>
                  <a:srgbClr val="263642"/>
                </a:solidFill>
                <a:latin typeface="Arial"/>
                <a:ea typeface="Arial"/>
                <a:cs typeface="Arial"/>
              </a:defRPr>
            </a:pPr>
            <a:r>
              <a:rPr sz="2400" b="0">
                <a:solidFill>
                  <a:srgbClr val="263642"/>
                </a:solidFill>
                <a:latin typeface="Arial"/>
                <a:ea typeface="Arial"/>
                <a:cs typeface="Arial"/>
              </a:rPr>
              <a:t>Stage 1 video-interleaved data uses extracted frames and speech transcripts, without added captions for that stream.</a:t>
            </a:r>
          </a:p>
        </p:txBody>
      </p:sp>
      <p:sp>
        <p:nvSpPr>
          <p:cNvPr id="3" name="Stage 2 adds summaries and Qwen2.5-VL-7B captions. A ca">
            <a:extLst>
              <a:ext uri="{FF2B5EF4-FFF2-40B4-BE49-F238E27FC236}">
                <a16:creationId xmlns:a16="http://schemas.microsoft.com/office/drawing/2014/main" id="{6FB1FF8B-F7E2-4E4B-A680-BF4D6262B27D}"/>
              </a:ext>
            </a:extLst>
          </p:cNvPr>
          <p:cNvSpPr>
            <a:spLocks noGrp="1"/>
          </p:cNvSpPr>
          <p:nvPr/>
        </p:nvSpPr>
        <p:spPr>
          <a:xfrm>
            <a:off x="762000" y="2752725"/>
            <a:ext cx="10382250" cy="800100"/>
          </a:xfrm>
          <a:prstGeom prst="rect">
            <a:avLst/>
          </a:prstGeom>
          <a:noFill/>
          <a:ln w="0">
            <a:noFill/>
          </a:ln>
        </p:spPr>
        <p:txBody>
          <a:bodyPr lIns="0" tIns="0" rIns="0" bIns="0">
            <a:noAutofit/>
          </a:bodyPr>
          <a:lstStyle/>
          <a:p>
            <a:pPr>
              <a:buNone/>
              <a:defRPr sz="2400" b="0">
                <a:solidFill>
                  <a:srgbClr val="263642"/>
                </a:solidFill>
                <a:latin typeface="Arial"/>
                <a:ea typeface="Arial"/>
                <a:cs typeface="Arial"/>
              </a:defRPr>
            </a:pPr>
            <a:r>
              <a:rPr sz="2400" b="0">
                <a:solidFill>
                  <a:srgbClr val="263642"/>
                </a:solidFill>
                <a:latin typeface="Arial"/>
                <a:ea typeface="Arial"/>
                <a:cs typeface="Arial"/>
              </a:rPr>
              <a:t>Stage 2 adds summaries and Qwen2.5-VL-7B captions. A caption can describe a visible object never mentioned in speech.</a:t>
            </a:r>
          </a:p>
        </p:txBody>
      </p:sp>
      <p:sp>
        <p:nvSpPr>
          <p:cNvPr id="4" name="Example: speech says “put it here”, while a visual capt">
            <a:extLst>
              <a:ext uri="{FF2B5EF4-FFF2-40B4-BE49-F238E27FC236}">
                <a16:creationId xmlns:a16="http://schemas.microsoft.com/office/drawing/2014/main" id="{12881EF6-7730-4E3D-AE57-E1CF1F7BE79F}"/>
              </a:ext>
            </a:extLst>
          </p:cNvPr>
          <p:cNvSpPr>
            <a:spLocks noGrp="1"/>
          </p:cNvSpPr>
          <p:nvPr/>
        </p:nvSpPr>
        <p:spPr>
          <a:xfrm>
            <a:off x="762000" y="3886200"/>
            <a:ext cx="10382250" cy="800100"/>
          </a:xfrm>
          <a:prstGeom prst="rect">
            <a:avLst/>
          </a:prstGeom>
          <a:noFill/>
          <a:ln w="0">
            <a:noFill/>
          </a:ln>
        </p:spPr>
        <p:txBody>
          <a:bodyPr lIns="0" tIns="0" rIns="0" bIns="0">
            <a:noAutofit/>
          </a:bodyPr>
          <a:lstStyle/>
          <a:p>
            <a:pPr>
              <a:buNone/>
              <a:defRPr sz="2400" b="0">
                <a:solidFill>
                  <a:srgbClr val="263642"/>
                </a:solidFill>
                <a:latin typeface="Arial"/>
                <a:ea typeface="Arial"/>
                <a:cs typeface="Arial"/>
              </a:defRPr>
            </a:pPr>
            <a:r>
              <a:rPr sz="2400" b="0">
                <a:solidFill>
                  <a:srgbClr val="263642"/>
                </a:solidFill>
                <a:latin typeface="Arial"/>
                <a:ea typeface="Arial"/>
                <a:cs typeface="Arial"/>
              </a:rPr>
              <a:t>Example: speech says “put it here”, while a visual caption identifies the cup and table. Next-token targets exist in both stages.</a:t>
            </a:r>
          </a:p>
        </p:txBody>
      </p:sp>
      <p:sp>
        <p:nvSpPr>
          <p:cNvPr id="5" name="Emu3.5 Team, 2025">
            <a:extLst>
              <a:ext uri="{FF2B5EF4-FFF2-40B4-BE49-F238E27FC236}">
                <a16:creationId xmlns:a16="http://schemas.microsoft.com/office/drawing/2014/main" id="{5C23444F-7042-4613-9D0D-FD18A2CDDBCA}"/>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6" name="56">
            <a:extLst>
              <a:ext uri="{FF2B5EF4-FFF2-40B4-BE49-F238E27FC236}">
                <a16:creationId xmlns:a16="http://schemas.microsoft.com/office/drawing/2014/main" id="{42717471-AF27-452F-9ECE-67AA807347FA}"/>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63</a:t>
            </a:r>
          </a:p>
        </p:txBody>
      </p:sp>
    </p:spTree>
    <p:extLst>
      <p:ext uri="{BB962C8B-B14F-4D97-AF65-F5344CB8AC3E}">
        <p14:creationId xmlns:p14="http://schemas.microsoft.com/office/powerpoint/2010/main" val="6430440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he complete training sequence">
            <a:extLst>
              <a:ext uri="{FF2B5EF4-FFF2-40B4-BE49-F238E27FC236}">
                <a16:creationId xmlns:a16="http://schemas.microsoft.com/office/drawing/2014/main" id="{DB571604-044F-4DF9-ADB7-CE52B9502C93}"/>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The complete training sequence</a:t>
            </a:r>
          </a:p>
        </p:txBody>
      </p:sp>
      <p:pic>
        <p:nvPicPr>
          <p:cNvPr id="11" name="Picture 10"/>
          <p:cNvPicPr>
            <a:picLocks noChangeAspect="1"/>
          </p:cNvPicPr>
          <p:nvPr/>
        </p:nvPicPr>
        <p:blipFill>
          <a:blip r:embed="rId3"/>
          <a:stretch/>
        </p:blipFill>
        <p:spPr>
          <a:xfrm>
            <a:off x="755314" y="908050"/>
            <a:ext cx="10128361" cy="4244975"/>
          </a:xfrm>
          <a:prstGeom prst="rect">
            <a:avLst/>
          </a:prstGeom>
        </p:spPr>
      </p:pic>
      <p:sp>
        <p:nvSpPr>
          <p:cNvPr id="3" name="Reproduced from Emu3.5 Team, 2025, Fig. 4">
            <a:extLst>
              <a:ext uri="{FF2B5EF4-FFF2-40B4-BE49-F238E27FC236}">
                <a16:creationId xmlns:a16="http://schemas.microsoft.com/office/drawing/2014/main" id="{D0FB1AED-BFE3-4E84-BA31-FF4F1B0591B5}"/>
              </a:ext>
            </a:extLst>
          </p:cNvPr>
          <p:cNvSpPr>
            <a:spLocks noGrp="1"/>
          </p:cNvSpPr>
          <p:nvPr/>
        </p:nvSpPr>
        <p:spPr>
          <a:xfrm>
            <a:off x="609600" y="5200650"/>
            <a:ext cx="10668000" cy="247650"/>
          </a:xfrm>
          <a:prstGeom prst="rect">
            <a:avLst/>
          </a:prstGeom>
          <a:noFill/>
          <a:ln w="0">
            <a:noFill/>
          </a:ln>
        </p:spPr>
        <p:txBody>
          <a:bodyPr lIns="0" tIns="0" rIns="0" bIns="0">
            <a:noAutofit/>
          </a:bodyPr>
          <a:lstStyle/>
          <a:p>
            <a:pPr>
              <a:buNone/>
              <a:defRPr sz="1050" b="0">
                <a:solidFill>
                  <a:srgbClr val="617480"/>
                </a:solidFill>
                <a:latin typeface="Arial"/>
                <a:ea typeface="Arial"/>
                <a:cs typeface="Arial"/>
              </a:defRPr>
            </a:pPr>
            <a:r>
              <a:rPr sz="1050" b="0">
                <a:solidFill>
                  <a:srgbClr val="617480"/>
                </a:solidFill>
                <a:latin typeface="Arial"/>
                <a:ea typeface="Arial"/>
                <a:cs typeface="Arial"/>
              </a:rPr>
              <a:t>Reproduced from Emu3.5 Team, 2025, Fig. 4</a:t>
            </a:r>
          </a:p>
        </p:txBody>
      </p:sp>
      <p:sp>
        <p:nvSpPr>
          <p:cNvPr id="4" name="Pretraining learns to continue multimodal sequences. Su">
            <a:extLst>
              <a:ext uri="{FF2B5EF4-FFF2-40B4-BE49-F238E27FC236}">
                <a16:creationId xmlns:a16="http://schemas.microsoft.com/office/drawing/2014/main" id="{1A07488A-C003-4A71-9CBB-DF0E8534D43D}"/>
              </a:ext>
            </a:extLst>
          </p:cNvPr>
          <p:cNvSpPr>
            <a:spLocks noGrp="1"/>
          </p:cNvSpPr>
          <p:nvPr/>
        </p:nvSpPr>
        <p:spPr>
          <a:xfrm>
            <a:off x="609600" y="5495925"/>
            <a:ext cx="10572750" cy="609600"/>
          </a:xfrm>
          <a:prstGeom prst="rect">
            <a:avLst/>
          </a:prstGeom>
          <a:noFill/>
          <a:ln w="0">
            <a:noFill/>
          </a:ln>
        </p:spPr>
        <p:txBody>
          <a:bodyPr lIns="0" tIns="0" rIns="0" bIns="0">
            <a:noAutofit/>
          </a:bodyPr>
          <a:lstStyle/>
          <a:p>
            <a:pPr>
              <a:defRPr sz="1800" b="0">
                <a:solidFill>
                  <a:srgbClr val="263642"/>
                </a:solidFill>
                <a:latin typeface="Arial"/>
                <a:ea typeface="Arial"/>
                <a:cs typeface="Arial"/>
              </a:defRPr>
            </a:pPr>
            <a:r>
              <a:rPr sz="1800" b="0" dirty="0">
                <a:solidFill>
                  <a:srgbClr val="263642"/>
                </a:solidFill>
                <a:latin typeface="Arial"/>
                <a:ea typeface="Arial"/>
                <a:cs typeface="Arial"/>
              </a:rPr>
              <a:t>Pretraining learns to continue multimodal sequences. Supervised fine-tuning (SFT) adds demonstrations of requested tasks.</a:t>
            </a:r>
            <a:r>
              <a:rPr lang="en-US" dirty="0">
                <a:solidFill>
                  <a:srgbClr val="263642"/>
                </a:solidFill>
                <a:latin typeface="Arial"/>
                <a:ea typeface="Arial"/>
                <a:cs typeface="Arial"/>
              </a:rPr>
              <a:t> Reinforcement learning (RL) favors higher-reward outputs. Discrete Diffusion Adaptation (</a:t>
            </a:r>
            <a:r>
              <a:rPr lang="en-US" dirty="0" err="1">
                <a:solidFill>
                  <a:srgbClr val="263642"/>
                </a:solidFill>
                <a:latin typeface="Arial"/>
                <a:ea typeface="Arial"/>
                <a:cs typeface="Arial"/>
              </a:rPr>
              <a:t>DiDA</a:t>
            </a:r>
            <a:r>
              <a:rPr lang="en-US" dirty="0">
                <a:solidFill>
                  <a:srgbClr val="263642"/>
                </a:solidFill>
                <a:latin typeface="Arial"/>
                <a:ea typeface="Arial"/>
                <a:cs typeface="Arial"/>
              </a:rPr>
              <a:t>) enables parallel image prediction.</a:t>
            </a:r>
          </a:p>
          <a:p>
            <a:pPr>
              <a:buNone/>
              <a:defRPr sz="1800" b="0">
                <a:solidFill>
                  <a:srgbClr val="263642"/>
                </a:solidFill>
                <a:latin typeface="Arial"/>
                <a:ea typeface="Arial"/>
                <a:cs typeface="Arial"/>
              </a:defRPr>
            </a:pPr>
            <a:endParaRPr sz="1800" b="0" dirty="0">
              <a:solidFill>
                <a:srgbClr val="263642"/>
              </a:solidFill>
              <a:latin typeface="Arial"/>
              <a:ea typeface="Arial"/>
              <a:cs typeface="Arial"/>
            </a:endParaRPr>
          </a:p>
        </p:txBody>
      </p:sp>
      <p:sp>
        <p:nvSpPr>
          <p:cNvPr id="5" name="Reinforcement learning (RL) favors higher-reward output">
            <a:extLst>
              <a:ext uri="{FF2B5EF4-FFF2-40B4-BE49-F238E27FC236}">
                <a16:creationId xmlns:a16="http://schemas.microsoft.com/office/drawing/2014/main" id="{FBD9161E-C2E6-4BD8-84F2-7F798EE612F3}"/>
              </a:ext>
            </a:extLst>
          </p:cNvPr>
          <p:cNvSpPr>
            <a:spLocks noGrp="1"/>
          </p:cNvSpPr>
          <p:nvPr/>
        </p:nvSpPr>
        <p:spPr>
          <a:xfrm>
            <a:off x="762000" y="555307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endParaRPr sz="1800" b="0" dirty="0">
              <a:solidFill>
                <a:srgbClr val="263642"/>
              </a:solidFill>
              <a:latin typeface="Arial"/>
              <a:ea typeface="Arial"/>
              <a:cs typeface="Arial"/>
            </a:endParaRPr>
          </a:p>
        </p:txBody>
      </p:sp>
      <p:sp>
        <p:nvSpPr>
          <p:cNvPr id="6" name="Emu3.5 Team, 2025">
            <a:extLst>
              <a:ext uri="{FF2B5EF4-FFF2-40B4-BE49-F238E27FC236}">
                <a16:creationId xmlns:a16="http://schemas.microsoft.com/office/drawing/2014/main" id="{EDB6D9DD-C799-4D9B-811B-C891435B76C9}"/>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59">
            <a:extLst>
              <a:ext uri="{FF2B5EF4-FFF2-40B4-BE49-F238E27FC236}">
                <a16:creationId xmlns:a16="http://schemas.microsoft.com/office/drawing/2014/main" id="{441FE251-2F47-4BFF-BDDA-C9FFD91822AC}"/>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66</a:t>
            </a:r>
          </a:p>
        </p:txBody>
      </p:sp>
    </p:spTree>
    <p:extLst>
      <p:ext uri="{BB962C8B-B14F-4D97-AF65-F5344CB8AC3E}">
        <p14:creationId xmlns:p14="http://schemas.microsoft.com/office/powerpoint/2010/main" val="18980837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upervised fine-tuning examples">
            <a:extLst>
              <a:ext uri="{FF2B5EF4-FFF2-40B4-BE49-F238E27FC236}">
                <a16:creationId xmlns:a16="http://schemas.microsoft.com/office/drawing/2014/main" id="{895C99A4-542E-47EA-A0DD-F0B7804A7C59}"/>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SFT teaches the requested continuation</a:t>
            </a:r>
          </a:p>
        </p:txBody>
      </p:sp>
      <p:sp>
        <p:nvSpPr>
          <p:cNvPr id="2" name="Example context c: source image plus “make the cup blue">
            <a:extLst>
              <a:ext uri="{FF2B5EF4-FFF2-40B4-BE49-F238E27FC236}">
                <a16:creationId xmlns:a16="http://schemas.microsoft.com/office/drawing/2014/main" id="{28DD12AA-3582-47C7-AFE4-D83F9E913AC1}"/>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Instruction data specify a context and a desired response—text, image codes, or an interleaved sequence.</a:t>
            </a:r>
          </a:p>
        </p:txBody>
      </p:sp>
      <p:sp>
        <p:nvSpPr>
          <p:cNvPr id="3" name="Teacher forcing supplies earlier target response tokens">
            <a:extLst>
              <a:ext uri="{FF2B5EF4-FFF2-40B4-BE49-F238E27FC236}">
                <a16:creationId xmlns:a16="http://schemas.microsoft.com/office/drawing/2014/main" id="{092758CF-92EA-458D-9B3A-ED549AC8E1FD}"/>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c is the supplied prompt and input images. A selects supervised response positions; true earlier response tokens provide teacher-forced context.</a:t>
            </a:r>
          </a:p>
        </p:txBody>
      </p:sp>
      <p:sp>
        <p:nvSpPr>
          <p:cNvPr id="4" name="A denotes supervised response positions in this schemat">
            <a:extLst>
              <a:ext uri="{FF2B5EF4-FFF2-40B4-BE49-F238E27FC236}">
                <a16:creationId xmlns:a16="http://schemas.microsoft.com/office/drawing/2014/main" id="{99554ADE-2E65-467E-984E-8AC793A91705}"/>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The basic next-token loss remains familiar. Task-formatted data and supervised positions teach what to generate in response to an instruction.</a:t>
            </a:r>
          </a:p>
        </p:txBody>
      </p:sp>
      <p:pic>
        <p:nvPicPr>
          <p:cNvPr id="14" name="Picture 13"/>
          <p:cNvPicPr>
            <a:picLocks noChangeAspect="1"/>
          </p:cNvPicPr>
          <p:nvPr/>
        </p:nvPicPr>
        <p:blipFill>
          <a:blip r:embed="rId3"/>
          <a:stretch/>
        </p:blipFill>
        <p:spPr>
          <a:xfrm>
            <a:off x="3765995" y="2651379"/>
            <a:ext cx="4660011" cy="936117"/>
          </a:xfrm>
          <a:prstGeom prst="rect">
            <a:avLst/>
          </a:prstGeom>
        </p:spPr>
      </p:pic>
      <p:sp>
        <p:nvSpPr>
          <p:cNvPr id="6" name="Emu3.5 Team, 2025">
            <a:extLst>
              <a:ext uri="{FF2B5EF4-FFF2-40B4-BE49-F238E27FC236}">
                <a16:creationId xmlns:a16="http://schemas.microsoft.com/office/drawing/2014/main" id="{73552D7E-8252-4CAB-89A3-B0BCC3708208}"/>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60">
            <a:extLst>
              <a:ext uri="{FF2B5EF4-FFF2-40B4-BE49-F238E27FC236}">
                <a16:creationId xmlns:a16="http://schemas.microsoft.com/office/drawing/2014/main" id="{252AD9C0-B77A-4460-8A13-AD65EC4E5558}"/>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67</a:t>
            </a:r>
          </a:p>
        </p:txBody>
      </p:sp>
    </p:spTree>
    <p:extLst>
      <p:ext uri="{BB962C8B-B14F-4D97-AF65-F5344CB8AC3E}">
        <p14:creationId xmlns:p14="http://schemas.microsoft.com/office/powerpoint/2010/main" val="20528178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Multimodal rewards">
            <a:extLst>
              <a:ext uri="{FF2B5EF4-FFF2-40B4-BE49-F238E27FC236}">
                <a16:creationId xmlns:a16="http://schemas.microsoft.com/office/drawing/2014/main" id="{E856E242-1CBE-413E-B0A2-1B84BF63EB4A}"/>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lang="en-US" sz="3300" b="1" dirty="0">
                <a:solidFill>
                  <a:srgbClr val="18364A"/>
                </a:solidFill>
                <a:latin typeface="Arial"/>
                <a:ea typeface="Arial"/>
                <a:cs typeface="Arial"/>
              </a:rPr>
              <a:t>RL r</a:t>
            </a:r>
            <a:r>
              <a:rPr sz="3300" b="1" dirty="0">
                <a:solidFill>
                  <a:srgbClr val="18364A"/>
                </a:solidFill>
                <a:latin typeface="Arial"/>
                <a:ea typeface="Arial"/>
                <a:cs typeface="Arial"/>
              </a:rPr>
              <a:t>ewards evaluate qualities beyond token likelihood</a:t>
            </a:r>
          </a:p>
        </p:txBody>
      </p:sp>
      <p:sp>
        <p:nvSpPr>
          <p:cNvPr id="2" name="SFT imitates a supplied response. RL compares generated">
            <a:extLst>
              <a:ext uri="{FF2B5EF4-FFF2-40B4-BE49-F238E27FC236}">
                <a16:creationId xmlns:a16="http://schemas.microsoft.com/office/drawing/2014/main" id="{78A9457E-0E60-4A78-92CD-55B856AA62ED}"/>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A completed answer or image can be scored for alignment, appearance, text fidelity, or task-specific consistency.</a:t>
            </a:r>
          </a:p>
        </p:txBody>
      </p:sp>
      <p:sp>
        <p:nvSpPr>
          <p:cNvPr id="3" name="For an edit, rewards can check instruction match, prese">
            <a:extLst>
              <a:ext uri="{FF2B5EF4-FFF2-40B4-BE49-F238E27FC236}">
                <a16:creationId xmlns:a16="http://schemas.microsoft.com/office/drawing/2014/main" id="{9AEF0D7F-8BA2-4145-86E7-9B129611D9E7}"/>
              </a:ext>
            </a:extLst>
          </p:cNvPr>
          <p:cNvSpPr>
            <a:spLocks noGrp="1"/>
          </p:cNvSpPr>
          <p:nvPr/>
        </p:nvSpPr>
        <p:spPr>
          <a:xfrm>
            <a:off x="762000" y="3151188"/>
            <a:ext cx="10668000" cy="1038225"/>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dirty="0">
                <a:solidFill>
                  <a:srgbClr val="263642"/>
                </a:solidFill>
                <a:latin typeface="Arial"/>
                <a:ea typeface="Arial"/>
                <a:cs typeface="Arial"/>
              </a:rPr>
              <a:t>The report normalizes reward signals to a common range. In this illustrative sum, αⱼ weights the contribution of quality criterion j.</a:t>
            </a:r>
            <a:r>
              <a:rPr lang="en-US" sz="2025" dirty="0">
                <a:solidFill>
                  <a:srgbClr val="263642"/>
                </a:solidFill>
                <a:latin typeface="Arial"/>
                <a:ea typeface="Arial"/>
                <a:cs typeface="Arial"/>
              </a:rPr>
              <a:t> A reward is a quality score, not a probability. The relevant scorers and their balance depend on the task.</a:t>
            </a:r>
          </a:p>
          <a:p>
            <a:pPr>
              <a:buNone/>
              <a:defRPr sz="2025" b="0">
                <a:solidFill>
                  <a:srgbClr val="263642"/>
                </a:solidFill>
                <a:latin typeface="Arial"/>
                <a:ea typeface="Arial"/>
                <a:cs typeface="Arial"/>
              </a:defRPr>
            </a:pPr>
            <a:endParaRPr sz="2025" b="0" dirty="0">
              <a:solidFill>
                <a:srgbClr val="263642"/>
              </a:solidFill>
              <a:latin typeface="Arial"/>
              <a:ea typeface="Arial"/>
              <a:cs typeface="Arial"/>
            </a:endParaRPr>
          </a:p>
        </p:txBody>
      </p:sp>
      <p:sp>
        <p:nvSpPr>
          <p:cNvPr id="4" name="R̃ⱼ is normalized reward j and αⱼ its weight. The repor">
            <a:extLst>
              <a:ext uri="{FF2B5EF4-FFF2-40B4-BE49-F238E27FC236}">
                <a16:creationId xmlns:a16="http://schemas.microsoft.com/office/drawing/2014/main" id="{1F2B2389-17E8-477E-B679-852B8D1507EF}"/>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endParaRPr sz="2025" b="0" dirty="0">
              <a:solidFill>
                <a:srgbClr val="263642"/>
              </a:solidFill>
              <a:latin typeface="Arial"/>
              <a:ea typeface="Arial"/>
              <a:cs typeface="Arial"/>
            </a:endParaRPr>
          </a:p>
        </p:txBody>
      </p:sp>
      <p:pic>
        <p:nvPicPr>
          <p:cNvPr id="14" name="Picture 13"/>
          <p:cNvPicPr>
            <a:picLocks noChangeAspect="1"/>
          </p:cNvPicPr>
          <p:nvPr/>
        </p:nvPicPr>
        <p:blipFill>
          <a:blip r:embed="rId3"/>
          <a:stretch/>
        </p:blipFill>
        <p:spPr>
          <a:xfrm>
            <a:off x="4019328" y="2068227"/>
            <a:ext cx="4356545" cy="972122"/>
          </a:xfrm>
          <a:prstGeom prst="rect">
            <a:avLst/>
          </a:prstGeom>
        </p:spPr>
      </p:pic>
      <p:sp>
        <p:nvSpPr>
          <p:cNvPr id="6" name="Emu3.5 Team, 2025">
            <a:extLst>
              <a:ext uri="{FF2B5EF4-FFF2-40B4-BE49-F238E27FC236}">
                <a16:creationId xmlns:a16="http://schemas.microsoft.com/office/drawing/2014/main" id="{7380796E-6E0B-4101-9244-D1356C95D9BF}"/>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62">
            <a:extLst>
              <a:ext uri="{FF2B5EF4-FFF2-40B4-BE49-F238E27FC236}">
                <a16:creationId xmlns:a16="http://schemas.microsoft.com/office/drawing/2014/main" id="{92662676-E7B0-4A8F-8F7C-C15BD160FB72}"/>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69</a:t>
            </a:r>
          </a:p>
        </p:txBody>
      </p:sp>
      <p:sp>
        <p:nvSpPr>
          <p:cNvPr id="9" name="GRPO means Group Relative Policy Optimization. Emu3.5 u">
            <a:extLst>
              <a:ext uri="{FF2B5EF4-FFF2-40B4-BE49-F238E27FC236}">
                <a16:creationId xmlns:a16="http://schemas.microsoft.com/office/drawing/2014/main" id="{DB349293-37DE-CE0B-BB5D-7AF3F1F3E73E}"/>
              </a:ext>
            </a:extLst>
          </p:cNvPr>
          <p:cNvSpPr>
            <a:spLocks noGrp="1"/>
          </p:cNvSpPr>
          <p:nvPr/>
        </p:nvSpPr>
        <p:spPr>
          <a:xfrm>
            <a:off x="863600" y="4676775"/>
            <a:ext cx="10668000" cy="800100"/>
          </a:xfrm>
          <a:prstGeom prst="rect">
            <a:avLst/>
          </a:prstGeom>
          <a:noFill/>
          <a:ln w="0">
            <a:noFill/>
          </a:ln>
        </p:spPr>
        <p:txBody>
          <a:bodyPr lIns="0" tIns="0" rIns="0" bIns="0">
            <a:noAutofit/>
          </a:bodyPr>
          <a:lstStyle/>
          <a:p>
            <a:pPr>
              <a:defRPr sz="2100" b="0">
                <a:solidFill>
                  <a:srgbClr val="263642"/>
                </a:solidFill>
                <a:latin typeface="Arial"/>
                <a:ea typeface="Arial"/>
                <a:cs typeface="Arial"/>
              </a:defRPr>
            </a:pPr>
            <a:r>
              <a:rPr sz="2100" b="0" dirty="0">
                <a:solidFill>
                  <a:srgbClr val="263642"/>
                </a:solidFill>
                <a:latin typeface="Arial"/>
                <a:ea typeface="Arial"/>
                <a:cs typeface="Arial"/>
              </a:rPr>
              <a:t>GRPO samples several responses for the same context and compares their rewards within that group.</a:t>
            </a:r>
            <a:r>
              <a:rPr lang="en-US" sz="2100" b="0" dirty="0">
                <a:solidFill>
                  <a:srgbClr val="263642"/>
                </a:solidFill>
                <a:latin typeface="Arial"/>
                <a:ea typeface="Arial"/>
                <a:cs typeface="Arial"/>
              </a:rPr>
              <a:t> </a:t>
            </a:r>
            <a:r>
              <a:rPr lang="en-US" sz="2400" dirty="0">
                <a:solidFill>
                  <a:srgbClr val="263642"/>
                </a:solidFill>
                <a:latin typeface="Arial"/>
                <a:ea typeface="Arial"/>
                <a:cs typeface="Arial"/>
              </a:rPr>
              <a:t>Emu3.5 reports 8 rollouts per prompt. This two-response example only explains the relative signal, not the complete GRPO objective.</a:t>
            </a:r>
          </a:p>
          <a:p>
            <a:pPr>
              <a:buNone/>
              <a:defRPr sz="2100" b="0">
                <a:solidFill>
                  <a:srgbClr val="263642"/>
                </a:solidFill>
                <a:latin typeface="Arial"/>
                <a:ea typeface="Arial"/>
                <a:cs typeface="Arial"/>
              </a:defRPr>
            </a:pPr>
            <a:endParaRPr sz="2100" b="0" dirty="0">
              <a:solidFill>
                <a:srgbClr val="263642"/>
              </a:solidFill>
              <a:latin typeface="Arial"/>
              <a:ea typeface="Arial"/>
              <a:cs typeface="Arial"/>
            </a:endParaRPr>
          </a:p>
        </p:txBody>
      </p:sp>
    </p:spTree>
    <p:extLst>
      <p:ext uri="{BB962C8B-B14F-4D97-AF65-F5344CB8AC3E}">
        <p14:creationId xmlns:p14="http://schemas.microsoft.com/office/powerpoint/2010/main" val="3336519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ward comparison: an editing example">
            <a:extLst>
              <a:ext uri="{FF2B5EF4-FFF2-40B4-BE49-F238E27FC236}">
                <a16:creationId xmlns:a16="http://schemas.microsoft.com/office/drawing/2014/main" id="{558EF422-6764-419D-9978-17F50F54B51E}"/>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Reward comparison: an editing example</a:t>
            </a:r>
          </a:p>
        </p:txBody>
      </p:sp>
      <p:sp>
        <p:nvSpPr>
          <p:cNvPr id="2" name="Instruction: “make the cup blue; preserve the rest.”">
            <a:extLst>
              <a:ext uri="{FF2B5EF4-FFF2-40B4-BE49-F238E27FC236}">
                <a16:creationId xmlns:a16="http://schemas.microsoft.com/office/drawing/2014/main" id="{470D6126-5198-43F1-A5EA-32267CA3668D}"/>
              </a:ext>
            </a:extLst>
          </p:cNvPr>
          <p:cNvSpPr>
            <a:spLocks noGrp="1"/>
          </p:cNvSpPr>
          <p:nvPr/>
        </p:nvSpPr>
        <p:spPr>
          <a:xfrm>
            <a:off x="762000" y="1400175"/>
            <a:ext cx="10572750" cy="335756"/>
          </a:xfrm>
          <a:prstGeom prst="rect">
            <a:avLst/>
          </a:prstGeom>
          <a:noFill/>
          <a:ln w="0">
            <a:noFill/>
          </a:ln>
        </p:spPr>
        <p:txBody>
          <a:bodyPr lIns="0" tIns="0" rIns="0" bIns="0">
            <a:noAutofit/>
          </a:bodyPr>
          <a:lstStyle/>
          <a:p>
            <a:pPr>
              <a:buNone/>
              <a:defRPr sz="1875" b="0">
                <a:solidFill>
                  <a:srgbClr val="263642"/>
                </a:solidFill>
                <a:latin typeface="Arial"/>
                <a:ea typeface="Arial"/>
                <a:cs typeface="Arial"/>
              </a:defRPr>
            </a:pPr>
            <a:r>
              <a:rPr sz="1875" b="0">
                <a:solidFill>
                  <a:srgbClr val="263642"/>
                </a:solidFill>
                <a:latin typeface="Arial"/>
                <a:ea typeface="Arial"/>
                <a:cs typeface="Arial"/>
              </a:rPr>
              <a:t>Instruction: “make the cup blue; preserve the rest.”</a:t>
            </a:r>
          </a:p>
        </p:txBody>
      </p:sp>
      <p:sp>
        <p:nvSpPr>
          <p:cNvPr id="3" name="Candidate A changes the cup and the background. Candida">
            <a:extLst>
              <a:ext uri="{FF2B5EF4-FFF2-40B4-BE49-F238E27FC236}">
                <a16:creationId xmlns:a16="http://schemas.microsoft.com/office/drawing/2014/main" id="{8C1778A9-CBE2-4E04-A4BE-6DF6D5AFA892}"/>
              </a:ext>
            </a:extLst>
          </p:cNvPr>
          <p:cNvSpPr>
            <a:spLocks noGrp="1"/>
          </p:cNvSpPr>
          <p:nvPr/>
        </p:nvSpPr>
        <p:spPr>
          <a:xfrm>
            <a:off x="762000" y="1850231"/>
            <a:ext cx="10572750" cy="335756"/>
          </a:xfrm>
          <a:prstGeom prst="rect">
            <a:avLst/>
          </a:prstGeom>
          <a:noFill/>
          <a:ln w="0">
            <a:noFill/>
          </a:ln>
        </p:spPr>
        <p:txBody>
          <a:bodyPr lIns="0" tIns="0" rIns="0" bIns="0">
            <a:noAutofit/>
          </a:bodyPr>
          <a:lstStyle/>
          <a:p>
            <a:pPr>
              <a:buNone/>
              <a:defRPr sz="1875" b="0">
                <a:solidFill>
                  <a:srgbClr val="263642"/>
                </a:solidFill>
                <a:latin typeface="Arial"/>
                <a:ea typeface="Arial"/>
                <a:cs typeface="Arial"/>
              </a:defRPr>
            </a:pPr>
            <a:r>
              <a:rPr sz="1875" b="0">
                <a:solidFill>
                  <a:srgbClr val="263642"/>
                </a:solidFill>
                <a:latin typeface="Arial"/>
                <a:ea typeface="Arial"/>
                <a:cs typeface="Arial"/>
              </a:rPr>
              <a:t>Candidate A changes the cup and the background. Candidate B changes only the cup.</a:t>
            </a:r>
          </a:p>
        </p:txBody>
      </p:sp>
      <p:sp>
        <p:nvSpPr>
          <p:cNvPr id="4" name="A task-aware reward must penalize unintended changes, e">
            <a:extLst>
              <a:ext uri="{FF2B5EF4-FFF2-40B4-BE49-F238E27FC236}">
                <a16:creationId xmlns:a16="http://schemas.microsoft.com/office/drawing/2014/main" id="{E31B2CF3-F300-4A46-94B0-DF3E9AEAC563}"/>
              </a:ext>
            </a:extLst>
          </p:cNvPr>
          <p:cNvSpPr>
            <a:spLocks noGrp="1"/>
          </p:cNvSpPr>
          <p:nvPr/>
        </p:nvSpPr>
        <p:spPr>
          <a:xfrm>
            <a:off x="762000" y="5934075"/>
            <a:ext cx="10572750" cy="361950"/>
          </a:xfrm>
          <a:prstGeom prst="rect">
            <a:avLst/>
          </a:prstGeom>
          <a:noFill/>
          <a:ln w="0">
            <a:noFill/>
          </a:ln>
        </p:spPr>
        <p:txBody>
          <a:bodyPr lIns="0" tIns="0" rIns="0" bIns="0">
            <a:noAutofit/>
          </a:bodyPr>
          <a:lstStyle/>
          <a:p>
            <a:pPr>
              <a:buNone/>
              <a:defRPr sz="1575" b="0">
                <a:solidFill>
                  <a:srgbClr val="263642"/>
                </a:solidFill>
                <a:latin typeface="Arial"/>
                <a:ea typeface="Arial"/>
                <a:cs typeface="Arial"/>
              </a:defRPr>
            </a:pPr>
            <a:r>
              <a:rPr sz="1575" b="0">
                <a:solidFill>
                  <a:srgbClr val="263642"/>
                </a:solidFill>
                <a:latin typeface="Arial"/>
                <a:ea typeface="Arial"/>
                <a:cs typeface="Arial"/>
              </a:rPr>
              <a:t>A task-aware reward must penalize unintended changes, even when both images look attractive.</a:t>
            </a:r>
          </a:p>
        </p:txBody>
      </p:sp>
      <p:graphicFrame>
        <p:nvGraphicFramePr>
          <p:cNvPr id="14" name="Table 13"/>
          <p:cNvGraphicFramePr/>
          <p:nvPr/>
        </p:nvGraphicFramePr>
        <p:xfrm>
          <a:off x="762000" y="2524125"/>
          <a:ext cx="10668000" cy="3352800"/>
        </p:xfrm>
        <a:graphic>
          <a:graphicData uri="http://schemas.openxmlformats.org/drawingml/2006/table">
            <a:tbl>
              <a:tblPr/>
              <a:tblGrid>
                <a:gridCol w="3238500">
                  <a:extLst>
                    <a:ext uri="{9D8B030D-6E8A-4147-A177-3AD203B41FA5}">
                      <a16:colId xmlns:a16="http://schemas.microsoft.com/office/drawing/2014/main" val="20000"/>
                    </a:ext>
                  </a:extLst>
                </a:gridCol>
                <a:gridCol w="3714750">
                  <a:extLst>
                    <a:ext uri="{9D8B030D-6E8A-4147-A177-3AD203B41FA5}">
                      <a16:colId xmlns:a16="http://schemas.microsoft.com/office/drawing/2014/main" val="20001"/>
                    </a:ext>
                  </a:extLst>
                </a:gridCol>
                <a:gridCol w="3714750">
                  <a:extLst>
                    <a:ext uri="{9D8B030D-6E8A-4147-A177-3AD203B41FA5}">
                      <a16:colId xmlns:a16="http://schemas.microsoft.com/office/drawing/2014/main" val="20002"/>
                    </a:ext>
                  </a:extLst>
                </a:gridCol>
              </a:tblGrid>
              <a:tr h="670560">
                <a:tc>
                  <a:txBody>
                    <a:bodyPr/>
                    <a:lstStyle/>
                    <a:p>
                      <a:r>
                        <a:rPr sz="1875" b="1">
                          <a:solidFill>
                            <a:srgbClr val="18364A"/>
                          </a:solidFill>
                          <a:latin typeface="Arial"/>
                          <a:ea typeface="Arial"/>
                          <a:cs typeface="Arial"/>
                        </a:rPr>
                        <a:t>Toy score, 1–10</a:t>
                      </a:r>
                    </a:p>
                  </a:txBody>
                  <a:tcPr>
                    <a:solidFill>
                      <a:srgbClr val="E7EFF3"/>
                    </a:solidFill>
                  </a:tcPr>
                </a:tc>
                <a:tc>
                  <a:txBody>
                    <a:bodyPr/>
                    <a:lstStyle/>
                    <a:p>
                      <a:r>
                        <a:rPr sz="1875" b="1">
                          <a:solidFill>
                            <a:srgbClr val="18364A"/>
                          </a:solidFill>
                          <a:latin typeface="Arial"/>
                          <a:ea typeface="Arial"/>
                          <a:cs typeface="Arial"/>
                        </a:rPr>
                        <a:t>Candidate A</a:t>
                      </a:r>
                    </a:p>
                  </a:txBody>
                  <a:tcPr>
                    <a:solidFill>
                      <a:srgbClr val="E7EFF3"/>
                    </a:solidFill>
                  </a:tcPr>
                </a:tc>
                <a:tc>
                  <a:txBody>
                    <a:bodyPr/>
                    <a:lstStyle/>
                    <a:p>
                      <a:r>
                        <a:rPr sz="1875" b="1">
                          <a:solidFill>
                            <a:srgbClr val="18364A"/>
                          </a:solidFill>
                          <a:latin typeface="Arial"/>
                          <a:ea typeface="Arial"/>
                          <a:cs typeface="Arial"/>
                        </a:rPr>
                        <a:t>Candidate B</a:t>
                      </a:r>
                    </a:p>
                  </a:txBody>
                  <a:tcPr>
                    <a:solidFill>
                      <a:srgbClr val="E7EFF3"/>
                    </a:solidFill>
                  </a:tcPr>
                </a:tc>
                <a:extLst>
                  <a:ext uri="{0D108BD9-81ED-4DB2-BD59-A6C34878D82A}">
                    <a16:rowId xmlns:a16="http://schemas.microsoft.com/office/drawing/2014/main" val="10000"/>
                  </a:ext>
                </a:extLst>
              </a:tr>
              <a:tr h="670560">
                <a:tc>
                  <a:txBody>
                    <a:bodyPr/>
                    <a:lstStyle/>
                    <a:p>
                      <a:r>
                        <a:rPr sz="1875" b="0">
                          <a:solidFill>
                            <a:srgbClr val="18364A"/>
                          </a:solidFill>
                          <a:latin typeface="Arial"/>
                          <a:ea typeface="Arial"/>
                          <a:cs typeface="Arial"/>
                        </a:rPr>
                        <a:t>Instruction match</a:t>
                      </a:r>
                    </a:p>
                  </a:txBody>
                  <a:tcPr>
                    <a:solidFill>
                      <a:srgbClr val="FFFFFF"/>
                    </a:solidFill>
                  </a:tcPr>
                </a:tc>
                <a:tc>
                  <a:txBody>
                    <a:bodyPr/>
                    <a:lstStyle/>
                    <a:p>
                      <a:r>
                        <a:rPr sz="1875" b="0">
                          <a:solidFill>
                            <a:srgbClr val="18364A"/>
                          </a:solidFill>
                          <a:latin typeface="Arial"/>
                          <a:ea typeface="Arial"/>
                          <a:cs typeface="Arial"/>
                        </a:rPr>
                        <a:t>8</a:t>
                      </a:r>
                    </a:p>
                  </a:txBody>
                  <a:tcPr>
                    <a:solidFill>
                      <a:srgbClr val="FFFFFF"/>
                    </a:solidFill>
                  </a:tcPr>
                </a:tc>
                <a:tc>
                  <a:txBody>
                    <a:bodyPr/>
                    <a:lstStyle/>
                    <a:p>
                      <a:r>
                        <a:rPr sz="1875" b="0">
                          <a:solidFill>
                            <a:srgbClr val="18364A"/>
                          </a:solidFill>
                          <a:latin typeface="Arial"/>
                          <a:ea typeface="Arial"/>
                          <a:cs typeface="Arial"/>
                        </a:rPr>
                        <a:t>9</a:t>
                      </a:r>
                    </a:p>
                  </a:txBody>
                  <a:tcPr>
                    <a:solidFill>
                      <a:srgbClr val="FFFFFF"/>
                    </a:solidFill>
                  </a:tcPr>
                </a:tc>
                <a:extLst>
                  <a:ext uri="{0D108BD9-81ED-4DB2-BD59-A6C34878D82A}">
                    <a16:rowId xmlns:a16="http://schemas.microsoft.com/office/drawing/2014/main" val="10001"/>
                  </a:ext>
                </a:extLst>
              </a:tr>
              <a:tr h="670560">
                <a:tc>
                  <a:txBody>
                    <a:bodyPr/>
                    <a:lstStyle/>
                    <a:p>
                      <a:r>
                        <a:rPr sz="1875" b="0">
                          <a:solidFill>
                            <a:srgbClr val="18364A"/>
                          </a:solidFill>
                          <a:latin typeface="Arial"/>
                          <a:ea typeface="Arial"/>
                          <a:cs typeface="Arial"/>
                        </a:rPr>
                        <a:t>Preservation</a:t>
                      </a:r>
                    </a:p>
                  </a:txBody>
                  <a:tcPr>
                    <a:solidFill>
                      <a:srgbClr val="F5F8FA"/>
                    </a:solidFill>
                  </a:tcPr>
                </a:tc>
                <a:tc>
                  <a:txBody>
                    <a:bodyPr/>
                    <a:lstStyle/>
                    <a:p>
                      <a:r>
                        <a:rPr sz="1875" b="0">
                          <a:solidFill>
                            <a:srgbClr val="18364A"/>
                          </a:solidFill>
                          <a:latin typeface="Arial"/>
                          <a:ea typeface="Arial"/>
                          <a:cs typeface="Arial"/>
                        </a:rPr>
                        <a:t>3</a:t>
                      </a:r>
                    </a:p>
                  </a:txBody>
                  <a:tcPr>
                    <a:solidFill>
                      <a:srgbClr val="F5F8FA"/>
                    </a:solidFill>
                  </a:tcPr>
                </a:tc>
                <a:tc>
                  <a:txBody>
                    <a:bodyPr/>
                    <a:lstStyle/>
                    <a:p>
                      <a:r>
                        <a:rPr sz="1875" b="0">
                          <a:solidFill>
                            <a:srgbClr val="18364A"/>
                          </a:solidFill>
                          <a:latin typeface="Arial"/>
                          <a:ea typeface="Arial"/>
                          <a:cs typeface="Arial"/>
                        </a:rPr>
                        <a:t>9</a:t>
                      </a:r>
                    </a:p>
                  </a:txBody>
                  <a:tcPr>
                    <a:solidFill>
                      <a:srgbClr val="F5F8FA"/>
                    </a:solidFill>
                  </a:tcPr>
                </a:tc>
                <a:extLst>
                  <a:ext uri="{0D108BD9-81ED-4DB2-BD59-A6C34878D82A}">
                    <a16:rowId xmlns:a16="http://schemas.microsoft.com/office/drawing/2014/main" val="10002"/>
                  </a:ext>
                </a:extLst>
              </a:tr>
              <a:tr h="670560">
                <a:tc>
                  <a:txBody>
                    <a:bodyPr/>
                    <a:lstStyle/>
                    <a:p>
                      <a:r>
                        <a:rPr sz="1875" b="0">
                          <a:solidFill>
                            <a:srgbClr val="18364A"/>
                          </a:solidFill>
                          <a:latin typeface="Arial"/>
                          <a:ea typeface="Arial"/>
                          <a:cs typeface="Arial"/>
                        </a:rPr>
                        <a:t>Visual appeal</a:t>
                      </a:r>
                    </a:p>
                  </a:txBody>
                  <a:tcPr>
                    <a:solidFill>
                      <a:srgbClr val="FFFFFF"/>
                    </a:solidFill>
                  </a:tcPr>
                </a:tc>
                <a:tc>
                  <a:txBody>
                    <a:bodyPr/>
                    <a:lstStyle/>
                    <a:p>
                      <a:r>
                        <a:rPr sz="1875" b="0">
                          <a:solidFill>
                            <a:srgbClr val="18364A"/>
                          </a:solidFill>
                          <a:latin typeface="Arial"/>
                          <a:ea typeface="Arial"/>
                          <a:cs typeface="Arial"/>
                        </a:rPr>
                        <a:t>9</a:t>
                      </a:r>
                    </a:p>
                  </a:txBody>
                  <a:tcPr>
                    <a:solidFill>
                      <a:srgbClr val="FFFFFF"/>
                    </a:solidFill>
                  </a:tcPr>
                </a:tc>
                <a:tc>
                  <a:txBody>
                    <a:bodyPr/>
                    <a:lstStyle/>
                    <a:p>
                      <a:r>
                        <a:rPr sz="1875" b="0">
                          <a:solidFill>
                            <a:srgbClr val="18364A"/>
                          </a:solidFill>
                          <a:latin typeface="Arial"/>
                          <a:ea typeface="Arial"/>
                          <a:cs typeface="Arial"/>
                        </a:rPr>
                        <a:t>8</a:t>
                      </a:r>
                    </a:p>
                  </a:txBody>
                  <a:tcPr>
                    <a:solidFill>
                      <a:srgbClr val="FFFFFF"/>
                    </a:solidFill>
                  </a:tcPr>
                </a:tc>
                <a:extLst>
                  <a:ext uri="{0D108BD9-81ED-4DB2-BD59-A6C34878D82A}">
                    <a16:rowId xmlns:a16="http://schemas.microsoft.com/office/drawing/2014/main" val="10003"/>
                  </a:ext>
                </a:extLst>
              </a:tr>
              <a:tr h="670560">
                <a:tc>
                  <a:txBody>
                    <a:bodyPr/>
                    <a:lstStyle/>
                    <a:p>
                      <a:r>
                        <a:rPr sz="1875" b="0">
                          <a:solidFill>
                            <a:srgbClr val="18364A"/>
                          </a:solidFill>
                          <a:latin typeface="Arial"/>
                          <a:ea typeface="Arial"/>
                          <a:cs typeface="Arial"/>
                        </a:rPr>
                        <a:t>Equal-weight mean</a:t>
                      </a:r>
                    </a:p>
                  </a:txBody>
                  <a:tcPr>
                    <a:solidFill>
                      <a:srgbClr val="F5F8FA"/>
                    </a:solidFill>
                  </a:tcPr>
                </a:tc>
                <a:tc>
                  <a:txBody>
                    <a:bodyPr/>
                    <a:lstStyle/>
                    <a:p>
                      <a:r>
                        <a:rPr sz="1875" b="0">
                          <a:solidFill>
                            <a:srgbClr val="18364A"/>
                          </a:solidFill>
                          <a:latin typeface="Arial"/>
                          <a:ea typeface="Arial"/>
                          <a:cs typeface="Arial"/>
                        </a:rPr>
                        <a:t>6.67</a:t>
                      </a:r>
                    </a:p>
                  </a:txBody>
                  <a:tcPr>
                    <a:solidFill>
                      <a:srgbClr val="F5F8FA"/>
                    </a:solidFill>
                  </a:tcPr>
                </a:tc>
                <a:tc>
                  <a:txBody>
                    <a:bodyPr/>
                    <a:lstStyle/>
                    <a:p>
                      <a:r>
                        <a:rPr sz="1875" b="0">
                          <a:solidFill>
                            <a:srgbClr val="18364A"/>
                          </a:solidFill>
                          <a:latin typeface="Arial"/>
                          <a:ea typeface="Arial"/>
                          <a:cs typeface="Arial"/>
                        </a:rPr>
                        <a:t>8.67</a:t>
                      </a:r>
                    </a:p>
                  </a:txBody>
                  <a:tcPr>
                    <a:solidFill>
                      <a:srgbClr val="F5F8FA"/>
                    </a:solidFill>
                  </a:tcPr>
                </a:tc>
                <a:extLst>
                  <a:ext uri="{0D108BD9-81ED-4DB2-BD59-A6C34878D82A}">
                    <a16:rowId xmlns:a16="http://schemas.microsoft.com/office/drawing/2014/main" val="10004"/>
                  </a:ext>
                </a:extLst>
              </a:tr>
            </a:tbl>
          </a:graphicData>
        </a:graphic>
      </p:graphicFrame>
      <p:sp>
        <p:nvSpPr>
          <p:cNvPr id="6" name="Emu3.5 Team, 2025">
            <a:extLst>
              <a:ext uri="{FF2B5EF4-FFF2-40B4-BE49-F238E27FC236}">
                <a16:creationId xmlns:a16="http://schemas.microsoft.com/office/drawing/2014/main" id="{107CF225-624E-4618-B318-75A2DC860CE0}"/>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64">
            <a:extLst>
              <a:ext uri="{FF2B5EF4-FFF2-40B4-BE49-F238E27FC236}">
                <a16:creationId xmlns:a16="http://schemas.microsoft.com/office/drawing/2014/main" id="{507612CD-7851-4DD0-81A8-104A5B8B0933}"/>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72</a:t>
            </a:r>
          </a:p>
        </p:txBody>
      </p:sp>
    </p:spTree>
    <p:extLst>
      <p:ext uri="{BB962C8B-B14F-4D97-AF65-F5344CB8AC3E}">
        <p14:creationId xmlns:p14="http://schemas.microsoft.com/office/powerpoint/2010/main" val="17850369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Why mix tasks before focused RL?">
            <a:extLst>
              <a:ext uri="{FF2B5EF4-FFF2-40B4-BE49-F238E27FC236}">
                <a16:creationId xmlns:a16="http://schemas.microsoft.com/office/drawing/2014/main" id="{44AC60EF-458A-40CD-875A-CE9DA22C1F84}"/>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Why mix tasks before focused RL?</a:t>
            </a:r>
          </a:p>
        </p:txBody>
      </p:sp>
      <p:sp>
        <p:nvSpPr>
          <p:cNvPr id="2" name="The first RL phase mixes tasks, so reward-driven update">
            <a:extLst>
              <a:ext uri="{FF2B5EF4-FFF2-40B4-BE49-F238E27FC236}">
                <a16:creationId xmlns:a16="http://schemas.microsoft.com/office/drawing/2014/main" id="{51438473-5A3C-4EBD-9267-612D8A79EF1B}"/>
              </a:ext>
            </a:extLst>
          </p:cNvPr>
          <p:cNvSpPr>
            <a:spLocks noGrp="1"/>
          </p:cNvSpPr>
          <p:nvPr/>
        </p:nvSpPr>
        <p:spPr>
          <a:xfrm>
            <a:off x="762000" y="1619250"/>
            <a:ext cx="10382250" cy="800100"/>
          </a:xfrm>
          <a:prstGeom prst="rect">
            <a:avLst/>
          </a:prstGeom>
          <a:noFill/>
          <a:ln w="0">
            <a:noFill/>
          </a:ln>
        </p:spPr>
        <p:txBody>
          <a:bodyPr lIns="0" tIns="0" rIns="0" bIns="0">
            <a:noAutofit/>
          </a:bodyPr>
          <a:lstStyle/>
          <a:p>
            <a:pPr>
              <a:buNone/>
              <a:defRPr sz="2400" b="0">
                <a:solidFill>
                  <a:srgbClr val="263642"/>
                </a:solidFill>
                <a:latin typeface="Arial"/>
                <a:ea typeface="Arial"/>
                <a:cs typeface="Arial"/>
              </a:defRPr>
            </a:pPr>
            <a:r>
              <a:rPr sz="2400" b="0">
                <a:solidFill>
                  <a:srgbClr val="263642"/>
                </a:solidFill>
                <a:latin typeface="Arial"/>
                <a:ea typeface="Arial"/>
                <a:cs typeface="Arial"/>
              </a:rPr>
              <a:t>The first RL phase mixes tasks, so reward-driven updates address several output formats.</a:t>
            </a:r>
          </a:p>
        </p:txBody>
      </p:sp>
      <p:sp>
        <p:nvSpPr>
          <p:cNvPr id="3" name="The subsequent phase focuses on text-to-image and any-t">
            <a:extLst>
              <a:ext uri="{FF2B5EF4-FFF2-40B4-BE49-F238E27FC236}">
                <a16:creationId xmlns:a16="http://schemas.microsoft.com/office/drawing/2014/main" id="{6476A47C-60BE-442E-ABE4-1BDCF7D15570}"/>
              </a:ext>
            </a:extLst>
          </p:cNvPr>
          <p:cNvSpPr>
            <a:spLocks noGrp="1"/>
          </p:cNvSpPr>
          <p:nvPr/>
        </p:nvSpPr>
        <p:spPr>
          <a:xfrm>
            <a:off x="762000" y="2752725"/>
            <a:ext cx="10382250" cy="800100"/>
          </a:xfrm>
          <a:prstGeom prst="rect">
            <a:avLst/>
          </a:prstGeom>
          <a:noFill/>
          <a:ln w="0">
            <a:noFill/>
          </a:ln>
        </p:spPr>
        <p:txBody>
          <a:bodyPr lIns="0" tIns="0" rIns="0" bIns="0">
            <a:noAutofit/>
          </a:bodyPr>
          <a:lstStyle/>
          <a:p>
            <a:pPr>
              <a:buNone/>
              <a:defRPr sz="2400" b="0">
                <a:solidFill>
                  <a:srgbClr val="263642"/>
                </a:solidFill>
                <a:latin typeface="Arial"/>
                <a:ea typeface="Arial"/>
                <a:cs typeface="Arial"/>
              </a:defRPr>
            </a:pPr>
            <a:r>
              <a:rPr sz="2400" b="0">
                <a:solidFill>
                  <a:srgbClr val="263642"/>
                </a:solidFill>
                <a:latin typeface="Arial"/>
                <a:ea typeface="Arial"/>
                <a:cs typeface="Arial"/>
              </a:rPr>
              <a:t>The subsequent phase focuses on text-to-image and any-to-image generation, concentrating updates on image outputs.</a:t>
            </a:r>
          </a:p>
        </p:txBody>
      </p:sp>
      <p:sp>
        <p:nvSpPr>
          <p:cNvPr id="4" name="This changes which tasks supply optimization signals. I">
            <a:extLst>
              <a:ext uri="{FF2B5EF4-FFF2-40B4-BE49-F238E27FC236}">
                <a16:creationId xmlns:a16="http://schemas.microsoft.com/office/drawing/2014/main" id="{EF62054E-9BC0-4729-AA3F-2A9C0EEEBCD3}"/>
              </a:ext>
            </a:extLst>
          </p:cNvPr>
          <p:cNvSpPr>
            <a:spLocks noGrp="1"/>
          </p:cNvSpPr>
          <p:nvPr/>
        </p:nvSpPr>
        <p:spPr>
          <a:xfrm>
            <a:off x="762000" y="3886200"/>
            <a:ext cx="10382250" cy="800100"/>
          </a:xfrm>
          <a:prstGeom prst="rect">
            <a:avLst/>
          </a:prstGeom>
          <a:noFill/>
          <a:ln w="0">
            <a:noFill/>
          </a:ln>
        </p:spPr>
        <p:txBody>
          <a:bodyPr lIns="0" tIns="0" rIns="0" bIns="0">
            <a:noAutofit/>
          </a:bodyPr>
          <a:lstStyle/>
          <a:p>
            <a:pPr>
              <a:buNone/>
              <a:defRPr sz="2400" b="0">
                <a:solidFill>
                  <a:srgbClr val="263642"/>
                </a:solidFill>
                <a:latin typeface="Arial"/>
                <a:ea typeface="Arial"/>
                <a:cs typeface="Arial"/>
              </a:defRPr>
            </a:pPr>
            <a:r>
              <a:rPr sz="2400" b="0">
                <a:solidFill>
                  <a:srgbClr val="263642"/>
                </a:solidFill>
                <a:latin typeface="Arial"/>
                <a:ea typeface="Arial"/>
                <a:cs typeface="Arial"/>
              </a:rPr>
              <a:t>This changes which tasks supply optimization signals. It does not introduce a separate Transformer for each task.</a:t>
            </a:r>
          </a:p>
        </p:txBody>
      </p:sp>
      <p:sp>
        <p:nvSpPr>
          <p:cNvPr id="5" name="Emu3.5 Team, 2025">
            <a:extLst>
              <a:ext uri="{FF2B5EF4-FFF2-40B4-BE49-F238E27FC236}">
                <a16:creationId xmlns:a16="http://schemas.microsoft.com/office/drawing/2014/main" id="{8BB6EE35-EE5D-4A62-8756-68AEFD7DC0A8}"/>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6" name="65">
            <a:extLst>
              <a:ext uri="{FF2B5EF4-FFF2-40B4-BE49-F238E27FC236}">
                <a16:creationId xmlns:a16="http://schemas.microsoft.com/office/drawing/2014/main" id="{27C153A2-CC5C-438B-871E-2EB480D30979}"/>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73</a:t>
            </a:r>
          </a:p>
        </p:txBody>
      </p:sp>
    </p:spTree>
    <p:extLst>
      <p:ext uri="{BB962C8B-B14F-4D97-AF65-F5344CB8AC3E}">
        <p14:creationId xmlns:p14="http://schemas.microsoft.com/office/powerpoint/2010/main" val="16633022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ward improvement has limits">
            <a:extLst>
              <a:ext uri="{FF2B5EF4-FFF2-40B4-BE49-F238E27FC236}">
                <a16:creationId xmlns:a16="http://schemas.microsoft.com/office/drawing/2014/main" id="{E7B32856-E8DF-4566-A1EF-8729C86E3929}"/>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Reward improvement has limits</a:t>
            </a:r>
          </a:p>
        </p:txBody>
      </p:sp>
      <p:sp>
        <p:nvSpPr>
          <p:cNvPr id="2" name="A higher reward means better performance according to t">
            <a:extLst>
              <a:ext uri="{FF2B5EF4-FFF2-40B4-BE49-F238E27FC236}">
                <a16:creationId xmlns:a16="http://schemas.microsoft.com/office/drawing/2014/main" id="{D38C9105-E43A-49A5-B1DA-9AE1D14D4EA7}"/>
              </a:ext>
            </a:extLst>
          </p:cNvPr>
          <p:cNvSpPr>
            <a:spLocks noGrp="1"/>
          </p:cNvSpPr>
          <p:nvPr/>
        </p:nvSpPr>
        <p:spPr>
          <a:xfrm>
            <a:off x="762000" y="1619250"/>
            <a:ext cx="10382250" cy="800100"/>
          </a:xfrm>
          <a:prstGeom prst="rect">
            <a:avLst/>
          </a:prstGeom>
          <a:noFill/>
          <a:ln w="0">
            <a:noFill/>
          </a:ln>
        </p:spPr>
        <p:txBody>
          <a:bodyPr lIns="0" tIns="0" rIns="0" bIns="0">
            <a:noAutofit/>
          </a:bodyPr>
          <a:lstStyle/>
          <a:p>
            <a:pPr>
              <a:buNone/>
              <a:defRPr sz="2400" b="0">
                <a:solidFill>
                  <a:srgbClr val="263642"/>
                </a:solidFill>
                <a:latin typeface="Arial"/>
                <a:ea typeface="Arial"/>
                <a:cs typeface="Arial"/>
              </a:defRPr>
            </a:pPr>
            <a:r>
              <a:rPr sz="2400" b="0">
                <a:solidFill>
                  <a:srgbClr val="263642"/>
                </a:solidFill>
                <a:latin typeface="Arial"/>
                <a:ea typeface="Arial"/>
                <a:cs typeface="Arial"/>
              </a:rPr>
              <a:t>A higher reward means better performance according to the chosen scoring system.</a:t>
            </a:r>
          </a:p>
        </p:txBody>
      </p:sp>
      <p:sp>
        <p:nvSpPr>
          <p:cNvPr id="3" name="Example: an image may look attractive yet contain missp">
            <a:extLst>
              <a:ext uri="{FF2B5EF4-FFF2-40B4-BE49-F238E27FC236}">
                <a16:creationId xmlns:a16="http://schemas.microsoft.com/office/drawing/2014/main" id="{8004191F-8EA2-45A0-B2A3-F8B908C7DCFC}"/>
              </a:ext>
            </a:extLst>
          </p:cNvPr>
          <p:cNvSpPr>
            <a:spLocks noGrp="1"/>
          </p:cNvSpPr>
          <p:nvPr/>
        </p:nvSpPr>
        <p:spPr>
          <a:xfrm>
            <a:off x="762000" y="2752725"/>
            <a:ext cx="10382250" cy="800100"/>
          </a:xfrm>
          <a:prstGeom prst="rect">
            <a:avLst/>
          </a:prstGeom>
          <a:noFill/>
          <a:ln w="0">
            <a:noFill/>
          </a:ln>
        </p:spPr>
        <p:txBody>
          <a:bodyPr lIns="0" tIns="0" rIns="0" bIns="0">
            <a:noAutofit/>
          </a:bodyPr>
          <a:lstStyle/>
          <a:p>
            <a:pPr>
              <a:buNone/>
              <a:defRPr sz="2400" b="0">
                <a:solidFill>
                  <a:srgbClr val="263642"/>
                </a:solidFill>
                <a:latin typeface="Arial"/>
                <a:ea typeface="Arial"/>
                <a:cs typeface="Arial"/>
              </a:defRPr>
            </a:pPr>
            <a:r>
              <a:rPr sz="2400" b="0">
                <a:solidFill>
                  <a:srgbClr val="263642"/>
                </a:solidFill>
                <a:latin typeface="Arial"/>
                <a:ea typeface="Arial"/>
                <a:cs typeface="Arial"/>
              </a:rPr>
              <a:t>Example: an image may look attractive yet contain misspelled text. An aesthetic reward can miss that failure.</a:t>
            </a:r>
          </a:p>
        </p:txBody>
      </p:sp>
      <p:sp>
        <p:nvSpPr>
          <p:cNvPr id="4" name="Combining rewards broadens the criteria, but biased or ">
            <a:extLst>
              <a:ext uri="{FF2B5EF4-FFF2-40B4-BE49-F238E27FC236}">
                <a16:creationId xmlns:a16="http://schemas.microsoft.com/office/drawing/2014/main" id="{D1907857-8120-47D2-9C4B-F606786E7A8B}"/>
              </a:ext>
            </a:extLst>
          </p:cNvPr>
          <p:cNvSpPr>
            <a:spLocks noGrp="1"/>
          </p:cNvSpPr>
          <p:nvPr/>
        </p:nvSpPr>
        <p:spPr>
          <a:xfrm>
            <a:off x="762000" y="3886200"/>
            <a:ext cx="10382250" cy="800100"/>
          </a:xfrm>
          <a:prstGeom prst="rect">
            <a:avLst/>
          </a:prstGeom>
          <a:noFill/>
          <a:ln w="0">
            <a:noFill/>
          </a:ln>
        </p:spPr>
        <p:txBody>
          <a:bodyPr lIns="0" tIns="0" rIns="0" bIns="0">
            <a:noAutofit/>
          </a:bodyPr>
          <a:lstStyle/>
          <a:p>
            <a:pPr>
              <a:buNone/>
              <a:defRPr sz="2400" b="0">
                <a:solidFill>
                  <a:srgbClr val="263642"/>
                </a:solidFill>
                <a:latin typeface="Arial"/>
                <a:ea typeface="Arial"/>
                <a:cs typeface="Arial"/>
              </a:defRPr>
            </a:pPr>
            <a:r>
              <a:rPr sz="2400" b="0">
                <a:solidFill>
                  <a:srgbClr val="263642"/>
                </a:solidFill>
                <a:latin typeface="Arial"/>
                <a:ea typeface="Arial"/>
                <a:cs typeface="Arial"/>
              </a:rPr>
              <a:t>Combining rewards broadens the criteria, but biased or incomplete judges can still reward incorrect outputs.</a:t>
            </a:r>
          </a:p>
        </p:txBody>
      </p:sp>
      <p:sp>
        <p:nvSpPr>
          <p:cNvPr id="5" name="Emu3.5 Team, 2025">
            <a:extLst>
              <a:ext uri="{FF2B5EF4-FFF2-40B4-BE49-F238E27FC236}">
                <a16:creationId xmlns:a16="http://schemas.microsoft.com/office/drawing/2014/main" id="{D06F59AD-9D25-4AB5-B2B0-6E23CEB8C83B}"/>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6" name="66">
            <a:extLst>
              <a:ext uri="{FF2B5EF4-FFF2-40B4-BE49-F238E27FC236}">
                <a16:creationId xmlns:a16="http://schemas.microsoft.com/office/drawing/2014/main" id="{4215CDBF-0FF5-4FC5-B774-22F8678CF54C}"/>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74</a:t>
            </a:r>
          </a:p>
        </p:txBody>
      </p:sp>
    </p:spTree>
    <p:extLst>
      <p:ext uri="{BB962C8B-B14F-4D97-AF65-F5344CB8AC3E}">
        <p14:creationId xmlns:p14="http://schemas.microsoft.com/office/powerpoint/2010/main" val="2499013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Why adapt image decoding?">
            <a:extLst>
              <a:ext uri="{FF2B5EF4-FFF2-40B4-BE49-F238E27FC236}">
                <a16:creationId xmlns:a16="http://schemas.microsoft.com/office/drawing/2014/main" id="{B823196B-1DCD-401C-853B-3F7B8377A3CF}"/>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Why image generation is the inference bottleneck</a:t>
            </a:r>
          </a:p>
        </p:txBody>
      </p:sp>
      <p:sp>
        <p:nvSpPr>
          <p:cNvPr id="2" name="A 1,024 × 1,024 image contains 4,096 visual codes, requ">
            <a:extLst>
              <a:ext uri="{FF2B5EF4-FFF2-40B4-BE49-F238E27FC236}">
                <a16:creationId xmlns:a16="http://schemas.microsoft.com/office/drawing/2014/main" id="{B1C4BD2E-66DE-4ADC-B780-FEC8F197853E}"/>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An image can require thousands of sequential next-code decisions even when the prompt is short.</a:t>
            </a:r>
          </a:p>
        </p:txBody>
      </p:sp>
      <p:sp>
        <p:nvSpPr>
          <p:cNvPr id="3" name="Discrete Diffusion Adaptation (DiDA) trains parallel vi">
            <a:extLst>
              <a:ext uri="{FF2B5EF4-FFF2-40B4-BE49-F238E27FC236}">
                <a16:creationId xmlns:a16="http://schemas.microsoft.com/office/drawing/2014/main" id="{2981A5E5-393A-4A22-84AB-4ED38EBD346A}"/>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An autoregressive decoder has roughly 4,096 dependent code predictions for this image. That serial path motivates DiDA.</a:t>
            </a:r>
          </a:p>
        </p:txBody>
      </p:sp>
      <p:sp>
        <p:nvSpPr>
          <p:cNvPr id="4" name="Changing the attention mask alone is insufficient: the ">
            <a:extLst>
              <a:ext uri="{FF2B5EF4-FFF2-40B4-BE49-F238E27FC236}">
                <a16:creationId xmlns:a16="http://schemas.microsoft.com/office/drawing/2014/main" id="{37152380-CB57-422B-91A3-0CCEB246CEF1}"/>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dirty="0" err="1">
                <a:solidFill>
                  <a:srgbClr val="263642"/>
                </a:solidFill>
                <a:latin typeface="Arial"/>
                <a:ea typeface="Arial"/>
                <a:cs typeface="Arial"/>
              </a:rPr>
              <a:t>DiDA</a:t>
            </a:r>
            <a:r>
              <a:rPr sz="2025" b="0" dirty="0">
                <a:solidFill>
                  <a:srgbClr val="263642"/>
                </a:solidFill>
                <a:latin typeface="Arial"/>
                <a:ea typeface="Arial"/>
                <a:cs typeface="Arial"/>
              </a:rPr>
              <a:t> adapts a trained autoregressive model to parallel within-image refinement. Changing an attention mask alone is not sufficient training.</a:t>
            </a:r>
          </a:p>
        </p:txBody>
      </p:sp>
      <p:pic>
        <p:nvPicPr>
          <p:cNvPr id="14" name="Picture 13"/>
          <p:cNvPicPr>
            <a:picLocks noChangeAspect="1"/>
          </p:cNvPicPr>
          <p:nvPr/>
        </p:nvPicPr>
        <p:blipFill>
          <a:blip r:embed="rId3"/>
          <a:stretch/>
        </p:blipFill>
        <p:spPr>
          <a:xfrm>
            <a:off x="3558064" y="2167509"/>
            <a:ext cx="4809173" cy="884682"/>
          </a:xfrm>
          <a:prstGeom prst="rect">
            <a:avLst/>
          </a:prstGeom>
        </p:spPr>
      </p:pic>
      <p:sp>
        <p:nvSpPr>
          <p:cNvPr id="6" name="Emu3.5 Team, 2025">
            <a:extLst>
              <a:ext uri="{FF2B5EF4-FFF2-40B4-BE49-F238E27FC236}">
                <a16:creationId xmlns:a16="http://schemas.microsoft.com/office/drawing/2014/main" id="{4E7EFFC7-029A-4F1E-A856-F5353948AD55}"/>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67">
            <a:extLst>
              <a:ext uri="{FF2B5EF4-FFF2-40B4-BE49-F238E27FC236}">
                <a16:creationId xmlns:a16="http://schemas.microsoft.com/office/drawing/2014/main" id="{3AA9A54A-D054-42A5-A47F-8A3F345BFEC9}"/>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75</a:t>
            </a:r>
          </a:p>
        </p:txBody>
      </p:sp>
    </p:spTree>
    <p:extLst>
      <p:ext uri="{BB962C8B-B14F-4D97-AF65-F5344CB8AC3E}">
        <p14:creationId xmlns:p14="http://schemas.microsoft.com/office/powerpoint/2010/main" val="2953825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F12E20-84E1-C660-30BC-C34F142B17F8}"/>
              </a:ext>
            </a:extLst>
          </p:cNvPr>
          <p:cNvPicPr>
            <a:picLocks noChangeAspect="1"/>
          </p:cNvPicPr>
          <p:nvPr/>
        </p:nvPicPr>
        <p:blipFill>
          <a:blip r:embed="rId2"/>
          <a:stretch>
            <a:fillRect/>
          </a:stretch>
        </p:blipFill>
        <p:spPr>
          <a:xfrm>
            <a:off x="492144" y="298450"/>
            <a:ext cx="11001356" cy="6145820"/>
          </a:xfrm>
          <a:prstGeom prst="rect">
            <a:avLst/>
          </a:prstGeom>
        </p:spPr>
      </p:pic>
    </p:spTree>
    <p:extLst>
      <p:ext uri="{BB962C8B-B14F-4D97-AF65-F5344CB8AC3E}">
        <p14:creationId xmlns:p14="http://schemas.microsoft.com/office/powerpoint/2010/main" val="29891900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p:blipFill>
        <p:spPr>
          <a:xfrm>
            <a:off x="1215104" y="2673620"/>
            <a:ext cx="9761791" cy="939260"/>
          </a:xfrm>
          <a:prstGeom prst="rect">
            <a:avLst/>
          </a:prstGeom>
        </p:spPr>
      </p:pic>
      <p:sp>
        <p:nvSpPr>
          <p:cNvPr id="12" name="DiDA training: learning to recover clean image codes">
            <a:extLst>
              <a:ext uri="{FF2B5EF4-FFF2-40B4-BE49-F238E27FC236}">
                <a16:creationId xmlns:a16="http://schemas.microsoft.com/office/drawing/2014/main" id="{90A9EBE7-E84B-4327-9598-789F88D8DB62}"/>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defRPr sz="3300" b="1">
                <a:solidFill>
                  <a:srgbClr val="18364A"/>
                </a:solidFill>
                <a:latin typeface="Arial"/>
                <a:ea typeface="Arial"/>
                <a:cs typeface="Arial"/>
              </a:defRPr>
            </a:pPr>
            <a:r>
              <a:rPr sz="3300" b="1">
                <a:solidFill>
                  <a:srgbClr val="18364A"/>
                </a:solidFill>
                <a:latin typeface="Arial"/>
                <a:ea typeface="Arial"/>
                <a:cs typeface="Arial"/>
              </a:rPr>
              <a:t>DiDA training: learning to recover clean image codes</a:t>
            </a:r>
          </a:p>
        </p:txBody>
      </p:sp>
      <p:sp>
        <p:nvSpPr>
          <p:cNvPr id="13" name="Why create a noisy copy? It trains the model to recover clea">
            <a:extLst>
              <a:ext uri="{FF2B5EF4-FFF2-40B4-BE49-F238E27FC236}">
                <a16:creationId xmlns:a16="http://schemas.microsoft.com/office/drawing/2014/main" id="{61E3C70A-A4EC-429F-9B1F-0257D96672A6}"/>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defRPr sz="2100" b="0">
                <a:solidFill>
                  <a:srgbClr val="263642"/>
                </a:solidFill>
                <a:latin typeface="Arial"/>
                <a:ea typeface="Arial"/>
                <a:cs typeface="Arial"/>
              </a:defRPr>
            </a:pPr>
            <a:r>
              <a:rPr sz="2100" b="0">
                <a:solidFill>
                  <a:srgbClr val="263642"/>
                </a:solidFill>
                <a:latin typeface="Arial"/>
                <a:ea typeface="Arial"/>
                <a:cs typeface="Arial"/>
              </a:rPr>
              <a:t>Why create a noisy copy? It trains the model to recover clean image codes, preparing it for parallel image generation through repeated denoising.</a:t>
            </a:r>
          </a:p>
        </p:txBody>
      </p:sp>
      <p:sp>
        <p:nvSpPr>
          <p:cNvPr id="14" name="Notation: qτ denotes a corruption rule at noise level τ. Con">
            <a:extLst>
              <a:ext uri="{FF2B5EF4-FFF2-40B4-BE49-F238E27FC236}">
                <a16:creationId xmlns:a16="http://schemas.microsoft.com/office/drawing/2014/main" id="{80617A51-D779-46B6-B242-D76E8556165B}"/>
              </a:ext>
            </a:extLst>
          </p:cNvPr>
          <p:cNvSpPr>
            <a:spLocks noGrp="1"/>
          </p:cNvSpPr>
          <p:nvPr/>
        </p:nvSpPr>
        <p:spPr>
          <a:xfrm>
            <a:off x="762000" y="4019550"/>
            <a:ext cx="10668000" cy="790575"/>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a:solidFill>
                  <a:srgbClr val="263642"/>
                </a:solidFill>
                <a:latin typeface="Arial"/>
                <a:ea typeface="Arial"/>
                <a:cs typeface="Arial"/>
              </a:rPr>
              <a:t>Notation: qτ denotes a corruption rule at noise level τ. Context C contains the preceding text and image codes. All image symbols denote code sequences.</a:t>
            </a:r>
          </a:p>
        </p:txBody>
      </p:sp>
      <p:sp>
        <p:nvSpPr>
          <p:cNvPr id="15" name="Training target: predict the original clean codes from the n">
            <a:extLst>
              <a:ext uri="{FF2B5EF4-FFF2-40B4-BE49-F238E27FC236}">
                <a16:creationId xmlns:a16="http://schemas.microsoft.com/office/drawing/2014/main" id="{90C83488-6BEB-4724-855B-34C8D89D9D95}"/>
              </a:ext>
            </a:extLst>
          </p:cNvPr>
          <p:cNvSpPr>
            <a:spLocks noGrp="1"/>
          </p:cNvSpPr>
          <p:nvPr/>
        </p:nvSpPr>
        <p:spPr>
          <a:xfrm>
            <a:off x="762000" y="4895850"/>
            <a:ext cx="10668000" cy="781050"/>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a:solidFill>
                  <a:srgbClr val="263642"/>
                </a:solidFill>
                <a:latin typeface="Arial"/>
                <a:ea typeface="Arial"/>
                <a:cs typeface="Arial"/>
              </a:rPr>
              <a:t>Training target: predict the original clean codes from the noisy copy and context. The denoising branch cannot read the clean target image codes.</a:t>
            </a:r>
          </a:p>
        </p:txBody>
      </p:sp>
      <p:sp>
        <p:nvSpPr>
          <p:cNvPr id="16" name="The report does not specify the exact corruption rule here.&#10;">
            <a:extLst>
              <a:ext uri="{FF2B5EF4-FFF2-40B4-BE49-F238E27FC236}">
                <a16:creationId xmlns:a16="http://schemas.microsoft.com/office/drawing/2014/main" id="{0AB4D1FE-3313-4FCE-8EEF-E18199F86EA0}"/>
              </a:ext>
            </a:extLst>
          </p:cNvPr>
          <p:cNvSpPr>
            <a:spLocks noGrp="1"/>
          </p:cNvSpPr>
          <p:nvPr/>
        </p:nvSpPr>
        <p:spPr>
          <a:xfrm>
            <a:off x="762000" y="5781675"/>
            <a:ext cx="10668000" cy="571500"/>
          </a:xfrm>
          <a:prstGeom prst="rect">
            <a:avLst/>
          </a:prstGeom>
          <a:noFill/>
          <a:ln w="0">
            <a:noFill/>
          </a:ln>
        </p:spPr>
        <p:txBody>
          <a:bodyPr lIns="0" tIns="0" rIns="0" bIns="0">
            <a:noAutofit/>
          </a:bodyPr>
          <a:lstStyle/>
          <a:p>
            <a:pPr>
              <a:defRPr sz="1800" b="1">
                <a:solidFill>
                  <a:srgbClr val="18364A"/>
                </a:solidFill>
                <a:latin typeface="Arial"/>
                <a:ea typeface="Arial"/>
                <a:cs typeface="Arial"/>
              </a:defRPr>
            </a:pPr>
            <a:r>
              <a:rPr sz="1800" b="1" dirty="0">
                <a:solidFill>
                  <a:srgbClr val="18364A"/>
                </a:solidFill>
                <a:latin typeface="Arial"/>
                <a:ea typeface="Arial"/>
                <a:cs typeface="Arial"/>
              </a:rPr>
              <a:t>The report does not specify the exact corruption rule here.</a:t>
            </a:r>
          </a:p>
          <a:p>
            <a:pPr>
              <a:defRPr sz="1800" b="1">
                <a:solidFill>
                  <a:srgbClr val="18364A"/>
                </a:solidFill>
                <a:latin typeface="Arial"/>
                <a:ea typeface="Arial"/>
                <a:cs typeface="Arial"/>
              </a:defRPr>
            </a:pPr>
            <a:r>
              <a:rPr lang="en-US" sz="1800" b="1" dirty="0">
                <a:solidFill>
                  <a:srgbClr val="18364A"/>
                </a:solidFill>
                <a:latin typeface="Arial"/>
                <a:ea typeface="Arial"/>
                <a:cs typeface="Arial"/>
              </a:rPr>
              <a:t>It is similar to</a:t>
            </a:r>
            <a:r>
              <a:rPr sz="1800" b="1" dirty="0">
                <a:solidFill>
                  <a:srgbClr val="18364A"/>
                </a:solidFill>
                <a:latin typeface="Arial"/>
                <a:ea typeface="Arial"/>
                <a:cs typeface="Arial"/>
              </a:rPr>
              <a:t> </a:t>
            </a:r>
            <a:r>
              <a:rPr sz="1800" b="1" dirty="0" err="1">
                <a:solidFill>
                  <a:srgbClr val="18364A"/>
                </a:solidFill>
                <a:latin typeface="Arial"/>
                <a:ea typeface="Arial"/>
                <a:cs typeface="Arial"/>
              </a:rPr>
              <a:t>MaskGIT</a:t>
            </a:r>
            <a:r>
              <a:rPr sz="1800" b="1" dirty="0">
                <a:solidFill>
                  <a:srgbClr val="18364A"/>
                </a:solidFill>
                <a:latin typeface="Arial"/>
                <a:ea typeface="Arial"/>
                <a:cs typeface="Arial"/>
              </a:rPr>
              <a:t>-style </a:t>
            </a:r>
            <a:r>
              <a:rPr lang="en-US" sz="1800" b="1" dirty="0">
                <a:solidFill>
                  <a:srgbClr val="18364A"/>
                </a:solidFill>
                <a:latin typeface="Arial"/>
                <a:ea typeface="Arial"/>
                <a:cs typeface="Arial"/>
              </a:rPr>
              <a:t>prediction</a:t>
            </a:r>
            <a:r>
              <a:rPr sz="1800" b="1" dirty="0">
                <a:solidFill>
                  <a:srgbClr val="18364A"/>
                </a:solidFill>
                <a:latin typeface="Arial"/>
                <a:ea typeface="Arial"/>
                <a:cs typeface="Arial"/>
              </a:rPr>
              <a:t>.</a:t>
            </a:r>
          </a:p>
        </p:txBody>
      </p:sp>
      <p:sp>
        <p:nvSpPr>
          <p:cNvPr id="17" name="Emu3.5 Team, 2025, §4.3.1 and Fig. 9. Diagram uses explanato">
            <a:extLst>
              <a:ext uri="{FF2B5EF4-FFF2-40B4-BE49-F238E27FC236}">
                <a16:creationId xmlns:a16="http://schemas.microsoft.com/office/drawing/2014/main" id="{82CB2D21-FB92-4030-B956-50D9D818717F}"/>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defRPr sz="975" b="0">
                <a:solidFill>
                  <a:srgbClr val="617480"/>
                </a:solidFill>
                <a:latin typeface="Arial"/>
                <a:ea typeface="Arial"/>
                <a:cs typeface="Arial"/>
              </a:defRPr>
            </a:pPr>
            <a:r>
              <a:rPr sz="975" b="0">
                <a:solidFill>
                  <a:srgbClr val="617480"/>
                </a:solidFill>
                <a:latin typeface="Arial"/>
                <a:ea typeface="Arial"/>
                <a:cs typeface="Arial"/>
              </a:rPr>
              <a:t>Emu3.5 Team, 2025, §4.3.1 and Fig. 9. Diagram uses explanatory notation.</a:t>
            </a:r>
          </a:p>
        </p:txBody>
      </p:sp>
      <p:sp>
        <p:nvSpPr>
          <p:cNvPr id="18" name="77">
            <a:extLst>
              <a:ext uri="{FF2B5EF4-FFF2-40B4-BE49-F238E27FC236}">
                <a16:creationId xmlns:a16="http://schemas.microsoft.com/office/drawing/2014/main" id="{DE8DD2EB-56EB-4357-AC10-A98FF6F5AAD6}"/>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defRPr sz="1275" b="0">
                <a:solidFill>
                  <a:srgbClr val="617480"/>
                </a:solidFill>
                <a:latin typeface="Arial"/>
                <a:ea typeface="Arial"/>
                <a:cs typeface="Arial"/>
              </a:defRPr>
            </a:pPr>
            <a:r>
              <a:rPr sz="1275" b="0">
                <a:solidFill>
                  <a:srgbClr val="617480"/>
                </a:solidFill>
                <a:latin typeface="Arial"/>
                <a:ea typeface="Arial"/>
                <a:cs typeface="Arial"/>
              </a:rPr>
              <a:t>77</a:t>
            </a:r>
          </a:p>
        </p:txBody>
      </p:sp>
    </p:spTree>
    <p:extLst>
      <p:ext uri="{BB962C8B-B14F-4D97-AF65-F5344CB8AC3E}">
        <p14:creationId xmlns:p14="http://schemas.microsoft.com/office/powerpoint/2010/main" val="22547872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What does the denoising probability say?">
            <a:extLst>
              <a:ext uri="{FF2B5EF4-FFF2-40B4-BE49-F238E27FC236}">
                <a16:creationId xmlns:a16="http://schemas.microsoft.com/office/drawing/2014/main" id="{2762AD2E-B6EB-4A9D-BF96-22C80015BEA7}"/>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defRPr sz="3300" b="1">
                <a:solidFill>
                  <a:srgbClr val="18364A"/>
                </a:solidFill>
                <a:latin typeface="Arial"/>
                <a:ea typeface="Arial"/>
                <a:cs typeface="Arial"/>
              </a:defRPr>
            </a:pPr>
            <a:r>
              <a:rPr sz="3300" b="1">
                <a:solidFill>
                  <a:srgbClr val="18364A"/>
                </a:solidFill>
                <a:latin typeface="Arial"/>
                <a:ea typeface="Arial"/>
                <a:cs typeface="Arial"/>
              </a:rPr>
              <a:t>What does the denoising probability say?</a:t>
            </a:r>
          </a:p>
        </p:txBody>
      </p:sp>
      <p:sp>
        <p:nvSpPr>
          <p:cNvPr id="2" name="The model must score possible clean image codes using the no">
            <a:extLst>
              <a:ext uri="{FF2B5EF4-FFF2-40B4-BE49-F238E27FC236}">
                <a16:creationId xmlns:a16="http://schemas.microsoft.com/office/drawing/2014/main" id="{A848CB99-3754-4E72-8557-38D4011CA8B3}"/>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defRPr sz="2100" b="0">
                <a:solidFill>
                  <a:srgbClr val="263642"/>
                </a:solidFill>
                <a:latin typeface="Arial"/>
                <a:ea typeface="Arial"/>
                <a:cs typeface="Arial"/>
              </a:defRPr>
            </a:pPr>
            <a:r>
              <a:rPr sz="2100" b="0">
                <a:solidFill>
                  <a:srgbClr val="263642"/>
                </a:solidFill>
                <a:latin typeface="Arial"/>
                <a:ea typeface="Arial"/>
                <a:cs typeface="Arial"/>
              </a:rPr>
              <a:t>The model must score possible clean image codes using the noisy image and preceding multimodal context.</a:t>
            </a:r>
          </a:p>
        </p:txBody>
      </p:sp>
      <p:sp>
        <p:nvSpPr>
          <p:cNvPr id="3" name="Example: C contains a cup photo and “make it blue.” Ĩ is a n">
            <a:extLst>
              <a:ext uri="{FF2B5EF4-FFF2-40B4-BE49-F238E27FC236}">
                <a16:creationId xmlns:a16="http://schemas.microsoft.com/office/drawing/2014/main" id="{F161F60B-910C-48B5-A169-DC9129842477}"/>
              </a:ext>
            </a:extLst>
          </p:cNvPr>
          <p:cNvSpPr>
            <a:spLocks noGrp="1"/>
          </p:cNvSpPr>
          <p:nvPr/>
        </p:nvSpPr>
        <p:spPr>
          <a:xfrm>
            <a:off x="762000" y="4038600"/>
            <a:ext cx="10668000" cy="1038225"/>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dirty="0">
                <a:solidFill>
                  <a:srgbClr val="263642"/>
                </a:solidFill>
                <a:latin typeface="Arial"/>
                <a:ea typeface="Arial"/>
                <a:cs typeface="Arial"/>
              </a:rPr>
              <a:t>Example: C contains a cup photo and “make it </a:t>
            </a:r>
            <a:r>
              <a:rPr sz="2025" dirty="0">
                <a:solidFill>
                  <a:srgbClr val="263642"/>
                </a:solidFill>
                <a:latin typeface="Arial"/>
                <a:cs typeface="Arial"/>
              </a:rPr>
              <a:t>blue.” Ĩ is a noisy target block. </a:t>
            </a:r>
            <a:endParaRPr lang="en-US" sz="2025" dirty="0">
              <a:solidFill>
                <a:srgbClr val="263642"/>
              </a:solidFill>
              <a:latin typeface="Arial"/>
              <a:cs typeface="Arial"/>
            </a:endParaRPr>
          </a:p>
          <a:p>
            <a:pPr>
              <a:defRPr sz="2025" b="0">
                <a:solidFill>
                  <a:srgbClr val="263642"/>
                </a:solidFill>
                <a:latin typeface="Arial"/>
                <a:ea typeface="Arial"/>
                <a:cs typeface="Arial"/>
              </a:defRPr>
            </a:pPr>
            <a:r>
              <a:rPr lang="el-GR" sz="2025" dirty="0">
                <a:solidFill>
                  <a:srgbClr val="263642"/>
                </a:solidFill>
                <a:latin typeface="Arial"/>
                <a:cs typeface="Arial"/>
              </a:rPr>
              <a:t>τ </a:t>
            </a:r>
            <a:r>
              <a:rPr lang="en-US" sz="2025" dirty="0">
                <a:solidFill>
                  <a:srgbClr val="263642"/>
                </a:solidFill>
                <a:latin typeface="Arial"/>
                <a:cs typeface="Arial"/>
              </a:rPr>
              <a:t>labels noise level. </a:t>
            </a:r>
            <a:r>
              <a:rPr sz="2025" dirty="0">
                <a:solidFill>
                  <a:srgbClr val="263642"/>
                </a:solidFill>
                <a:latin typeface="Arial"/>
                <a:cs typeface="Arial"/>
              </a:rPr>
              <a:t>The model should assign high probability to c</a:t>
            </a:r>
            <a:r>
              <a:rPr sz="2025" b="0" dirty="0">
                <a:solidFill>
                  <a:srgbClr val="263642"/>
                </a:solidFill>
                <a:latin typeface="Arial"/>
                <a:ea typeface="Arial"/>
                <a:cs typeface="Arial"/>
              </a:rPr>
              <a:t>odes for the edited image.</a:t>
            </a:r>
          </a:p>
        </p:txBody>
      </p:sp>
      <p:sp>
        <p:nvSpPr>
          <p:cNvPr id="4" name="This names a prediction problem, not a loss or sampler. The ">
            <a:extLst>
              <a:ext uri="{FF2B5EF4-FFF2-40B4-BE49-F238E27FC236}">
                <a16:creationId xmlns:a16="http://schemas.microsoft.com/office/drawing/2014/main" id="{CDF51F98-08F3-48F3-93B8-2FC11060E408}"/>
              </a:ext>
            </a:extLst>
          </p:cNvPr>
          <p:cNvSpPr>
            <a:spLocks noGrp="1"/>
          </p:cNvSpPr>
          <p:nvPr/>
        </p:nvSpPr>
        <p:spPr>
          <a:xfrm>
            <a:off x="762000" y="5143500"/>
            <a:ext cx="10668000" cy="838200"/>
          </a:xfrm>
          <a:prstGeom prst="rect">
            <a:avLst/>
          </a:prstGeom>
          <a:noFill/>
          <a:ln w="0">
            <a:noFill/>
          </a:ln>
        </p:spPr>
        <p:txBody>
          <a:bodyPr lIns="0" tIns="0" rIns="0" bIns="0">
            <a:noAutofit/>
          </a:bodyPr>
          <a:lstStyle/>
          <a:p>
            <a:pPr>
              <a:defRPr sz="1950" b="0">
                <a:solidFill>
                  <a:srgbClr val="263642"/>
                </a:solidFill>
                <a:latin typeface="Arial"/>
                <a:ea typeface="Arial"/>
                <a:cs typeface="Arial"/>
              </a:defRPr>
            </a:pPr>
            <a:r>
              <a:rPr sz="1950" b="0">
                <a:solidFill>
                  <a:srgbClr val="263642"/>
                </a:solidFill>
                <a:latin typeface="Arial"/>
                <a:ea typeface="Arial"/>
                <a:cs typeface="Arial"/>
              </a:rPr>
              <a:t>This names a prediction problem, not a loss or sampler. The clean target is supervision—not its own input.</a:t>
            </a:r>
          </a:p>
        </p:txBody>
      </p:sp>
      <p:pic>
        <p:nvPicPr>
          <p:cNvPr id="14" name="Picture 13"/>
          <p:cNvPicPr>
            <a:picLocks noChangeAspect="1"/>
          </p:cNvPicPr>
          <p:nvPr/>
        </p:nvPicPr>
        <p:blipFill>
          <a:blip r:embed="rId3"/>
          <a:stretch/>
        </p:blipFill>
        <p:spPr>
          <a:xfrm>
            <a:off x="3807143" y="2666810"/>
            <a:ext cx="4577715" cy="905256"/>
          </a:xfrm>
          <a:prstGeom prst="rect">
            <a:avLst/>
          </a:prstGeom>
        </p:spPr>
      </p:pic>
      <p:sp>
        <p:nvSpPr>
          <p:cNvPr id="7" name="Emu3.5 Team, 2025">
            <a:extLst>
              <a:ext uri="{FF2B5EF4-FFF2-40B4-BE49-F238E27FC236}">
                <a16:creationId xmlns:a16="http://schemas.microsoft.com/office/drawing/2014/main" id="{5D5FE4B6-3791-4C58-9DE5-ADA85EE763D0}"/>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8" name="00">
            <a:extLst>
              <a:ext uri="{FF2B5EF4-FFF2-40B4-BE49-F238E27FC236}">
                <a16:creationId xmlns:a16="http://schemas.microsoft.com/office/drawing/2014/main" id="{512B6E67-AEAB-4E98-9C09-4B2506AFE00B}"/>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defRPr sz="1275" b="0">
                <a:solidFill>
                  <a:srgbClr val="617480"/>
                </a:solidFill>
                <a:latin typeface="Arial"/>
                <a:ea typeface="Arial"/>
                <a:cs typeface="Arial"/>
              </a:defRPr>
            </a:pPr>
            <a:r>
              <a:rPr sz="1275" b="0">
                <a:solidFill>
                  <a:srgbClr val="617480"/>
                </a:solidFill>
                <a:latin typeface="Arial"/>
                <a:ea typeface="Arial"/>
                <a:cs typeface="Arial"/>
              </a:rPr>
              <a:t>78</a:t>
            </a:r>
          </a:p>
        </p:txBody>
      </p:sp>
    </p:spTree>
    <p:extLst>
      <p:ext uri="{BB962C8B-B14F-4D97-AF65-F5344CB8AC3E}">
        <p14:creationId xmlns:p14="http://schemas.microsoft.com/office/powerpoint/2010/main" val="8084710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From a denoising prediction to a training signal">
            <a:extLst>
              <a:ext uri="{FF2B5EF4-FFF2-40B4-BE49-F238E27FC236}">
                <a16:creationId xmlns:a16="http://schemas.microsoft.com/office/drawing/2014/main" id="{E3019AE3-BB18-4256-AE0C-93542F5AEC64}"/>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defRPr sz="3300" b="1">
                <a:solidFill>
                  <a:srgbClr val="18364A"/>
                </a:solidFill>
                <a:latin typeface="Arial"/>
                <a:ea typeface="Arial"/>
                <a:cs typeface="Arial"/>
              </a:defRPr>
            </a:pPr>
            <a:r>
              <a:rPr sz="3300" b="1">
                <a:solidFill>
                  <a:srgbClr val="18364A"/>
                </a:solidFill>
                <a:latin typeface="Arial"/>
                <a:ea typeface="Arial"/>
                <a:cs typeface="Arial"/>
              </a:rPr>
              <a:t>From a denoising prediction to a training signal</a:t>
            </a:r>
          </a:p>
        </p:txBody>
      </p:sp>
      <p:sp>
        <p:nvSpPr>
          <p:cNvPr id="2" name="At one corrupted location, suppose the correct clean code is">
            <a:extLst>
              <a:ext uri="{FF2B5EF4-FFF2-40B4-BE49-F238E27FC236}">
                <a16:creationId xmlns:a16="http://schemas.microsoft.com/office/drawing/2014/main" id="{434E2A4C-7F81-4CF2-BAFA-AEE359D83645}"/>
              </a:ext>
            </a:extLst>
          </p:cNvPr>
          <p:cNvSpPr>
            <a:spLocks noGrp="1"/>
          </p:cNvSpPr>
          <p:nvPr/>
        </p:nvSpPr>
        <p:spPr>
          <a:xfrm>
            <a:off x="752475" y="1103852"/>
            <a:ext cx="10668000" cy="800100"/>
          </a:xfrm>
          <a:prstGeom prst="rect">
            <a:avLst/>
          </a:prstGeom>
          <a:noFill/>
          <a:ln w="0">
            <a:noFill/>
          </a:ln>
        </p:spPr>
        <p:txBody>
          <a:bodyPr lIns="0" tIns="0" rIns="0" bIns="0">
            <a:noAutofit/>
          </a:bodyPr>
          <a:lstStyle/>
          <a:p>
            <a:pPr>
              <a:defRPr sz="2100" b="0">
                <a:solidFill>
                  <a:srgbClr val="263642"/>
                </a:solidFill>
                <a:latin typeface="Arial"/>
                <a:ea typeface="Arial"/>
                <a:cs typeface="Arial"/>
              </a:defRPr>
            </a:pPr>
            <a:r>
              <a:rPr sz="2100" b="0" dirty="0">
                <a:solidFill>
                  <a:srgbClr val="263642"/>
                </a:solidFill>
                <a:latin typeface="Arial"/>
                <a:ea typeface="Arial"/>
                <a:cs typeface="Arial"/>
              </a:rPr>
              <a:t>At one corrupted location, suppose the correct clean code is 7. Inspect the probability assigned to that code.</a:t>
            </a:r>
          </a:p>
        </p:txBody>
      </p:sp>
      <p:sp>
        <p:nvSpPr>
          <p:cNvPr id="3" name="If the model assigned only 0.1 to code 7, the penalty would ">
            <a:extLst>
              <a:ext uri="{FF2B5EF4-FFF2-40B4-BE49-F238E27FC236}">
                <a16:creationId xmlns:a16="http://schemas.microsoft.com/office/drawing/2014/main" id="{05FBA92A-76C4-4E99-9845-087488ABEA38}"/>
              </a:ext>
            </a:extLst>
          </p:cNvPr>
          <p:cNvSpPr>
            <a:spLocks noGrp="1"/>
          </p:cNvSpPr>
          <p:nvPr/>
        </p:nvSpPr>
        <p:spPr>
          <a:xfrm>
            <a:off x="762000" y="2943750"/>
            <a:ext cx="10668000" cy="1038225"/>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dirty="0">
                <a:solidFill>
                  <a:srgbClr val="263642"/>
                </a:solidFill>
                <a:latin typeface="Arial"/>
                <a:ea typeface="Arial"/>
                <a:cs typeface="Arial"/>
              </a:rPr>
              <a:t>If the model assigned only 0.1 to code 7, the penalty would be 2.303. Learning should increase the correct code’s probability.</a:t>
            </a:r>
            <a:r>
              <a:rPr lang="en-US" sz="2025" dirty="0">
                <a:solidFill>
                  <a:srgbClr val="263642"/>
                </a:solidFill>
                <a:latin typeface="Arial"/>
                <a:ea typeface="Arial"/>
                <a:cs typeface="Arial"/>
              </a:rPr>
              <a:t> </a:t>
            </a:r>
            <a:endParaRPr sz="2025" b="0" dirty="0">
              <a:solidFill>
                <a:srgbClr val="263642"/>
              </a:solidFill>
              <a:latin typeface="Arial"/>
              <a:ea typeface="Arial"/>
              <a:cs typeface="Arial"/>
            </a:endParaRPr>
          </a:p>
        </p:txBody>
      </p:sp>
      <p:sp>
        <p:nvSpPr>
          <p:cNvPr id="4" name="This illustrates a categorical denoising loss. It is not a c">
            <a:extLst>
              <a:ext uri="{FF2B5EF4-FFF2-40B4-BE49-F238E27FC236}">
                <a16:creationId xmlns:a16="http://schemas.microsoft.com/office/drawing/2014/main" id="{0BC8C99F-1D06-4D2A-9EAB-1D689FDE958C}"/>
              </a:ext>
            </a:extLst>
          </p:cNvPr>
          <p:cNvSpPr>
            <a:spLocks noGrp="1"/>
          </p:cNvSpPr>
          <p:nvPr/>
        </p:nvSpPr>
        <p:spPr>
          <a:xfrm>
            <a:off x="909637" y="3699939"/>
            <a:ext cx="10668000" cy="952500"/>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endParaRPr sz="2025" b="0" dirty="0">
              <a:solidFill>
                <a:srgbClr val="263642"/>
              </a:solidFill>
              <a:latin typeface="Arial"/>
              <a:ea typeface="Arial"/>
              <a:cs typeface="Arial"/>
            </a:endParaRPr>
          </a:p>
        </p:txBody>
      </p:sp>
      <p:pic>
        <p:nvPicPr>
          <p:cNvPr id="12" name="Picture 11"/>
          <p:cNvPicPr>
            <a:picLocks noChangeAspect="1"/>
          </p:cNvPicPr>
          <p:nvPr/>
        </p:nvPicPr>
        <p:blipFill>
          <a:blip r:embed="rId3"/>
          <a:stretch/>
        </p:blipFill>
        <p:spPr>
          <a:xfrm>
            <a:off x="3445986" y="1883330"/>
            <a:ext cx="5477828" cy="992696"/>
          </a:xfrm>
          <a:prstGeom prst="rect">
            <a:avLst/>
          </a:prstGeom>
        </p:spPr>
      </p:pic>
      <p:sp>
        <p:nvSpPr>
          <p:cNvPr id="6" name="Emu3.5 Team, 2025">
            <a:extLst>
              <a:ext uri="{FF2B5EF4-FFF2-40B4-BE49-F238E27FC236}">
                <a16:creationId xmlns:a16="http://schemas.microsoft.com/office/drawing/2014/main" id="{26584A94-39F9-469E-805E-6BBDA77E7D39}"/>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00">
            <a:extLst>
              <a:ext uri="{FF2B5EF4-FFF2-40B4-BE49-F238E27FC236}">
                <a16:creationId xmlns:a16="http://schemas.microsoft.com/office/drawing/2014/main" id="{19B38AC1-EDCA-4A55-82D0-5C318963CC20}"/>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defRPr sz="1275" b="0">
                <a:solidFill>
                  <a:srgbClr val="617480"/>
                </a:solidFill>
                <a:latin typeface="Arial"/>
                <a:ea typeface="Arial"/>
                <a:cs typeface="Arial"/>
              </a:defRPr>
            </a:pPr>
            <a:r>
              <a:rPr sz="1275" b="0">
                <a:solidFill>
                  <a:srgbClr val="617480"/>
                </a:solidFill>
                <a:latin typeface="Arial"/>
                <a:ea typeface="Arial"/>
                <a:cs typeface="Arial"/>
              </a:rPr>
              <a:t>79</a:t>
            </a:r>
          </a:p>
        </p:txBody>
      </p:sp>
    </p:spTree>
    <p:extLst>
      <p:ext uri="{BB962C8B-B14F-4D97-AF65-F5344CB8AC3E}">
        <p14:creationId xmlns:p14="http://schemas.microsoft.com/office/powerpoint/2010/main" val="17018619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Denoising training and generation use different information">
            <a:extLst>
              <a:ext uri="{FF2B5EF4-FFF2-40B4-BE49-F238E27FC236}">
                <a16:creationId xmlns:a16="http://schemas.microsoft.com/office/drawing/2014/main" id="{9BBC42AA-72F7-4C0D-935C-B916EE84468A}"/>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defRPr sz="3000" b="1">
                <a:solidFill>
                  <a:srgbClr val="18364A"/>
                </a:solidFill>
                <a:latin typeface="Arial"/>
                <a:ea typeface="Arial"/>
                <a:cs typeface="Arial"/>
              </a:defRPr>
            </a:pPr>
            <a:r>
              <a:rPr sz="3000" b="1">
                <a:solidFill>
                  <a:srgbClr val="18364A"/>
                </a:solidFill>
                <a:latin typeface="Arial"/>
                <a:ea typeface="Arial"/>
                <a:cs typeface="Arial"/>
              </a:rPr>
              <a:t>Denoising training and generation use different information</a:t>
            </a:r>
          </a:p>
        </p:txBody>
      </p:sp>
      <p:sp>
        <p:nvSpPr>
          <p:cNvPr id="2" name="During training the clean image exists. During generation it">
            <a:extLst>
              <a:ext uri="{FF2B5EF4-FFF2-40B4-BE49-F238E27FC236}">
                <a16:creationId xmlns:a16="http://schemas.microsoft.com/office/drawing/2014/main" id="{F17C1617-F416-4474-8423-1966412C1B4A}"/>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defRPr sz="2100" b="0">
                <a:solidFill>
                  <a:srgbClr val="263642"/>
                </a:solidFill>
                <a:latin typeface="Arial"/>
                <a:ea typeface="Arial"/>
                <a:cs typeface="Arial"/>
              </a:defRPr>
            </a:pPr>
            <a:r>
              <a:rPr sz="2100" b="0">
                <a:solidFill>
                  <a:srgbClr val="263642"/>
                </a:solidFill>
                <a:latin typeface="Arial"/>
                <a:ea typeface="Arial"/>
                <a:cs typeface="Arial"/>
              </a:rPr>
              <a:t>During training the clean image exists. During generation it is precisely the unknown output we want.</a:t>
            </a:r>
          </a:p>
        </p:txBody>
      </p:sp>
      <p:sp>
        <p:nvSpPr>
          <p:cNvPr id="3" name="Training uses I to construct examples and evaluate predictio">
            <a:extLst>
              <a:ext uri="{FF2B5EF4-FFF2-40B4-BE49-F238E27FC236}">
                <a16:creationId xmlns:a16="http://schemas.microsoft.com/office/drawing/2014/main" id="{8B9C1B1B-89E5-452B-A4F6-743698B10F06}"/>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a:solidFill>
                  <a:srgbClr val="263642"/>
                </a:solidFill>
                <a:latin typeface="Arial"/>
                <a:ea typeface="Arial"/>
                <a:cs typeface="Arial"/>
              </a:rPr>
              <a:t>Training uses I to construct examples and evaluate predictions. The denoising branch must not read the clean target block it is trying to recover.</a:t>
            </a:r>
          </a:p>
        </p:txBody>
      </p:sp>
      <p:sp>
        <p:nvSpPr>
          <p:cNvPr id="4" name="At inference, initialize an entire image-code block and refi">
            <a:extLst>
              <a:ext uri="{FF2B5EF4-FFF2-40B4-BE49-F238E27FC236}">
                <a16:creationId xmlns:a16="http://schemas.microsoft.com/office/drawing/2014/main" id="{113CDD18-2B1D-422E-84B7-A65C15E423A2}"/>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a:solidFill>
                  <a:srgbClr val="263642"/>
                </a:solidFill>
                <a:latin typeface="Arial"/>
                <a:ea typeface="Arial"/>
                <a:cs typeface="Arial"/>
              </a:rPr>
              <a:t>At inference, initialize an entire image-code block and refine it. No ground-truth target image is available.</a:t>
            </a:r>
          </a:p>
        </p:txBody>
      </p:sp>
      <p:pic>
        <p:nvPicPr>
          <p:cNvPr id="12" name="Picture 11"/>
          <p:cNvPicPr>
            <a:picLocks noChangeAspect="1"/>
          </p:cNvPicPr>
          <p:nvPr/>
        </p:nvPicPr>
        <p:blipFill>
          <a:blip r:embed="rId3"/>
          <a:stretch/>
        </p:blipFill>
        <p:spPr>
          <a:xfrm>
            <a:off x="1544002" y="2425065"/>
            <a:ext cx="9103995" cy="1388745"/>
          </a:xfrm>
          <a:prstGeom prst="rect">
            <a:avLst/>
          </a:prstGeom>
        </p:spPr>
      </p:pic>
      <p:sp>
        <p:nvSpPr>
          <p:cNvPr id="6" name="Emu3.5 Team, 2025">
            <a:extLst>
              <a:ext uri="{FF2B5EF4-FFF2-40B4-BE49-F238E27FC236}">
                <a16:creationId xmlns:a16="http://schemas.microsoft.com/office/drawing/2014/main" id="{08256342-5982-487E-9AE5-D718B255C575}"/>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00">
            <a:extLst>
              <a:ext uri="{FF2B5EF4-FFF2-40B4-BE49-F238E27FC236}">
                <a16:creationId xmlns:a16="http://schemas.microsoft.com/office/drawing/2014/main" id="{F581575D-F6AF-4F3C-8C5B-60DCD4EE7483}"/>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defRPr sz="1275" b="0">
                <a:solidFill>
                  <a:srgbClr val="617480"/>
                </a:solidFill>
                <a:latin typeface="Arial"/>
                <a:ea typeface="Arial"/>
                <a:cs typeface="Arial"/>
              </a:defRPr>
            </a:pPr>
            <a:r>
              <a:rPr sz="1275" b="0">
                <a:solidFill>
                  <a:srgbClr val="617480"/>
                </a:solidFill>
                <a:latin typeface="Arial"/>
                <a:ea typeface="Arial"/>
                <a:cs typeface="Arial"/>
              </a:rPr>
              <a:t>80</a:t>
            </a:r>
          </a:p>
        </p:txBody>
      </p:sp>
    </p:spTree>
    <p:extLst>
      <p:ext uri="{BB962C8B-B14F-4D97-AF65-F5344CB8AC3E}">
        <p14:creationId xmlns:p14="http://schemas.microsoft.com/office/powerpoint/2010/main" val="2379575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DiDA attention permissions">
            <a:extLst>
              <a:ext uri="{FF2B5EF4-FFF2-40B4-BE49-F238E27FC236}">
                <a16:creationId xmlns:a16="http://schemas.microsoft.com/office/drawing/2014/main" id="{DAF2C41E-D8F9-4B76-8FD5-BE059A440D7E}"/>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DiDA attention permissions</a:t>
            </a:r>
          </a:p>
        </p:txBody>
      </p:sp>
      <p:sp>
        <p:nvSpPr>
          <p:cNvPr id="2" name="The mask permits within-image denoising while blocking ">
            <a:extLst>
              <a:ext uri="{FF2B5EF4-FFF2-40B4-BE49-F238E27FC236}">
                <a16:creationId xmlns:a16="http://schemas.microsoft.com/office/drawing/2014/main" id="{21CAC76B-ECBD-41E3-AC1F-C5566A305BE2}"/>
              </a:ext>
            </a:extLst>
          </p:cNvPr>
          <p:cNvSpPr>
            <a:spLocks noGrp="1"/>
          </p:cNvSpPr>
          <p:nvPr/>
        </p:nvSpPr>
        <p:spPr>
          <a:xfrm>
            <a:off x="762000" y="1400175"/>
            <a:ext cx="10572750" cy="335756"/>
          </a:xfrm>
          <a:prstGeom prst="rect">
            <a:avLst/>
          </a:prstGeom>
          <a:noFill/>
          <a:ln w="0">
            <a:noFill/>
          </a:ln>
        </p:spPr>
        <p:txBody>
          <a:bodyPr lIns="0" tIns="0" rIns="0" bIns="0">
            <a:noAutofit/>
          </a:bodyPr>
          <a:lstStyle/>
          <a:p>
            <a:pPr>
              <a:buNone/>
              <a:defRPr sz="1875" b="0">
                <a:solidFill>
                  <a:srgbClr val="263642"/>
                </a:solidFill>
                <a:latin typeface="Arial"/>
                <a:ea typeface="Arial"/>
                <a:cs typeface="Arial"/>
              </a:defRPr>
            </a:pPr>
            <a:r>
              <a:rPr sz="1875" b="0">
                <a:solidFill>
                  <a:srgbClr val="263642"/>
                </a:solidFill>
                <a:latin typeface="Arial"/>
                <a:ea typeface="Arial"/>
                <a:cs typeface="Arial"/>
              </a:rPr>
              <a:t>The mask permits within-image denoising while blocking access to the clean target.</a:t>
            </a:r>
          </a:p>
        </p:txBody>
      </p:sp>
      <p:sp>
        <p:nvSpPr>
          <p:cNvPr id="3" name="Example: noisy image 2 can read earlier clean image 1, ">
            <a:extLst>
              <a:ext uri="{FF2B5EF4-FFF2-40B4-BE49-F238E27FC236}">
                <a16:creationId xmlns:a16="http://schemas.microsoft.com/office/drawing/2014/main" id="{F0DE174D-6259-40CB-95E1-046406F036E8}"/>
              </a:ext>
            </a:extLst>
          </p:cNvPr>
          <p:cNvSpPr>
            <a:spLocks noGrp="1"/>
          </p:cNvSpPr>
          <p:nvPr/>
        </p:nvSpPr>
        <p:spPr>
          <a:xfrm>
            <a:off x="762000" y="1850231"/>
            <a:ext cx="10572750" cy="335756"/>
          </a:xfrm>
          <a:prstGeom prst="rect">
            <a:avLst/>
          </a:prstGeom>
          <a:noFill/>
          <a:ln w="0">
            <a:noFill/>
          </a:ln>
        </p:spPr>
        <p:txBody>
          <a:bodyPr lIns="0" tIns="0" rIns="0" bIns="0">
            <a:noAutofit/>
          </a:bodyPr>
          <a:lstStyle/>
          <a:p>
            <a:pPr>
              <a:buNone/>
              <a:defRPr sz="1875" b="0">
                <a:solidFill>
                  <a:srgbClr val="263642"/>
                </a:solidFill>
                <a:latin typeface="Arial"/>
                <a:ea typeface="Arial"/>
                <a:cs typeface="Arial"/>
              </a:defRPr>
            </a:pPr>
            <a:r>
              <a:rPr sz="1875" b="0">
                <a:solidFill>
                  <a:srgbClr val="263642"/>
                </a:solidFill>
                <a:latin typeface="Arial"/>
                <a:ea typeface="Arial"/>
                <a:cs typeface="Arial"/>
              </a:rPr>
              <a:t>Example: noisy image 2 can read earlier clean image 1, but not clean image 2.</a:t>
            </a:r>
          </a:p>
        </p:txBody>
      </p:sp>
      <p:graphicFrame>
        <p:nvGraphicFramePr>
          <p:cNvPr id="12" name="Table 11"/>
          <p:cNvGraphicFramePr/>
          <p:nvPr/>
        </p:nvGraphicFramePr>
        <p:xfrm>
          <a:off x="762000" y="2714625"/>
          <a:ext cx="10668000" cy="3381375"/>
        </p:xfrm>
        <a:graphic>
          <a:graphicData uri="http://schemas.openxmlformats.org/drawingml/2006/table">
            <a:tbl>
              <a:tblPr/>
              <a:tblGrid>
                <a:gridCol w="4095750">
                  <a:extLst>
                    <a:ext uri="{9D8B030D-6E8A-4147-A177-3AD203B41FA5}">
                      <a16:colId xmlns:a16="http://schemas.microsoft.com/office/drawing/2014/main" val="20000"/>
                    </a:ext>
                  </a:extLst>
                </a:gridCol>
                <a:gridCol w="6572250">
                  <a:extLst>
                    <a:ext uri="{9D8B030D-6E8A-4147-A177-3AD203B41FA5}">
                      <a16:colId xmlns:a16="http://schemas.microsoft.com/office/drawing/2014/main" val="20001"/>
                    </a:ext>
                  </a:extLst>
                </a:gridCol>
              </a:tblGrid>
              <a:tr h="676275">
                <a:tc>
                  <a:txBody>
                    <a:bodyPr/>
                    <a:lstStyle/>
                    <a:p>
                      <a:r>
                        <a:rPr sz="1800" b="1">
                          <a:solidFill>
                            <a:srgbClr val="18364A"/>
                          </a:solidFill>
                          <a:latin typeface="Arial"/>
                          <a:ea typeface="Arial"/>
                          <a:cs typeface="Arial"/>
                        </a:rPr>
                        <a:t>Query</a:t>
                      </a:r>
                    </a:p>
                  </a:txBody>
                  <a:tcPr>
                    <a:solidFill>
                      <a:srgbClr val="E7EFF3"/>
                    </a:solidFill>
                  </a:tcPr>
                </a:tc>
                <a:tc>
                  <a:txBody>
                    <a:bodyPr/>
                    <a:lstStyle/>
                    <a:p>
                      <a:r>
                        <a:rPr sz="1800" b="1">
                          <a:solidFill>
                            <a:srgbClr val="18364A"/>
                          </a:solidFill>
                          <a:latin typeface="Arial"/>
                          <a:ea typeface="Arial"/>
                          <a:cs typeface="Arial"/>
                        </a:rPr>
                        <a:t>Keys it may read</a:t>
                      </a:r>
                    </a:p>
                  </a:txBody>
                  <a:tcPr>
                    <a:solidFill>
                      <a:srgbClr val="E7EFF3"/>
                    </a:solidFill>
                  </a:tcPr>
                </a:tc>
                <a:extLst>
                  <a:ext uri="{0D108BD9-81ED-4DB2-BD59-A6C34878D82A}">
                    <a16:rowId xmlns:a16="http://schemas.microsoft.com/office/drawing/2014/main" val="10000"/>
                  </a:ext>
                </a:extLst>
              </a:tr>
              <a:tr h="676275">
                <a:tc>
                  <a:txBody>
                    <a:bodyPr/>
                    <a:lstStyle/>
                    <a:p>
                      <a:r>
                        <a:rPr sz="1800" b="0">
                          <a:solidFill>
                            <a:srgbClr val="18364A"/>
                          </a:solidFill>
                          <a:latin typeface="Arial"/>
                          <a:ea typeface="Arial"/>
                          <a:cs typeface="Arial"/>
                        </a:rPr>
                        <a:t>Clean stream</a:t>
                      </a:r>
                    </a:p>
                  </a:txBody>
                  <a:tcPr>
                    <a:solidFill>
                      <a:srgbClr val="FFFFFF"/>
                    </a:solidFill>
                  </a:tcPr>
                </a:tc>
                <a:tc>
                  <a:txBody>
                    <a:bodyPr/>
                    <a:lstStyle/>
                    <a:p>
                      <a:r>
                        <a:rPr sz="1800" b="0">
                          <a:solidFill>
                            <a:srgbClr val="18364A"/>
                          </a:solidFill>
                          <a:latin typeface="Arial"/>
                          <a:ea typeface="Arial"/>
                          <a:cs typeface="Arial"/>
                        </a:rPr>
                        <a:t>Causal clean positions</a:t>
                      </a:r>
                    </a:p>
                  </a:txBody>
                  <a:tcPr>
                    <a:solidFill>
                      <a:srgbClr val="FFFFFF"/>
                    </a:solidFill>
                  </a:tcPr>
                </a:tc>
                <a:extLst>
                  <a:ext uri="{0D108BD9-81ED-4DB2-BD59-A6C34878D82A}">
                    <a16:rowId xmlns:a16="http://schemas.microsoft.com/office/drawing/2014/main" val="10001"/>
                  </a:ext>
                </a:extLst>
              </a:tr>
              <a:tr h="676275">
                <a:tc>
                  <a:txBody>
                    <a:bodyPr/>
                    <a:lstStyle/>
                    <a:p>
                      <a:r>
                        <a:rPr sz="1800" b="0">
                          <a:solidFill>
                            <a:srgbClr val="18364A"/>
                          </a:solidFill>
                          <a:latin typeface="Arial"/>
                          <a:ea typeface="Arial"/>
                          <a:cs typeface="Arial"/>
                        </a:rPr>
                        <a:t>Noisy image k</a:t>
                      </a:r>
                    </a:p>
                  </a:txBody>
                  <a:tcPr>
                    <a:solidFill>
                      <a:srgbClr val="F5F8FA"/>
                    </a:solidFill>
                  </a:tcPr>
                </a:tc>
                <a:tc>
                  <a:txBody>
                    <a:bodyPr/>
                    <a:lstStyle/>
                    <a:p>
                      <a:r>
                        <a:rPr sz="1800" b="0">
                          <a:solidFill>
                            <a:srgbClr val="18364A"/>
                          </a:solidFill>
                          <a:latin typeface="Arial"/>
                          <a:ea typeface="Arial"/>
                          <a:cs typeface="Arial"/>
                        </a:rPr>
                        <a:t>Clean context before image k</a:t>
                      </a:r>
                    </a:p>
                  </a:txBody>
                  <a:tcPr>
                    <a:solidFill>
                      <a:srgbClr val="F5F8FA"/>
                    </a:solidFill>
                  </a:tcPr>
                </a:tc>
                <a:extLst>
                  <a:ext uri="{0D108BD9-81ED-4DB2-BD59-A6C34878D82A}">
                    <a16:rowId xmlns:a16="http://schemas.microsoft.com/office/drawing/2014/main" val="10002"/>
                  </a:ext>
                </a:extLst>
              </a:tr>
              <a:tr h="676275">
                <a:tc>
                  <a:txBody>
                    <a:bodyPr/>
                    <a:lstStyle/>
                    <a:p>
                      <a:r>
                        <a:rPr sz="1800" b="0">
                          <a:solidFill>
                            <a:srgbClr val="18364A"/>
                          </a:solidFill>
                          <a:latin typeface="Arial"/>
                          <a:ea typeface="Arial"/>
                          <a:cs typeface="Arial"/>
                        </a:rPr>
                        <a:t>Noisy image k</a:t>
                      </a:r>
                    </a:p>
                  </a:txBody>
                  <a:tcPr>
                    <a:solidFill>
                      <a:srgbClr val="FFFFFF"/>
                    </a:solidFill>
                  </a:tcPr>
                </a:tc>
                <a:tc>
                  <a:txBody>
                    <a:bodyPr/>
                    <a:lstStyle/>
                    <a:p>
                      <a:r>
                        <a:rPr sz="1800" b="0">
                          <a:solidFill>
                            <a:srgbClr val="18364A"/>
                          </a:solidFill>
                          <a:latin typeface="Arial"/>
                          <a:ea typeface="Arial"/>
                          <a:cs typeface="Arial"/>
                        </a:rPr>
                        <a:t>All noisy positions of image k</a:t>
                      </a:r>
                    </a:p>
                  </a:txBody>
                  <a:tcPr>
                    <a:solidFill>
                      <a:srgbClr val="FFFFFF"/>
                    </a:solidFill>
                  </a:tcPr>
                </a:tc>
                <a:extLst>
                  <a:ext uri="{0D108BD9-81ED-4DB2-BD59-A6C34878D82A}">
                    <a16:rowId xmlns:a16="http://schemas.microsoft.com/office/drawing/2014/main" val="10003"/>
                  </a:ext>
                </a:extLst>
              </a:tr>
              <a:tr h="676275">
                <a:tc>
                  <a:txBody>
                    <a:bodyPr/>
                    <a:lstStyle/>
                    <a:p>
                      <a:r>
                        <a:rPr sz="1800" b="0">
                          <a:solidFill>
                            <a:srgbClr val="18364A"/>
                          </a:solidFill>
                          <a:latin typeface="Arial"/>
                          <a:ea typeface="Arial"/>
                          <a:cs typeface="Arial"/>
                        </a:rPr>
                        <a:t>Forbidden for noisy image k</a:t>
                      </a:r>
                    </a:p>
                  </a:txBody>
                  <a:tcPr>
                    <a:solidFill>
                      <a:srgbClr val="F5F8FA"/>
                    </a:solidFill>
                  </a:tcPr>
                </a:tc>
                <a:tc>
                  <a:txBody>
                    <a:bodyPr/>
                    <a:lstStyle/>
                    <a:p>
                      <a:r>
                        <a:rPr sz="1800" b="0">
                          <a:solidFill>
                            <a:srgbClr val="18364A"/>
                          </a:solidFill>
                          <a:latin typeface="Arial"/>
                          <a:ea typeface="Arial"/>
                          <a:cs typeface="Arial"/>
                        </a:rPr>
                        <a:t>Clean target k, future context, other noisy blocks</a:t>
                      </a:r>
                    </a:p>
                  </a:txBody>
                  <a:tcPr>
                    <a:solidFill>
                      <a:srgbClr val="F5F8FA"/>
                    </a:solidFill>
                  </a:tcPr>
                </a:tc>
                <a:extLst>
                  <a:ext uri="{0D108BD9-81ED-4DB2-BD59-A6C34878D82A}">
                    <a16:rowId xmlns:a16="http://schemas.microsoft.com/office/drawing/2014/main" val="10004"/>
                  </a:ext>
                </a:extLst>
              </a:tr>
            </a:tbl>
          </a:graphicData>
        </a:graphic>
      </p:graphicFrame>
      <p:sp>
        <p:nvSpPr>
          <p:cNvPr id="5" name="Emu3.5 Team, 2025">
            <a:extLst>
              <a:ext uri="{FF2B5EF4-FFF2-40B4-BE49-F238E27FC236}">
                <a16:creationId xmlns:a16="http://schemas.microsoft.com/office/drawing/2014/main" id="{57780ECC-6960-4C2D-A8C4-0FB9EBE13219}"/>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6" name="70">
            <a:extLst>
              <a:ext uri="{FF2B5EF4-FFF2-40B4-BE49-F238E27FC236}">
                <a16:creationId xmlns:a16="http://schemas.microsoft.com/office/drawing/2014/main" id="{FA8100CB-0456-47A2-B56F-3EA4E24292CB}"/>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81</a:t>
            </a:r>
          </a:p>
        </p:txBody>
      </p:sp>
    </p:spTree>
    <p:extLst>
      <p:ext uri="{BB962C8B-B14F-4D97-AF65-F5344CB8AC3E}">
        <p14:creationId xmlns:p14="http://schemas.microsoft.com/office/powerpoint/2010/main" val="9998589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DA training construction">
            <a:extLst>
              <a:ext uri="{FF2B5EF4-FFF2-40B4-BE49-F238E27FC236}">
                <a16:creationId xmlns:a16="http://schemas.microsoft.com/office/drawing/2014/main" id="{CF0F0F71-EB33-49A9-BF96-603AA74FD8BB}"/>
              </a:ext>
            </a:extLst>
          </p:cNvPr>
          <p:cNvSpPr>
            <a:spLocks noGrp="1"/>
          </p:cNvSpPr>
          <p:nvPr/>
        </p:nvSpPr>
        <p:spPr>
          <a:xfrm>
            <a:off x="600075" y="41859"/>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dirty="0" err="1">
                <a:solidFill>
                  <a:srgbClr val="18364A"/>
                </a:solidFill>
                <a:latin typeface="Arial"/>
                <a:ea typeface="Arial"/>
                <a:cs typeface="Arial"/>
              </a:rPr>
              <a:t>DiDA</a:t>
            </a:r>
            <a:r>
              <a:rPr sz="3300" b="1" dirty="0">
                <a:solidFill>
                  <a:srgbClr val="18364A"/>
                </a:solidFill>
                <a:latin typeface="Arial"/>
                <a:ea typeface="Arial"/>
                <a:cs typeface="Arial"/>
              </a:rPr>
              <a:t> training construction</a:t>
            </a:r>
          </a:p>
        </p:txBody>
      </p:sp>
      <p:pic>
        <p:nvPicPr>
          <p:cNvPr id="11" name="Picture 10"/>
          <p:cNvPicPr>
            <a:picLocks noChangeAspect="1"/>
          </p:cNvPicPr>
          <p:nvPr/>
        </p:nvPicPr>
        <p:blipFill>
          <a:blip r:embed="rId3"/>
          <a:stretch/>
        </p:blipFill>
        <p:spPr>
          <a:xfrm>
            <a:off x="2118728" y="499059"/>
            <a:ext cx="7554493" cy="4477754"/>
          </a:xfrm>
          <a:prstGeom prst="rect">
            <a:avLst/>
          </a:prstGeom>
        </p:spPr>
      </p:pic>
      <p:sp>
        <p:nvSpPr>
          <p:cNvPr id="3" name="Reproduced from Emu3.5 Team, 2025, Fig. 9">
            <a:extLst>
              <a:ext uri="{FF2B5EF4-FFF2-40B4-BE49-F238E27FC236}">
                <a16:creationId xmlns:a16="http://schemas.microsoft.com/office/drawing/2014/main" id="{43F277A7-912C-43A6-81B0-2CE64A47F02B}"/>
              </a:ext>
            </a:extLst>
          </p:cNvPr>
          <p:cNvSpPr>
            <a:spLocks noGrp="1"/>
          </p:cNvSpPr>
          <p:nvPr/>
        </p:nvSpPr>
        <p:spPr>
          <a:xfrm>
            <a:off x="790575" y="5086350"/>
            <a:ext cx="10668000" cy="247650"/>
          </a:xfrm>
          <a:prstGeom prst="rect">
            <a:avLst/>
          </a:prstGeom>
          <a:noFill/>
          <a:ln w="0">
            <a:noFill/>
          </a:ln>
        </p:spPr>
        <p:txBody>
          <a:bodyPr lIns="0" tIns="0" rIns="0" bIns="0">
            <a:noAutofit/>
          </a:bodyPr>
          <a:lstStyle/>
          <a:p>
            <a:pPr>
              <a:buNone/>
              <a:defRPr sz="1050" b="0">
                <a:solidFill>
                  <a:srgbClr val="617480"/>
                </a:solidFill>
                <a:latin typeface="Arial"/>
                <a:ea typeface="Arial"/>
                <a:cs typeface="Arial"/>
              </a:defRPr>
            </a:pPr>
            <a:r>
              <a:rPr sz="1050" b="0" dirty="0">
                <a:solidFill>
                  <a:srgbClr val="617480"/>
                </a:solidFill>
                <a:latin typeface="Arial"/>
                <a:ea typeface="Arial"/>
                <a:cs typeface="Arial"/>
              </a:rPr>
              <a:t>Reproduced from Emu3.5 Team, 2025, Fig. 9</a:t>
            </a:r>
          </a:p>
        </p:txBody>
      </p:sp>
      <p:sp>
        <p:nvSpPr>
          <p:cNvPr id="4" name="Left: the original causal attention pattern. Right: ada">
            <a:extLst>
              <a:ext uri="{FF2B5EF4-FFF2-40B4-BE49-F238E27FC236}">
                <a16:creationId xmlns:a16="http://schemas.microsoft.com/office/drawing/2014/main" id="{FC90C310-6A4E-4C36-A874-9FA4A5B75434}"/>
              </a:ext>
            </a:extLst>
          </p:cNvPr>
          <p:cNvSpPr>
            <a:spLocks noGrp="1"/>
          </p:cNvSpPr>
          <p:nvPr/>
        </p:nvSpPr>
        <p:spPr>
          <a:xfrm>
            <a:off x="790575" y="5397500"/>
            <a:ext cx="10572750" cy="609600"/>
          </a:xfrm>
          <a:prstGeom prst="rect">
            <a:avLst/>
          </a:prstGeom>
          <a:noFill/>
          <a:ln w="0">
            <a:noFill/>
          </a:ln>
        </p:spPr>
        <p:txBody>
          <a:bodyPr lIns="0" tIns="0" rIns="0" bIns="0">
            <a:noAutofit/>
          </a:bodyPr>
          <a:lstStyle/>
          <a:p>
            <a:pPr>
              <a:defRPr sz="1800" b="0">
                <a:solidFill>
                  <a:srgbClr val="263642"/>
                </a:solidFill>
                <a:latin typeface="Arial"/>
                <a:ea typeface="Arial"/>
                <a:cs typeface="Arial"/>
              </a:defRPr>
            </a:pPr>
            <a:r>
              <a:rPr sz="1800" b="0" dirty="0">
                <a:solidFill>
                  <a:srgbClr val="263642"/>
                </a:solidFill>
                <a:latin typeface="Arial"/>
                <a:ea typeface="Arial"/>
                <a:cs typeface="Arial"/>
              </a:rPr>
              <a:t>Left: the original causal attention pattern. Right: adaptation adds a noisy copy of each clean image block.</a:t>
            </a:r>
            <a:r>
              <a:rPr lang="en-US" dirty="0">
                <a:solidFill>
                  <a:srgbClr val="263642"/>
                </a:solidFill>
                <a:latin typeface="Arial"/>
                <a:ea typeface="Arial"/>
                <a:cs typeface="Arial"/>
              </a:rPr>
              <a:t> The noisy copy learns parallel prediction from earlier context and its own noisy block. The clean stream keeps its causal role.</a:t>
            </a:r>
          </a:p>
          <a:p>
            <a:pPr>
              <a:buNone/>
              <a:defRPr sz="1800" b="0">
                <a:solidFill>
                  <a:srgbClr val="263642"/>
                </a:solidFill>
                <a:latin typeface="Arial"/>
                <a:ea typeface="Arial"/>
                <a:cs typeface="Arial"/>
              </a:defRPr>
            </a:pPr>
            <a:endParaRPr sz="1800" b="0" dirty="0">
              <a:solidFill>
                <a:srgbClr val="263642"/>
              </a:solidFill>
              <a:latin typeface="Arial"/>
              <a:ea typeface="Arial"/>
              <a:cs typeface="Arial"/>
            </a:endParaRPr>
          </a:p>
        </p:txBody>
      </p:sp>
      <p:sp>
        <p:nvSpPr>
          <p:cNvPr id="5" name="The noisy copy learns parallel prediction from earlier ">
            <a:extLst>
              <a:ext uri="{FF2B5EF4-FFF2-40B4-BE49-F238E27FC236}">
                <a16:creationId xmlns:a16="http://schemas.microsoft.com/office/drawing/2014/main" id="{04F43A48-9361-4725-8415-F091821A96E6}"/>
              </a:ext>
            </a:extLst>
          </p:cNvPr>
          <p:cNvSpPr>
            <a:spLocks noGrp="1"/>
          </p:cNvSpPr>
          <p:nvPr/>
        </p:nvSpPr>
        <p:spPr>
          <a:xfrm>
            <a:off x="762000" y="555307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endParaRPr sz="1800" b="0" dirty="0">
              <a:solidFill>
                <a:srgbClr val="263642"/>
              </a:solidFill>
              <a:latin typeface="Arial"/>
              <a:ea typeface="Arial"/>
              <a:cs typeface="Arial"/>
            </a:endParaRPr>
          </a:p>
        </p:txBody>
      </p:sp>
      <p:sp>
        <p:nvSpPr>
          <p:cNvPr id="6" name="Emu3.5 Team, 2025">
            <a:extLst>
              <a:ext uri="{FF2B5EF4-FFF2-40B4-BE49-F238E27FC236}">
                <a16:creationId xmlns:a16="http://schemas.microsoft.com/office/drawing/2014/main" id="{D3D7D78E-0222-4D13-92FC-BDDB989767A8}"/>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68">
            <a:extLst>
              <a:ext uri="{FF2B5EF4-FFF2-40B4-BE49-F238E27FC236}">
                <a16:creationId xmlns:a16="http://schemas.microsoft.com/office/drawing/2014/main" id="{25041A11-F9BE-498F-A602-37D08ED3D2E2}"/>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76</a:t>
            </a:r>
          </a:p>
        </p:txBody>
      </p:sp>
    </p:spTree>
    <p:extLst>
      <p:ext uri="{BB962C8B-B14F-4D97-AF65-F5344CB8AC3E}">
        <p14:creationId xmlns:p14="http://schemas.microsoft.com/office/powerpoint/2010/main" val="26885322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A small attention matrix">
            <a:extLst>
              <a:ext uri="{FF2B5EF4-FFF2-40B4-BE49-F238E27FC236}">
                <a16:creationId xmlns:a16="http://schemas.microsoft.com/office/drawing/2014/main" id="{DF7BC84D-8D31-4F19-8681-D5283F559C80}"/>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Read the DiDA attention matrix by rows</a:t>
            </a:r>
          </a:p>
        </p:txBody>
      </p:sp>
      <p:sp>
        <p:nvSpPr>
          <p:cNvPr id="2" name="c₁, c₂: clean context. i₁, i₂: clean target codes. n₁, ">
            <a:extLst>
              <a:ext uri="{FF2B5EF4-FFF2-40B4-BE49-F238E27FC236}">
                <a16:creationId xmlns:a16="http://schemas.microsoft.com/office/drawing/2014/main" id="{ABA6E359-71EB-4704-A2CB-33A4FC248689}"/>
              </a:ext>
            </a:extLst>
          </p:cNvPr>
          <p:cNvSpPr>
            <a:spLocks noGrp="1"/>
          </p:cNvSpPr>
          <p:nvPr/>
        </p:nvSpPr>
        <p:spPr>
          <a:xfrm>
            <a:off x="714375" y="1581150"/>
            <a:ext cx="4476750" cy="1123950"/>
          </a:xfrm>
          <a:prstGeom prst="rect">
            <a:avLst/>
          </a:prstGeom>
          <a:noFill/>
          <a:ln w="0">
            <a:noFill/>
          </a:ln>
        </p:spPr>
        <p:txBody>
          <a:bodyPr lIns="0" tIns="0" rIns="0" bIns="0">
            <a:noAutofit/>
          </a:bodyPr>
          <a:lstStyle/>
          <a:p>
            <a:pPr>
              <a:buNone/>
              <a:defRPr sz="1950" b="0">
                <a:solidFill>
                  <a:srgbClr val="263642"/>
                </a:solidFill>
                <a:latin typeface="Arial"/>
                <a:ea typeface="Arial"/>
                <a:cs typeface="Arial"/>
              </a:defRPr>
            </a:pPr>
            <a:r>
              <a:rPr sz="1950" b="0">
                <a:solidFill>
                  <a:srgbClr val="263642"/>
                </a:solidFill>
                <a:latin typeface="Arial"/>
                <a:ea typeface="Arial"/>
                <a:cs typeface="Arial"/>
              </a:rPr>
              <a:t>A row is a query; a column is a key. Each entry says whether that query can read that key: 1 allows it, 0 blocks it.</a:t>
            </a:r>
          </a:p>
        </p:txBody>
      </p:sp>
      <p:sp>
        <p:nvSpPr>
          <p:cNvPr id="3" name="Rows are queries, columns are keys. 1 permits attention">
            <a:extLst>
              <a:ext uri="{FF2B5EF4-FFF2-40B4-BE49-F238E27FC236}">
                <a16:creationId xmlns:a16="http://schemas.microsoft.com/office/drawing/2014/main" id="{EC7248CA-A69E-4C8F-B97B-45F1F4B61545}"/>
              </a:ext>
            </a:extLst>
          </p:cNvPr>
          <p:cNvSpPr>
            <a:spLocks noGrp="1"/>
          </p:cNvSpPr>
          <p:nvPr/>
        </p:nvSpPr>
        <p:spPr>
          <a:xfrm>
            <a:off x="714375" y="3095625"/>
            <a:ext cx="4476750" cy="1400175"/>
          </a:xfrm>
          <a:prstGeom prst="rect">
            <a:avLst/>
          </a:prstGeom>
          <a:noFill/>
          <a:ln w="0">
            <a:noFill/>
          </a:ln>
        </p:spPr>
        <p:txBody>
          <a:bodyPr lIns="0" tIns="0" rIns="0" bIns="0">
            <a:noAutofit/>
          </a:bodyPr>
          <a:lstStyle/>
          <a:p>
            <a:pPr>
              <a:buNone/>
              <a:defRPr sz="1950" b="0">
                <a:solidFill>
                  <a:srgbClr val="263642"/>
                </a:solidFill>
                <a:latin typeface="Arial"/>
                <a:ea typeface="Arial"/>
                <a:cs typeface="Arial"/>
              </a:defRPr>
            </a:pPr>
            <a:r>
              <a:rPr sz="1950" b="0">
                <a:solidFill>
                  <a:srgbClr val="263642"/>
                </a:solidFill>
                <a:latin typeface="Arial"/>
                <a:ea typeface="Arial"/>
                <a:cs typeface="Arial"/>
              </a:rPr>
              <a:t>c: preceding clean context. i: clean target-image branch. n: its noisy duplicate. Noisy tokens can see each other, but not i₁ or i₂.</a:t>
            </a:r>
          </a:p>
        </p:txBody>
      </p:sp>
      <p:sp>
        <p:nvSpPr>
          <p:cNvPr id="4" name="Example: n₁ reads c₂ and n₂, but cannot read i₁ or i₂.">
            <a:extLst>
              <a:ext uri="{FF2B5EF4-FFF2-40B4-BE49-F238E27FC236}">
                <a16:creationId xmlns:a16="http://schemas.microsoft.com/office/drawing/2014/main" id="{15755126-15F0-4B1E-8CA7-C9D0F7A53BD2}"/>
              </a:ext>
            </a:extLst>
          </p:cNvPr>
          <p:cNvSpPr>
            <a:spLocks noGrp="1"/>
          </p:cNvSpPr>
          <p:nvPr/>
        </p:nvSpPr>
        <p:spPr>
          <a:xfrm>
            <a:off x="714375" y="4857750"/>
            <a:ext cx="4476750" cy="1400175"/>
          </a:xfrm>
          <a:prstGeom prst="rect">
            <a:avLst/>
          </a:prstGeom>
          <a:noFill/>
          <a:ln w="0">
            <a:noFill/>
          </a:ln>
        </p:spPr>
        <p:txBody>
          <a:bodyPr lIns="0" tIns="0" rIns="0" bIns="0">
            <a:noAutofit/>
          </a:bodyPr>
          <a:lstStyle/>
          <a:p>
            <a:pPr>
              <a:buNone/>
              <a:defRPr sz="1950" b="0">
                <a:solidFill>
                  <a:srgbClr val="263642"/>
                </a:solidFill>
                <a:latin typeface="Arial"/>
                <a:ea typeface="Arial"/>
                <a:cs typeface="Arial"/>
              </a:defRPr>
            </a:pPr>
            <a:r>
              <a:rPr sz="1950" b="0">
                <a:solidFill>
                  <a:srgbClr val="263642"/>
                </a:solidFill>
                <a:latin typeface="Arial"/>
                <a:ea typeface="Arial"/>
                <a:cs typeface="Arial"/>
              </a:rPr>
              <a:t>Clean rows retain causal attention. The noisy block uses bidirectional attention without leaking the clean image it must predict.</a:t>
            </a:r>
          </a:p>
        </p:txBody>
      </p:sp>
      <p:pic>
        <p:nvPicPr>
          <p:cNvPr id="14" name="Picture 13"/>
          <p:cNvPicPr>
            <a:picLocks noChangeAspect="1"/>
          </p:cNvPicPr>
          <p:nvPr/>
        </p:nvPicPr>
        <p:blipFill>
          <a:blip r:embed="rId3"/>
          <a:stretch/>
        </p:blipFill>
        <p:spPr>
          <a:xfrm>
            <a:off x="6954203" y="1778698"/>
            <a:ext cx="3093720" cy="3691128"/>
          </a:xfrm>
          <a:prstGeom prst="rect">
            <a:avLst/>
          </a:prstGeom>
        </p:spPr>
      </p:pic>
      <p:sp>
        <p:nvSpPr>
          <p:cNvPr id="6" name="Emu3.5 Team, 2025">
            <a:extLst>
              <a:ext uri="{FF2B5EF4-FFF2-40B4-BE49-F238E27FC236}">
                <a16:creationId xmlns:a16="http://schemas.microsoft.com/office/drawing/2014/main" id="{BB71F523-C823-45D4-840A-AE6A69C6BFC6}"/>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71">
            <a:extLst>
              <a:ext uri="{FF2B5EF4-FFF2-40B4-BE49-F238E27FC236}">
                <a16:creationId xmlns:a16="http://schemas.microsoft.com/office/drawing/2014/main" id="{57696714-5948-45B9-9BF0-D8EF6AF5D18B}"/>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82</a:t>
            </a:r>
          </a:p>
        </p:txBody>
      </p:sp>
    </p:spTree>
    <p:extLst>
      <p:ext uri="{BB962C8B-B14F-4D97-AF65-F5344CB8AC3E}">
        <p14:creationId xmlns:p14="http://schemas.microsoft.com/office/powerpoint/2010/main" val="12238194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Attention masks and loss masks">
            <a:extLst>
              <a:ext uri="{FF2B5EF4-FFF2-40B4-BE49-F238E27FC236}">
                <a16:creationId xmlns:a16="http://schemas.microsoft.com/office/drawing/2014/main" id="{580A4F02-DA3F-4DC4-9A69-E558B962644A}"/>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An attention mask changes information access</a:t>
            </a:r>
          </a:p>
        </p:txBody>
      </p:sp>
      <p:sp>
        <p:nvSpPr>
          <p:cNvPr id="2" name="An attention mask controls what a prediction can read. ">
            <a:extLst>
              <a:ext uri="{FF2B5EF4-FFF2-40B4-BE49-F238E27FC236}">
                <a16:creationId xmlns:a16="http://schemas.microsoft.com/office/drawing/2014/main" id="{7E8DE832-C93F-46B0-A862-B2BBCFBF121D}"/>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The mask is added to attention scores before softmax, so forbidden keys receive zero probability.</a:t>
            </a:r>
          </a:p>
        </p:txBody>
      </p:sp>
      <p:sp>
        <p:nvSpPr>
          <p:cNvPr id="3" name="If a noisy token can read its clean target, the model m">
            <a:extLst>
              <a:ext uri="{FF2B5EF4-FFF2-40B4-BE49-F238E27FC236}">
                <a16:creationId xmlns:a16="http://schemas.microsoft.com/office/drawing/2014/main" id="{BAB15F4F-FB52-46AD-A79B-85AAED97EE5B}"/>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QKᵀ measures query–key compatibility; dₖ is key width. A blocks forbidden connections. The resulting weights mix the value vectors V.</a:t>
            </a:r>
          </a:p>
        </p:txBody>
      </p:sp>
      <p:sp>
        <p:nvSpPr>
          <p:cNvPr id="4" name="In the equation, A adds 0 to permitted scores and −∞ to">
            <a:extLst>
              <a:ext uri="{FF2B5EF4-FFF2-40B4-BE49-F238E27FC236}">
                <a16:creationId xmlns:a16="http://schemas.microsoft.com/office/drawing/2014/main" id="{F5F609AB-BC1A-4C89-871A-853646E53CB2}"/>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This attention mask controls what can be read. A loss mask separately controls which output positions receive supervision.</a:t>
            </a:r>
          </a:p>
        </p:txBody>
      </p:sp>
      <p:pic>
        <p:nvPicPr>
          <p:cNvPr id="14" name="Picture 13"/>
          <p:cNvPicPr>
            <a:picLocks noChangeAspect="1"/>
          </p:cNvPicPr>
          <p:nvPr/>
        </p:nvPicPr>
        <p:blipFill>
          <a:blip r:embed="rId3"/>
          <a:stretch/>
        </p:blipFill>
        <p:spPr>
          <a:xfrm>
            <a:off x="1443704" y="2401919"/>
            <a:ext cx="9304591" cy="1435037"/>
          </a:xfrm>
          <a:prstGeom prst="rect">
            <a:avLst/>
          </a:prstGeom>
        </p:spPr>
      </p:pic>
      <p:sp>
        <p:nvSpPr>
          <p:cNvPr id="6" name="Emu3.5 Team, 2025">
            <a:extLst>
              <a:ext uri="{FF2B5EF4-FFF2-40B4-BE49-F238E27FC236}">
                <a16:creationId xmlns:a16="http://schemas.microsoft.com/office/drawing/2014/main" id="{53C5DFE0-3E3F-41DB-895D-1F1E37A5000B}"/>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72">
            <a:extLst>
              <a:ext uri="{FF2B5EF4-FFF2-40B4-BE49-F238E27FC236}">
                <a16:creationId xmlns:a16="http://schemas.microsoft.com/office/drawing/2014/main" id="{A3FDCF18-E4C8-433B-AB0D-95CC5274FA68}"/>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83</a:t>
            </a:r>
          </a:p>
        </p:txBody>
      </p:sp>
    </p:spTree>
    <p:extLst>
      <p:ext uri="{BB962C8B-B14F-4D97-AF65-F5344CB8AC3E}">
        <p14:creationId xmlns:p14="http://schemas.microsoft.com/office/powerpoint/2010/main" val="2196321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A blocked key contributes exactly zero">
            <a:extLst>
              <a:ext uri="{FF2B5EF4-FFF2-40B4-BE49-F238E27FC236}">
                <a16:creationId xmlns:a16="http://schemas.microsoft.com/office/drawing/2014/main" id="{23D5DF16-7B90-4D33-BFB1-53F68CC294C1}"/>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defRPr sz="3300" b="1">
                <a:solidFill>
                  <a:srgbClr val="18364A"/>
                </a:solidFill>
                <a:latin typeface="Arial"/>
                <a:ea typeface="Arial"/>
                <a:cs typeface="Arial"/>
              </a:defRPr>
            </a:pPr>
            <a:r>
              <a:rPr sz="3300" b="1">
                <a:solidFill>
                  <a:srgbClr val="18364A"/>
                </a:solidFill>
                <a:latin typeface="Arial"/>
                <a:ea typeface="Arial"/>
                <a:cs typeface="Arial"/>
              </a:rPr>
              <a:t>A blocked key contributes exactly zero</a:t>
            </a:r>
          </a:p>
        </p:txBody>
      </p:sp>
      <p:sp>
        <p:nvSpPr>
          <p:cNvPr id="2" name="Suppose one query has scores 1, 2, and 3, but the third key ">
            <a:extLst>
              <a:ext uri="{FF2B5EF4-FFF2-40B4-BE49-F238E27FC236}">
                <a16:creationId xmlns:a16="http://schemas.microsoft.com/office/drawing/2014/main" id="{565D1DE6-1ABA-4466-ABB1-0275A894B7A5}"/>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defRPr sz="2100" b="0">
                <a:solidFill>
                  <a:srgbClr val="263642"/>
                </a:solidFill>
                <a:latin typeface="Arial"/>
                <a:ea typeface="Arial"/>
                <a:cs typeface="Arial"/>
              </a:defRPr>
            </a:pPr>
            <a:r>
              <a:rPr sz="2100" b="0">
                <a:solidFill>
                  <a:srgbClr val="263642"/>
                </a:solidFill>
                <a:latin typeface="Arial"/>
                <a:ea typeface="Arial"/>
                <a:cs typeface="Arial"/>
              </a:rPr>
              <a:t>Suppose one query has scores 1, 2, and 3, but the third key belongs to a forbidden clean-target location.</a:t>
            </a:r>
          </a:p>
        </p:txBody>
      </p:sp>
      <p:sp>
        <p:nvSpPr>
          <p:cNvPr id="3" name="The largest raw score was blocked, so it contributes no valu">
            <a:extLst>
              <a:ext uri="{FF2B5EF4-FFF2-40B4-BE49-F238E27FC236}">
                <a16:creationId xmlns:a16="http://schemas.microsoft.com/office/drawing/2014/main" id="{8D64AF8B-632F-48EC-ACBE-1E9244023A2D}"/>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a:solidFill>
                  <a:srgbClr val="263642"/>
                </a:solidFill>
                <a:latin typeface="Arial"/>
                <a:ea typeface="Arial"/>
                <a:cs typeface="Arial"/>
              </a:rPr>
              <a:t>The largest raw score was blocked, so it contributes no value-vector information to this query.</a:t>
            </a:r>
          </a:p>
        </p:txBody>
      </p:sp>
      <p:sp>
        <p:nvSpPr>
          <p:cNvPr id="4" name="In DiDA this protects the denoising task: noisy tokens can c">
            <a:extLst>
              <a:ext uri="{FF2B5EF4-FFF2-40B4-BE49-F238E27FC236}">
                <a16:creationId xmlns:a16="http://schemas.microsoft.com/office/drawing/2014/main" id="{9BB37205-2567-436A-AE26-16DDFAC6A962}"/>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a:solidFill>
                  <a:srgbClr val="263642"/>
                </a:solidFill>
                <a:latin typeface="Arial"/>
                <a:ea typeface="Arial"/>
                <a:cs typeface="Arial"/>
              </a:rPr>
              <a:t>In DiDA this protects the denoising task: noisy tokens can coordinate with each other without copying their clean answers.</a:t>
            </a:r>
          </a:p>
        </p:txBody>
      </p:sp>
      <p:pic>
        <p:nvPicPr>
          <p:cNvPr id="12" name="Picture 11"/>
          <p:cNvPicPr>
            <a:picLocks noChangeAspect="1"/>
          </p:cNvPicPr>
          <p:nvPr/>
        </p:nvPicPr>
        <p:blipFill>
          <a:blip r:embed="rId3"/>
          <a:stretch/>
        </p:blipFill>
        <p:spPr>
          <a:xfrm>
            <a:off x="3645122" y="2623090"/>
            <a:ext cx="4901756" cy="992696"/>
          </a:xfrm>
          <a:prstGeom prst="rect">
            <a:avLst/>
          </a:prstGeom>
        </p:spPr>
      </p:pic>
      <p:sp>
        <p:nvSpPr>
          <p:cNvPr id="6" name="Emu3.5 Team, 2025">
            <a:extLst>
              <a:ext uri="{FF2B5EF4-FFF2-40B4-BE49-F238E27FC236}">
                <a16:creationId xmlns:a16="http://schemas.microsoft.com/office/drawing/2014/main" id="{480D3686-4356-47FB-B8C4-B722D07C7B8F}"/>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00">
            <a:extLst>
              <a:ext uri="{FF2B5EF4-FFF2-40B4-BE49-F238E27FC236}">
                <a16:creationId xmlns:a16="http://schemas.microsoft.com/office/drawing/2014/main" id="{192821B1-4A2D-4F3B-A57D-B8669B4128C8}"/>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defRPr sz="1275" b="0">
                <a:solidFill>
                  <a:srgbClr val="617480"/>
                </a:solidFill>
                <a:latin typeface="Arial"/>
                <a:ea typeface="Arial"/>
                <a:cs typeface="Arial"/>
              </a:defRPr>
            </a:pPr>
            <a:r>
              <a:rPr sz="1275" b="0">
                <a:solidFill>
                  <a:srgbClr val="617480"/>
                </a:solidFill>
                <a:latin typeface="Arial"/>
                <a:ea typeface="Arial"/>
                <a:cs typeface="Arial"/>
              </a:rPr>
              <a:t>84</a:t>
            </a:r>
          </a:p>
        </p:txBody>
      </p:sp>
    </p:spTree>
    <p:extLst>
      <p:ext uri="{BB962C8B-B14F-4D97-AF65-F5344CB8AC3E}">
        <p14:creationId xmlns:p14="http://schemas.microsoft.com/office/powerpoint/2010/main" val="1298667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Parallel image refinement at inference">
            <a:extLst>
              <a:ext uri="{FF2B5EF4-FFF2-40B4-BE49-F238E27FC236}">
                <a16:creationId xmlns:a16="http://schemas.microsoft.com/office/drawing/2014/main" id="{68E7B3A5-0E3A-4C78-A3E7-EBAF18F27037}"/>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DiDA inference refines codes before pixel decoding</a:t>
            </a:r>
          </a:p>
        </p:txBody>
      </p:sp>
      <p:sp>
        <p:nvSpPr>
          <p:cNvPr id="2" name="At inference, the desired clean image is unknown. Initi">
            <a:extLst>
              <a:ext uri="{FF2B5EF4-FFF2-40B4-BE49-F238E27FC236}">
                <a16:creationId xmlns:a16="http://schemas.microsoft.com/office/drawing/2014/main" id="{83E1D961-695A-456A-BB4B-88F82C9AF72E}"/>
              </a:ext>
            </a:extLst>
          </p:cNvPr>
          <p:cNvSpPr>
            <a:spLocks noGrp="1"/>
          </p:cNvSpPr>
          <p:nvPr/>
        </p:nvSpPr>
        <p:spPr>
          <a:xfrm>
            <a:off x="762000" y="11334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dirty="0">
                <a:solidFill>
                  <a:srgbClr val="263642"/>
                </a:solidFill>
                <a:latin typeface="Arial"/>
                <a:ea typeface="Arial"/>
                <a:cs typeface="Arial"/>
              </a:rPr>
              <a:t>Initialize all image-code positions together, then repeatedly improve the noisy block.</a:t>
            </a:r>
          </a:p>
        </p:txBody>
      </p:sp>
      <p:sp>
        <p:nvSpPr>
          <p:cNvPr id="3" name="Each refinement round updates image codes in parallel, ">
            <a:extLst>
              <a:ext uri="{FF2B5EF4-FFF2-40B4-BE49-F238E27FC236}">
                <a16:creationId xmlns:a16="http://schemas.microsoft.com/office/drawing/2014/main" id="{6E3F2605-4580-4572-88EB-09A2658CAD39}"/>
              </a:ext>
            </a:extLst>
          </p:cNvPr>
          <p:cNvSpPr>
            <a:spLocks noGrp="1"/>
          </p:cNvSpPr>
          <p:nvPr/>
        </p:nvSpPr>
        <p:spPr>
          <a:xfrm>
            <a:off x="695325" y="2447925"/>
            <a:ext cx="10668000" cy="1038225"/>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dirty="0">
                <a:solidFill>
                  <a:srgbClr val="263642"/>
                </a:solidFill>
                <a:latin typeface="Arial"/>
                <a:ea typeface="Arial"/>
                <a:cs typeface="Arial"/>
              </a:rPr>
              <a:t>Each refinement pass can predict multiple image positions using the context and current noisy block. The final block is decoded into pixels.</a:t>
            </a:r>
            <a:r>
              <a:rPr lang="en-US" sz="2025" dirty="0">
                <a:solidFill>
                  <a:srgbClr val="263642"/>
                </a:solidFill>
                <a:latin typeface="Arial"/>
                <a:ea typeface="Arial"/>
                <a:cs typeface="Arial"/>
              </a:rPr>
              <a:t> T labels refinement rounds in this schematic. The conditional-probability formula alone does not determine T or the update schedule.</a:t>
            </a:r>
          </a:p>
          <a:p>
            <a:pPr>
              <a:buNone/>
              <a:defRPr sz="2025" b="0">
                <a:solidFill>
                  <a:srgbClr val="263642"/>
                </a:solidFill>
                <a:latin typeface="Arial"/>
                <a:ea typeface="Arial"/>
                <a:cs typeface="Arial"/>
              </a:defRPr>
            </a:pPr>
            <a:endParaRPr sz="2025" b="0" dirty="0">
              <a:solidFill>
                <a:srgbClr val="263642"/>
              </a:solidFill>
              <a:latin typeface="Arial"/>
              <a:ea typeface="Arial"/>
              <a:cs typeface="Arial"/>
            </a:endParaRPr>
          </a:p>
        </p:txBody>
      </p:sp>
      <p:sp>
        <p:nvSpPr>
          <p:cNvPr id="4" name="I⁽ᵀ⁾ is the initial state, I⁽⁰⁾ the final codes, and G ">
            <a:extLst>
              <a:ext uri="{FF2B5EF4-FFF2-40B4-BE49-F238E27FC236}">
                <a16:creationId xmlns:a16="http://schemas.microsoft.com/office/drawing/2014/main" id="{54B5F96F-5BFA-4CD1-ADBC-04C594C6A0D9}"/>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endParaRPr sz="2025" b="0" dirty="0">
              <a:solidFill>
                <a:srgbClr val="263642"/>
              </a:solidFill>
              <a:latin typeface="Arial"/>
              <a:ea typeface="Arial"/>
              <a:cs typeface="Arial"/>
            </a:endParaRPr>
          </a:p>
        </p:txBody>
      </p:sp>
      <p:pic>
        <p:nvPicPr>
          <p:cNvPr id="14" name="Picture 13"/>
          <p:cNvPicPr>
            <a:picLocks noChangeAspect="1"/>
          </p:cNvPicPr>
          <p:nvPr/>
        </p:nvPicPr>
        <p:blipFill>
          <a:blip r:embed="rId3"/>
          <a:stretch/>
        </p:blipFill>
        <p:spPr>
          <a:xfrm>
            <a:off x="2296382" y="1685925"/>
            <a:ext cx="7370636" cy="529781"/>
          </a:xfrm>
          <a:prstGeom prst="rect">
            <a:avLst/>
          </a:prstGeom>
        </p:spPr>
      </p:pic>
      <p:sp>
        <p:nvSpPr>
          <p:cNvPr id="6" name="Emu3.5 Team, 2025">
            <a:extLst>
              <a:ext uri="{FF2B5EF4-FFF2-40B4-BE49-F238E27FC236}">
                <a16:creationId xmlns:a16="http://schemas.microsoft.com/office/drawing/2014/main" id="{5145F85D-CD41-42A0-9DA6-66E6F1CEBE82}"/>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73">
            <a:extLst>
              <a:ext uri="{FF2B5EF4-FFF2-40B4-BE49-F238E27FC236}">
                <a16:creationId xmlns:a16="http://schemas.microsoft.com/office/drawing/2014/main" id="{78C4C284-A409-464E-BDEB-6013F4D7D8C2}"/>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85</a:t>
            </a:r>
          </a:p>
        </p:txBody>
      </p:sp>
      <p:sp>
        <p:nvSpPr>
          <p:cNvPr id="9" name="TextBox 8">
            <a:extLst>
              <a:ext uri="{FF2B5EF4-FFF2-40B4-BE49-F238E27FC236}">
                <a16:creationId xmlns:a16="http://schemas.microsoft.com/office/drawing/2014/main" id="{DF090510-08AB-6823-7F0B-31212E051136}"/>
              </a:ext>
            </a:extLst>
          </p:cNvPr>
          <p:cNvSpPr txBox="1"/>
          <p:nvPr/>
        </p:nvSpPr>
        <p:spPr>
          <a:xfrm>
            <a:off x="600075" y="3867544"/>
            <a:ext cx="10820400" cy="1938992"/>
          </a:xfrm>
          <a:prstGeom prst="rect">
            <a:avLst/>
          </a:prstGeom>
          <a:noFill/>
        </p:spPr>
        <p:txBody>
          <a:bodyPr wrap="square">
            <a:spAutoFit/>
          </a:bodyPr>
          <a:lstStyle/>
          <a:p>
            <a:pPr>
              <a:buNone/>
            </a:pPr>
            <a:r>
              <a:rPr lang="en-US" sz="2400" b="1" dirty="0" err="1"/>
              <a:t>DiDA</a:t>
            </a:r>
            <a:r>
              <a:rPr lang="en-US" sz="2400" b="1" dirty="0"/>
              <a:t> predicts across the entire current image-token block in parallel during each denoising iteration.</a:t>
            </a:r>
            <a:r>
              <a:rPr lang="en-US" sz="2400" dirty="0"/>
              <a:t> Each position receives a distribution over possible visual codes. The iterations themselves remain sequential. It starts from random categorical tokens and repeatedly refines the whole sequence, allowing previously predicted tokens to change. This is a different process than in </a:t>
            </a:r>
            <a:r>
              <a:rPr lang="en-US" sz="2400" dirty="0" err="1"/>
              <a:t>MaskGIT</a:t>
            </a:r>
            <a:r>
              <a:rPr lang="en-US" sz="2400" dirty="0"/>
              <a:t>.</a:t>
            </a:r>
          </a:p>
        </p:txBody>
      </p:sp>
    </p:spTree>
    <p:extLst>
      <p:ext uri="{BB962C8B-B14F-4D97-AF65-F5344CB8AC3E}">
        <p14:creationId xmlns:p14="http://schemas.microsoft.com/office/powerpoint/2010/main" val="19342890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mparison of the three approaches">
            <a:extLst>
              <a:ext uri="{FF2B5EF4-FFF2-40B4-BE49-F238E27FC236}">
                <a16:creationId xmlns:a16="http://schemas.microsoft.com/office/drawing/2014/main" id="{0D2510B2-15E9-4CA3-AE88-23D780A8B179}"/>
              </a:ext>
            </a:extLst>
          </p:cNvPr>
          <p:cNvSpPr>
            <a:spLocks noGrp="1"/>
          </p:cNvSpPr>
          <p:nvPr/>
        </p:nvSpPr>
        <p:spPr>
          <a:xfrm>
            <a:off x="762000" y="314325"/>
            <a:ext cx="107632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200" b="1" dirty="0" err="1">
                <a:solidFill>
                  <a:srgbClr val="18364A"/>
                </a:solidFill>
                <a:latin typeface="Arial"/>
                <a:ea typeface="Arial"/>
                <a:cs typeface="Arial"/>
              </a:rPr>
              <a:t>MaskGIT</a:t>
            </a:r>
            <a:r>
              <a:rPr sz="3200" b="1" dirty="0">
                <a:solidFill>
                  <a:srgbClr val="18364A"/>
                </a:solidFill>
                <a:latin typeface="Arial"/>
                <a:ea typeface="Arial"/>
                <a:cs typeface="Arial"/>
              </a:rPr>
              <a:t> </a:t>
            </a:r>
            <a:r>
              <a:rPr lang="en-US" sz="3200" b="1" dirty="0">
                <a:solidFill>
                  <a:srgbClr val="18364A"/>
                </a:solidFill>
                <a:latin typeface="Arial"/>
                <a:ea typeface="Arial"/>
                <a:cs typeface="Arial"/>
              </a:rPr>
              <a:t>vs</a:t>
            </a:r>
            <a:r>
              <a:rPr sz="3200" b="1" dirty="0">
                <a:solidFill>
                  <a:srgbClr val="18364A"/>
                </a:solidFill>
                <a:latin typeface="Arial"/>
                <a:ea typeface="Arial"/>
                <a:cs typeface="Arial"/>
              </a:rPr>
              <a:t> </a:t>
            </a:r>
            <a:r>
              <a:rPr sz="3200" b="1" dirty="0" err="1">
                <a:solidFill>
                  <a:srgbClr val="18364A"/>
                </a:solidFill>
                <a:latin typeface="Arial"/>
                <a:ea typeface="Arial"/>
                <a:cs typeface="Arial"/>
              </a:rPr>
              <a:t>DiDA</a:t>
            </a:r>
            <a:r>
              <a:rPr lang="en-US" sz="3200" b="1" dirty="0">
                <a:solidFill>
                  <a:srgbClr val="18364A"/>
                </a:solidFill>
                <a:latin typeface="Arial"/>
                <a:ea typeface="Arial"/>
                <a:cs typeface="Arial"/>
              </a:rPr>
              <a:t> (</a:t>
            </a:r>
            <a:r>
              <a:rPr lang="en-US" sz="3200" dirty="0">
                <a:solidFill>
                  <a:srgbClr val="263642"/>
                </a:solidFill>
                <a:latin typeface="Arial"/>
                <a:ea typeface="Arial"/>
                <a:cs typeface="Arial"/>
              </a:rPr>
              <a:t>Discrete Diffusion Adaptation)</a:t>
            </a:r>
            <a:endParaRPr sz="3200" b="1" dirty="0">
              <a:solidFill>
                <a:srgbClr val="18364A"/>
              </a:solidFill>
              <a:latin typeface="Arial"/>
              <a:ea typeface="Arial"/>
              <a:cs typeface="Arial"/>
            </a:endParaRPr>
          </a:p>
        </p:txBody>
      </p:sp>
      <p:sp>
        <p:nvSpPr>
          <p:cNvPr id="5" name="Esser et al., CVPR 2021   /   Chang et al., CVPR 2022  ">
            <a:extLst>
              <a:ext uri="{FF2B5EF4-FFF2-40B4-BE49-F238E27FC236}">
                <a16:creationId xmlns:a16="http://schemas.microsoft.com/office/drawing/2014/main" id="{A103F963-6604-4236-9F22-DEEDA674B764}"/>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Sources: MaskGIT (2022), §3.2.  Emu3.5 (2025), §4.3.1.  URSA (2025), §3 and Algorithm 2.</a:t>
            </a:r>
          </a:p>
        </p:txBody>
      </p:sp>
      <p:sp>
        <p:nvSpPr>
          <p:cNvPr id="8" name="parallelism">
            <a:extLst>
              <a:ext uri="{FF2B5EF4-FFF2-40B4-BE49-F238E27FC236}">
                <a16:creationId xmlns:a16="http://schemas.microsoft.com/office/drawing/2014/main" id="{85D34C2E-453B-47AD-99EA-345EEE5283C6}"/>
              </a:ext>
            </a:extLst>
          </p:cNvPr>
          <p:cNvSpPr>
            <a:spLocks noGrp="1"/>
          </p:cNvSpPr>
          <p:nvPr/>
        </p:nvSpPr>
        <p:spPr>
          <a:xfrm>
            <a:off x="762000" y="1333500"/>
            <a:ext cx="10668000" cy="333375"/>
          </a:xfrm>
          <a:prstGeom prst="rect">
            <a:avLst/>
          </a:prstGeom>
          <a:noFill/>
          <a:ln>
            <a:noFill/>
          </a:ln>
        </p:spPr>
        <p:txBody>
          <a:bodyPr lIns="0" tIns="0" rIns="0" bIns="0">
            <a:noAutofit/>
          </a:bodyPr>
          <a:lstStyle/>
          <a:p>
            <a:pPr>
              <a:defRPr sz="1875">
                <a:solidFill>
                  <a:srgbClr val="263642"/>
                </a:solidFill>
                <a:latin typeface="Arial"/>
                <a:ea typeface="Arial"/>
                <a:cs typeface="Arial"/>
              </a:defRPr>
            </a:pPr>
            <a:r>
              <a:rPr sz="1875">
                <a:solidFill>
                  <a:srgbClr val="263642"/>
                </a:solidFill>
                <a:latin typeface="Arial"/>
                <a:ea typeface="Arial"/>
                <a:cs typeface="Arial"/>
              </a:rPr>
              <a:t>Both predict tokens in parallel within an iteration. Iterations proceed sequentially.</a:t>
            </a:r>
          </a:p>
        </p:txBody>
      </p:sp>
      <p:graphicFrame>
        <p:nvGraphicFramePr>
          <p:cNvPr id="14" name="Table 13"/>
          <p:cNvGraphicFramePr/>
          <p:nvPr/>
        </p:nvGraphicFramePr>
        <p:xfrm>
          <a:off x="762000" y="1809750"/>
          <a:ext cx="10668000" cy="4208145"/>
        </p:xfrm>
        <a:graphic>
          <a:graphicData uri="http://schemas.openxmlformats.org/drawingml/2006/table">
            <a:tbl>
              <a:tblPr/>
              <a:tblGrid>
                <a:gridCol w="2476500">
                  <a:extLst>
                    <a:ext uri="{9D8B030D-6E8A-4147-A177-3AD203B41FA5}">
                      <a16:colId xmlns:a16="http://schemas.microsoft.com/office/drawing/2014/main" val="20000"/>
                    </a:ext>
                  </a:extLst>
                </a:gridCol>
                <a:gridCol w="3905250">
                  <a:extLst>
                    <a:ext uri="{9D8B030D-6E8A-4147-A177-3AD203B41FA5}">
                      <a16:colId xmlns:a16="http://schemas.microsoft.com/office/drawing/2014/main" val="20001"/>
                    </a:ext>
                  </a:extLst>
                </a:gridCol>
                <a:gridCol w="4286250">
                  <a:extLst>
                    <a:ext uri="{9D8B030D-6E8A-4147-A177-3AD203B41FA5}">
                      <a16:colId xmlns:a16="http://schemas.microsoft.com/office/drawing/2014/main" val="20002"/>
                    </a:ext>
                  </a:extLst>
                </a:gridCol>
              </a:tblGrid>
              <a:tr h="400050">
                <a:tc>
                  <a:txBody>
                    <a:bodyPr/>
                    <a:lstStyle/>
                    <a:p>
                      <a:r>
                        <a:rPr sz="1650" b="1">
                          <a:solidFill>
                            <a:srgbClr val="18364A"/>
                          </a:solidFill>
                          <a:latin typeface="Arial"/>
                          <a:ea typeface="Arial"/>
                          <a:cs typeface="Arial"/>
                        </a:rPr>
                        <a:t>Aspect</a:t>
                      </a:r>
                    </a:p>
                  </a:txBody>
                  <a:tcPr>
                    <a:solidFill>
                      <a:srgbClr val="E7EFF3"/>
                    </a:solidFill>
                  </a:tcPr>
                </a:tc>
                <a:tc>
                  <a:txBody>
                    <a:bodyPr/>
                    <a:lstStyle/>
                    <a:p>
                      <a:r>
                        <a:rPr sz="1650" b="1">
                          <a:solidFill>
                            <a:srgbClr val="18364A"/>
                          </a:solidFill>
                          <a:latin typeface="Arial"/>
                          <a:ea typeface="Arial"/>
                          <a:cs typeface="Arial"/>
                        </a:rPr>
                        <a:t>MaskGIT</a:t>
                      </a:r>
                    </a:p>
                  </a:txBody>
                  <a:tcPr>
                    <a:solidFill>
                      <a:srgbClr val="E7EFF3"/>
                    </a:solidFill>
                  </a:tcPr>
                </a:tc>
                <a:tc>
                  <a:txBody>
                    <a:bodyPr/>
                    <a:lstStyle/>
                    <a:p>
                      <a:r>
                        <a:rPr sz="1650" b="1">
                          <a:solidFill>
                            <a:srgbClr val="18364A"/>
                          </a:solidFill>
                          <a:latin typeface="Arial"/>
                          <a:ea typeface="Arial"/>
                          <a:cs typeface="Arial"/>
                        </a:rPr>
                        <a:t>DiDA</a:t>
                      </a:r>
                    </a:p>
                  </a:txBody>
                  <a:tcPr>
                    <a:solidFill>
                      <a:srgbClr val="E7EFF3"/>
                    </a:solidFill>
                  </a:tcPr>
                </a:tc>
                <a:extLst>
                  <a:ext uri="{0D108BD9-81ED-4DB2-BD59-A6C34878D82A}">
                    <a16:rowId xmlns:a16="http://schemas.microsoft.com/office/drawing/2014/main" val="10000"/>
                  </a:ext>
                </a:extLst>
              </a:tr>
              <a:tr h="523875">
                <a:tc>
                  <a:txBody>
                    <a:bodyPr/>
                    <a:lstStyle/>
                    <a:p>
                      <a:r>
                        <a:rPr sz="1650" b="0">
                          <a:solidFill>
                            <a:srgbClr val="18364A"/>
                          </a:solidFill>
                          <a:latin typeface="Arial"/>
                          <a:ea typeface="Arial"/>
                          <a:cs typeface="Arial"/>
                        </a:rPr>
                        <a:t>Starting image state</a:t>
                      </a:r>
                    </a:p>
                  </a:txBody>
                  <a:tcPr>
                    <a:solidFill>
                      <a:srgbClr val="FFFFFF"/>
                    </a:solidFill>
                  </a:tcPr>
                </a:tc>
                <a:tc>
                  <a:txBody>
                    <a:bodyPr/>
                    <a:lstStyle/>
                    <a:p>
                      <a:r>
                        <a:rPr sz="1650" b="0">
                          <a:solidFill>
                            <a:srgbClr val="18364A"/>
                          </a:solidFill>
                          <a:latin typeface="Arial"/>
                          <a:ea typeface="Arial"/>
                          <a:cs typeface="Arial"/>
                        </a:rPr>
                        <a:t>MASK at every image position</a:t>
                      </a:r>
                    </a:p>
                  </a:txBody>
                  <a:tcPr>
                    <a:solidFill>
                      <a:srgbClr val="FFFFFF"/>
                    </a:solidFill>
                  </a:tcPr>
                </a:tc>
                <a:tc>
                  <a:txBody>
                    <a:bodyPr/>
                    <a:lstStyle/>
                    <a:p>
                      <a:r>
                        <a:rPr sz="1650" b="0">
                          <a:solidFill>
                            <a:srgbClr val="18364A"/>
                          </a:solidFill>
                          <a:latin typeface="Arial"/>
                          <a:ea typeface="Arial"/>
                          <a:cs typeface="Arial"/>
                        </a:rPr>
                        <a:t>Noisy visual codes for the entire image</a:t>
                      </a:r>
                    </a:p>
                  </a:txBody>
                  <a:tcPr>
                    <a:solidFill>
                      <a:srgbClr val="FFFFFF"/>
                    </a:solidFill>
                  </a:tcPr>
                </a:tc>
                <a:extLst>
                  <a:ext uri="{0D108BD9-81ED-4DB2-BD59-A6C34878D82A}">
                    <a16:rowId xmlns:a16="http://schemas.microsoft.com/office/drawing/2014/main" val="10001"/>
                  </a:ext>
                </a:extLst>
              </a:tr>
              <a:tr h="609600">
                <a:tc>
                  <a:txBody>
                    <a:bodyPr/>
                    <a:lstStyle/>
                    <a:p>
                      <a:r>
                        <a:rPr sz="1650" b="0">
                          <a:solidFill>
                            <a:srgbClr val="18364A"/>
                          </a:solidFill>
                          <a:latin typeface="Arial"/>
                          <a:ea typeface="Arial"/>
                          <a:cs typeface="Arial"/>
                        </a:rPr>
                        <a:t>Predictions per iteration</a:t>
                      </a:r>
                    </a:p>
                  </a:txBody>
                  <a:tcPr>
                    <a:solidFill>
                      <a:srgbClr val="F5F8FA"/>
                    </a:solidFill>
                  </a:tcPr>
                </a:tc>
                <a:tc>
                  <a:txBody>
                    <a:bodyPr/>
                    <a:lstStyle/>
                    <a:p>
                      <a:r>
                        <a:rPr sz="1650" b="0">
                          <a:solidFill>
                            <a:srgbClr val="18364A"/>
                          </a:solidFill>
                          <a:latin typeface="Arial"/>
                          <a:ea typeface="Arial"/>
                          <a:cs typeface="Arial"/>
                        </a:rPr>
                        <a:t>All currently masked positions,</a:t>
                      </a:r>
                    </a:p>
                    <a:p>
                      <a:r>
                        <a:rPr sz="1650" b="0">
                          <a:solidFill>
                            <a:srgbClr val="18364A"/>
                          </a:solidFill>
                          <a:latin typeface="Arial"/>
                          <a:ea typeface="Arial"/>
                          <a:cs typeface="Arial"/>
                        </a:rPr>
                        <a:t>in parallel</a:t>
                      </a:r>
                    </a:p>
                  </a:txBody>
                  <a:tcPr>
                    <a:solidFill>
                      <a:srgbClr val="F5F8FA"/>
                    </a:solidFill>
                  </a:tcPr>
                </a:tc>
                <a:tc>
                  <a:txBody>
                    <a:bodyPr/>
                    <a:lstStyle/>
                    <a:p>
                      <a:r>
                        <a:rPr sz="1650" b="0">
                          <a:solidFill>
                            <a:srgbClr val="18364A"/>
                          </a:solidFill>
                          <a:latin typeface="Arial"/>
                          <a:ea typeface="Arial"/>
                          <a:cs typeface="Arial"/>
                        </a:rPr>
                        <a:t>All visual tokens of the current image,</a:t>
                      </a:r>
                    </a:p>
                    <a:p>
                      <a:r>
                        <a:rPr sz="1650" b="0">
                          <a:solidFill>
                            <a:srgbClr val="18364A"/>
                          </a:solidFill>
                          <a:latin typeface="Arial"/>
                          <a:ea typeface="Arial"/>
                          <a:cs typeface="Arial"/>
                        </a:rPr>
                        <a:t>in parallel</a:t>
                      </a:r>
                    </a:p>
                  </a:txBody>
                  <a:tcPr>
                    <a:solidFill>
                      <a:srgbClr val="F5F8FA"/>
                    </a:solidFill>
                  </a:tcPr>
                </a:tc>
                <a:extLst>
                  <a:ext uri="{0D108BD9-81ED-4DB2-BD59-A6C34878D82A}">
                    <a16:rowId xmlns:a16="http://schemas.microsoft.com/office/drawing/2014/main" val="10002"/>
                  </a:ext>
                </a:extLst>
              </a:tr>
              <a:tr h="609600">
                <a:tc>
                  <a:txBody>
                    <a:bodyPr/>
                    <a:lstStyle/>
                    <a:p>
                      <a:r>
                        <a:rPr sz="1650" b="0">
                          <a:solidFill>
                            <a:srgbClr val="18364A"/>
                          </a:solidFill>
                          <a:latin typeface="Arial"/>
                          <a:ea typeface="Arial"/>
                          <a:cs typeface="Arial"/>
                        </a:rPr>
                        <a:t>How generation progresses</a:t>
                      </a:r>
                    </a:p>
                  </a:txBody>
                  <a:tcPr>
                    <a:solidFill>
                      <a:srgbClr val="FFFFFF"/>
                    </a:solidFill>
                  </a:tcPr>
                </a:tc>
                <a:tc>
                  <a:txBody>
                    <a:bodyPr/>
                    <a:lstStyle/>
                    <a:p>
                      <a:r>
                        <a:rPr sz="1650" b="0">
                          <a:solidFill>
                            <a:srgbClr val="18364A"/>
                          </a:solidFill>
                          <a:latin typeface="Arial"/>
                          <a:ea typeface="Arial"/>
                          <a:cs typeface="Arial"/>
                        </a:rPr>
                        <a:t>Keep confident predictions and</a:t>
                      </a:r>
                    </a:p>
                    <a:p>
                      <a:r>
                        <a:rPr sz="1650" b="0">
                          <a:solidFill>
                            <a:srgbClr val="18364A"/>
                          </a:solidFill>
                          <a:latin typeface="Arial"/>
                          <a:ea typeface="Arial"/>
                          <a:cs typeface="Arial"/>
                        </a:rPr>
                        <a:t>re-mask uncertain ones</a:t>
                      </a:r>
                    </a:p>
                  </a:txBody>
                  <a:tcPr>
                    <a:solidFill>
                      <a:srgbClr val="FFFFFF"/>
                    </a:solidFill>
                  </a:tcPr>
                </a:tc>
                <a:tc>
                  <a:txBody>
                    <a:bodyPr/>
                    <a:lstStyle/>
                    <a:p>
                      <a:r>
                        <a:rPr sz="1650" b="0">
                          <a:solidFill>
                            <a:srgbClr val="18364A"/>
                          </a:solidFill>
                          <a:latin typeface="Arial"/>
                          <a:ea typeface="Arial"/>
                          <a:cs typeface="Arial"/>
                        </a:rPr>
                        <a:t>Repeatedly denoise and refine</a:t>
                      </a:r>
                    </a:p>
                    <a:p>
                      <a:r>
                        <a:rPr sz="1650" b="0">
                          <a:solidFill>
                            <a:srgbClr val="18364A"/>
                          </a:solidFill>
                          <a:latin typeface="Arial"/>
                          <a:ea typeface="Arial"/>
                          <a:cs typeface="Arial"/>
                        </a:rPr>
                        <a:t>the entire image-code sequence</a:t>
                      </a:r>
                    </a:p>
                  </a:txBody>
                  <a:tcPr>
                    <a:solidFill>
                      <a:srgbClr val="FFFFFF"/>
                    </a:solidFill>
                  </a:tcPr>
                </a:tc>
                <a:extLst>
                  <a:ext uri="{0D108BD9-81ED-4DB2-BD59-A6C34878D82A}">
                    <a16:rowId xmlns:a16="http://schemas.microsoft.com/office/drawing/2014/main" val="10003"/>
                  </a:ext>
                </a:extLst>
              </a:tr>
              <a:tr h="609600">
                <a:tc>
                  <a:txBody>
                    <a:bodyPr/>
                    <a:lstStyle/>
                    <a:p>
                      <a:r>
                        <a:rPr sz="1650" b="0">
                          <a:solidFill>
                            <a:srgbClr val="18364A"/>
                          </a:solidFill>
                          <a:latin typeface="Arial"/>
                          <a:ea typeface="Arial"/>
                          <a:cs typeface="Arial"/>
                        </a:rPr>
                        <a:t>Can tokens change later?</a:t>
                      </a:r>
                    </a:p>
                  </a:txBody>
                  <a:tcPr>
                    <a:solidFill>
                      <a:srgbClr val="F5F8FA"/>
                    </a:solidFill>
                  </a:tcPr>
                </a:tc>
                <a:tc>
                  <a:txBody>
                    <a:bodyPr/>
                    <a:lstStyle/>
                    <a:p>
                      <a:r>
                        <a:rPr sz="1650" b="0">
                          <a:solidFill>
                            <a:srgbClr val="18364A"/>
                          </a:solidFill>
                          <a:latin typeface="Arial"/>
                          <a:ea typeface="Arial"/>
                          <a:cs typeface="Arial"/>
                        </a:rPr>
                        <a:t>Accepted tokens remain fixed</a:t>
                      </a:r>
                    </a:p>
                    <a:p>
                      <a:r>
                        <a:rPr sz="1650" b="0">
                          <a:solidFill>
                            <a:srgbClr val="18364A"/>
                          </a:solidFill>
                          <a:latin typeface="Arial"/>
                          <a:ea typeface="Arial"/>
                          <a:cs typeface="Arial"/>
                        </a:rPr>
                        <a:t>in standard decoding</a:t>
                      </a:r>
                    </a:p>
                  </a:txBody>
                  <a:tcPr>
                    <a:solidFill>
                      <a:srgbClr val="F5F8FA"/>
                    </a:solidFill>
                  </a:tcPr>
                </a:tc>
                <a:tc>
                  <a:txBody>
                    <a:bodyPr/>
                    <a:lstStyle/>
                    <a:p>
                      <a:r>
                        <a:rPr sz="1650" b="0">
                          <a:solidFill>
                            <a:srgbClr val="18364A"/>
                          </a:solidFill>
                          <a:latin typeface="Arial"/>
                          <a:ea typeface="Arial"/>
                          <a:cs typeface="Arial"/>
                        </a:rPr>
                        <a:t>Global refinement allows</a:t>
                      </a:r>
                    </a:p>
                    <a:p>
                      <a:r>
                        <a:rPr sz="1650" b="0">
                          <a:solidFill>
                            <a:srgbClr val="18364A"/>
                          </a:solidFill>
                          <a:latin typeface="Arial"/>
                          <a:ea typeface="Arial"/>
                          <a:cs typeface="Arial"/>
                        </a:rPr>
                        <a:t>previous predictions to change</a:t>
                      </a:r>
                    </a:p>
                  </a:txBody>
                  <a:tcPr>
                    <a:solidFill>
                      <a:srgbClr val="F5F8FA"/>
                    </a:solidFill>
                  </a:tcPr>
                </a:tc>
                <a:extLst>
                  <a:ext uri="{0D108BD9-81ED-4DB2-BD59-A6C34878D82A}">
                    <a16:rowId xmlns:a16="http://schemas.microsoft.com/office/drawing/2014/main" val="10004"/>
                  </a:ext>
                </a:extLst>
              </a:tr>
              <a:tr h="828675">
                <a:tc>
                  <a:txBody>
                    <a:bodyPr/>
                    <a:lstStyle/>
                    <a:p>
                      <a:r>
                        <a:rPr sz="1650" b="0">
                          <a:solidFill>
                            <a:srgbClr val="18364A"/>
                          </a:solidFill>
                          <a:latin typeface="Arial"/>
                          <a:ea typeface="Arial"/>
                          <a:cs typeface="Arial"/>
                        </a:rPr>
                        <a:t>Attention</a:t>
                      </a:r>
                    </a:p>
                  </a:txBody>
                  <a:tcPr>
                    <a:solidFill>
                      <a:srgbClr val="FFFFFF"/>
                    </a:solidFill>
                  </a:tcPr>
                </a:tc>
                <a:tc>
                  <a:txBody>
                    <a:bodyPr/>
                    <a:lstStyle/>
                    <a:p>
                      <a:r>
                        <a:rPr sz="1650" b="0">
                          <a:solidFill>
                            <a:srgbClr val="18364A"/>
                          </a:solidFill>
                          <a:latin typeface="Arial"/>
                          <a:ea typeface="Arial"/>
                          <a:cs typeface="Arial"/>
                        </a:rPr>
                        <a:t>Bidirectional across image tokens</a:t>
                      </a:r>
                    </a:p>
                  </a:txBody>
                  <a:tcPr>
                    <a:solidFill>
                      <a:srgbClr val="FFFFFF"/>
                    </a:solidFill>
                  </a:tcPr>
                </a:tc>
                <a:tc>
                  <a:txBody>
                    <a:bodyPr/>
                    <a:lstStyle/>
                    <a:p>
                      <a:r>
                        <a:rPr sz="1650" b="0">
                          <a:solidFill>
                            <a:srgbClr val="18364A"/>
                          </a:solidFill>
                          <a:latin typeface="Arial"/>
                          <a:ea typeface="Arial"/>
                          <a:cs typeface="Arial"/>
                        </a:rPr>
                        <a:t>Bidirectional across all visual tokens</a:t>
                      </a:r>
                    </a:p>
                    <a:p>
                      <a:r>
                        <a:rPr sz="1650" b="0">
                          <a:solidFill>
                            <a:srgbClr val="18364A"/>
                          </a:solidFill>
                          <a:latin typeface="Arial"/>
                          <a:ea typeface="Arial"/>
                          <a:cs typeface="Arial"/>
                        </a:rPr>
                        <a:t>of the current image, with access</a:t>
                      </a:r>
                    </a:p>
                    <a:p>
                      <a:r>
                        <a:rPr sz="1650" b="0">
                          <a:solidFill>
                            <a:srgbClr val="18364A"/>
                          </a:solidFill>
                          <a:latin typeface="Arial"/>
                          <a:ea typeface="Arial"/>
                          <a:cs typeface="Arial"/>
                        </a:rPr>
                        <a:t>to preceding text and images</a:t>
                      </a:r>
                    </a:p>
                  </a:txBody>
                  <a:tcPr>
                    <a:solidFill>
                      <a:srgbClr val="FFFFFF"/>
                    </a:solidFill>
                  </a:tcPr>
                </a:tc>
                <a:extLst>
                  <a:ext uri="{0D108BD9-81ED-4DB2-BD59-A6C34878D82A}">
                    <a16:rowId xmlns:a16="http://schemas.microsoft.com/office/drawing/2014/main" val="10005"/>
                  </a:ext>
                </a:extLst>
              </a:tr>
              <a:tr h="609600">
                <a:tc>
                  <a:txBody>
                    <a:bodyPr/>
                    <a:lstStyle/>
                    <a:p>
                      <a:r>
                        <a:rPr sz="1650" b="0">
                          <a:solidFill>
                            <a:srgbClr val="18364A"/>
                          </a:solidFill>
                          <a:latin typeface="Arial"/>
                          <a:ea typeface="Arial"/>
                          <a:cs typeface="Arial"/>
                        </a:rPr>
                        <a:t>Training approach</a:t>
                      </a:r>
                    </a:p>
                  </a:txBody>
                  <a:tcPr>
                    <a:solidFill>
                      <a:srgbClr val="F5F8FA"/>
                    </a:solidFill>
                  </a:tcPr>
                </a:tc>
                <a:tc>
                  <a:txBody>
                    <a:bodyPr/>
                    <a:lstStyle/>
                    <a:p>
                      <a:r>
                        <a:rPr sz="1650" b="0">
                          <a:solidFill>
                            <a:srgbClr val="18364A"/>
                          </a:solidFill>
                          <a:latin typeface="Arial"/>
                          <a:ea typeface="Arial"/>
                          <a:cs typeface="Arial"/>
                        </a:rPr>
                        <a:t>Train a bidirectional</a:t>
                      </a:r>
                    </a:p>
                    <a:p>
                      <a:r>
                        <a:rPr sz="1650" b="0">
                          <a:solidFill>
                            <a:srgbClr val="18364A"/>
                          </a:solidFill>
                          <a:latin typeface="Arial"/>
                          <a:ea typeface="Arial"/>
                          <a:cs typeface="Arial"/>
                        </a:rPr>
                        <a:t>masked-token predictor</a:t>
                      </a:r>
                    </a:p>
                  </a:txBody>
                  <a:tcPr>
                    <a:solidFill>
                      <a:srgbClr val="F5F8FA"/>
                    </a:solidFill>
                  </a:tcPr>
                </a:tc>
                <a:tc>
                  <a:txBody>
                    <a:bodyPr/>
                    <a:lstStyle/>
                    <a:p>
                      <a:r>
                        <a:rPr sz="1650" b="0">
                          <a:solidFill>
                            <a:srgbClr val="18364A"/>
                          </a:solidFill>
                          <a:latin typeface="Arial"/>
                          <a:ea typeface="Arial"/>
                          <a:cs typeface="Arial"/>
                        </a:rPr>
                        <a:t>Adapt a pretrained autoregressive</a:t>
                      </a:r>
                    </a:p>
                    <a:p>
                      <a:r>
                        <a:rPr sz="1650" b="0">
                          <a:solidFill>
                            <a:srgbClr val="18364A"/>
                          </a:solidFill>
                          <a:latin typeface="Arial"/>
                          <a:ea typeface="Arial"/>
                          <a:cs typeface="Arial"/>
                        </a:rPr>
                        <a:t>multimodal model</a:t>
                      </a:r>
                    </a:p>
                  </a:txBody>
                  <a:tcPr>
                    <a:solidFill>
                      <a:srgbClr val="F5F8FA"/>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6957483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wo different places where “diffusion” appears">
            <a:extLst>
              <a:ext uri="{FF2B5EF4-FFF2-40B4-BE49-F238E27FC236}">
                <a16:creationId xmlns:a16="http://schemas.microsoft.com/office/drawing/2014/main" id="{C9D48B25-3A96-49EC-A61C-71AF0492C0C6}"/>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defRPr sz="3300" b="1">
                <a:solidFill>
                  <a:srgbClr val="18364A"/>
                </a:solidFill>
                <a:latin typeface="Arial"/>
                <a:ea typeface="Arial"/>
                <a:cs typeface="Arial"/>
              </a:defRPr>
            </a:pPr>
            <a:r>
              <a:rPr sz="3300" b="1">
                <a:solidFill>
                  <a:srgbClr val="18364A"/>
                </a:solidFill>
                <a:latin typeface="Arial"/>
                <a:ea typeface="Arial"/>
                <a:cs typeface="Arial"/>
              </a:rPr>
              <a:t>Two different places where “diffusion” appears</a:t>
            </a:r>
          </a:p>
        </p:txBody>
      </p:sp>
      <p:sp>
        <p:nvSpPr>
          <p:cNvPr id="2" name="Do not confuse generating the discrete image codes with rend">
            <a:extLst>
              <a:ext uri="{FF2B5EF4-FFF2-40B4-BE49-F238E27FC236}">
                <a16:creationId xmlns:a16="http://schemas.microsoft.com/office/drawing/2014/main" id="{60BBFFD4-B56C-4D55-963D-CC020F0E0BCC}"/>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defRPr sz="2100" b="0">
                <a:solidFill>
                  <a:srgbClr val="263642"/>
                </a:solidFill>
                <a:latin typeface="Arial"/>
                <a:ea typeface="Arial"/>
                <a:cs typeface="Arial"/>
              </a:defRPr>
            </a:pPr>
            <a:r>
              <a:rPr sz="2100" b="0">
                <a:solidFill>
                  <a:srgbClr val="263642"/>
                </a:solidFill>
                <a:latin typeface="Arial"/>
                <a:ea typeface="Arial"/>
                <a:cs typeface="Arial"/>
              </a:rPr>
              <a:t>Do not confuse generating the discrete image codes with rendering those codes as pixels.</a:t>
            </a:r>
          </a:p>
        </p:txBody>
      </p:sp>
      <p:sp>
        <p:nvSpPr>
          <p:cNvPr id="3" name="DiDA changes the Transformer’s image-code generation. The op">
            <a:extLst>
              <a:ext uri="{FF2B5EF4-FFF2-40B4-BE49-F238E27FC236}">
                <a16:creationId xmlns:a16="http://schemas.microsoft.com/office/drawing/2014/main" id="{41A50628-22CE-4BFC-8BD1-FD3F13DBA558}"/>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a:solidFill>
                  <a:srgbClr val="263642"/>
                </a:solidFill>
                <a:latin typeface="Arial"/>
                <a:ea typeface="Arial"/>
                <a:cs typeface="Arial"/>
              </a:rPr>
              <a:t>DiDA changes the Transformer’s image-code generation. The optional diffusion decoder changes how a completed code grid is rendered.</a:t>
            </a:r>
          </a:p>
        </p:txBody>
      </p:sp>
      <p:sp>
        <p:nvSpPr>
          <p:cNvPr id="4" name="They operate at different stages and solve different problem">
            <a:extLst>
              <a:ext uri="{FF2B5EF4-FFF2-40B4-BE49-F238E27FC236}">
                <a16:creationId xmlns:a16="http://schemas.microsoft.com/office/drawing/2014/main" id="{32366FD6-4AA7-4D53-83DD-219B13FA4238}"/>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defRPr sz="2025" b="0">
                <a:solidFill>
                  <a:srgbClr val="263642"/>
                </a:solidFill>
                <a:latin typeface="Arial"/>
                <a:ea typeface="Arial"/>
                <a:cs typeface="Arial"/>
              </a:defRPr>
            </a:pPr>
            <a:r>
              <a:rPr sz="2025" b="0">
                <a:solidFill>
                  <a:srgbClr val="263642"/>
                </a:solidFill>
                <a:latin typeface="Arial"/>
                <a:ea typeface="Arial"/>
                <a:cs typeface="Arial"/>
              </a:rPr>
              <a:t>They operate at different stages and solve different problems: efficient code prediction versus high-quality pixel synthesis.</a:t>
            </a:r>
          </a:p>
        </p:txBody>
      </p:sp>
      <p:pic>
        <p:nvPicPr>
          <p:cNvPr id="12" name="Picture 11"/>
          <p:cNvPicPr>
            <a:picLocks noChangeAspect="1"/>
          </p:cNvPicPr>
          <p:nvPr/>
        </p:nvPicPr>
        <p:blipFill>
          <a:blip r:embed="rId3"/>
          <a:stretch/>
        </p:blipFill>
        <p:spPr>
          <a:xfrm>
            <a:off x="3375088" y="2551081"/>
            <a:ext cx="5441823" cy="1136714"/>
          </a:xfrm>
          <a:prstGeom prst="rect">
            <a:avLst/>
          </a:prstGeom>
        </p:spPr>
      </p:pic>
      <p:sp>
        <p:nvSpPr>
          <p:cNvPr id="6" name="Emu3.5 Team, 2025">
            <a:extLst>
              <a:ext uri="{FF2B5EF4-FFF2-40B4-BE49-F238E27FC236}">
                <a16:creationId xmlns:a16="http://schemas.microsoft.com/office/drawing/2014/main" id="{FA4899D4-E456-439A-AD1C-FB10EF47C708}"/>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00">
            <a:extLst>
              <a:ext uri="{FF2B5EF4-FFF2-40B4-BE49-F238E27FC236}">
                <a16:creationId xmlns:a16="http://schemas.microsoft.com/office/drawing/2014/main" id="{87765384-010B-4160-87D8-B80F45A6A26B}"/>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defRPr sz="1275" b="0">
                <a:solidFill>
                  <a:srgbClr val="617480"/>
                </a:solidFill>
                <a:latin typeface="Arial"/>
                <a:ea typeface="Arial"/>
                <a:cs typeface="Arial"/>
              </a:defRPr>
            </a:pPr>
            <a:r>
              <a:rPr sz="1275" b="0">
                <a:solidFill>
                  <a:srgbClr val="617480"/>
                </a:solidFill>
                <a:latin typeface="Arial"/>
                <a:ea typeface="Arial"/>
                <a:cs typeface="Arial"/>
              </a:rPr>
              <a:t>86</a:t>
            </a:r>
          </a:p>
        </p:txBody>
      </p:sp>
    </p:spTree>
    <p:extLst>
      <p:ext uri="{BB962C8B-B14F-4D97-AF65-F5344CB8AC3E}">
        <p14:creationId xmlns:p14="http://schemas.microsoft.com/office/powerpoint/2010/main" val="5348703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Alternating text and image generation">
            <a:extLst>
              <a:ext uri="{FF2B5EF4-FFF2-40B4-BE49-F238E27FC236}">
                <a16:creationId xmlns:a16="http://schemas.microsoft.com/office/drawing/2014/main" id="{25980AB8-AD48-4035-A1E0-A4420DBADAC2}"/>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Hybrid generation alternates text and image blocks</a:t>
            </a:r>
          </a:p>
        </p:txBody>
      </p:sp>
      <p:sp>
        <p:nvSpPr>
          <p:cNvPr id="2" name="Illustrated-story example: generate a sentence, refine ">
            <a:extLst>
              <a:ext uri="{FF2B5EF4-FFF2-40B4-BE49-F238E27FC236}">
                <a16:creationId xmlns:a16="http://schemas.microsoft.com/office/drawing/2014/main" id="{45A94A0E-3591-4F13-A54A-1B92B5BB2E74}"/>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An illustrated response alternates between sequential text generation and parallel image refinement.</a:t>
            </a:r>
          </a:p>
        </p:txBody>
      </p:sp>
      <p:sp>
        <p:nvSpPr>
          <p:cNvPr id="3" name="Text tokens use causal next-token generation. Image blo">
            <a:extLst>
              <a:ext uri="{FF2B5EF4-FFF2-40B4-BE49-F238E27FC236}">
                <a16:creationId xmlns:a16="http://schemas.microsoft.com/office/drawing/2014/main" id="{0CF60F4D-9669-4858-82EA-F3A728CCF149}"/>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After an image block is completed, its codes become context for subsequent text and images.</a:t>
            </a:r>
          </a:p>
        </p:txBody>
      </p:sp>
      <p:sp>
        <p:nvSpPr>
          <p:cNvPr id="4" name="The completed image becomes context for the next senten">
            <a:extLst>
              <a:ext uri="{FF2B5EF4-FFF2-40B4-BE49-F238E27FC236}">
                <a16:creationId xmlns:a16="http://schemas.microsoft.com/office/drawing/2014/main" id="{4D143C0C-EC4C-4B08-9F22-F36E24F72F01}"/>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Within an image, DiDA reduces serial decoding. Across the response, the model still follows the order of the multimodal sequence.</a:t>
            </a:r>
          </a:p>
        </p:txBody>
      </p:sp>
      <p:pic>
        <p:nvPicPr>
          <p:cNvPr id="14" name="Picture 13"/>
          <p:cNvPicPr>
            <a:picLocks noChangeAspect="1"/>
          </p:cNvPicPr>
          <p:nvPr/>
        </p:nvPicPr>
        <p:blipFill>
          <a:blip r:embed="rId3"/>
          <a:stretch/>
        </p:blipFill>
        <p:spPr>
          <a:xfrm>
            <a:off x="2271808" y="2702814"/>
            <a:ext cx="7648385" cy="833247"/>
          </a:xfrm>
          <a:prstGeom prst="rect">
            <a:avLst/>
          </a:prstGeom>
        </p:spPr>
      </p:pic>
      <p:sp>
        <p:nvSpPr>
          <p:cNvPr id="6" name="Emu3.5 Team, 2025">
            <a:extLst>
              <a:ext uri="{FF2B5EF4-FFF2-40B4-BE49-F238E27FC236}">
                <a16:creationId xmlns:a16="http://schemas.microsoft.com/office/drawing/2014/main" id="{4799AE99-DBA7-4F08-90D8-AAB947C6A835}"/>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74">
            <a:extLst>
              <a:ext uri="{FF2B5EF4-FFF2-40B4-BE49-F238E27FC236}">
                <a16:creationId xmlns:a16="http://schemas.microsoft.com/office/drawing/2014/main" id="{C3EDF25F-224D-43E5-8098-161F9A127463}"/>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87</a:t>
            </a:r>
          </a:p>
        </p:txBody>
      </p:sp>
    </p:spTree>
    <p:extLst>
      <p:ext uri="{BB962C8B-B14F-4D97-AF65-F5344CB8AC3E}">
        <p14:creationId xmlns:p14="http://schemas.microsoft.com/office/powerpoint/2010/main" val="9211337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Executing the text–image switch">
            <a:extLst>
              <a:ext uri="{FF2B5EF4-FFF2-40B4-BE49-F238E27FC236}">
                <a16:creationId xmlns:a16="http://schemas.microsoft.com/office/drawing/2014/main" id="{21FD14E0-AAB9-44DE-940B-D84A8485CF8D}"/>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Executing the text–image switch</a:t>
            </a:r>
          </a:p>
        </p:txBody>
      </p:sp>
      <p:sp>
        <p:nvSpPr>
          <p:cNvPr id="2" name="A finite-state scheduler tracks whether generation is c">
            <a:extLst>
              <a:ext uri="{FF2B5EF4-FFF2-40B4-BE49-F238E27FC236}">
                <a16:creationId xmlns:a16="http://schemas.microsoft.com/office/drawing/2014/main" id="{5E0BBAA2-EDC2-47D8-B5B7-96636808BF4A}"/>
              </a:ext>
            </a:extLst>
          </p:cNvPr>
          <p:cNvSpPr>
            <a:spLocks noGrp="1"/>
          </p:cNvSpPr>
          <p:nvPr/>
        </p:nvSpPr>
        <p:spPr>
          <a:xfrm>
            <a:off x="762000" y="1619250"/>
            <a:ext cx="10382250" cy="800100"/>
          </a:xfrm>
          <a:prstGeom prst="rect">
            <a:avLst/>
          </a:prstGeom>
          <a:noFill/>
          <a:ln w="0">
            <a:noFill/>
          </a:ln>
        </p:spPr>
        <p:txBody>
          <a:bodyPr lIns="0" tIns="0" rIns="0" bIns="0">
            <a:noAutofit/>
          </a:bodyPr>
          <a:lstStyle/>
          <a:p>
            <a:pPr>
              <a:buNone/>
              <a:defRPr sz="2400" b="0">
                <a:solidFill>
                  <a:srgbClr val="263642"/>
                </a:solidFill>
                <a:latin typeface="Arial"/>
                <a:ea typeface="Arial"/>
                <a:cs typeface="Arial"/>
              </a:defRPr>
            </a:pPr>
            <a:r>
              <a:rPr sz="2400" b="0">
                <a:solidFill>
                  <a:srgbClr val="263642"/>
                </a:solidFill>
                <a:latin typeface="Arial"/>
                <a:ea typeface="Arial"/>
                <a:cs typeface="Arial"/>
              </a:rPr>
              <a:t>A finite-state scheduler tracks whether generation is currently producing text or refining an image.</a:t>
            </a:r>
          </a:p>
        </p:txBody>
      </p:sp>
      <p:sp>
        <p:nvSpPr>
          <p:cNvPr id="3" name="At an image boundary, it allocates the visual block and">
            <a:extLst>
              <a:ext uri="{FF2B5EF4-FFF2-40B4-BE49-F238E27FC236}">
                <a16:creationId xmlns:a16="http://schemas.microsoft.com/office/drawing/2014/main" id="{901AB37D-E658-4425-B310-B2080597397D}"/>
              </a:ext>
            </a:extLst>
          </p:cNvPr>
          <p:cNvSpPr>
            <a:spLocks noGrp="1"/>
          </p:cNvSpPr>
          <p:nvPr/>
        </p:nvSpPr>
        <p:spPr>
          <a:xfrm>
            <a:off x="762000" y="2752725"/>
            <a:ext cx="10382250" cy="800100"/>
          </a:xfrm>
          <a:prstGeom prst="rect">
            <a:avLst/>
          </a:prstGeom>
          <a:noFill/>
          <a:ln w="0">
            <a:noFill/>
          </a:ln>
        </p:spPr>
        <p:txBody>
          <a:bodyPr lIns="0" tIns="0" rIns="0" bIns="0">
            <a:noAutofit/>
          </a:bodyPr>
          <a:lstStyle/>
          <a:p>
            <a:pPr>
              <a:buNone/>
              <a:defRPr sz="2400" b="0">
                <a:solidFill>
                  <a:srgbClr val="263642"/>
                </a:solidFill>
                <a:latin typeface="Arial"/>
                <a:ea typeface="Arial"/>
                <a:cs typeface="Arial"/>
              </a:defRPr>
            </a:pPr>
            <a:r>
              <a:rPr sz="2400" b="0">
                <a:solidFill>
                  <a:srgbClr val="263642"/>
                </a:solidFill>
                <a:latin typeface="Arial"/>
                <a:ea typeface="Arial"/>
                <a:cs typeface="Arial"/>
              </a:rPr>
              <a:t>At an image boundary, it allocates the visual block and runs refinement. After completion, text generation can resume.</a:t>
            </a:r>
          </a:p>
        </p:txBody>
      </p:sp>
      <p:sp>
        <p:nvSpPr>
          <p:cNvPr id="4" name="Caching and block-sparse attention reduce execution cos">
            <a:extLst>
              <a:ext uri="{FF2B5EF4-FFF2-40B4-BE49-F238E27FC236}">
                <a16:creationId xmlns:a16="http://schemas.microsoft.com/office/drawing/2014/main" id="{81EF9228-E482-4DAF-8AEE-7C34E3AAD867}"/>
              </a:ext>
            </a:extLst>
          </p:cNvPr>
          <p:cNvSpPr>
            <a:spLocks noGrp="1"/>
          </p:cNvSpPr>
          <p:nvPr/>
        </p:nvSpPr>
        <p:spPr>
          <a:xfrm>
            <a:off x="762000" y="3886200"/>
            <a:ext cx="10382250" cy="800100"/>
          </a:xfrm>
          <a:prstGeom prst="rect">
            <a:avLst/>
          </a:prstGeom>
          <a:noFill/>
          <a:ln w="0">
            <a:noFill/>
          </a:ln>
        </p:spPr>
        <p:txBody>
          <a:bodyPr lIns="0" tIns="0" rIns="0" bIns="0">
            <a:noAutofit/>
          </a:bodyPr>
          <a:lstStyle/>
          <a:p>
            <a:pPr>
              <a:buNone/>
              <a:defRPr sz="2400" b="0">
                <a:solidFill>
                  <a:srgbClr val="263642"/>
                </a:solidFill>
                <a:latin typeface="Arial"/>
                <a:ea typeface="Arial"/>
                <a:cs typeface="Arial"/>
              </a:defRPr>
            </a:pPr>
            <a:r>
              <a:rPr sz="2400" b="0">
                <a:solidFill>
                  <a:srgbClr val="263642"/>
                </a:solidFill>
                <a:latin typeface="Arial"/>
                <a:ea typeface="Arial"/>
                <a:cs typeface="Arial"/>
              </a:rPr>
              <a:t>Caching and block-sparse attention reduce execution costs. They affect latency in addition to the number of decoding rounds.</a:t>
            </a:r>
          </a:p>
        </p:txBody>
      </p:sp>
      <p:sp>
        <p:nvSpPr>
          <p:cNvPr id="5" name="Emu3.5 Team, 2025">
            <a:extLst>
              <a:ext uri="{FF2B5EF4-FFF2-40B4-BE49-F238E27FC236}">
                <a16:creationId xmlns:a16="http://schemas.microsoft.com/office/drawing/2014/main" id="{E4628F7D-A065-41A8-BA0C-CAC540E8761B}"/>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6" name="75">
            <a:extLst>
              <a:ext uri="{FF2B5EF4-FFF2-40B4-BE49-F238E27FC236}">
                <a16:creationId xmlns:a16="http://schemas.microsoft.com/office/drawing/2014/main" id="{E5FAFB58-3008-4EFD-A839-BD549CB853A6}"/>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88</a:t>
            </a:r>
          </a:p>
        </p:txBody>
      </p:sp>
    </p:spTree>
    <p:extLst>
      <p:ext uri="{BB962C8B-B14F-4D97-AF65-F5344CB8AC3E}">
        <p14:creationId xmlns:p14="http://schemas.microsoft.com/office/powerpoint/2010/main" val="20363638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ext-to-image generation">
            <a:extLst>
              <a:ext uri="{FF2B5EF4-FFF2-40B4-BE49-F238E27FC236}">
                <a16:creationId xmlns:a16="http://schemas.microsoft.com/office/drawing/2014/main" id="{5570F5D4-8A96-4648-9985-C6992DA7496E}"/>
              </a:ext>
            </a:extLst>
          </p:cNvPr>
          <p:cNvSpPr>
            <a:spLocks noGrp="1"/>
          </p:cNvSpPr>
          <p:nvPr/>
        </p:nvSpPr>
        <p:spPr>
          <a:xfrm>
            <a:off x="228600" y="104775"/>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dirty="0">
                <a:solidFill>
                  <a:srgbClr val="18364A"/>
                </a:solidFill>
                <a:latin typeface="Arial"/>
                <a:ea typeface="Arial"/>
                <a:cs typeface="Arial"/>
              </a:rPr>
              <a:t>Text-to-image generation</a:t>
            </a:r>
          </a:p>
        </p:txBody>
      </p:sp>
      <p:pic>
        <p:nvPicPr>
          <p:cNvPr id="11" name="Picture 10"/>
          <p:cNvPicPr>
            <a:picLocks noChangeAspect="1"/>
          </p:cNvPicPr>
          <p:nvPr/>
        </p:nvPicPr>
        <p:blipFill>
          <a:blip r:embed="rId3"/>
          <a:stretch/>
        </p:blipFill>
        <p:spPr>
          <a:xfrm>
            <a:off x="1768676" y="590550"/>
            <a:ext cx="7324528" cy="3933825"/>
          </a:xfrm>
          <a:prstGeom prst="rect">
            <a:avLst/>
          </a:prstGeom>
        </p:spPr>
      </p:pic>
      <p:sp>
        <p:nvSpPr>
          <p:cNvPr id="3" name="Reproduced from Emu3.5 Team, 2025, Fig. 12 (selected cr">
            <a:extLst>
              <a:ext uri="{FF2B5EF4-FFF2-40B4-BE49-F238E27FC236}">
                <a16:creationId xmlns:a16="http://schemas.microsoft.com/office/drawing/2014/main" id="{E9CB887F-5D96-46D7-AF5B-4017008B2D75}"/>
              </a:ext>
            </a:extLst>
          </p:cNvPr>
          <p:cNvSpPr>
            <a:spLocks noGrp="1"/>
          </p:cNvSpPr>
          <p:nvPr/>
        </p:nvSpPr>
        <p:spPr>
          <a:xfrm>
            <a:off x="723900" y="4562475"/>
            <a:ext cx="10668000" cy="247650"/>
          </a:xfrm>
          <a:prstGeom prst="rect">
            <a:avLst/>
          </a:prstGeom>
          <a:noFill/>
          <a:ln w="0">
            <a:noFill/>
          </a:ln>
        </p:spPr>
        <p:txBody>
          <a:bodyPr lIns="0" tIns="0" rIns="0" bIns="0">
            <a:noAutofit/>
          </a:bodyPr>
          <a:lstStyle/>
          <a:p>
            <a:pPr>
              <a:buNone/>
              <a:defRPr sz="1050" b="0">
                <a:solidFill>
                  <a:srgbClr val="617480"/>
                </a:solidFill>
                <a:latin typeface="Arial"/>
                <a:ea typeface="Arial"/>
                <a:cs typeface="Arial"/>
              </a:defRPr>
            </a:pPr>
            <a:r>
              <a:rPr sz="1050" b="0">
                <a:solidFill>
                  <a:srgbClr val="617480"/>
                </a:solidFill>
                <a:latin typeface="Arial"/>
                <a:ea typeface="Arial"/>
                <a:cs typeface="Arial"/>
              </a:rPr>
              <a:t>Reproduced from Emu3.5 Team, 2025, Fig. 12 (selected crop)</a:t>
            </a:r>
          </a:p>
        </p:txBody>
      </p:sp>
      <p:sp>
        <p:nvSpPr>
          <p:cNvPr id="4" name="These examples span stylized scenes, portraits, and ima">
            <a:extLst>
              <a:ext uri="{FF2B5EF4-FFF2-40B4-BE49-F238E27FC236}">
                <a16:creationId xmlns:a16="http://schemas.microsoft.com/office/drawing/2014/main" id="{BD1522FE-07F7-44B4-AFA1-A50C47AE3072}"/>
              </a:ext>
            </a:extLst>
          </p:cNvPr>
          <p:cNvSpPr>
            <a:spLocks noGrp="1"/>
          </p:cNvSpPr>
          <p:nvPr/>
        </p:nvSpPr>
        <p:spPr>
          <a:xfrm>
            <a:off x="762000" y="486727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These examples span stylized scenes, portraits, and images containing text, including the recipe at upper right.</a:t>
            </a:r>
          </a:p>
        </p:txBody>
      </p:sp>
      <p:sp>
        <p:nvSpPr>
          <p:cNvPr id="5" name="Visual quality and correct lettering are separate crite">
            <a:extLst>
              <a:ext uri="{FF2B5EF4-FFF2-40B4-BE49-F238E27FC236}">
                <a16:creationId xmlns:a16="http://schemas.microsoft.com/office/drawing/2014/main" id="{FD79E334-C6D2-4E98-9446-8399616D4F2D}"/>
              </a:ext>
            </a:extLst>
          </p:cNvPr>
          <p:cNvSpPr>
            <a:spLocks noGrp="1"/>
          </p:cNvSpPr>
          <p:nvPr/>
        </p:nvSpPr>
        <p:spPr>
          <a:xfrm>
            <a:off x="762000" y="555307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Visual quality and correct lettering are separate criteria. Selected examples do not estimate a success rate.</a:t>
            </a:r>
          </a:p>
        </p:txBody>
      </p:sp>
      <p:sp>
        <p:nvSpPr>
          <p:cNvPr id="6" name="Emu3.5 Team, 2025">
            <a:extLst>
              <a:ext uri="{FF2B5EF4-FFF2-40B4-BE49-F238E27FC236}">
                <a16:creationId xmlns:a16="http://schemas.microsoft.com/office/drawing/2014/main" id="{F1B42FC2-1397-42CB-8768-9C1B6E3F061E}"/>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77">
            <a:extLst>
              <a:ext uri="{FF2B5EF4-FFF2-40B4-BE49-F238E27FC236}">
                <a16:creationId xmlns:a16="http://schemas.microsoft.com/office/drawing/2014/main" id="{3CA00A3A-3045-4222-A2B1-DB5E71964038}"/>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90</a:t>
            </a:r>
          </a:p>
        </p:txBody>
      </p:sp>
    </p:spTree>
    <p:extLst>
      <p:ext uri="{BB962C8B-B14F-4D97-AF65-F5344CB8AC3E}">
        <p14:creationId xmlns:p14="http://schemas.microsoft.com/office/powerpoint/2010/main" val="7833073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Any-to-image editing">
            <a:extLst>
              <a:ext uri="{FF2B5EF4-FFF2-40B4-BE49-F238E27FC236}">
                <a16:creationId xmlns:a16="http://schemas.microsoft.com/office/drawing/2014/main" id="{5E3C7CFB-6D40-4C6E-BC6D-760EAB013381}"/>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Any-to-image editing</a:t>
            </a:r>
          </a:p>
        </p:txBody>
      </p:sp>
      <p:pic>
        <p:nvPicPr>
          <p:cNvPr id="11" name="Picture 10"/>
          <p:cNvPicPr>
            <a:picLocks noChangeAspect="1"/>
          </p:cNvPicPr>
          <p:nvPr/>
        </p:nvPicPr>
        <p:blipFill>
          <a:blip r:embed="rId3"/>
          <a:stretch/>
        </p:blipFill>
        <p:spPr>
          <a:xfrm>
            <a:off x="111125" y="1465959"/>
            <a:ext cx="11950700" cy="2534244"/>
          </a:xfrm>
          <a:prstGeom prst="rect">
            <a:avLst/>
          </a:prstGeom>
        </p:spPr>
      </p:pic>
      <p:sp>
        <p:nvSpPr>
          <p:cNvPr id="3" name="Reproduced from Emu3.5 Team, 2025, Fig. 13 (selected cr">
            <a:extLst>
              <a:ext uri="{FF2B5EF4-FFF2-40B4-BE49-F238E27FC236}">
                <a16:creationId xmlns:a16="http://schemas.microsoft.com/office/drawing/2014/main" id="{971125ED-41F6-4643-8056-92F0095F25D1}"/>
              </a:ext>
            </a:extLst>
          </p:cNvPr>
          <p:cNvSpPr>
            <a:spLocks noGrp="1"/>
          </p:cNvSpPr>
          <p:nvPr/>
        </p:nvSpPr>
        <p:spPr>
          <a:xfrm>
            <a:off x="723900" y="4848225"/>
            <a:ext cx="10668000" cy="247650"/>
          </a:xfrm>
          <a:prstGeom prst="rect">
            <a:avLst/>
          </a:prstGeom>
          <a:noFill/>
          <a:ln w="0">
            <a:noFill/>
          </a:ln>
        </p:spPr>
        <p:txBody>
          <a:bodyPr lIns="0" tIns="0" rIns="0" bIns="0">
            <a:noAutofit/>
          </a:bodyPr>
          <a:lstStyle/>
          <a:p>
            <a:pPr>
              <a:buNone/>
              <a:defRPr sz="1050" b="0">
                <a:solidFill>
                  <a:srgbClr val="617480"/>
                </a:solidFill>
                <a:latin typeface="Arial"/>
                <a:ea typeface="Arial"/>
                <a:cs typeface="Arial"/>
              </a:defRPr>
            </a:pPr>
            <a:r>
              <a:rPr sz="1050" b="0">
                <a:solidFill>
                  <a:srgbClr val="617480"/>
                </a:solidFill>
                <a:latin typeface="Arial"/>
                <a:ea typeface="Arial"/>
                <a:cs typeface="Arial"/>
              </a:rPr>
              <a:t>Reproduced from Emu3.5 Team, 2025, Fig. 13 (selected crop)</a:t>
            </a:r>
          </a:p>
        </p:txBody>
      </p:sp>
      <p:sp>
        <p:nvSpPr>
          <p:cNvPr id="4" name="The temple example requests different viewpoints, inclu">
            <a:extLst>
              <a:ext uri="{FF2B5EF4-FFF2-40B4-BE49-F238E27FC236}">
                <a16:creationId xmlns:a16="http://schemas.microsoft.com/office/drawing/2014/main" id="{506EB24A-F9B0-4250-9EA5-A8783FE5731D}"/>
              </a:ext>
            </a:extLst>
          </p:cNvPr>
          <p:cNvSpPr>
            <a:spLocks noGrp="1"/>
          </p:cNvSpPr>
          <p:nvPr/>
        </p:nvSpPr>
        <p:spPr>
          <a:xfrm>
            <a:off x="762000" y="5153025"/>
            <a:ext cx="10572750" cy="32385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The temple example requests different viewpoints, including front, side, and top-down views.</a:t>
            </a:r>
          </a:p>
        </p:txBody>
      </p:sp>
      <p:sp>
        <p:nvSpPr>
          <p:cNvPr id="5" name="The generated view should change perspective while pres">
            <a:extLst>
              <a:ext uri="{FF2B5EF4-FFF2-40B4-BE49-F238E27FC236}">
                <a16:creationId xmlns:a16="http://schemas.microsoft.com/office/drawing/2014/main" id="{1F20B582-E1A8-4DE1-9B95-80E1982F1D2A}"/>
              </a:ext>
            </a:extLst>
          </p:cNvPr>
          <p:cNvSpPr>
            <a:spLocks noGrp="1"/>
          </p:cNvSpPr>
          <p:nvPr/>
        </p:nvSpPr>
        <p:spPr>
          <a:xfrm>
            <a:off x="762000" y="555307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The generated view should change perspective while preserving the building and its surroundings.</a:t>
            </a:r>
          </a:p>
        </p:txBody>
      </p:sp>
      <p:sp>
        <p:nvSpPr>
          <p:cNvPr id="6" name="Emu3.5 Team, 2025">
            <a:extLst>
              <a:ext uri="{FF2B5EF4-FFF2-40B4-BE49-F238E27FC236}">
                <a16:creationId xmlns:a16="http://schemas.microsoft.com/office/drawing/2014/main" id="{F618391B-1602-4EF2-AE11-74E17B2CDA3F}"/>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78">
            <a:extLst>
              <a:ext uri="{FF2B5EF4-FFF2-40B4-BE49-F238E27FC236}">
                <a16:creationId xmlns:a16="http://schemas.microsoft.com/office/drawing/2014/main" id="{07EA61E7-3631-4358-8615-B778A34A531E}"/>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91</a:t>
            </a:r>
          </a:p>
        </p:txBody>
      </p:sp>
    </p:spTree>
    <p:extLst>
      <p:ext uri="{BB962C8B-B14F-4D97-AF65-F5344CB8AC3E}">
        <p14:creationId xmlns:p14="http://schemas.microsoft.com/office/powerpoint/2010/main" val="17779387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Visual narratives">
            <a:extLst>
              <a:ext uri="{FF2B5EF4-FFF2-40B4-BE49-F238E27FC236}">
                <a16:creationId xmlns:a16="http://schemas.microsoft.com/office/drawing/2014/main" id="{82F65871-F306-406A-9D42-B00129E4286C}"/>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Visual narratives</a:t>
            </a:r>
          </a:p>
        </p:txBody>
      </p:sp>
      <p:pic>
        <p:nvPicPr>
          <p:cNvPr id="11" name="Picture 10"/>
          <p:cNvPicPr>
            <a:picLocks noChangeAspect="1"/>
          </p:cNvPicPr>
          <p:nvPr/>
        </p:nvPicPr>
        <p:blipFill>
          <a:blip r:embed="rId3"/>
          <a:stretch/>
        </p:blipFill>
        <p:spPr>
          <a:xfrm>
            <a:off x="88429" y="1549400"/>
            <a:ext cx="12064148" cy="2451099"/>
          </a:xfrm>
          <a:prstGeom prst="rect">
            <a:avLst/>
          </a:prstGeom>
        </p:spPr>
      </p:pic>
      <p:sp>
        <p:nvSpPr>
          <p:cNvPr id="3" name="Reproduced from Emu3.5 Team, 2025, Fig. 16 (selected cr">
            <a:extLst>
              <a:ext uri="{FF2B5EF4-FFF2-40B4-BE49-F238E27FC236}">
                <a16:creationId xmlns:a16="http://schemas.microsoft.com/office/drawing/2014/main" id="{94D2CF90-3483-4085-9689-3AA56D1539E8}"/>
              </a:ext>
            </a:extLst>
          </p:cNvPr>
          <p:cNvSpPr>
            <a:spLocks noGrp="1"/>
          </p:cNvSpPr>
          <p:nvPr/>
        </p:nvSpPr>
        <p:spPr>
          <a:xfrm>
            <a:off x="723900" y="4562475"/>
            <a:ext cx="10668000" cy="247650"/>
          </a:xfrm>
          <a:prstGeom prst="rect">
            <a:avLst/>
          </a:prstGeom>
          <a:noFill/>
          <a:ln w="0">
            <a:noFill/>
          </a:ln>
        </p:spPr>
        <p:txBody>
          <a:bodyPr lIns="0" tIns="0" rIns="0" bIns="0">
            <a:noAutofit/>
          </a:bodyPr>
          <a:lstStyle/>
          <a:p>
            <a:pPr>
              <a:buNone/>
              <a:defRPr sz="1050" b="0">
                <a:solidFill>
                  <a:srgbClr val="617480"/>
                </a:solidFill>
                <a:latin typeface="Arial"/>
                <a:ea typeface="Arial"/>
                <a:cs typeface="Arial"/>
              </a:defRPr>
            </a:pPr>
            <a:r>
              <a:rPr sz="1050" b="0">
                <a:solidFill>
                  <a:srgbClr val="617480"/>
                </a:solidFill>
                <a:latin typeface="Arial"/>
                <a:ea typeface="Arial"/>
                <a:cs typeface="Arial"/>
              </a:rPr>
              <a:t>Reproduced from Emu3.5 Team, 2025, Fig. 16 (selected crop)</a:t>
            </a:r>
          </a:p>
        </p:txBody>
      </p:sp>
      <p:sp>
        <p:nvSpPr>
          <p:cNvPr id="4" name="Given a request for a robot friendship story, the model">
            <a:extLst>
              <a:ext uri="{FF2B5EF4-FFF2-40B4-BE49-F238E27FC236}">
                <a16:creationId xmlns:a16="http://schemas.microsoft.com/office/drawing/2014/main" id="{7F78FEE2-D4DB-4CE9-96FF-6D63898A5D89}"/>
              </a:ext>
            </a:extLst>
          </p:cNvPr>
          <p:cNvSpPr>
            <a:spLocks noGrp="1"/>
          </p:cNvSpPr>
          <p:nvPr/>
        </p:nvSpPr>
        <p:spPr>
          <a:xfrm>
            <a:off x="762000" y="486727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Given a request for a robot friendship story, the model generates successive passages and illustrations.</a:t>
            </a:r>
          </a:p>
        </p:txBody>
      </p:sp>
      <p:sp>
        <p:nvSpPr>
          <p:cNvPr id="5" name="The robot and child should remain recognizable as the s">
            <a:extLst>
              <a:ext uri="{FF2B5EF4-FFF2-40B4-BE49-F238E27FC236}">
                <a16:creationId xmlns:a16="http://schemas.microsoft.com/office/drawing/2014/main" id="{F3AAFB4F-CDE7-474E-8882-155916718978}"/>
              </a:ext>
            </a:extLst>
          </p:cNvPr>
          <p:cNvSpPr>
            <a:spLocks noGrp="1"/>
          </p:cNvSpPr>
          <p:nvPr/>
        </p:nvSpPr>
        <p:spPr>
          <a:xfrm>
            <a:off x="762000" y="555307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The robot and child should remain recognizable as the story advances. Earlier outputs supply context for later ones.</a:t>
            </a:r>
          </a:p>
        </p:txBody>
      </p:sp>
      <p:sp>
        <p:nvSpPr>
          <p:cNvPr id="6" name="Emu3.5 Team, 2025">
            <a:extLst>
              <a:ext uri="{FF2B5EF4-FFF2-40B4-BE49-F238E27FC236}">
                <a16:creationId xmlns:a16="http://schemas.microsoft.com/office/drawing/2014/main" id="{1FD93465-B49A-4E53-8544-E6F1B1C2FA9E}"/>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79">
            <a:extLst>
              <a:ext uri="{FF2B5EF4-FFF2-40B4-BE49-F238E27FC236}">
                <a16:creationId xmlns:a16="http://schemas.microsoft.com/office/drawing/2014/main" id="{2144DFE1-1A64-4F52-9163-66406505870B}"/>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92</a:t>
            </a:r>
          </a:p>
        </p:txBody>
      </p:sp>
    </p:spTree>
    <p:extLst>
      <p:ext uri="{BB962C8B-B14F-4D97-AF65-F5344CB8AC3E}">
        <p14:creationId xmlns:p14="http://schemas.microsoft.com/office/powerpoint/2010/main" val="1114791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Visual procedural guidance">
            <a:extLst>
              <a:ext uri="{FF2B5EF4-FFF2-40B4-BE49-F238E27FC236}">
                <a16:creationId xmlns:a16="http://schemas.microsoft.com/office/drawing/2014/main" id="{2DB5E2BD-E0A8-44E6-B502-E677BC338C21}"/>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Visual procedural guidance</a:t>
            </a:r>
          </a:p>
        </p:txBody>
      </p:sp>
      <p:pic>
        <p:nvPicPr>
          <p:cNvPr id="11" name="Picture 10"/>
          <p:cNvPicPr>
            <a:picLocks noChangeAspect="1"/>
          </p:cNvPicPr>
          <p:nvPr/>
        </p:nvPicPr>
        <p:blipFill>
          <a:blip r:embed="rId3"/>
          <a:stretch/>
        </p:blipFill>
        <p:spPr>
          <a:xfrm>
            <a:off x="666750" y="1784630"/>
            <a:ext cx="10858500" cy="2260040"/>
          </a:xfrm>
          <a:prstGeom prst="rect">
            <a:avLst/>
          </a:prstGeom>
        </p:spPr>
      </p:pic>
      <p:sp>
        <p:nvSpPr>
          <p:cNvPr id="3" name="Reproduced from Emu3.5 Team, 2025, Fig. 17 (selected cr">
            <a:extLst>
              <a:ext uri="{FF2B5EF4-FFF2-40B4-BE49-F238E27FC236}">
                <a16:creationId xmlns:a16="http://schemas.microsoft.com/office/drawing/2014/main" id="{C9751A61-ACE1-4B53-AD6A-2006B0C5D8AA}"/>
              </a:ext>
            </a:extLst>
          </p:cNvPr>
          <p:cNvSpPr>
            <a:spLocks noGrp="1"/>
          </p:cNvSpPr>
          <p:nvPr/>
        </p:nvSpPr>
        <p:spPr>
          <a:xfrm>
            <a:off x="723900" y="4562475"/>
            <a:ext cx="10668000" cy="247650"/>
          </a:xfrm>
          <a:prstGeom prst="rect">
            <a:avLst/>
          </a:prstGeom>
          <a:noFill/>
          <a:ln w="0">
            <a:noFill/>
          </a:ln>
        </p:spPr>
        <p:txBody>
          <a:bodyPr lIns="0" tIns="0" rIns="0" bIns="0">
            <a:noAutofit/>
          </a:bodyPr>
          <a:lstStyle/>
          <a:p>
            <a:pPr>
              <a:buNone/>
              <a:defRPr sz="1050" b="0">
                <a:solidFill>
                  <a:srgbClr val="617480"/>
                </a:solidFill>
                <a:latin typeface="Arial"/>
                <a:ea typeface="Arial"/>
                <a:cs typeface="Arial"/>
              </a:defRPr>
            </a:pPr>
            <a:r>
              <a:rPr sz="1050" b="0">
                <a:solidFill>
                  <a:srgbClr val="617480"/>
                </a:solidFill>
                <a:latin typeface="Arial"/>
                <a:ea typeface="Arial"/>
                <a:cs typeface="Arial"/>
              </a:rPr>
              <a:t>Reproduced from Emu3.5 Team, 2025, Fig. 17 (selected crop)</a:t>
            </a:r>
          </a:p>
        </p:txBody>
      </p:sp>
      <p:sp>
        <p:nvSpPr>
          <p:cNvPr id="4" name="Given a fox sketch, the model proposes a sequence for p">
            <a:extLst>
              <a:ext uri="{FF2B5EF4-FFF2-40B4-BE49-F238E27FC236}">
                <a16:creationId xmlns:a16="http://schemas.microsoft.com/office/drawing/2014/main" id="{B17C29E7-7BFA-458C-AAAA-AF37CF3CFA18}"/>
              </a:ext>
            </a:extLst>
          </p:cNvPr>
          <p:cNvSpPr>
            <a:spLocks noGrp="1"/>
          </p:cNvSpPr>
          <p:nvPr/>
        </p:nvSpPr>
        <p:spPr>
          <a:xfrm>
            <a:off x="762000" y="486727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Given a fox sketch, the model proposes a sequence for producing a finished figurine, with text and images.</a:t>
            </a:r>
          </a:p>
        </p:txBody>
      </p:sp>
      <p:sp>
        <p:nvSpPr>
          <p:cNvPr id="5" name="Each illustration should match its described step. Plau">
            <a:extLst>
              <a:ext uri="{FF2B5EF4-FFF2-40B4-BE49-F238E27FC236}">
                <a16:creationId xmlns:a16="http://schemas.microsoft.com/office/drawing/2014/main" id="{549102E8-E37D-42B1-8295-DC88AD783A67}"/>
              </a:ext>
            </a:extLst>
          </p:cNvPr>
          <p:cNvSpPr>
            <a:spLocks noGrp="1"/>
          </p:cNvSpPr>
          <p:nvPr/>
        </p:nvSpPr>
        <p:spPr>
          <a:xfrm>
            <a:off x="762000" y="555307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Each illustration should match its described step. Plausible pictures alone do not validate the procedure.</a:t>
            </a:r>
          </a:p>
        </p:txBody>
      </p:sp>
      <p:sp>
        <p:nvSpPr>
          <p:cNvPr id="6" name="Emu3.5 Team, 2025">
            <a:extLst>
              <a:ext uri="{FF2B5EF4-FFF2-40B4-BE49-F238E27FC236}">
                <a16:creationId xmlns:a16="http://schemas.microsoft.com/office/drawing/2014/main" id="{E2890406-C7B5-4CD4-9BF9-447AAA5CAD3F}"/>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80">
            <a:extLst>
              <a:ext uri="{FF2B5EF4-FFF2-40B4-BE49-F238E27FC236}">
                <a16:creationId xmlns:a16="http://schemas.microsoft.com/office/drawing/2014/main" id="{4C3C1FDC-B2C0-4594-AD52-F9A4D5771534}"/>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93</a:t>
            </a:r>
          </a:p>
        </p:txBody>
      </p:sp>
    </p:spTree>
    <p:extLst>
      <p:ext uri="{BB962C8B-B14F-4D97-AF65-F5344CB8AC3E}">
        <p14:creationId xmlns:p14="http://schemas.microsoft.com/office/powerpoint/2010/main" val="8412133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Interactive world exploration">
            <a:extLst>
              <a:ext uri="{FF2B5EF4-FFF2-40B4-BE49-F238E27FC236}">
                <a16:creationId xmlns:a16="http://schemas.microsoft.com/office/drawing/2014/main" id="{ED6412C2-6600-4675-8C2B-65A8C3CCB7EA}"/>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Interactive world exploration</a:t>
            </a:r>
          </a:p>
        </p:txBody>
      </p:sp>
      <p:pic>
        <p:nvPicPr>
          <p:cNvPr id="11" name="Picture 10"/>
          <p:cNvPicPr>
            <a:picLocks noChangeAspect="1"/>
          </p:cNvPicPr>
          <p:nvPr/>
        </p:nvPicPr>
        <p:blipFill>
          <a:blip r:embed="rId3"/>
          <a:stretch/>
        </p:blipFill>
        <p:spPr>
          <a:xfrm>
            <a:off x="112547" y="1219200"/>
            <a:ext cx="12044499" cy="3086938"/>
          </a:xfrm>
          <a:prstGeom prst="rect">
            <a:avLst/>
          </a:prstGeom>
        </p:spPr>
      </p:pic>
      <p:sp>
        <p:nvSpPr>
          <p:cNvPr id="3" name="Reproduced from Emu3.5 Team, 2025, Fig. 18 (selected cr">
            <a:extLst>
              <a:ext uri="{FF2B5EF4-FFF2-40B4-BE49-F238E27FC236}">
                <a16:creationId xmlns:a16="http://schemas.microsoft.com/office/drawing/2014/main" id="{AB6ECE42-8184-4DCD-A746-60670E3B6EC6}"/>
              </a:ext>
            </a:extLst>
          </p:cNvPr>
          <p:cNvSpPr>
            <a:spLocks noGrp="1"/>
          </p:cNvSpPr>
          <p:nvPr/>
        </p:nvSpPr>
        <p:spPr>
          <a:xfrm>
            <a:off x="723900" y="4562475"/>
            <a:ext cx="10668000" cy="247650"/>
          </a:xfrm>
          <a:prstGeom prst="rect">
            <a:avLst/>
          </a:prstGeom>
          <a:noFill/>
          <a:ln w="0">
            <a:noFill/>
          </a:ln>
        </p:spPr>
        <p:txBody>
          <a:bodyPr lIns="0" tIns="0" rIns="0" bIns="0">
            <a:noAutofit/>
          </a:bodyPr>
          <a:lstStyle/>
          <a:p>
            <a:pPr>
              <a:buNone/>
              <a:defRPr sz="1050" b="0">
                <a:solidFill>
                  <a:srgbClr val="617480"/>
                </a:solidFill>
                <a:latin typeface="Arial"/>
                <a:ea typeface="Arial"/>
                <a:cs typeface="Arial"/>
              </a:defRPr>
            </a:pPr>
            <a:r>
              <a:rPr sz="1050" b="0">
                <a:solidFill>
                  <a:srgbClr val="617480"/>
                </a:solidFill>
                <a:latin typeface="Arial"/>
                <a:ea typeface="Arial"/>
                <a:cs typeface="Arial"/>
              </a:rPr>
              <a:t>Reproduced from Emu3.5 Team, 2025, Fig. 18 (selected crop)</a:t>
            </a:r>
          </a:p>
        </p:txBody>
      </p:sp>
      <p:sp>
        <p:nvSpPr>
          <p:cNvPr id="4" name="The room examples generate new views after movement ins">
            <a:extLst>
              <a:ext uri="{FF2B5EF4-FFF2-40B4-BE49-F238E27FC236}">
                <a16:creationId xmlns:a16="http://schemas.microsoft.com/office/drawing/2014/main" id="{1971B470-C350-45C1-9BD9-58E7E60CF33E}"/>
              </a:ext>
            </a:extLst>
          </p:cNvPr>
          <p:cNvSpPr>
            <a:spLocks noGrp="1"/>
          </p:cNvSpPr>
          <p:nvPr/>
        </p:nvSpPr>
        <p:spPr>
          <a:xfrm>
            <a:off x="762000" y="486727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The room examples generate new views after movement instructions. Overlay controls indicate requested transitions.</a:t>
            </a:r>
          </a:p>
        </p:txBody>
      </p:sp>
      <p:sp>
        <p:nvSpPr>
          <p:cNvPr id="5" name="Furniture and scene layout should remain consistent acr">
            <a:extLst>
              <a:ext uri="{FF2B5EF4-FFF2-40B4-BE49-F238E27FC236}">
                <a16:creationId xmlns:a16="http://schemas.microsoft.com/office/drawing/2014/main" id="{C08CFAEC-772B-4548-B2A1-A7C49F7BBC71}"/>
              </a:ext>
            </a:extLst>
          </p:cNvPr>
          <p:cNvSpPr>
            <a:spLocks noGrp="1"/>
          </p:cNvSpPr>
          <p:nvPr/>
        </p:nvSpPr>
        <p:spPr>
          <a:xfrm>
            <a:off x="762000" y="555307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Furniture and scene layout should remain consistent across views, even as objects move in and out of sight.</a:t>
            </a:r>
          </a:p>
        </p:txBody>
      </p:sp>
      <p:sp>
        <p:nvSpPr>
          <p:cNvPr id="6" name="Emu3.5 Team, 2025">
            <a:extLst>
              <a:ext uri="{FF2B5EF4-FFF2-40B4-BE49-F238E27FC236}">
                <a16:creationId xmlns:a16="http://schemas.microsoft.com/office/drawing/2014/main" id="{A01FBBEF-C20A-4DC7-9905-6A2385E40628}"/>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81">
            <a:extLst>
              <a:ext uri="{FF2B5EF4-FFF2-40B4-BE49-F238E27FC236}">
                <a16:creationId xmlns:a16="http://schemas.microsoft.com/office/drawing/2014/main" id="{7DDA9125-0E78-4BC6-B1EC-6DAE5DA4AB60}"/>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94</a:t>
            </a:r>
          </a:p>
        </p:txBody>
      </p:sp>
    </p:spTree>
    <p:extLst>
      <p:ext uri="{BB962C8B-B14F-4D97-AF65-F5344CB8AC3E}">
        <p14:creationId xmlns:p14="http://schemas.microsoft.com/office/powerpoint/2010/main" val="1386427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Embodied manipulation: what is generated?">
            <a:extLst>
              <a:ext uri="{FF2B5EF4-FFF2-40B4-BE49-F238E27FC236}">
                <a16:creationId xmlns:a16="http://schemas.microsoft.com/office/drawing/2014/main" id="{E15FF5FE-91F9-4B65-8261-605471538BAE}"/>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Embodied manipulation: what is generated?</a:t>
            </a:r>
          </a:p>
        </p:txBody>
      </p:sp>
      <p:pic>
        <p:nvPicPr>
          <p:cNvPr id="12" name="Picture 11"/>
          <p:cNvPicPr>
            <a:picLocks noChangeAspect="1"/>
          </p:cNvPicPr>
          <p:nvPr/>
        </p:nvPicPr>
        <p:blipFill>
          <a:blip r:embed="rId3"/>
          <a:stretch/>
        </p:blipFill>
        <p:spPr>
          <a:xfrm>
            <a:off x="6972" y="1022350"/>
            <a:ext cx="11949573" cy="3321050"/>
          </a:xfrm>
          <a:prstGeom prst="rect">
            <a:avLst/>
          </a:prstGeom>
        </p:spPr>
      </p:pic>
      <p:sp>
        <p:nvSpPr>
          <p:cNvPr id="3" name="Reproduced from Emu3.5 Team, 2025, Fig. 19 (selected cr">
            <a:extLst>
              <a:ext uri="{FF2B5EF4-FFF2-40B4-BE49-F238E27FC236}">
                <a16:creationId xmlns:a16="http://schemas.microsoft.com/office/drawing/2014/main" id="{388A9166-F9B9-4C6D-A43F-36CC112907AE}"/>
              </a:ext>
            </a:extLst>
          </p:cNvPr>
          <p:cNvSpPr>
            <a:spLocks noGrp="1"/>
          </p:cNvSpPr>
          <p:nvPr/>
        </p:nvSpPr>
        <p:spPr>
          <a:xfrm>
            <a:off x="2628900" y="6467475"/>
            <a:ext cx="10668000" cy="247650"/>
          </a:xfrm>
          <a:prstGeom prst="rect">
            <a:avLst/>
          </a:prstGeom>
          <a:noFill/>
          <a:ln w="0">
            <a:noFill/>
          </a:ln>
        </p:spPr>
        <p:txBody>
          <a:bodyPr lIns="0" tIns="0" rIns="0" bIns="0">
            <a:noAutofit/>
          </a:bodyPr>
          <a:lstStyle/>
          <a:p>
            <a:pPr>
              <a:buNone/>
              <a:defRPr sz="1050" b="0">
                <a:solidFill>
                  <a:srgbClr val="617480"/>
                </a:solidFill>
                <a:latin typeface="Arial"/>
                <a:ea typeface="Arial"/>
                <a:cs typeface="Arial"/>
              </a:defRPr>
            </a:pPr>
            <a:r>
              <a:rPr sz="1050" b="0" dirty="0">
                <a:solidFill>
                  <a:srgbClr val="617480"/>
                </a:solidFill>
                <a:latin typeface="Arial"/>
                <a:ea typeface="Arial"/>
                <a:cs typeface="Arial"/>
              </a:rPr>
              <a:t>Reproduced from Emu3.5 Team, 2025, Fig. 19 (selected crop)</a:t>
            </a:r>
          </a:p>
        </p:txBody>
      </p:sp>
      <p:sp>
        <p:nvSpPr>
          <p:cNvPr id="4" name="The bottle example predicts four subtask descriptions a">
            <a:extLst>
              <a:ext uri="{FF2B5EF4-FFF2-40B4-BE49-F238E27FC236}">
                <a16:creationId xmlns:a16="http://schemas.microsoft.com/office/drawing/2014/main" id="{C155A4CE-AC9E-40F8-8184-A5EA5CA3B196}"/>
              </a:ext>
            </a:extLst>
          </p:cNvPr>
          <p:cNvSpPr>
            <a:spLocks noGrp="1"/>
          </p:cNvSpPr>
          <p:nvPr/>
        </p:nvSpPr>
        <p:spPr>
          <a:xfrm>
            <a:off x="723900" y="4686300"/>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dirty="0">
                <a:solidFill>
                  <a:srgbClr val="263642"/>
                </a:solidFill>
                <a:latin typeface="Arial"/>
                <a:ea typeface="Arial"/>
                <a:cs typeface="Arial"/>
              </a:rPr>
              <a:t>The bottle example predicts four subtask descriptions and keyframes: grasp, move, place, and release.</a:t>
            </a:r>
          </a:p>
        </p:txBody>
      </p:sp>
      <p:sp>
        <p:nvSpPr>
          <p:cNvPr id="5" name="A video decoder can interpolate motion between keyframe">
            <a:extLst>
              <a:ext uri="{FF2B5EF4-FFF2-40B4-BE49-F238E27FC236}">
                <a16:creationId xmlns:a16="http://schemas.microsoft.com/office/drawing/2014/main" id="{62D3D746-316F-40B0-B01C-228EC9CC885E}"/>
              </a:ext>
            </a:extLst>
          </p:cNvPr>
          <p:cNvSpPr>
            <a:spLocks noGrp="1"/>
          </p:cNvSpPr>
          <p:nvPr/>
        </p:nvSpPr>
        <p:spPr>
          <a:xfrm>
            <a:off x="762000" y="5153025"/>
            <a:ext cx="10572750" cy="60960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A video decoder can interpolate motion between keyframes. These outputs depict a proposed task sequence.</a:t>
            </a:r>
          </a:p>
        </p:txBody>
      </p:sp>
      <p:sp>
        <p:nvSpPr>
          <p:cNvPr id="6" name="Generated robot imagery alone does not establish succes">
            <a:extLst>
              <a:ext uri="{FF2B5EF4-FFF2-40B4-BE49-F238E27FC236}">
                <a16:creationId xmlns:a16="http://schemas.microsoft.com/office/drawing/2014/main" id="{33E70F7D-062B-4462-9184-D96B72A78154}"/>
              </a:ext>
            </a:extLst>
          </p:cNvPr>
          <p:cNvSpPr>
            <a:spLocks noGrp="1"/>
          </p:cNvSpPr>
          <p:nvPr/>
        </p:nvSpPr>
        <p:spPr>
          <a:xfrm>
            <a:off x="762000" y="5838825"/>
            <a:ext cx="10572750" cy="323850"/>
          </a:xfrm>
          <a:prstGeom prst="rect">
            <a:avLst/>
          </a:prstGeom>
          <a:noFill/>
          <a:ln w="0">
            <a:noFill/>
          </a:ln>
        </p:spPr>
        <p:txBody>
          <a:bodyPr lIns="0" tIns="0" rIns="0" bIns="0">
            <a:noAutofit/>
          </a:bodyPr>
          <a:lstStyle/>
          <a:p>
            <a:pPr>
              <a:buNone/>
              <a:defRPr sz="1800" b="0">
                <a:solidFill>
                  <a:srgbClr val="263642"/>
                </a:solidFill>
                <a:latin typeface="Arial"/>
                <a:ea typeface="Arial"/>
                <a:cs typeface="Arial"/>
              </a:defRPr>
            </a:pPr>
            <a:r>
              <a:rPr sz="1800" b="0">
                <a:solidFill>
                  <a:srgbClr val="263642"/>
                </a:solidFill>
                <a:latin typeface="Arial"/>
                <a:ea typeface="Arial"/>
                <a:cs typeface="Arial"/>
              </a:rPr>
              <a:t>Generated robot imagery alone does not establish successful physical robot execution.</a:t>
            </a:r>
          </a:p>
        </p:txBody>
      </p:sp>
      <p:sp>
        <p:nvSpPr>
          <p:cNvPr id="7" name="Emu3.5 Team, 2025">
            <a:extLst>
              <a:ext uri="{FF2B5EF4-FFF2-40B4-BE49-F238E27FC236}">
                <a16:creationId xmlns:a16="http://schemas.microsoft.com/office/drawing/2014/main" id="{811CDC14-5B4E-4002-968F-6F8288A4F06E}"/>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8" name="82">
            <a:extLst>
              <a:ext uri="{FF2B5EF4-FFF2-40B4-BE49-F238E27FC236}">
                <a16:creationId xmlns:a16="http://schemas.microsoft.com/office/drawing/2014/main" id="{7DC9AC1E-9D15-42D2-A40B-49A6CD63A15B}"/>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95</a:t>
            </a:r>
          </a:p>
        </p:txBody>
      </p:sp>
    </p:spTree>
    <p:extLst>
      <p:ext uri="{BB962C8B-B14F-4D97-AF65-F5344CB8AC3E}">
        <p14:creationId xmlns:p14="http://schemas.microsoft.com/office/powerpoint/2010/main" val="8646168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Evaluation requires several kinds of evidence">
            <a:extLst>
              <a:ext uri="{FF2B5EF4-FFF2-40B4-BE49-F238E27FC236}">
                <a16:creationId xmlns:a16="http://schemas.microsoft.com/office/drawing/2014/main" id="{148698C6-DDBB-4C74-99B5-FE6DAFC2C514}"/>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Evaluation requires several kinds of evidence</a:t>
            </a:r>
          </a:p>
        </p:txBody>
      </p:sp>
      <p:sp>
        <p:nvSpPr>
          <p:cNvPr id="2" name="Image benchmarks test prompt following, editing, and te">
            <a:extLst>
              <a:ext uri="{FF2B5EF4-FFF2-40B4-BE49-F238E27FC236}">
                <a16:creationId xmlns:a16="http://schemas.microsoft.com/office/drawing/2014/main" id="{A9A610E4-3336-4227-884A-E7717F4267A1}"/>
              </a:ext>
            </a:extLst>
          </p:cNvPr>
          <p:cNvSpPr>
            <a:spLocks noGrp="1"/>
          </p:cNvSpPr>
          <p:nvPr/>
        </p:nvSpPr>
        <p:spPr>
          <a:xfrm>
            <a:off x="762000" y="1400175"/>
            <a:ext cx="10572750" cy="335756"/>
          </a:xfrm>
          <a:prstGeom prst="rect">
            <a:avLst/>
          </a:prstGeom>
          <a:noFill/>
          <a:ln w="0">
            <a:noFill/>
          </a:ln>
        </p:spPr>
        <p:txBody>
          <a:bodyPr lIns="0" tIns="0" rIns="0" bIns="0">
            <a:noAutofit/>
          </a:bodyPr>
          <a:lstStyle/>
          <a:p>
            <a:pPr>
              <a:buNone/>
              <a:defRPr sz="1875" b="0">
                <a:solidFill>
                  <a:srgbClr val="263642"/>
                </a:solidFill>
                <a:latin typeface="Arial"/>
                <a:ea typeface="Arial"/>
                <a:cs typeface="Arial"/>
              </a:defRPr>
            </a:pPr>
            <a:r>
              <a:rPr sz="1875" b="0">
                <a:solidFill>
                  <a:srgbClr val="263642"/>
                </a:solidFill>
                <a:latin typeface="Arial"/>
                <a:ea typeface="Arial"/>
                <a:cs typeface="Arial"/>
              </a:rPr>
              <a:t>Image benchmarks test prompt following, editing, and text rendering.</a:t>
            </a:r>
          </a:p>
        </p:txBody>
      </p:sp>
      <p:sp>
        <p:nvSpPr>
          <p:cNvPr id="3" name="Interleaved tasks also require temporal and cross-image">
            <a:extLst>
              <a:ext uri="{FF2B5EF4-FFF2-40B4-BE49-F238E27FC236}">
                <a16:creationId xmlns:a16="http://schemas.microsoft.com/office/drawing/2014/main" id="{46304132-E99E-475B-A949-CAE4CFACC3E1}"/>
              </a:ext>
            </a:extLst>
          </p:cNvPr>
          <p:cNvSpPr>
            <a:spLocks noGrp="1"/>
          </p:cNvSpPr>
          <p:nvPr/>
        </p:nvSpPr>
        <p:spPr>
          <a:xfrm>
            <a:off x="762000" y="1850231"/>
            <a:ext cx="10572750" cy="335756"/>
          </a:xfrm>
          <a:prstGeom prst="rect">
            <a:avLst/>
          </a:prstGeom>
          <a:noFill/>
          <a:ln w="0">
            <a:noFill/>
          </a:ln>
        </p:spPr>
        <p:txBody>
          <a:bodyPr lIns="0" tIns="0" rIns="0" bIns="0">
            <a:noAutofit/>
          </a:bodyPr>
          <a:lstStyle/>
          <a:p>
            <a:pPr>
              <a:buNone/>
              <a:defRPr sz="1875" b="0">
                <a:solidFill>
                  <a:srgbClr val="263642"/>
                </a:solidFill>
                <a:latin typeface="Arial"/>
                <a:ea typeface="Arial"/>
                <a:cs typeface="Arial"/>
              </a:defRPr>
            </a:pPr>
            <a:r>
              <a:rPr sz="1875" b="0">
                <a:solidFill>
                  <a:srgbClr val="263642"/>
                </a:solidFill>
                <a:latin typeface="Arial"/>
                <a:ea typeface="Arial"/>
                <a:cs typeface="Arial"/>
              </a:rPr>
              <a:t>Interleaved tasks also require temporal and cross-image consistency.</a:t>
            </a:r>
          </a:p>
        </p:txBody>
      </p:sp>
      <p:sp>
        <p:nvSpPr>
          <p:cNvPr id="4" name="Automated judges, curated examples, and physical execut">
            <a:extLst>
              <a:ext uri="{FF2B5EF4-FFF2-40B4-BE49-F238E27FC236}">
                <a16:creationId xmlns:a16="http://schemas.microsoft.com/office/drawing/2014/main" id="{AFB8B49F-A8BA-4EDC-8B89-B67E6B61AED5}"/>
              </a:ext>
            </a:extLst>
          </p:cNvPr>
          <p:cNvSpPr>
            <a:spLocks noGrp="1"/>
          </p:cNvSpPr>
          <p:nvPr/>
        </p:nvSpPr>
        <p:spPr>
          <a:xfrm>
            <a:off x="762000" y="5934075"/>
            <a:ext cx="10572750" cy="361950"/>
          </a:xfrm>
          <a:prstGeom prst="rect">
            <a:avLst/>
          </a:prstGeom>
          <a:noFill/>
          <a:ln w="0">
            <a:noFill/>
          </a:ln>
        </p:spPr>
        <p:txBody>
          <a:bodyPr lIns="0" tIns="0" rIns="0" bIns="0">
            <a:noAutofit/>
          </a:bodyPr>
          <a:lstStyle/>
          <a:p>
            <a:pPr>
              <a:buNone/>
              <a:defRPr sz="1575" b="0">
                <a:solidFill>
                  <a:srgbClr val="263642"/>
                </a:solidFill>
                <a:latin typeface="Arial"/>
                <a:ea typeface="Arial"/>
                <a:cs typeface="Arial"/>
              </a:defRPr>
            </a:pPr>
            <a:r>
              <a:rPr sz="1575" b="0">
                <a:solidFill>
                  <a:srgbClr val="263642"/>
                </a:solidFill>
                <a:latin typeface="Arial"/>
                <a:ea typeface="Arial"/>
                <a:cs typeface="Arial"/>
              </a:rPr>
              <a:t>Automated judges, curated examples, and physical execution tests answer different questions.</a:t>
            </a:r>
          </a:p>
        </p:txBody>
      </p:sp>
      <p:graphicFrame>
        <p:nvGraphicFramePr>
          <p:cNvPr id="14" name="Table 13"/>
          <p:cNvGraphicFramePr/>
          <p:nvPr/>
        </p:nvGraphicFramePr>
        <p:xfrm>
          <a:off x="762000" y="2524125"/>
          <a:ext cx="10668000" cy="3352800"/>
        </p:xfrm>
        <a:graphic>
          <a:graphicData uri="http://schemas.openxmlformats.org/drawingml/2006/table">
            <a:tbl>
              <a:tblPr/>
              <a:tblGrid>
                <a:gridCol w="3238500">
                  <a:extLst>
                    <a:ext uri="{9D8B030D-6E8A-4147-A177-3AD203B41FA5}">
                      <a16:colId xmlns:a16="http://schemas.microsoft.com/office/drawing/2014/main" val="20000"/>
                    </a:ext>
                  </a:extLst>
                </a:gridCol>
                <a:gridCol w="3714750">
                  <a:extLst>
                    <a:ext uri="{9D8B030D-6E8A-4147-A177-3AD203B41FA5}">
                      <a16:colId xmlns:a16="http://schemas.microsoft.com/office/drawing/2014/main" val="20001"/>
                    </a:ext>
                  </a:extLst>
                </a:gridCol>
                <a:gridCol w="3714750">
                  <a:extLst>
                    <a:ext uri="{9D8B030D-6E8A-4147-A177-3AD203B41FA5}">
                      <a16:colId xmlns:a16="http://schemas.microsoft.com/office/drawing/2014/main" val="20002"/>
                    </a:ext>
                  </a:extLst>
                </a:gridCol>
              </a:tblGrid>
              <a:tr h="670560">
                <a:tc>
                  <a:txBody>
                    <a:bodyPr/>
                    <a:lstStyle/>
                    <a:p>
                      <a:r>
                        <a:rPr sz="1650" b="1">
                          <a:solidFill>
                            <a:srgbClr val="18364A"/>
                          </a:solidFill>
                          <a:latin typeface="Arial"/>
                          <a:ea typeface="Arial"/>
                          <a:cs typeface="Arial"/>
                        </a:rPr>
                        <a:t>Evidence</a:t>
                      </a:r>
                    </a:p>
                  </a:txBody>
                  <a:tcPr>
                    <a:solidFill>
                      <a:srgbClr val="E7EFF3"/>
                    </a:solidFill>
                  </a:tcPr>
                </a:tc>
                <a:tc>
                  <a:txBody>
                    <a:bodyPr/>
                    <a:lstStyle/>
                    <a:p>
                      <a:r>
                        <a:rPr sz="1650" b="1">
                          <a:solidFill>
                            <a:srgbClr val="18364A"/>
                          </a:solidFill>
                          <a:latin typeface="Arial"/>
                          <a:ea typeface="Arial"/>
                          <a:cs typeface="Arial"/>
                        </a:rPr>
                        <a:t>What it supports</a:t>
                      </a:r>
                    </a:p>
                  </a:txBody>
                  <a:tcPr>
                    <a:solidFill>
                      <a:srgbClr val="E7EFF3"/>
                    </a:solidFill>
                  </a:tcPr>
                </a:tc>
                <a:tc>
                  <a:txBody>
                    <a:bodyPr/>
                    <a:lstStyle/>
                    <a:p>
                      <a:r>
                        <a:rPr sz="1650" b="1">
                          <a:solidFill>
                            <a:srgbClr val="18364A"/>
                          </a:solidFill>
                          <a:latin typeface="Arial"/>
                          <a:ea typeface="Arial"/>
                          <a:cs typeface="Arial"/>
                        </a:rPr>
                        <a:t>What it does not prove</a:t>
                      </a:r>
                    </a:p>
                  </a:txBody>
                  <a:tcPr>
                    <a:solidFill>
                      <a:srgbClr val="E7EFF3"/>
                    </a:solidFill>
                  </a:tcPr>
                </a:tc>
                <a:extLst>
                  <a:ext uri="{0D108BD9-81ED-4DB2-BD59-A6C34878D82A}">
                    <a16:rowId xmlns:a16="http://schemas.microsoft.com/office/drawing/2014/main" val="10000"/>
                  </a:ext>
                </a:extLst>
              </a:tr>
              <a:tr h="670560">
                <a:tc>
                  <a:txBody>
                    <a:bodyPr/>
                    <a:lstStyle/>
                    <a:p>
                      <a:r>
                        <a:rPr sz="1650" b="0">
                          <a:solidFill>
                            <a:srgbClr val="18364A"/>
                          </a:solidFill>
                          <a:latin typeface="Arial"/>
                          <a:ea typeface="Arial"/>
                          <a:cs typeface="Arial"/>
                        </a:rPr>
                        <a:t>Held-out token loss</a:t>
                      </a:r>
                    </a:p>
                  </a:txBody>
                  <a:tcPr>
                    <a:solidFill>
                      <a:srgbClr val="FFFFFF"/>
                    </a:solidFill>
                  </a:tcPr>
                </a:tc>
                <a:tc>
                  <a:txBody>
                    <a:bodyPr/>
                    <a:lstStyle/>
                    <a:p>
                      <a:r>
                        <a:rPr sz="1650" b="0">
                          <a:solidFill>
                            <a:srgbClr val="18364A"/>
                          </a:solidFill>
                          <a:latin typeface="Arial"/>
                          <a:ea typeface="Arial"/>
                          <a:cs typeface="Arial"/>
                        </a:rPr>
                        <a:t>Predictive fit</a:t>
                      </a:r>
                    </a:p>
                  </a:txBody>
                  <a:tcPr>
                    <a:solidFill>
                      <a:srgbClr val="FFFFFF"/>
                    </a:solidFill>
                  </a:tcPr>
                </a:tc>
                <a:tc>
                  <a:txBody>
                    <a:bodyPr/>
                    <a:lstStyle/>
                    <a:p>
                      <a:r>
                        <a:rPr sz="1650" b="0">
                          <a:solidFill>
                            <a:srgbClr val="18364A"/>
                          </a:solidFill>
                          <a:latin typeface="Arial"/>
                          <a:ea typeface="Arial"/>
                          <a:cs typeface="Arial"/>
                        </a:rPr>
                        <a:t>Causal understanding</a:t>
                      </a:r>
                    </a:p>
                  </a:txBody>
                  <a:tcPr>
                    <a:solidFill>
                      <a:srgbClr val="FFFFFF"/>
                    </a:solidFill>
                  </a:tcPr>
                </a:tc>
                <a:extLst>
                  <a:ext uri="{0D108BD9-81ED-4DB2-BD59-A6C34878D82A}">
                    <a16:rowId xmlns:a16="http://schemas.microsoft.com/office/drawing/2014/main" val="10001"/>
                  </a:ext>
                </a:extLst>
              </a:tr>
              <a:tr h="670560">
                <a:tc>
                  <a:txBody>
                    <a:bodyPr/>
                    <a:lstStyle/>
                    <a:p>
                      <a:r>
                        <a:rPr sz="1650" b="0">
                          <a:solidFill>
                            <a:srgbClr val="18364A"/>
                          </a:solidFill>
                          <a:latin typeface="Arial"/>
                          <a:ea typeface="Arial"/>
                          <a:cs typeface="Arial"/>
                        </a:rPr>
                        <a:t>Image benchmark</a:t>
                      </a:r>
                    </a:p>
                  </a:txBody>
                  <a:tcPr>
                    <a:solidFill>
                      <a:srgbClr val="F5F8FA"/>
                    </a:solidFill>
                  </a:tcPr>
                </a:tc>
                <a:tc>
                  <a:txBody>
                    <a:bodyPr/>
                    <a:lstStyle/>
                    <a:p>
                      <a:r>
                        <a:rPr sz="1650" b="0">
                          <a:solidFill>
                            <a:srgbClr val="18364A"/>
                          </a:solidFill>
                          <a:latin typeface="Arial"/>
                          <a:ea typeface="Arial"/>
                          <a:cs typeface="Arial"/>
                        </a:rPr>
                        <a:t>Specified visual criteria</a:t>
                      </a:r>
                    </a:p>
                  </a:txBody>
                  <a:tcPr>
                    <a:solidFill>
                      <a:srgbClr val="F5F8FA"/>
                    </a:solidFill>
                  </a:tcPr>
                </a:tc>
                <a:tc>
                  <a:txBody>
                    <a:bodyPr/>
                    <a:lstStyle/>
                    <a:p>
                      <a:r>
                        <a:rPr sz="1650" b="0">
                          <a:solidFill>
                            <a:srgbClr val="18364A"/>
                          </a:solidFill>
                          <a:latin typeface="Arial"/>
                          <a:ea typeface="Arial"/>
                          <a:cs typeface="Arial"/>
                        </a:rPr>
                        <a:t>All-task reliability</a:t>
                      </a:r>
                    </a:p>
                  </a:txBody>
                  <a:tcPr>
                    <a:solidFill>
                      <a:srgbClr val="F5F8FA"/>
                    </a:solidFill>
                  </a:tcPr>
                </a:tc>
                <a:extLst>
                  <a:ext uri="{0D108BD9-81ED-4DB2-BD59-A6C34878D82A}">
                    <a16:rowId xmlns:a16="http://schemas.microsoft.com/office/drawing/2014/main" val="10002"/>
                  </a:ext>
                </a:extLst>
              </a:tr>
              <a:tr h="670560">
                <a:tc>
                  <a:txBody>
                    <a:bodyPr/>
                    <a:lstStyle/>
                    <a:p>
                      <a:r>
                        <a:rPr sz="1650" b="0">
                          <a:solidFill>
                            <a:srgbClr val="18364A"/>
                          </a:solidFill>
                          <a:latin typeface="Arial"/>
                          <a:ea typeface="Arial"/>
                          <a:cs typeface="Arial"/>
                        </a:rPr>
                        <a:t>VLM preference judge</a:t>
                      </a:r>
                    </a:p>
                  </a:txBody>
                  <a:tcPr>
                    <a:solidFill>
                      <a:srgbClr val="FFFFFF"/>
                    </a:solidFill>
                  </a:tcPr>
                </a:tc>
                <a:tc>
                  <a:txBody>
                    <a:bodyPr/>
                    <a:lstStyle/>
                    <a:p>
                      <a:r>
                        <a:rPr sz="1650" b="0">
                          <a:solidFill>
                            <a:srgbClr val="18364A"/>
                          </a:solidFill>
                          <a:latin typeface="Arial"/>
                          <a:ea typeface="Arial"/>
                          <a:cs typeface="Arial"/>
                        </a:rPr>
                        <a:t>Judge-scored quality</a:t>
                      </a:r>
                    </a:p>
                  </a:txBody>
                  <a:tcPr>
                    <a:solidFill>
                      <a:srgbClr val="FFFFFF"/>
                    </a:solidFill>
                  </a:tcPr>
                </a:tc>
                <a:tc>
                  <a:txBody>
                    <a:bodyPr/>
                    <a:lstStyle/>
                    <a:p>
                      <a:r>
                        <a:rPr sz="1650" b="0">
                          <a:solidFill>
                            <a:srgbClr val="18364A"/>
                          </a:solidFill>
                          <a:latin typeface="Arial"/>
                          <a:ea typeface="Arial"/>
                          <a:cs typeface="Arial"/>
                        </a:rPr>
                        <a:t>Objective physical truth</a:t>
                      </a:r>
                    </a:p>
                  </a:txBody>
                  <a:tcPr>
                    <a:solidFill>
                      <a:srgbClr val="FFFFFF"/>
                    </a:solidFill>
                  </a:tcPr>
                </a:tc>
                <a:extLst>
                  <a:ext uri="{0D108BD9-81ED-4DB2-BD59-A6C34878D82A}">
                    <a16:rowId xmlns:a16="http://schemas.microsoft.com/office/drawing/2014/main" val="10003"/>
                  </a:ext>
                </a:extLst>
              </a:tr>
              <a:tr h="670560">
                <a:tc>
                  <a:txBody>
                    <a:bodyPr/>
                    <a:lstStyle/>
                    <a:p>
                      <a:r>
                        <a:rPr sz="1650" b="0">
                          <a:solidFill>
                            <a:srgbClr val="18364A"/>
                          </a:solidFill>
                          <a:latin typeface="Arial"/>
                          <a:ea typeface="Arial"/>
                          <a:cs typeface="Arial"/>
                        </a:rPr>
                        <a:t>Generated trajectory</a:t>
                      </a:r>
                    </a:p>
                  </a:txBody>
                  <a:tcPr>
                    <a:solidFill>
                      <a:srgbClr val="F5F8FA"/>
                    </a:solidFill>
                  </a:tcPr>
                </a:tc>
                <a:tc>
                  <a:txBody>
                    <a:bodyPr/>
                    <a:lstStyle/>
                    <a:p>
                      <a:r>
                        <a:rPr sz="1650" b="0">
                          <a:solidFill>
                            <a:srgbClr val="18364A"/>
                          </a:solidFill>
                          <a:latin typeface="Arial"/>
                          <a:ea typeface="Arial"/>
                          <a:cs typeface="Arial"/>
                        </a:rPr>
                        <a:t>Visual plausibility</a:t>
                      </a:r>
                    </a:p>
                  </a:txBody>
                  <a:tcPr>
                    <a:solidFill>
                      <a:srgbClr val="F5F8FA"/>
                    </a:solidFill>
                  </a:tcPr>
                </a:tc>
                <a:tc>
                  <a:txBody>
                    <a:bodyPr/>
                    <a:lstStyle/>
                    <a:p>
                      <a:r>
                        <a:rPr sz="1650" b="0">
                          <a:solidFill>
                            <a:srgbClr val="18364A"/>
                          </a:solidFill>
                          <a:latin typeface="Arial"/>
                          <a:ea typeface="Arial"/>
                          <a:cs typeface="Arial"/>
                        </a:rPr>
                        <a:t>Executed robot success</a:t>
                      </a:r>
                    </a:p>
                  </a:txBody>
                  <a:tcPr>
                    <a:solidFill>
                      <a:srgbClr val="F5F8FA"/>
                    </a:solidFill>
                  </a:tcPr>
                </a:tc>
                <a:extLst>
                  <a:ext uri="{0D108BD9-81ED-4DB2-BD59-A6C34878D82A}">
                    <a16:rowId xmlns:a16="http://schemas.microsoft.com/office/drawing/2014/main" val="10004"/>
                  </a:ext>
                </a:extLst>
              </a:tr>
            </a:tbl>
          </a:graphicData>
        </a:graphic>
      </p:graphicFrame>
      <p:sp>
        <p:nvSpPr>
          <p:cNvPr id="6" name="Emu3.5 Team, 2025">
            <a:extLst>
              <a:ext uri="{FF2B5EF4-FFF2-40B4-BE49-F238E27FC236}">
                <a16:creationId xmlns:a16="http://schemas.microsoft.com/office/drawing/2014/main" id="{A6669B57-3326-446A-B850-43AEEAB199D3}"/>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83">
            <a:extLst>
              <a:ext uri="{FF2B5EF4-FFF2-40B4-BE49-F238E27FC236}">
                <a16:creationId xmlns:a16="http://schemas.microsoft.com/office/drawing/2014/main" id="{57768DC5-646F-4867-B998-D27812152D5B}"/>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96</a:t>
            </a:r>
          </a:p>
        </p:txBody>
      </p:sp>
    </p:spTree>
    <p:extLst>
      <p:ext uri="{BB962C8B-B14F-4D97-AF65-F5344CB8AC3E}">
        <p14:creationId xmlns:p14="http://schemas.microsoft.com/office/powerpoint/2010/main" val="16058630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Limits of “world learner”">
            <a:extLst>
              <a:ext uri="{FF2B5EF4-FFF2-40B4-BE49-F238E27FC236}">
                <a16:creationId xmlns:a16="http://schemas.microsoft.com/office/drawing/2014/main" id="{202ADF49-9D6F-4F69-B922-C6944F1626A3}"/>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Prediction is not proof of physical correctness</a:t>
            </a:r>
          </a:p>
        </p:txBody>
      </p:sp>
      <p:sp>
        <p:nvSpPr>
          <p:cNvPr id="2" name="oₜ denotes an observed image and aₜ an action instructi">
            <a:extLst>
              <a:ext uri="{FF2B5EF4-FFF2-40B4-BE49-F238E27FC236}">
                <a16:creationId xmlns:a16="http://schemas.microsoft.com/office/drawing/2014/main" id="{6BEBC11E-3277-421A-B8D8-9EEEFAF72ABC}"/>
              </a:ext>
            </a:extLst>
          </p:cNvPr>
          <p:cNvSpPr>
            <a:spLocks noGrp="1"/>
          </p:cNvSpPr>
          <p:nvPr/>
        </p:nvSpPr>
        <p:spPr>
          <a:xfrm>
            <a:off x="762000" y="1438275"/>
            <a:ext cx="10668000" cy="80010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A model can generate a plausible next observation conditioned on earlier observations and actions.</a:t>
            </a:r>
          </a:p>
        </p:txBody>
      </p:sp>
      <p:sp>
        <p:nvSpPr>
          <p:cNvPr id="3" name="Teaching test: ask for a left turn, then a right turn. ">
            <a:extLst>
              <a:ext uri="{FF2B5EF4-FFF2-40B4-BE49-F238E27FC236}">
                <a16:creationId xmlns:a16="http://schemas.microsoft.com/office/drawing/2014/main" id="{19E5E11D-E00B-4430-915E-C408FEC299EE}"/>
              </a:ext>
            </a:extLst>
          </p:cNvPr>
          <p:cNvSpPr>
            <a:spLocks noGrp="1"/>
          </p:cNvSpPr>
          <p:nvPr/>
        </p:nvSpPr>
        <p:spPr>
          <a:xfrm>
            <a:off x="762000" y="4133850"/>
            <a:ext cx="10668000" cy="1038225"/>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dirty="0">
                <a:solidFill>
                  <a:srgbClr val="263642"/>
                </a:solidFill>
                <a:latin typeface="Arial"/>
                <a:ea typeface="Arial"/>
                <a:cs typeface="Arial"/>
              </a:rPr>
              <a:t>o denotes observations; </a:t>
            </a:r>
            <a:r>
              <a:rPr sz="2025" b="0" i="1" dirty="0">
                <a:solidFill>
                  <a:srgbClr val="263642"/>
                </a:solidFill>
                <a:latin typeface="Arial"/>
                <a:ea typeface="Arial"/>
                <a:cs typeface="Arial"/>
              </a:rPr>
              <a:t>a</a:t>
            </a:r>
            <a:r>
              <a:rPr sz="2025" b="0" dirty="0">
                <a:solidFill>
                  <a:srgbClr val="263642"/>
                </a:solidFill>
                <a:latin typeface="Arial"/>
                <a:ea typeface="Arial"/>
                <a:cs typeface="Arial"/>
              </a:rPr>
              <a:t> denotes supplied actions or action descriptions. The formula names a conditional next-state prediction problem.</a:t>
            </a:r>
          </a:p>
        </p:txBody>
      </p:sp>
      <p:sp>
        <p:nvSpPr>
          <p:cNvPr id="4" name="Such consistency tests probe beyond a single attractive">
            <a:extLst>
              <a:ext uri="{FF2B5EF4-FFF2-40B4-BE49-F238E27FC236}">
                <a16:creationId xmlns:a16="http://schemas.microsoft.com/office/drawing/2014/main" id="{DDE03208-AD9D-42B8-A1D1-F0C0249F5CB3}"/>
              </a:ext>
            </a:extLst>
          </p:cNvPr>
          <p:cNvSpPr>
            <a:spLocks noGrp="1"/>
          </p:cNvSpPr>
          <p:nvPr/>
        </p:nvSpPr>
        <p:spPr>
          <a:xfrm>
            <a:off x="762000" y="5314950"/>
            <a:ext cx="10668000" cy="952500"/>
          </a:xfrm>
          <a:prstGeom prst="rect">
            <a:avLst/>
          </a:prstGeom>
          <a:noFill/>
          <a:ln w="0">
            <a:noFill/>
          </a:ln>
        </p:spPr>
        <p:txBody>
          <a:bodyPr lIns="0" tIns="0" rIns="0" bIns="0">
            <a:noAutofit/>
          </a:bodyPr>
          <a:lstStyle/>
          <a:p>
            <a:pPr>
              <a:buNone/>
              <a:defRPr sz="2025" b="0">
                <a:solidFill>
                  <a:srgbClr val="263642"/>
                </a:solidFill>
                <a:latin typeface="Arial"/>
                <a:ea typeface="Arial"/>
                <a:cs typeface="Arial"/>
              </a:defRPr>
            </a:pPr>
            <a:r>
              <a:rPr sz="2025" b="0">
                <a:solidFill>
                  <a:srgbClr val="263642"/>
                </a:solidFill>
                <a:latin typeface="Arial"/>
                <a:ea typeface="Arial"/>
                <a:cs typeface="Arial"/>
              </a:rPr>
              <a:t>A convincing prediction is not proof of causal correctness, calibrated uncertainty, or safe control. Those require separate tests.</a:t>
            </a:r>
          </a:p>
        </p:txBody>
      </p:sp>
      <p:pic>
        <p:nvPicPr>
          <p:cNvPr id="14" name="Picture 13"/>
          <p:cNvPicPr>
            <a:picLocks noChangeAspect="1"/>
          </p:cNvPicPr>
          <p:nvPr/>
        </p:nvPicPr>
        <p:blipFill>
          <a:blip r:embed="rId3"/>
          <a:stretch/>
        </p:blipFill>
        <p:spPr>
          <a:xfrm>
            <a:off x="4749356" y="2461165"/>
            <a:ext cx="2540889" cy="478346"/>
          </a:xfrm>
          <a:prstGeom prst="rect">
            <a:avLst/>
          </a:prstGeom>
        </p:spPr>
      </p:pic>
      <p:sp>
        <p:nvSpPr>
          <p:cNvPr id="6" name="Emu3.5 Team, 2025">
            <a:extLst>
              <a:ext uri="{FF2B5EF4-FFF2-40B4-BE49-F238E27FC236}">
                <a16:creationId xmlns:a16="http://schemas.microsoft.com/office/drawing/2014/main" id="{D6A4EB6D-2A1A-4C82-B3FB-0DED6B22CC52}"/>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Emu3.5 Team, 2025</a:t>
            </a:r>
          </a:p>
        </p:txBody>
      </p:sp>
      <p:sp>
        <p:nvSpPr>
          <p:cNvPr id="7" name="84">
            <a:extLst>
              <a:ext uri="{FF2B5EF4-FFF2-40B4-BE49-F238E27FC236}">
                <a16:creationId xmlns:a16="http://schemas.microsoft.com/office/drawing/2014/main" id="{4B5F762D-CA4D-464E-9917-5034DF16A190}"/>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97</a:t>
            </a:r>
          </a:p>
        </p:txBody>
      </p:sp>
    </p:spTree>
    <p:extLst>
      <p:ext uri="{BB962C8B-B14F-4D97-AF65-F5344CB8AC3E}">
        <p14:creationId xmlns:p14="http://schemas.microsoft.com/office/powerpoint/2010/main" val="13994976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D8B5F2-3376-FFDB-6DFB-1878B39EF1B5}"/>
              </a:ext>
            </a:extLst>
          </p:cNvPr>
          <p:cNvPicPr>
            <a:picLocks noChangeAspect="1"/>
          </p:cNvPicPr>
          <p:nvPr/>
        </p:nvPicPr>
        <p:blipFill>
          <a:blip r:embed="rId2"/>
          <a:stretch>
            <a:fillRect/>
          </a:stretch>
        </p:blipFill>
        <p:spPr>
          <a:xfrm>
            <a:off x="228600" y="305245"/>
            <a:ext cx="11703050" cy="5965888"/>
          </a:xfrm>
          <a:prstGeom prst="rect">
            <a:avLst/>
          </a:prstGeom>
        </p:spPr>
      </p:pic>
    </p:spTree>
    <p:extLst>
      <p:ext uri="{BB962C8B-B14F-4D97-AF65-F5344CB8AC3E}">
        <p14:creationId xmlns:p14="http://schemas.microsoft.com/office/powerpoint/2010/main" val="385401826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view questions and references">
            <a:extLst>
              <a:ext uri="{FF2B5EF4-FFF2-40B4-BE49-F238E27FC236}">
                <a16:creationId xmlns:a16="http://schemas.microsoft.com/office/drawing/2014/main" id="{6C6A051E-6F53-41AE-864B-25905C112920}"/>
              </a:ext>
            </a:extLst>
          </p:cNvPr>
          <p:cNvSpPr>
            <a:spLocks noGrp="1"/>
          </p:cNvSpPr>
          <p:nvPr/>
        </p:nvSpPr>
        <p:spPr>
          <a:xfrm>
            <a:off x="609600" y="361950"/>
            <a:ext cx="10953750" cy="914400"/>
          </a:xfrm>
          <a:prstGeom prst="rect">
            <a:avLst/>
          </a:prstGeom>
          <a:noFill/>
          <a:ln w="0">
            <a:noFill/>
          </a:ln>
        </p:spPr>
        <p:txBody>
          <a:bodyPr lIns="0" tIns="0" rIns="0" bIns="0">
            <a:noAutofit/>
          </a:bodyPr>
          <a:lstStyle/>
          <a:p>
            <a:pPr>
              <a:buNone/>
              <a:defRPr sz="3300" b="1">
                <a:solidFill>
                  <a:srgbClr val="18364A"/>
                </a:solidFill>
                <a:latin typeface="Arial"/>
                <a:ea typeface="Arial"/>
                <a:cs typeface="Arial"/>
              </a:defRPr>
            </a:pPr>
            <a:r>
              <a:rPr sz="3300" b="1">
                <a:solidFill>
                  <a:srgbClr val="18364A"/>
                </a:solidFill>
                <a:latin typeface="Arial"/>
                <a:ea typeface="Arial"/>
                <a:cs typeface="Arial"/>
              </a:rPr>
              <a:t>Review questions and references</a:t>
            </a:r>
          </a:p>
        </p:txBody>
      </p:sp>
      <p:sp>
        <p:nvSpPr>
          <p:cNvPr id="2" name="Why do discrete image codes make language-model machine">
            <a:extLst>
              <a:ext uri="{FF2B5EF4-FFF2-40B4-BE49-F238E27FC236}">
                <a16:creationId xmlns:a16="http://schemas.microsoft.com/office/drawing/2014/main" id="{58157A14-AD55-4320-ACE1-7603FEE70301}"/>
              </a:ext>
            </a:extLst>
          </p:cNvPr>
          <p:cNvSpPr>
            <a:spLocks noGrp="1"/>
          </p:cNvSpPr>
          <p:nvPr/>
        </p:nvSpPr>
        <p:spPr>
          <a:xfrm>
            <a:off x="762000" y="1619250"/>
            <a:ext cx="10382250" cy="371475"/>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a:solidFill>
                  <a:srgbClr val="263642"/>
                </a:solidFill>
                <a:latin typeface="Arial"/>
                <a:ea typeface="Arial"/>
                <a:cs typeface="Arial"/>
              </a:rPr>
              <a:t>Why do discrete image codes make language-model machinery reusable?</a:t>
            </a:r>
          </a:p>
        </p:txBody>
      </p:sp>
      <p:sp>
        <p:nvSpPr>
          <p:cNvPr id="3" name="How do the corruption mask, attention mask, and loss ma">
            <a:extLst>
              <a:ext uri="{FF2B5EF4-FFF2-40B4-BE49-F238E27FC236}">
                <a16:creationId xmlns:a16="http://schemas.microsoft.com/office/drawing/2014/main" id="{355A3C13-DC82-466E-AEBA-6AA814C2D600}"/>
              </a:ext>
            </a:extLst>
          </p:cNvPr>
          <p:cNvSpPr>
            <a:spLocks noGrp="1"/>
          </p:cNvSpPr>
          <p:nvPr/>
        </p:nvSpPr>
        <p:spPr>
          <a:xfrm>
            <a:off x="762000" y="2171700"/>
            <a:ext cx="10382250" cy="371475"/>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dirty="0">
                <a:solidFill>
                  <a:srgbClr val="263642"/>
                </a:solidFill>
                <a:latin typeface="Arial"/>
                <a:ea typeface="Arial"/>
                <a:cs typeface="Arial"/>
              </a:rPr>
              <a:t>How do the corruption mask</a:t>
            </a:r>
            <a:r>
              <a:rPr lang="en-US" sz="2100" dirty="0">
                <a:solidFill>
                  <a:srgbClr val="263642"/>
                </a:solidFill>
                <a:latin typeface="Arial"/>
                <a:ea typeface="Arial"/>
                <a:cs typeface="Arial"/>
              </a:rPr>
              <a:t> and</a:t>
            </a:r>
            <a:r>
              <a:rPr sz="2100" b="0" dirty="0">
                <a:solidFill>
                  <a:srgbClr val="263642"/>
                </a:solidFill>
                <a:latin typeface="Arial"/>
                <a:ea typeface="Arial"/>
                <a:cs typeface="Arial"/>
              </a:rPr>
              <a:t> attention mask?</a:t>
            </a:r>
          </a:p>
        </p:txBody>
      </p:sp>
      <p:sp>
        <p:nvSpPr>
          <p:cNvPr id="4" name="Why does DiDA require an adaptation stage? What remains">
            <a:extLst>
              <a:ext uri="{FF2B5EF4-FFF2-40B4-BE49-F238E27FC236}">
                <a16:creationId xmlns:a16="http://schemas.microsoft.com/office/drawing/2014/main" id="{AA2F4519-9894-4DFF-915F-645779164809}"/>
              </a:ext>
            </a:extLst>
          </p:cNvPr>
          <p:cNvSpPr>
            <a:spLocks noGrp="1"/>
          </p:cNvSpPr>
          <p:nvPr/>
        </p:nvSpPr>
        <p:spPr>
          <a:xfrm>
            <a:off x="762000" y="2724150"/>
            <a:ext cx="10382250" cy="371475"/>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dirty="0">
                <a:solidFill>
                  <a:srgbClr val="263642"/>
                </a:solidFill>
                <a:latin typeface="Arial"/>
                <a:ea typeface="Arial"/>
                <a:cs typeface="Arial"/>
              </a:rPr>
              <a:t>Why does </a:t>
            </a:r>
            <a:r>
              <a:rPr sz="2100" b="0" dirty="0" err="1">
                <a:solidFill>
                  <a:srgbClr val="263642"/>
                </a:solidFill>
                <a:latin typeface="Arial"/>
                <a:ea typeface="Arial"/>
                <a:cs typeface="Arial"/>
              </a:rPr>
              <a:t>DiDA</a:t>
            </a:r>
            <a:r>
              <a:rPr sz="2100" b="0" dirty="0">
                <a:solidFill>
                  <a:srgbClr val="263642"/>
                </a:solidFill>
                <a:latin typeface="Arial"/>
                <a:ea typeface="Arial"/>
                <a:cs typeface="Arial"/>
              </a:rPr>
              <a:t> require an adaptation stage? What remains autoregressive?</a:t>
            </a:r>
          </a:p>
        </p:txBody>
      </p:sp>
      <p:sp>
        <p:nvSpPr>
          <p:cNvPr id="5" name="What experiment would distinguish visually plausible pr">
            <a:extLst>
              <a:ext uri="{FF2B5EF4-FFF2-40B4-BE49-F238E27FC236}">
                <a16:creationId xmlns:a16="http://schemas.microsoft.com/office/drawing/2014/main" id="{CF4EBFAC-544B-4AAE-8934-B5FE4A4E12D0}"/>
              </a:ext>
            </a:extLst>
          </p:cNvPr>
          <p:cNvSpPr>
            <a:spLocks noGrp="1"/>
          </p:cNvSpPr>
          <p:nvPr/>
        </p:nvSpPr>
        <p:spPr>
          <a:xfrm>
            <a:off x="762000" y="3276600"/>
            <a:ext cx="10382250" cy="704850"/>
          </a:xfrm>
          <a:prstGeom prst="rect">
            <a:avLst/>
          </a:prstGeom>
          <a:noFill/>
          <a:ln w="0">
            <a:noFill/>
          </a:ln>
        </p:spPr>
        <p:txBody>
          <a:bodyPr lIns="0" tIns="0" rIns="0" bIns="0">
            <a:noAutofit/>
          </a:bodyPr>
          <a:lstStyle/>
          <a:p>
            <a:pPr>
              <a:buNone/>
              <a:defRPr sz="2100" b="0">
                <a:solidFill>
                  <a:srgbClr val="263642"/>
                </a:solidFill>
                <a:latin typeface="Arial"/>
                <a:ea typeface="Arial"/>
                <a:cs typeface="Arial"/>
              </a:defRPr>
            </a:pPr>
            <a:r>
              <a:rPr sz="2100" b="0" dirty="0">
                <a:solidFill>
                  <a:srgbClr val="263642"/>
                </a:solidFill>
                <a:latin typeface="Arial"/>
                <a:ea typeface="Arial"/>
                <a:cs typeface="Arial"/>
              </a:rPr>
              <a:t>What experiment would distinguish visually plausible prediction from reliable world modeling?</a:t>
            </a:r>
          </a:p>
        </p:txBody>
      </p:sp>
      <p:sp>
        <p:nvSpPr>
          <p:cNvPr id="6" name="Esser et al. (CVPR 2021) · arXiv:2012.09841&#10;Chang et al">
            <a:extLst>
              <a:ext uri="{FF2B5EF4-FFF2-40B4-BE49-F238E27FC236}">
                <a16:creationId xmlns:a16="http://schemas.microsoft.com/office/drawing/2014/main" id="{AC7414AC-D58E-4174-A044-ABBDB95C27C4}"/>
              </a:ext>
            </a:extLst>
          </p:cNvPr>
          <p:cNvSpPr>
            <a:spLocks noGrp="1"/>
          </p:cNvSpPr>
          <p:nvPr/>
        </p:nvSpPr>
        <p:spPr>
          <a:xfrm>
            <a:off x="762000" y="4953000"/>
            <a:ext cx="10477500" cy="952500"/>
          </a:xfrm>
          <a:prstGeom prst="rect">
            <a:avLst/>
          </a:prstGeom>
          <a:noFill/>
          <a:ln w="0">
            <a:noFill/>
          </a:ln>
        </p:spPr>
        <p:txBody>
          <a:bodyPr lIns="0" tIns="0" rIns="0" bIns="0">
            <a:noAutofit/>
          </a:bodyPr>
          <a:lstStyle/>
          <a:p>
            <a:pPr>
              <a:buNone/>
              <a:defRPr sz="1425" b="0">
                <a:solidFill>
                  <a:srgbClr val="617480"/>
                </a:solidFill>
                <a:latin typeface="Arial"/>
                <a:ea typeface="Arial"/>
                <a:cs typeface="Arial"/>
              </a:defRPr>
            </a:pPr>
            <a:r>
              <a:rPr sz="1425" b="0" dirty="0">
                <a:solidFill>
                  <a:srgbClr val="617480"/>
                </a:solidFill>
                <a:latin typeface="Arial"/>
                <a:ea typeface="Arial"/>
                <a:cs typeface="Arial"/>
              </a:rPr>
              <a:t>Esser et al. (CVPR 2021) · arXiv:2012.09841</a:t>
            </a:r>
          </a:p>
          <a:p>
            <a:pPr>
              <a:buNone/>
              <a:defRPr sz="1425" b="0">
                <a:solidFill>
                  <a:srgbClr val="617480"/>
                </a:solidFill>
                <a:latin typeface="Arial"/>
                <a:ea typeface="Arial"/>
                <a:cs typeface="Arial"/>
              </a:defRPr>
            </a:pPr>
            <a:r>
              <a:rPr sz="1425" b="0" dirty="0">
                <a:solidFill>
                  <a:srgbClr val="617480"/>
                </a:solidFill>
                <a:latin typeface="Arial"/>
                <a:ea typeface="Arial"/>
                <a:cs typeface="Arial"/>
              </a:rPr>
              <a:t>Chang et al. (CVPR 2022) · arXiv:2202.04200</a:t>
            </a:r>
          </a:p>
          <a:p>
            <a:pPr>
              <a:buNone/>
              <a:defRPr sz="1425" b="0">
                <a:solidFill>
                  <a:srgbClr val="617480"/>
                </a:solidFill>
                <a:latin typeface="Arial"/>
                <a:ea typeface="Arial"/>
                <a:cs typeface="Arial"/>
              </a:defRPr>
            </a:pPr>
            <a:r>
              <a:rPr sz="1425" b="0" dirty="0">
                <a:solidFill>
                  <a:srgbClr val="617480"/>
                </a:solidFill>
                <a:latin typeface="Arial"/>
                <a:ea typeface="Arial"/>
                <a:cs typeface="Arial"/>
              </a:rPr>
              <a:t>Emu3.5 Team (2025) · arXiv:2510.26583</a:t>
            </a:r>
          </a:p>
        </p:txBody>
      </p:sp>
      <p:sp>
        <p:nvSpPr>
          <p:cNvPr id="7" name="Esser et al., CVPR 2021   /   Chang et al., CVPR 2022  ">
            <a:extLst>
              <a:ext uri="{FF2B5EF4-FFF2-40B4-BE49-F238E27FC236}">
                <a16:creationId xmlns:a16="http://schemas.microsoft.com/office/drawing/2014/main" id="{B3D67922-42CA-47A1-8023-B59D38A06530}"/>
              </a:ext>
            </a:extLst>
          </p:cNvPr>
          <p:cNvSpPr>
            <a:spLocks noGrp="1"/>
          </p:cNvSpPr>
          <p:nvPr/>
        </p:nvSpPr>
        <p:spPr>
          <a:xfrm>
            <a:off x="609600" y="6505575"/>
            <a:ext cx="10572750" cy="190500"/>
          </a:xfrm>
          <a:prstGeom prst="rect">
            <a:avLst/>
          </a:prstGeom>
          <a:noFill/>
          <a:ln w="0">
            <a:noFill/>
          </a:ln>
        </p:spPr>
        <p:txBody>
          <a:bodyPr lIns="0" tIns="0" rIns="0" bIns="0">
            <a:noAutofit/>
          </a:bodyPr>
          <a:lstStyle/>
          <a:p>
            <a:pPr>
              <a:buNone/>
              <a:defRPr sz="975" b="0">
                <a:solidFill>
                  <a:srgbClr val="617480"/>
                </a:solidFill>
                <a:latin typeface="Arial"/>
                <a:ea typeface="Arial"/>
                <a:cs typeface="Arial"/>
              </a:defRPr>
            </a:pPr>
            <a:r>
              <a:rPr sz="975" b="0">
                <a:solidFill>
                  <a:srgbClr val="617480"/>
                </a:solidFill>
                <a:latin typeface="Arial"/>
                <a:ea typeface="Arial"/>
                <a:cs typeface="Arial"/>
              </a:rPr>
              <a:t>Esser et al., CVPR 2021   /   Chang et al., CVPR 2022   /   Emu3.5 Team, 2025</a:t>
            </a:r>
          </a:p>
        </p:txBody>
      </p:sp>
      <p:sp>
        <p:nvSpPr>
          <p:cNvPr id="8" name="86">
            <a:extLst>
              <a:ext uri="{FF2B5EF4-FFF2-40B4-BE49-F238E27FC236}">
                <a16:creationId xmlns:a16="http://schemas.microsoft.com/office/drawing/2014/main" id="{DA0D8457-F14A-4785-BEAF-E3319B1FE15E}"/>
              </a:ext>
            </a:extLst>
          </p:cNvPr>
          <p:cNvSpPr>
            <a:spLocks noGrp="1"/>
          </p:cNvSpPr>
          <p:nvPr/>
        </p:nvSpPr>
        <p:spPr>
          <a:xfrm>
            <a:off x="11363325" y="6477000"/>
            <a:ext cx="428625" cy="238125"/>
          </a:xfrm>
          <a:prstGeom prst="rect">
            <a:avLst/>
          </a:prstGeom>
          <a:noFill/>
          <a:ln w="0">
            <a:noFill/>
          </a:ln>
        </p:spPr>
        <p:txBody>
          <a:bodyPr lIns="0" tIns="0" rIns="0" bIns="0">
            <a:noAutofit/>
          </a:bodyPr>
          <a:lstStyle/>
          <a:p>
            <a:pPr>
              <a:buNone/>
              <a:defRPr sz="1275" b="0">
                <a:solidFill>
                  <a:srgbClr val="617480"/>
                </a:solidFill>
                <a:latin typeface="Arial"/>
                <a:ea typeface="Arial"/>
                <a:cs typeface="Arial"/>
              </a:defRPr>
            </a:pPr>
            <a:r>
              <a:rPr sz="1275" b="0">
                <a:solidFill>
                  <a:srgbClr val="617480"/>
                </a:solidFill>
                <a:latin typeface="Arial"/>
                <a:ea typeface="Arial"/>
                <a:cs typeface="Arial"/>
              </a:rPr>
              <a:t>99</a:t>
            </a:r>
          </a:p>
        </p:txBody>
      </p:sp>
    </p:spTree>
    <p:extLst>
      <p:ext uri="{BB962C8B-B14F-4D97-AF65-F5344CB8AC3E}">
        <p14:creationId xmlns:p14="http://schemas.microsoft.com/office/powerpoint/2010/main" val="1334024412"/>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1426</TotalTime>
  <Words>17926</Words>
  <Application>Microsoft Office PowerPoint</Application>
  <DocSecurity>0</DocSecurity>
  <PresentationFormat>Widescreen</PresentationFormat>
  <Paragraphs>1636</Paragraphs>
  <Slides>92</Slides>
  <Notes>87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92</vt:i4>
      </vt:variant>
    </vt:vector>
  </HeadingPairs>
  <TitlesOfParts>
    <vt:vector size="95" baseType="lpstr">
      <vt:lpstr>Arial</vt: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Longin Jan Latecki</cp:lastModifiedBy>
  <cp:revision>14</cp:revision>
  <dcterms:created xsi:type="dcterms:W3CDTF">2026-09-19T01:09:14Z</dcterms:created>
  <dcterms:modified xsi:type="dcterms:W3CDTF">2026-09-20T15:25:21Z</dcterms:modified>
</cp:coreProperties>
</file>