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6858000" cx="12192000"/>
  <p:notesSz cx="6858000" cy="9144000"/>
  <p:embeddedFontLst>
    <p:embeddedFont>
      <p:font typeface="Cambria Math"/>
      <p:regular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CambriaMath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22021f1c782cf6e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22021f1c782cf6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77ed53cf67d763d_7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h77ed53cf67d763d_7_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h77ed53cf67d763d_7_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77ed53cf67d763d_7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h77ed53cf67d763d_7_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h77ed53cf67d763d_7_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77ed53cf67d763d_7_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h77ed53cf67d763d_7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77ed53cf67d763d_7_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h77ed53cf67d763d_7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77ed53cf67d763d_7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h77ed53cf67d763d_7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h77ed53cf67d763d_7_1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h77ed53cf67d763d_7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h77ed53cf67d763d_7_1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h77ed53cf67d763d_7_1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h77ed53cf67d763d_7_19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h77ed53cf67d763d_7_1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h77ed53cf67d763d_7_20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h77ed53cf67d763d_7_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h77ed53cf67d763d_7_2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h77ed53cf67d763d_7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h77ed53cf67d763d_7_2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h77ed53cf67d763d_7_2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h77ed53cf67d763d_7_2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h77ed53cf67d763d_7_2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h77ed53cf67d763d_7_2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h77ed53cf67d763d_7_2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h77ed53cf67d763d_7_2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h77ed53cf67d763d_7_2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h77ed53cf67d763d_7_2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h77ed53cf67d763d_7_2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h77ed53cf67d763d_7_29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h77ed53cf67d763d_7_29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h77ed53cf67d763d_7_3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h77ed53cf67d763d_7_3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h77ed53cf67d763d_7_4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h77ed53cf67d763d_7_4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h77ed53cf67d763d_7_40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h77ed53cf67d763d_7_4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2" name="Google Shape;592;h77ed53cf67d763d_7_4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h77ed53cf67d763d_7_48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h77ed53cf67d763d_7_5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h77ed53cf67d763d_7_5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h77ed53cf67d763d_7_60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h77ed53cf67d763d_7_6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h77ed53cf67d763d_7_6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h77ed53cf67d763d_7_6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h58a41d3e260e774f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h58a41d3e260e774f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h58a41d3e260e774f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h22021f1c782cf6ea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h22021f1c782cf6ea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h22021f1c782cf6ea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h22021f1c782cf6ea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h22021f1c782cf6ea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h22021f1c782cf6ea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h58a41d3e260e774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h58a41d3e260e774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h22021f1c782cf6ea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h22021f1c782cf6ea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h22021f1c782cf6ea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h22021f1c782cf6ea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h22021f1c782cf6ea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h22021f1c782cf6ea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h22021f1c782cf6ea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h22021f1c782cf6ea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h22021f1c782cf6ea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h22021f1c782cf6ea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h22021f1c782cf6ea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h22021f1c782cf6ea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h22021f1c782cf6ea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h22021f1c782cf6ea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h22021f1c782cf6ea_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h22021f1c782cf6ea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h22021f1c782cf6ea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h22021f1c782cf6ea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h22021f1c782cf6ea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h22021f1c782cf6ea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h22021f1c782cf6ea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h22021f1c782cf6ea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h22021f1c782cf6ea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h22021f1c782cf6ea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h22021f1c782cf6ea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h22021f1c782cf6ea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h22021f1c782cf6ea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h22021f1c782cf6ea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h22021f1c782cf6ea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h22021f1c782cf6ea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h22021f1c782cf6ea_1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h22021f1c782cf6ea_1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h22021f1c782cf6ea_1_2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h22021f1c782cf6ea_1_2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h22021f1c782cf6ea_1_2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9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Relationship Id="rId6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hyperlink" Target="https://openaccess.thecvf.com/content_ICCV_2017/papers/Selvaraju_Grad-CAM_Visual_Explanations_ICCV_2017_paper.pdf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2.png"/><Relationship Id="rId4" Type="http://schemas.openxmlformats.org/officeDocument/2006/relationships/image" Target="../media/image3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Relationship Id="rId4" Type="http://schemas.openxmlformats.org/officeDocument/2006/relationships/image" Target="../media/image3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1.png"/><Relationship Id="rId4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Relationship Id="rId5" Type="http://schemas.openxmlformats.org/officeDocument/2006/relationships/image" Target="../media/image4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7.png"/><Relationship Id="rId4" Type="http://schemas.openxmlformats.org/officeDocument/2006/relationships/image" Target="../media/image48.png"/><Relationship Id="rId5" Type="http://schemas.openxmlformats.org/officeDocument/2006/relationships/image" Target="../media/image55.png"/><Relationship Id="rId6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0300" y="4918667"/>
            <a:ext cx="23114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/>
        </p:nvSpPr>
        <p:spPr>
          <a:xfrm>
            <a:off x="3288200" y="5566633"/>
            <a:ext cx="56157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CIS 5590: Vision-Language Models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Fall 2026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757400" y="967133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dk1"/>
                </a:solidFill>
              </a:rPr>
              <a:t>Grounded Vision Models and Explainability</a:t>
            </a:r>
            <a:endParaRPr b="1" sz="3900">
              <a:solidFill>
                <a:schemeClr val="dk1"/>
              </a:solidFill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2353367" y="2739844"/>
            <a:ext cx="35613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CheWei Hsu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900">
                <a:solidFill>
                  <a:schemeClr val="dk1"/>
                </a:solidFill>
              </a:rPr>
              <a:t>tuu94754@temple.edu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Computer &amp; Information Science 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6277433" y="2739844"/>
            <a:ext cx="35613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MingChun Lee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</a:rPr>
              <a:t>tuu95941@temple.edu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Computer &amp; Information Science </a:t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A — Explainable AI &amp; Grad-CAM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566928" y="731520"/>
            <a:ext cx="18473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658368" y="1207008"/>
            <a:ext cx="5166360" cy="4343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91425" lIns="146300" spcFirstLastPara="1" rIns="146300" wrap="square" tIns="118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73B63"/>
                </a:solidFill>
                <a:latin typeface="Calibri"/>
                <a:ea typeface="Calibri"/>
                <a:cs typeface="Calibri"/>
                <a:sym typeface="Calibri"/>
              </a:rPr>
              <a:t>Main question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Why does the model make this prediction?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This part explains how Grad-CAM turns class-specific gradients into a spatial heatmap.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11827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Prediction</a:t>
            </a:r>
            <a:b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The model predicts "cow" with high confidence.</a:t>
            </a:r>
            <a:endParaRPr sz="16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11827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The Black-Box Problem</a:t>
            </a:r>
            <a:b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We don't know which image features influenced its decision.</a:t>
            </a:r>
            <a:endParaRPr sz="16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11827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Explainable AI (XAI)</a:t>
            </a:r>
            <a:b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Grad-CAM helps visualize which image regions contributed to the prediction.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 Prediction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model predicts "cow" with high confidence.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lackbox.png" id="103" name="Google Shape;10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3640" y="1143000"/>
            <a:ext cx="5349240" cy="300894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777240" y="5623560"/>
            <a:ext cx="10652760" cy="475488"/>
          </a:xfrm>
          <a:prstGeom prst="roundRect">
            <a:avLst>
              <a:gd fmla="val 16667" name="adj"/>
            </a:avLst>
          </a:prstGeom>
          <a:solidFill>
            <a:srgbClr val="EEF4F8"/>
          </a:solidFill>
          <a:ln cap="flat" cmpd="sng" w="9525">
            <a:solidFill>
              <a:srgbClr val="C6D4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91425" lIns="146300" spcFirstLastPara="1" rIns="146300" wrap="square" tIns="118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Storyline: XAI motivation → feature maps → gradients → Grad-CAM → limitations → Grad-CAM++.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 Why Explainability?</a:t>
            </a: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566928" y="731520"/>
            <a:ext cx="74390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 predictions do not always mean the model learned the right features.</a:t>
            </a:r>
            <a:endParaRPr sz="18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6355080" y="1234440"/>
            <a:ext cx="5138928" cy="452628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91425" lIns="146300" spcFirstLastPara="1" rIns="146300" wrap="square" tIns="118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73B63"/>
                </a:solidFill>
                <a:latin typeface="Calibri"/>
                <a:ea typeface="Calibri"/>
                <a:cs typeface="Calibri"/>
                <a:sym typeface="Calibri"/>
              </a:rPr>
              <a:t>Key points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111827"/>
              </a:buClr>
              <a:buSzPts val="1400"/>
              <a:buFont typeface="Calibri"/>
              <a:buAutoNum type="arabicPeriod"/>
            </a:pP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Black-Box Problem</a:t>
            </a: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Deep networks do not directly reveal which visual features drive their predictions.</a:t>
            </a: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2. Shortcut Learning</a:t>
            </a: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Models may rely on irrelevant background cues instead of the target object.</a:t>
            </a:r>
            <a:b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3. Why Explainability Matters</a:t>
            </a:r>
            <a:b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XAI helps us investigate which image regions contribute to a prediction.</a:t>
            </a:r>
            <a:endParaRPr sz="1400">
              <a:solidFill>
                <a:srgbClr val="11182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649" y="1890346"/>
            <a:ext cx="5893780" cy="3380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Shortcut learning example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566928" y="731520"/>
            <a:ext cx="51609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Heatmaps can reveal potentially misleading visual evidence.</a:t>
            </a:r>
            <a:endParaRPr sz="16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777240" y="5623560"/>
            <a:ext cx="10652760" cy="438912"/>
          </a:xfrm>
          <a:prstGeom prst="roundRect">
            <a:avLst>
              <a:gd fmla="val 16667" name="adj"/>
            </a:avLst>
          </a:prstGeom>
          <a:solidFill>
            <a:srgbClr val="EEF4F8"/>
          </a:solidFill>
          <a:ln cap="flat" cmpd="sng" w="9525">
            <a:solidFill>
              <a:srgbClr val="C6D4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Key Takeaway</a:t>
            </a:r>
            <a:b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rgbClr val="111827"/>
                </a:solidFill>
                <a:latin typeface="Calibri"/>
                <a:ea typeface="Calibri"/>
                <a:cs typeface="Calibri"/>
                <a:sym typeface="Calibri"/>
              </a:rPr>
              <a:t>If the heatmap mainly highlights grass, the model may be relying on a background shortcut.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547" y="1375664"/>
            <a:ext cx="4927600" cy="3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9866" y="1362964"/>
            <a:ext cx="4914900" cy="372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0" y="0"/>
            <a:ext cx="12192000" cy="658368"/>
          </a:xfrm>
          <a:prstGeom prst="rect">
            <a:avLst/>
          </a:prstGeom>
          <a:solidFill>
            <a:srgbClr val="1B3D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594360" y="146304"/>
            <a:ext cx="1109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CNN Basics — What Is a Convolutional Neural Network?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658368" y="804672"/>
            <a:ext cx="1082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A CNN learns visual patterns from an image and builds increasingly useful representations.</a:t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640080" y="1508760"/>
            <a:ext cx="2423160" cy="248716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731519" y="1682496"/>
            <a:ext cx="224028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INPUT IMAGE</a:t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1234440" y="2148840"/>
            <a:ext cx="1234440" cy="1234440"/>
          </a:xfrm>
          <a:prstGeom prst="rect">
            <a:avLst/>
          </a:prstGeom>
          <a:solidFill>
            <a:srgbClr val="D5E5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1618488" y="2276856"/>
            <a:ext cx="521207" cy="493776"/>
          </a:xfrm>
          <a:prstGeom prst="ellipse">
            <a:avLst/>
          </a:prstGeom>
          <a:solidFill>
            <a:srgbClr val="F5A6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1517904" y="2743200"/>
            <a:ext cx="704088" cy="521207"/>
          </a:xfrm>
          <a:prstGeom prst="rect">
            <a:avLst/>
          </a:prstGeom>
          <a:solidFill>
            <a:srgbClr val="6CA3D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804671" y="3474720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Pixels (RGB)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3108960" y="2514600"/>
            <a:ext cx="3840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3529584" y="1508760"/>
            <a:ext cx="2423160" cy="248716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3621024" y="1682496"/>
            <a:ext cx="224028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CONVOLUTION</a:t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4251960" y="2258568"/>
            <a:ext cx="274320" cy="265176"/>
          </a:xfrm>
          <a:prstGeom prst="rect">
            <a:avLst/>
          </a:prstGeom>
          <a:solidFill>
            <a:srgbClr val="C0D9E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572000" y="2258568"/>
            <a:ext cx="274320" cy="265176"/>
          </a:xfrm>
          <a:prstGeom prst="rect">
            <a:avLst/>
          </a:prstGeom>
          <a:solidFill>
            <a:srgbClr val="71A6C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4892040" y="2258568"/>
            <a:ext cx="274320" cy="265176"/>
          </a:xfrm>
          <a:prstGeom prst="rect">
            <a:avLst/>
          </a:prstGeom>
          <a:solidFill>
            <a:srgbClr val="F5B37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4251960" y="2569464"/>
            <a:ext cx="274320" cy="265176"/>
          </a:xfrm>
          <a:prstGeom prst="rect">
            <a:avLst/>
          </a:prstGeom>
          <a:solidFill>
            <a:srgbClr val="71A6C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4572000" y="2569464"/>
            <a:ext cx="274320" cy="265176"/>
          </a:xfrm>
          <a:prstGeom prst="rect">
            <a:avLst/>
          </a:prstGeom>
          <a:solidFill>
            <a:srgbClr val="F5B37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892040" y="2569464"/>
            <a:ext cx="274320" cy="265176"/>
          </a:xfrm>
          <a:prstGeom prst="rect">
            <a:avLst/>
          </a:prstGeom>
          <a:solidFill>
            <a:srgbClr val="C0D9E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251960" y="2880360"/>
            <a:ext cx="274320" cy="265176"/>
          </a:xfrm>
          <a:prstGeom prst="rect">
            <a:avLst/>
          </a:prstGeom>
          <a:solidFill>
            <a:srgbClr val="F5B37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4572000" y="2880360"/>
            <a:ext cx="274320" cy="265176"/>
          </a:xfrm>
          <a:prstGeom prst="rect">
            <a:avLst/>
          </a:prstGeom>
          <a:solidFill>
            <a:srgbClr val="C0D9E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892040" y="2880360"/>
            <a:ext cx="274320" cy="265176"/>
          </a:xfrm>
          <a:prstGeom prst="rect">
            <a:avLst/>
          </a:prstGeom>
          <a:solidFill>
            <a:srgbClr val="71A6C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3694176" y="3474720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Learned filters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5998464" y="2514600"/>
            <a:ext cx="3840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  <p:sp>
        <p:nvSpPr>
          <p:cNvPr id="153" name="Google Shape;153;p18"/>
          <p:cNvSpPr/>
          <p:nvPr/>
        </p:nvSpPr>
        <p:spPr>
          <a:xfrm>
            <a:off x="6419088" y="1508760"/>
            <a:ext cx="2423160" cy="248716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6510528" y="1682496"/>
            <a:ext cx="224028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FEATURE MAPS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6839712" y="2359152"/>
            <a:ext cx="1069848" cy="932688"/>
          </a:xfrm>
          <a:prstGeom prst="rect">
            <a:avLst/>
          </a:prstGeom>
          <a:solidFill>
            <a:srgbClr val="F7BDA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7223760" y="2267712"/>
            <a:ext cx="1069848" cy="932688"/>
          </a:xfrm>
          <a:prstGeom prst="rect">
            <a:avLst/>
          </a:prstGeom>
          <a:solidFill>
            <a:srgbClr val="EDB1B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7607808" y="2176272"/>
            <a:ext cx="1069848" cy="932688"/>
          </a:xfrm>
          <a:prstGeom prst="rect">
            <a:avLst/>
          </a:prstGeom>
          <a:solidFill>
            <a:srgbClr val="E3A5B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6583680" y="3474720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Spatial responses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8887968" y="2514600"/>
            <a:ext cx="3840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  <p:sp>
        <p:nvSpPr>
          <p:cNvPr id="160" name="Google Shape;160;p18"/>
          <p:cNvSpPr/>
          <p:nvPr/>
        </p:nvSpPr>
        <p:spPr>
          <a:xfrm>
            <a:off x="9308592" y="1508760"/>
            <a:ext cx="2423160" cy="248716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8"/>
          <p:cNvSpPr txBox="1"/>
          <p:nvPr/>
        </p:nvSpPr>
        <p:spPr>
          <a:xfrm>
            <a:off x="9400032" y="1682496"/>
            <a:ext cx="224028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PREDICTION</a:t>
            </a:r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9829800" y="2258568"/>
            <a:ext cx="1280160" cy="201168"/>
          </a:xfrm>
          <a:prstGeom prst="rect">
            <a:avLst/>
          </a:prstGeom>
          <a:solidFill>
            <a:srgbClr val="72B89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9829800" y="2578608"/>
            <a:ext cx="758952" cy="201168"/>
          </a:xfrm>
          <a:prstGeom prst="rect">
            <a:avLst/>
          </a:prstGeom>
          <a:solidFill>
            <a:srgbClr val="F5A6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9829800" y="2898648"/>
            <a:ext cx="420624" cy="201168"/>
          </a:xfrm>
          <a:prstGeom prst="rect">
            <a:avLst/>
          </a:prstGeom>
          <a:solidFill>
            <a:srgbClr val="6CA3D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9473184" y="3474720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Class scores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713232" y="4343400"/>
            <a:ext cx="5303520" cy="1024128"/>
          </a:xfrm>
          <a:prstGeom prst="roundRect">
            <a:avLst>
              <a:gd fmla="val 16667" name="adj"/>
            </a:avLst>
          </a:prstGeom>
          <a:solidFill>
            <a:srgbClr val="EAF0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941832" y="4517136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Early CNN layers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941832" y="4846320"/>
            <a:ext cx="4782312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Respond to edges, corners, and textures.</a:t>
            </a:r>
            <a:endParaRPr/>
          </a:p>
        </p:txBody>
      </p:sp>
      <p:sp>
        <p:nvSpPr>
          <p:cNvPr id="169" name="Google Shape;169;p18"/>
          <p:cNvSpPr/>
          <p:nvPr/>
        </p:nvSpPr>
        <p:spPr>
          <a:xfrm>
            <a:off x="6172200" y="4343400"/>
            <a:ext cx="5303520" cy="1024128"/>
          </a:xfrm>
          <a:prstGeom prst="roundRect">
            <a:avLst>
              <a:gd fmla="val 16667" name="adj"/>
            </a:avLst>
          </a:prstGeom>
          <a:solidFill>
            <a:srgbClr val="EAF0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6400800" y="4517136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Deeper CNN layers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6400800" y="4846320"/>
            <a:ext cx="4782312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Combine patterns into object parts and concepts.</a:t>
            </a:r>
            <a:endParaRPr/>
          </a:p>
        </p:txBody>
      </p:sp>
      <p:sp>
        <p:nvSpPr>
          <p:cNvPr id="172" name="Google Shape;172;p18"/>
          <p:cNvSpPr/>
          <p:nvPr/>
        </p:nvSpPr>
        <p:spPr>
          <a:xfrm>
            <a:off x="822960" y="5669280"/>
            <a:ext cx="10546080" cy="566928"/>
          </a:xfrm>
          <a:prstGeom prst="roundRect">
            <a:avLst>
              <a:gd fmla="val 16667" name="adj"/>
            </a:avLst>
          </a:prstGeom>
          <a:solidFill>
            <a:srgbClr val="EBF4FA"/>
          </a:solidFill>
          <a:ln cap="flat" cmpd="sng" w="9525">
            <a:solidFill>
              <a:srgbClr val="BED5E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1069848" y="5788152"/>
            <a:ext cx="10088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KEY TAKEAWAY  ·  CNNs produce feature maps that Grad-CAM will analyze.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0" y="0"/>
            <a:ext cx="12192000" cy="658368"/>
          </a:xfrm>
          <a:prstGeom prst="rect">
            <a:avLst/>
          </a:prstGeom>
          <a:solidFill>
            <a:srgbClr val="1B3D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594360" y="146304"/>
            <a:ext cx="1109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CNN Basics — How Convolution Works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658368" y="804672"/>
            <a:ext cx="1082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A small learned filter scans local regions and computes a response at every location.</a:t>
            </a:r>
            <a:endParaRPr/>
          </a:p>
        </p:txBody>
      </p:sp>
      <p:sp>
        <p:nvSpPr>
          <p:cNvPr id="182" name="Google Shape;182;p19"/>
          <p:cNvSpPr/>
          <p:nvPr/>
        </p:nvSpPr>
        <p:spPr>
          <a:xfrm>
            <a:off x="612648" y="1353312"/>
            <a:ext cx="6995160" cy="407822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1024128" y="1563624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Input patch (3 × 3)</a:t>
            </a: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3831336" y="1563624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Filter (3 × 3)</a:t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1024128" y="2112264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1024128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7" name="Google Shape;187;p19"/>
          <p:cNvSpPr/>
          <p:nvPr/>
        </p:nvSpPr>
        <p:spPr>
          <a:xfrm>
            <a:off x="1655064" y="2112264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>
            <a:off x="1655064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9" name="Google Shape;189;p19"/>
          <p:cNvSpPr/>
          <p:nvPr/>
        </p:nvSpPr>
        <p:spPr>
          <a:xfrm>
            <a:off x="2286000" y="2112264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2286000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1" name="Google Shape;191;p19"/>
          <p:cNvSpPr/>
          <p:nvPr/>
        </p:nvSpPr>
        <p:spPr>
          <a:xfrm>
            <a:off x="1024128" y="2734056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 txBox="1"/>
          <p:nvPr/>
        </p:nvSpPr>
        <p:spPr>
          <a:xfrm>
            <a:off x="1024128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1655064" y="2734056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1655064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2286000" y="2734056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2286000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7" name="Google Shape;197;p19"/>
          <p:cNvSpPr/>
          <p:nvPr/>
        </p:nvSpPr>
        <p:spPr>
          <a:xfrm>
            <a:off x="1024128" y="3355848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9"/>
          <p:cNvSpPr txBox="1"/>
          <p:nvPr/>
        </p:nvSpPr>
        <p:spPr>
          <a:xfrm>
            <a:off x="1024128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1655064" y="3355848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9"/>
          <p:cNvSpPr txBox="1"/>
          <p:nvPr/>
        </p:nvSpPr>
        <p:spPr>
          <a:xfrm>
            <a:off x="1655064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2286000" y="3355848"/>
            <a:ext cx="576072" cy="557784"/>
          </a:xfrm>
          <a:prstGeom prst="rect">
            <a:avLst/>
          </a:prstGeom>
          <a:solidFill>
            <a:srgbClr val="E0EDF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2286000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3849624" y="2112264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3849624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5" name="Google Shape;205;p19"/>
          <p:cNvSpPr/>
          <p:nvPr/>
        </p:nvSpPr>
        <p:spPr>
          <a:xfrm>
            <a:off x="4480560" y="2112264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 txBox="1"/>
          <p:nvPr/>
        </p:nvSpPr>
        <p:spPr>
          <a:xfrm>
            <a:off x="4480560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07" name="Google Shape;207;p19"/>
          <p:cNvSpPr/>
          <p:nvPr/>
        </p:nvSpPr>
        <p:spPr>
          <a:xfrm>
            <a:off x="5111496" y="2112264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9"/>
          <p:cNvSpPr txBox="1"/>
          <p:nvPr/>
        </p:nvSpPr>
        <p:spPr>
          <a:xfrm>
            <a:off x="5111496" y="2249424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/>
          </a:p>
        </p:txBody>
      </p:sp>
      <p:sp>
        <p:nvSpPr>
          <p:cNvPr id="209" name="Google Shape;209;p19"/>
          <p:cNvSpPr/>
          <p:nvPr/>
        </p:nvSpPr>
        <p:spPr>
          <a:xfrm>
            <a:off x="3849624" y="2734056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3849624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1" name="Google Shape;211;p19"/>
          <p:cNvSpPr/>
          <p:nvPr/>
        </p:nvSpPr>
        <p:spPr>
          <a:xfrm>
            <a:off x="4480560" y="2734056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9"/>
          <p:cNvSpPr txBox="1"/>
          <p:nvPr/>
        </p:nvSpPr>
        <p:spPr>
          <a:xfrm>
            <a:off x="4480560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13" name="Google Shape;213;p19"/>
          <p:cNvSpPr/>
          <p:nvPr/>
        </p:nvSpPr>
        <p:spPr>
          <a:xfrm>
            <a:off x="5111496" y="2734056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5111496" y="2871216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/>
          </a:p>
        </p:txBody>
      </p:sp>
      <p:sp>
        <p:nvSpPr>
          <p:cNvPr id="215" name="Google Shape;215;p19"/>
          <p:cNvSpPr/>
          <p:nvPr/>
        </p:nvSpPr>
        <p:spPr>
          <a:xfrm>
            <a:off x="3849624" y="3355848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 txBox="1"/>
          <p:nvPr/>
        </p:nvSpPr>
        <p:spPr>
          <a:xfrm>
            <a:off x="3849624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7" name="Google Shape;217;p19"/>
          <p:cNvSpPr/>
          <p:nvPr/>
        </p:nvSpPr>
        <p:spPr>
          <a:xfrm>
            <a:off x="4480560" y="3355848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4480560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19" name="Google Shape;219;p19"/>
          <p:cNvSpPr/>
          <p:nvPr/>
        </p:nvSpPr>
        <p:spPr>
          <a:xfrm>
            <a:off x="5111496" y="3355848"/>
            <a:ext cx="576072" cy="557784"/>
          </a:xfrm>
          <a:prstGeom prst="rect">
            <a:avLst/>
          </a:prstGeom>
          <a:solidFill>
            <a:srgbClr val="FBE8D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 txBox="1"/>
          <p:nvPr/>
        </p:nvSpPr>
        <p:spPr>
          <a:xfrm>
            <a:off x="5111496" y="3493008"/>
            <a:ext cx="57607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3127248" y="2615184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/>
          </a:p>
        </p:txBody>
      </p:sp>
      <p:sp>
        <p:nvSpPr>
          <p:cNvPr id="222" name="Google Shape;222;p19"/>
          <p:cNvSpPr txBox="1"/>
          <p:nvPr/>
        </p:nvSpPr>
        <p:spPr>
          <a:xfrm>
            <a:off x="5897880" y="2615184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  <p:sp>
        <p:nvSpPr>
          <p:cNvPr id="223" name="Google Shape;223;p19"/>
          <p:cNvSpPr/>
          <p:nvPr/>
        </p:nvSpPr>
        <p:spPr>
          <a:xfrm>
            <a:off x="6492240" y="2423160"/>
            <a:ext cx="804672" cy="960120"/>
          </a:xfrm>
          <a:prstGeom prst="roundRect">
            <a:avLst>
              <a:gd fmla="val 16667" name="adj"/>
            </a:avLst>
          </a:prstGeom>
          <a:solidFill>
            <a:srgbClr val="DDEEE8"/>
          </a:solidFill>
          <a:ln cap="flat" cmpd="sng" w="9525">
            <a:solidFill>
              <a:srgbClr val="72B89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9"/>
          <p:cNvSpPr txBox="1"/>
          <p:nvPr/>
        </p:nvSpPr>
        <p:spPr>
          <a:xfrm>
            <a:off x="6611112" y="2734056"/>
            <a:ext cx="603504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−1</a:t>
            </a:r>
            <a:endParaRPr/>
          </a:p>
        </p:txBody>
      </p:sp>
      <p:sp>
        <p:nvSpPr>
          <p:cNvPr id="225" name="Google Shape;225;p19"/>
          <p:cNvSpPr txBox="1"/>
          <p:nvPr/>
        </p:nvSpPr>
        <p:spPr>
          <a:xfrm>
            <a:off x="960120" y="4379976"/>
            <a:ext cx="6391656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Multiply matching cells and add:  (1−0) + (0−3) + (2−1) = −1</a:t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7845552" y="1353312"/>
            <a:ext cx="3767328" cy="4078224"/>
          </a:xfrm>
          <a:prstGeom prst="roundRect">
            <a:avLst>
              <a:gd fmla="val 16667" name="adj"/>
            </a:avLst>
          </a:prstGeom>
          <a:solidFill>
            <a:srgbClr val="EAF0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8138160" y="1609344"/>
            <a:ext cx="3191256" cy="393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What the filter does</a:t>
            </a:r>
            <a:endParaRPr/>
          </a:p>
        </p:txBody>
      </p:sp>
      <p:sp>
        <p:nvSpPr>
          <p:cNvPr id="228" name="Google Shape;228;p19"/>
          <p:cNvSpPr txBox="1"/>
          <p:nvPr/>
        </p:nvSpPr>
        <p:spPr>
          <a:xfrm>
            <a:off x="8183879" y="2185416"/>
            <a:ext cx="3072384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1. Slides over an input image or feature map.</a:t>
            </a:r>
            <a:endParaRPr/>
          </a:p>
        </p:txBody>
      </p:sp>
      <p:sp>
        <p:nvSpPr>
          <p:cNvPr id="229" name="Google Shape;229;p19"/>
          <p:cNvSpPr txBox="1"/>
          <p:nvPr/>
        </p:nvSpPr>
        <p:spPr>
          <a:xfrm>
            <a:off x="8183879" y="2907792"/>
            <a:ext cx="3072384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2. Computes a weighted sum at each position.</a:t>
            </a:r>
            <a:endParaRPr/>
          </a:p>
        </p:txBody>
      </p:sp>
      <p:sp>
        <p:nvSpPr>
          <p:cNvPr id="230" name="Google Shape;230;p19"/>
          <p:cNvSpPr txBox="1"/>
          <p:nvPr/>
        </p:nvSpPr>
        <p:spPr>
          <a:xfrm>
            <a:off x="8183879" y="3630168"/>
            <a:ext cx="3072384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3. Produces an output feature map.</a:t>
            </a:r>
            <a:endParaRPr/>
          </a:p>
        </p:txBody>
      </p:sp>
      <p:sp>
        <p:nvSpPr>
          <p:cNvPr id="231" name="Google Shape;231;p19"/>
          <p:cNvSpPr txBox="1"/>
          <p:nvPr/>
        </p:nvSpPr>
        <p:spPr>
          <a:xfrm>
            <a:off x="8183879" y="4352544"/>
            <a:ext cx="3072384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4. Learns useful visual patterns during training.</a:t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822960" y="5669280"/>
            <a:ext cx="10546080" cy="566928"/>
          </a:xfrm>
          <a:prstGeom prst="roundRect">
            <a:avLst>
              <a:gd fmla="val 16667" name="adj"/>
            </a:avLst>
          </a:prstGeom>
          <a:solidFill>
            <a:srgbClr val="EBF4FA"/>
          </a:solidFill>
          <a:ln cap="flat" cmpd="sng" w="9525">
            <a:solidFill>
              <a:srgbClr val="BED5E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9"/>
          <p:cNvSpPr txBox="1"/>
          <p:nvPr/>
        </p:nvSpPr>
        <p:spPr>
          <a:xfrm>
            <a:off x="1069848" y="5788152"/>
            <a:ext cx="10088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KEY TAKEAWAY  ·  One learned filter produces one output channel (feature map).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0" y="0"/>
            <a:ext cx="12192000" cy="658368"/>
          </a:xfrm>
          <a:prstGeom prst="rect">
            <a:avLst/>
          </a:prstGeom>
          <a:solidFill>
            <a:srgbClr val="1B3D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0"/>
          <p:cNvSpPr txBox="1"/>
          <p:nvPr/>
        </p:nvSpPr>
        <p:spPr>
          <a:xfrm>
            <a:off x="594360" y="146304"/>
            <a:ext cx="110947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CNN Basics — Activations and Feature Maps</a:t>
            </a:r>
            <a:endParaRPr/>
          </a:p>
        </p:txBody>
      </p:sp>
      <p:sp>
        <p:nvSpPr>
          <p:cNvPr id="241" name="Google Shape;241;p20"/>
          <p:cNvSpPr txBox="1"/>
          <p:nvPr/>
        </p:nvSpPr>
        <p:spPr>
          <a:xfrm>
            <a:off x="658368" y="804672"/>
            <a:ext cx="1082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An activation is a numeric response; a feature map keeps the responses arranged spatially.</a:t>
            </a:r>
            <a:endParaRPr/>
          </a:p>
        </p:txBody>
      </p:sp>
      <p:sp>
        <p:nvSpPr>
          <p:cNvPr id="242" name="Google Shape;242;p20"/>
          <p:cNvSpPr/>
          <p:nvPr/>
        </p:nvSpPr>
        <p:spPr>
          <a:xfrm>
            <a:off x="621792" y="1417320"/>
            <a:ext cx="7086600" cy="4059936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868680" y="1600200"/>
            <a:ext cx="638251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Example: two filters respond to different local patterns</a:t>
            </a: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1124712" y="2185416"/>
            <a:ext cx="420624" cy="420624"/>
          </a:xfrm>
          <a:prstGeom prst="rect">
            <a:avLst/>
          </a:prstGeom>
          <a:solidFill>
            <a:srgbClr val="EEE1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1581912" y="2185416"/>
            <a:ext cx="420624" cy="420624"/>
          </a:xfrm>
          <a:prstGeom prst="rect">
            <a:avLst/>
          </a:prstGeom>
          <a:solidFill>
            <a:srgbClr val="E7D7E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2039112" y="2185416"/>
            <a:ext cx="420624" cy="420624"/>
          </a:xfrm>
          <a:prstGeom prst="rect">
            <a:avLst/>
          </a:prstGeom>
          <a:solidFill>
            <a:srgbClr val="BD9AC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2496312" y="2185416"/>
            <a:ext cx="420624" cy="420624"/>
          </a:xfrm>
          <a:prstGeom prst="rect">
            <a:avLst/>
          </a:prstGeom>
          <a:solidFill>
            <a:srgbClr val="B690C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1124712" y="2642616"/>
            <a:ext cx="420624" cy="420624"/>
          </a:xfrm>
          <a:prstGeom prst="rect">
            <a:avLst/>
          </a:prstGeom>
          <a:solidFill>
            <a:srgbClr val="EEE1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0"/>
          <p:cNvSpPr/>
          <p:nvPr/>
        </p:nvSpPr>
        <p:spPr>
          <a:xfrm>
            <a:off x="1581912" y="2642616"/>
            <a:ext cx="420624" cy="420624"/>
          </a:xfrm>
          <a:prstGeom prst="rect">
            <a:avLst/>
          </a:prstGeom>
          <a:solidFill>
            <a:srgbClr val="E0CDE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2039112" y="2642616"/>
            <a:ext cx="420624" cy="420624"/>
          </a:xfrm>
          <a:prstGeom prst="rect">
            <a:avLst/>
          </a:prstGeom>
          <a:solidFill>
            <a:srgbClr val="C4A4C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2496312" y="2642616"/>
            <a:ext cx="420624" cy="420624"/>
          </a:xfrm>
          <a:prstGeom prst="rect">
            <a:avLst/>
          </a:prstGeom>
          <a:solidFill>
            <a:srgbClr val="BD9AC9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1124712" y="3099816"/>
            <a:ext cx="420624" cy="420624"/>
          </a:xfrm>
          <a:prstGeom prst="rect">
            <a:avLst/>
          </a:prstGeom>
          <a:solidFill>
            <a:srgbClr val="EEE1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1581912" y="3099816"/>
            <a:ext cx="420624" cy="420624"/>
          </a:xfrm>
          <a:prstGeom prst="rect">
            <a:avLst/>
          </a:prstGeom>
          <a:solidFill>
            <a:srgbClr val="E7D7E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2039112" y="3099816"/>
            <a:ext cx="420624" cy="420624"/>
          </a:xfrm>
          <a:prstGeom prst="rect">
            <a:avLst/>
          </a:prstGeom>
          <a:solidFill>
            <a:srgbClr val="E7D7E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2496312" y="3099816"/>
            <a:ext cx="420624" cy="420624"/>
          </a:xfrm>
          <a:prstGeom prst="rect">
            <a:avLst/>
          </a:prstGeom>
          <a:solidFill>
            <a:srgbClr val="E0CDE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1124712" y="3557016"/>
            <a:ext cx="420624" cy="420624"/>
          </a:xfrm>
          <a:prstGeom prst="rect">
            <a:avLst/>
          </a:prstGeom>
          <a:solidFill>
            <a:srgbClr val="F5ECF5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1581912" y="3557016"/>
            <a:ext cx="420624" cy="420624"/>
          </a:xfrm>
          <a:prstGeom prst="rect">
            <a:avLst/>
          </a:prstGeom>
          <a:solidFill>
            <a:srgbClr val="EEE1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2039112" y="3557016"/>
            <a:ext cx="420624" cy="420624"/>
          </a:xfrm>
          <a:prstGeom prst="rect">
            <a:avLst/>
          </a:prstGeom>
          <a:solidFill>
            <a:srgbClr val="EEE1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0"/>
          <p:cNvSpPr/>
          <p:nvPr/>
        </p:nvSpPr>
        <p:spPr>
          <a:xfrm>
            <a:off x="2496312" y="3557016"/>
            <a:ext cx="420624" cy="420624"/>
          </a:xfrm>
          <a:prstGeom prst="rect">
            <a:avLst/>
          </a:prstGeom>
          <a:solidFill>
            <a:srgbClr val="E7D7E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0"/>
          <p:cNvSpPr txBox="1"/>
          <p:nvPr/>
        </p:nvSpPr>
        <p:spPr>
          <a:xfrm>
            <a:off x="941832" y="4279392"/>
            <a:ext cx="27980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Feature Map A: vertical pattern</a:t>
            </a:r>
            <a:endParaRPr/>
          </a:p>
        </p:txBody>
      </p:sp>
      <p:sp>
        <p:nvSpPr>
          <p:cNvPr id="261" name="Google Shape;261;p20"/>
          <p:cNvSpPr/>
          <p:nvPr/>
        </p:nvSpPr>
        <p:spPr>
          <a:xfrm>
            <a:off x="4389120" y="21854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0"/>
          <p:cNvSpPr/>
          <p:nvPr/>
        </p:nvSpPr>
        <p:spPr>
          <a:xfrm>
            <a:off x="4846320" y="21854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0"/>
          <p:cNvSpPr/>
          <p:nvPr/>
        </p:nvSpPr>
        <p:spPr>
          <a:xfrm>
            <a:off x="5303520" y="21854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0"/>
          <p:cNvSpPr/>
          <p:nvPr/>
        </p:nvSpPr>
        <p:spPr>
          <a:xfrm>
            <a:off x="5760720" y="21854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4389120" y="2642616"/>
            <a:ext cx="420624" cy="420624"/>
          </a:xfrm>
          <a:prstGeom prst="rect">
            <a:avLst/>
          </a:prstGeom>
          <a:solidFill>
            <a:srgbClr val="D8B895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0"/>
          <p:cNvSpPr/>
          <p:nvPr/>
        </p:nvSpPr>
        <p:spPr>
          <a:xfrm>
            <a:off x="4846320" y="2642616"/>
            <a:ext cx="420624" cy="420624"/>
          </a:xfrm>
          <a:prstGeom prst="rect">
            <a:avLst/>
          </a:prstGeom>
          <a:solidFill>
            <a:srgbClr val="DCBF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0"/>
          <p:cNvSpPr/>
          <p:nvPr/>
        </p:nvSpPr>
        <p:spPr>
          <a:xfrm>
            <a:off x="5303520" y="2642616"/>
            <a:ext cx="420624" cy="420624"/>
          </a:xfrm>
          <a:prstGeom prst="rect">
            <a:avLst/>
          </a:prstGeom>
          <a:solidFill>
            <a:srgbClr val="D8B895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5760720" y="2642616"/>
            <a:ext cx="420624" cy="420624"/>
          </a:xfrm>
          <a:prstGeom prst="rect">
            <a:avLst/>
          </a:prstGeom>
          <a:solidFill>
            <a:srgbClr val="DCBF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/>
          <p:nvPr/>
        </p:nvSpPr>
        <p:spPr>
          <a:xfrm>
            <a:off x="4389120" y="3099816"/>
            <a:ext cx="420624" cy="420624"/>
          </a:xfrm>
          <a:prstGeom prst="rect">
            <a:avLst/>
          </a:prstGeom>
          <a:solidFill>
            <a:srgbClr val="DCBF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0"/>
          <p:cNvSpPr/>
          <p:nvPr/>
        </p:nvSpPr>
        <p:spPr>
          <a:xfrm>
            <a:off x="4846320" y="3099816"/>
            <a:ext cx="420624" cy="420624"/>
          </a:xfrm>
          <a:prstGeom prst="rect">
            <a:avLst/>
          </a:prstGeom>
          <a:solidFill>
            <a:srgbClr val="D8B895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0"/>
          <p:cNvSpPr/>
          <p:nvPr/>
        </p:nvSpPr>
        <p:spPr>
          <a:xfrm>
            <a:off x="5303520" y="3099816"/>
            <a:ext cx="420624" cy="420624"/>
          </a:xfrm>
          <a:prstGeom prst="rect">
            <a:avLst/>
          </a:prstGeom>
          <a:solidFill>
            <a:srgbClr val="DCBFA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0"/>
          <p:cNvSpPr/>
          <p:nvPr/>
        </p:nvSpPr>
        <p:spPr>
          <a:xfrm>
            <a:off x="5760720" y="3099816"/>
            <a:ext cx="420624" cy="420624"/>
          </a:xfrm>
          <a:prstGeom prst="rect">
            <a:avLst/>
          </a:prstGeom>
          <a:solidFill>
            <a:srgbClr val="D8B895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0"/>
          <p:cNvSpPr/>
          <p:nvPr/>
        </p:nvSpPr>
        <p:spPr>
          <a:xfrm>
            <a:off x="4389120" y="35570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0"/>
          <p:cNvSpPr/>
          <p:nvPr/>
        </p:nvSpPr>
        <p:spPr>
          <a:xfrm>
            <a:off x="4846320" y="3557016"/>
            <a:ext cx="420624" cy="420624"/>
          </a:xfrm>
          <a:prstGeom prst="rect">
            <a:avLst/>
          </a:prstGeom>
          <a:solidFill>
            <a:srgbClr val="EEE2D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0"/>
          <p:cNvSpPr/>
          <p:nvPr/>
        </p:nvSpPr>
        <p:spPr>
          <a:xfrm>
            <a:off x="5303520" y="3557016"/>
            <a:ext cx="420624" cy="420624"/>
          </a:xfrm>
          <a:prstGeom prst="rect">
            <a:avLst/>
          </a:prstGeom>
          <a:solidFill>
            <a:srgbClr val="F2E9E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5760720" y="3557016"/>
            <a:ext cx="420624" cy="420624"/>
          </a:xfrm>
          <a:prstGeom prst="rect">
            <a:avLst/>
          </a:prstGeom>
          <a:solidFill>
            <a:srgbClr val="EEE2D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0"/>
          <p:cNvSpPr txBox="1"/>
          <p:nvPr/>
        </p:nvSpPr>
        <p:spPr>
          <a:xfrm>
            <a:off x="4206240" y="4279392"/>
            <a:ext cx="27980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Feature Map B: horizontal pattern</a:t>
            </a:r>
            <a:endParaRPr/>
          </a:p>
        </p:txBody>
      </p:sp>
      <p:sp>
        <p:nvSpPr>
          <p:cNvPr id="278" name="Google Shape;278;p20"/>
          <p:cNvSpPr/>
          <p:nvPr/>
        </p:nvSpPr>
        <p:spPr>
          <a:xfrm>
            <a:off x="7927848" y="1417320"/>
            <a:ext cx="3694176" cy="4059936"/>
          </a:xfrm>
          <a:prstGeom prst="roundRect">
            <a:avLst>
              <a:gd fmla="val 16667" name="adj"/>
            </a:avLst>
          </a:prstGeom>
          <a:solidFill>
            <a:srgbClr val="EAF0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8165592" y="1645920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How to interpret them</a:t>
            </a:r>
            <a:endParaRPr/>
          </a:p>
        </p:txBody>
      </p:sp>
      <p:sp>
        <p:nvSpPr>
          <p:cNvPr id="280" name="Google Shape;280;p20"/>
          <p:cNvSpPr txBox="1"/>
          <p:nvPr/>
        </p:nvSpPr>
        <p:spPr>
          <a:xfrm>
            <a:off x="8183879" y="2194560"/>
            <a:ext cx="3090672" cy="667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Each cell = one activation at one spatial location.</a:t>
            </a:r>
            <a:endParaRPr/>
          </a:p>
        </p:txBody>
      </p:sp>
      <p:sp>
        <p:nvSpPr>
          <p:cNvPr id="281" name="Google Shape;281;p20"/>
          <p:cNvSpPr txBox="1"/>
          <p:nvPr/>
        </p:nvSpPr>
        <p:spPr>
          <a:xfrm>
            <a:off x="8183879" y="2898648"/>
            <a:ext cx="3090672" cy="667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Larger values = stronger response to that learned pattern.</a:t>
            </a:r>
            <a:endParaRPr/>
          </a:p>
        </p:txBody>
      </p:sp>
      <p:sp>
        <p:nvSpPr>
          <p:cNvPr id="282" name="Google Shape;282;p20"/>
          <p:cNvSpPr txBox="1"/>
          <p:nvPr/>
        </p:nvSpPr>
        <p:spPr>
          <a:xfrm>
            <a:off x="8183879" y="3602736"/>
            <a:ext cx="3090672" cy="667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K feature maps form an activation tensor, A ∈ ℝᴷˣᴴˣᵂ.</a:t>
            </a:r>
            <a:endParaRPr/>
          </a:p>
        </p:txBody>
      </p:sp>
      <p:sp>
        <p:nvSpPr>
          <p:cNvPr id="283" name="Google Shape;283;p20"/>
          <p:cNvSpPr txBox="1"/>
          <p:nvPr/>
        </p:nvSpPr>
        <p:spPr>
          <a:xfrm>
            <a:off x="8183879" y="4306824"/>
            <a:ext cx="3090672" cy="667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546274"/>
                </a:solidFill>
                <a:latin typeface="Arial"/>
                <a:ea typeface="Arial"/>
                <a:cs typeface="Arial"/>
                <a:sym typeface="Arial"/>
              </a:rPr>
              <a:t>Grad-CAM uses these maps plus target-class gradients.</a:t>
            </a:r>
            <a:endParaRPr/>
          </a:p>
        </p:txBody>
      </p:sp>
      <p:sp>
        <p:nvSpPr>
          <p:cNvPr id="284" name="Google Shape;284;p20"/>
          <p:cNvSpPr/>
          <p:nvPr/>
        </p:nvSpPr>
        <p:spPr>
          <a:xfrm>
            <a:off x="822960" y="5669280"/>
            <a:ext cx="10546080" cy="566928"/>
          </a:xfrm>
          <a:prstGeom prst="roundRect">
            <a:avLst>
              <a:gd fmla="val 16667" name="adj"/>
            </a:avLst>
          </a:prstGeom>
          <a:solidFill>
            <a:srgbClr val="EBF4FA"/>
          </a:solidFill>
          <a:ln cap="flat" cmpd="sng" w="9525">
            <a:solidFill>
              <a:srgbClr val="BED5E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0"/>
          <p:cNvSpPr txBox="1"/>
          <p:nvPr/>
        </p:nvSpPr>
        <p:spPr>
          <a:xfrm>
            <a:off x="1069848" y="5788152"/>
            <a:ext cx="10088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94265"/>
                </a:solidFill>
                <a:latin typeface="Arial"/>
                <a:ea typeface="Arial"/>
                <a:cs typeface="Arial"/>
                <a:sym typeface="Arial"/>
              </a:rPr>
              <a:t>KEY TAKEAWAY  ·  Aᵏ is the k-th feature map; Aᵏᵢⱼ is one activation at location (i, j).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 CNN feature maps</a:t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>
            <a:off x="566928" y="731520"/>
            <a:ext cx="10972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B6472"/>
                </a:solidFill>
                <a:latin typeface="Calibri"/>
                <a:ea typeface="Calibri"/>
                <a:cs typeface="Calibri"/>
                <a:sym typeface="Calibri"/>
              </a:rPr>
              <a:t>Before Grad-CAM, we define the activation tensor.</a:t>
            </a:r>
            <a:endParaRPr/>
          </a:p>
        </p:txBody>
      </p:sp>
      <p:pic>
        <p:nvPicPr>
          <p:cNvPr id="293" name="Google Shape;29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3747" y="1060704"/>
            <a:ext cx="9984506" cy="323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3747" y="3719145"/>
            <a:ext cx="4929906" cy="278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33653" y="3719144"/>
            <a:ext cx="5054600" cy="278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4. What does Aᵏᵢⱼ mean?</a:t>
            </a:r>
            <a:endParaRPr/>
          </a:p>
        </p:txBody>
      </p:sp>
      <p:sp>
        <p:nvSpPr>
          <p:cNvPr id="302" name="Google Shape;302;p22"/>
          <p:cNvSpPr txBox="1"/>
          <p:nvPr/>
        </p:nvSpPr>
        <p:spPr>
          <a:xfrm>
            <a:off x="566928" y="731520"/>
            <a:ext cx="81444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cell in a feature map represents an activation value at a specific spatial position.</a:t>
            </a:r>
            <a:endParaRPr sz="18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6998" y="1308228"/>
            <a:ext cx="3602260" cy="4818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7608" y="1293692"/>
            <a:ext cx="4319373" cy="483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3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5. What does a gradient mean?</a:t>
            </a:r>
            <a:endParaRPr/>
          </a:p>
        </p:txBody>
      </p:sp>
      <p:sp>
        <p:nvSpPr>
          <p:cNvPr id="311" name="Google Shape;311;p23"/>
          <p:cNvSpPr txBox="1"/>
          <p:nvPr/>
        </p:nvSpPr>
        <p:spPr>
          <a:xfrm>
            <a:off x="566928" y="731520"/>
            <a:ext cx="73093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gradient measures how sensitive the class score is to a small change in an activation</a:t>
            </a:r>
            <a:endParaRPr sz="16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1668" y="1169560"/>
            <a:ext cx="3492509" cy="510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4177" y="1169560"/>
            <a:ext cx="3780692" cy="5211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502920" y="118872"/>
            <a:ext cx="4878259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6. First-Order Taylor Approximation</a:t>
            </a:r>
            <a:endParaRPr b="1" sz="25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4"/>
          <p:cNvSpPr txBox="1"/>
          <p:nvPr/>
        </p:nvSpPr>
        <p:spPr>
          <a:xfrm>
            <a:off x="566928" y="731520"/>
            <a:ext cx="50203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gradients approximate changes in the class score?</a:t>
            </a:r>
            <a:endParaRPr sz="16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1" name="Google Shape;3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226610"/>
            <a:ext cx="5593079" cy="173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5999" y="1226611"/>
            <a:ext cx="5215129" cy="173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" y="2958083"/>
            <a:ext cx="10808208" cy="2783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36850" y="5801770"/>
            <a:ext cx="6489700" cy="937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5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7. Grad-CAM Step 1 — channel importance</a:t>
            </a:r>
            <a:endParaRPr/>
          </a:p>
        </p:txBody>
      </p:sp>
      <p:sp>
        <p:nvSpPr>
          <p:cNvPr id="331" name="Google Shape;331;p25"/>
          <p:cNvSpPr txBox="1"/>
          <p:nvPr/>
        </p:nvSpPr>
        <p:spPr>
          <a:xfrm>
            <a:off x="566928" y="731520"/>
            <a:ext cx="10972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B6472"/>
                </a:solidFill>
                <a:latin typeface="Calibri"/>
                <a:ea typeface="Calibri"/>
                <a:cs typeface="Calibri"/>
                <a:sym typeface="Calibri"/>
              </a:rPr>
              <a:t>Average spatial gradients to get one class-specific weight per channel.</a:t>
            </a:r>
            <a:endParaRPr/>
          </a:p>
        </p:txBody>
      </p:sp>
      <p:pic>
        <p:nvPicPr>
          <p:cNvPr descr="alpha_formula.png" id="332" name="Google Shape;3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40" y="1261872"/>
            <a:ext cx="8778240" cy="91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932" y="2073536"/>
            <a:ext cx="4304713" cy="454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5847" y="1994405"/>
            <a:ext cx="4188655" cy="4557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6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8. Why global average pooling the gradients?</a:t>
            </a:r>
            <a:endParaRPr/>
          </a:p>
        </p:txBody>
      </p:sp>
      <p:sp>
        <p:nvSpPr>
          <p:cNvPr id="341" name="Google Shape;341;p26"/>
          <p:cNvSpPr txBox="1"/>
          <p:nvPr/>
        </p:nvSpPr>
        <p:spPr>
          <a:xfrm>
            <a:off x="566928" y="731520"/>
            <a:ext cx="705141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Grad-CAM summarizes spatial gradients into one class-specific weight per channel.</a:t>
            </a:r>
            <a:endParaRPr sz="1600">
              <a:solidFill>
                <a:srgbClr val="5B64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0585" y="1099005"/>
            <a:ext cx="8678008" cy="5542257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6"/>
          <p:cNvSpPr txBox="1"/>
          <p:nvPr/>
        </p:nvSpPr>
        <p:spPr>
          <a:xfrm>
            <a:off x="5806440" y="1728216"/>
            <a:ext cx="38862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32000" spcFirstLastPara="1" rIns="32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5394F"/>
                </a:solidFill>
                <a:latin typeface="Arial"/>
                <a:ea typeface="Arial"/>
                <a:cs typeface="Arial"/>
                <a:sym typeface="Arial"/>
              </a:rPr>
              <a:t>Gradient map:  gᵏᵢⱼ = ∂yᶜ/∂Aᵏᵢⱼ (target class c)</a:t>
            </a:r>
            <a:endParaRPr/>
          </a:p>
        </p:txBody>
      </p:sp>
      <p:sp>
        <p:nvSpPr>
          <p:cNvPr id="344" name="Google Shape;344;p26"/>
          <p:cNvSpPr txBox="1"/>
          <p:nvPr/>
        </p:nvSpPr>
        <p:spPr>
          <a:xfrm>
            <a:off x="6510528" y="5111496"/>
            <a:ext cx="2788920" cy="356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32000" spcFirstLastPara="1" rIns="3200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5394F"/>
                </a:solidFill>
                <a:latin typeface="Arial"/>
                <a:ea typeface="Arial"/>
                <a:cs typeface="Arial"/>
                <a:sym typeface="Arial"/>
              </a:rPr>
              <a:t>Each gᵏᵢⱼ is a gradient for class c.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6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7"/>
          <p:cNvSpPr txBox="1"/>
          <p:nvPr/>
        </p:nvSpPr>
        <p:spPr>
          <a:xfrm>
            <a:off x="502920" y="118872"/>
            <a:ext cx="10972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9. Grad-CAM Step 2 — weighted feature maps</a:t>
            </a:r>
            <a:endParaRPr/>
          </a:p>
        </p:txBody>
      </p:sp>
      <p:sp>
        <p:nvSpPr>
          <p:cNvPr id="351" name="Google Shape;351;p27"/>
          <p:cNvSpPr txBox="1"/>
          <p:nvPr/>
        </p:nvSpPr>
        <p:spPr>
          <a:xfrm>
            <a:off x="566928" y="731520"/>
            <a:ext cx="47933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Multiply each feature map by its class-specific weight, then sum across channels.</a:t>
            </a:r>
            <a:endParaRPr/>
          </a:p>
        </p:txBody>
      </p:sp>
      <p:pic>
        <p:nvPicPr>
          <p:cNvPr id="352" name="Google Shape;3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5622" y="1608016"/>
            <a:ext cx="7772400" cy="4355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183C63"/>
          </a:solidFill>
          <a:ln cap="flat" cmpd="sng" w="12700">
            <a:solidFill>
              <a:srgbClr val="183C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8"/>
          <p:cNvSpPr/>
          <p:nvPr/>
        </p:nvSpPr>
        <p:spPr>
          <a:xfrm>
            <a:off x="594360" y="155448"/>
            <a:ext cx="109728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10. Grad-CAM Step 3 — ReLU and Final Heatmap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8"/>
          <p:cNvSpPr/>
          <p:nvPr/>
        </p:nvSpPr>
        <p:spPr>
          <a:xfrm>
            <a:off x="630936" y="804672"/>
            <a:ext cx="10972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87A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9687A"/>
                </a:solidFill>
                <a:latin typeface="Arial"/>
                <a:ea typeface="Arial"/>
                <a:cs typeface="Arial"/>
                <a:sym typeface="Arial"/>
              </a:rPr>
              <a:t>Keep positive values in the class-specific weighted map and suppress negative values.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8"/>
          <p:cNvSpPr/>
          <p:nvPr/>
        </p:nvSpPr>
        <p:spPr>
          <a:xfrm>
            <a:off x="658368" y="1197864"/>
            <a:ext cx="10881360" cy="923544"/>
          </a:xfrm>
          <a:prstGeom prst="roundRect">
            <a:avLst>
              <a:gd fmla="val 13861" name="adj"/>
            </a:avLst>
          </a:prstGeom>
          <a:solidFill>
            <a:srgbClr val="FFFFFF"/>
          </a:solidFill>
          <a:ln cap="flat" cmpd="sng" w="12700">
            <a:solidFill>
              <a:srgbClr val="D6E0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8"/>
          <p:cNvSpPr/>
          <p:nvPr/>
        </p:nvSpPr>
        <p:spPr>
          <a:xfrm>
            <a:off x="1143000" y="1307592"/>
            <a:ext cx="9966960" cy="429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2900"/>
              <a:buFont typeface="Cambria Math"/>
              <a:buNone/>
            </a:pPr>
            <a:r>
              <a:rPr lang="en-US" sz="2900">
                <a:solidFill>
                  <a:srgbClr val="183C63"/>
                </a:solidFill>
                <a:latin typeface="Cambria Math"/>
                <a:ea typeface="Cambria Math"/>
                <a:cs typeface="Cambria Math"/>
                <a:sym typeface="Cambria Math"/>
              </a:rPr>
              <a:t>LᶜGrad-CAM = ReLU( Σₖ αᶜₖ Aᵏ )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8"/>
          <p:cNvSpPr/>
          <p:nvPr/>
        </p:nvSpPr>
        <p:spPr>
          <a:xfrm>
            <a:off x="1005840" y="1792224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687A"/>
              </a:buClr>
              <a:buSzPts val="1572"/>
              <a:buFont typeface="Cambria Math"/>
              <a:buNone/>
            </a:pPr>
            <a:r>
              <a:rPr lang="en-US" sz="1573">
                <a:solidFill>
                  <a:srgbClr val="59687A"/>
                </a:solidFill>
                <a:latin typeface="Cambria Math"/>
                <a:ea typeface="Cambria Math"/>
                <a:cs typeface="Cambria Math"/>
                <a:sym typeface="Cambria Math"/>
              </a:rPr>
              <a:t>ReLU(x) = max(0, x)</a:t>
            </a:r>
            <a:endParaRPr sz="157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8"/>
          <p:cNvSpPr/>
          <p:nvPr/>
        </p:nvSpPr>
        <p:spPr>
          <a:xfrm>
            <a:off x="658368" y="2404872"/>
            <a:ext cx="4983480" cy="3575304"/>
          </a:xfrm>
          <a:prstGeom prst="roundRect">
            <a:avLst>
              <a:gd fmla="val 3581" name="adj"/>
            </a:avLst>
          </a:prstGeom>
          <a:solidFill>
            <a:srgbClr val="FFF8EF"/>
          </a:solidFill>
          <a:ln cap="flat" cmpd="sng" w="12700">
            <a:solidFill>
              <a:srgbClr val="E8D9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8"/>
          <p:cNvSpPr/>
          <p:nvPr/>
        </p:nvSpPr>
        <p:spPr>
          <a:xfrm>
            <a:off x="5870448" y="2404872"/>
            <a:ext cx="5660136" cy="3575304"/>
          </a:xfrm>
          <a:prstGeom prst="roundRect">
            <a:avLst>
              <a:gd fmla="val 3581" name="adj"/>
            </a:avLst>
          </a:prstGeom>
          <a:solidFill>
            <a:srgbClr val="FFFFFF"/>
          </a:solidFill>
          <a:ln cap="flat" cmpd="sng" w="12700">
            <a:solidFill>
              <a:srgbClr val="D6E0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8"/>
          <p:cNvSpPr/>
          <p:nvPr/>
        </p:nvSpPr>
        <p:spPr>
          <a:xfrm>
            <a:off x="6199632" y="2624328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Before and After ReLU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8"/>
          <p:cNvSpPr/>
          <p:nvPr/>
        </p:nvSpPr>
        <p:spPr>
          <a:xfrm>
            <a:off x="6199632" y="3227832"/>
            <a:ext cx="1920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Before ReLU · Mᶜ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8"/>
          <p:cNvSpPr/>
          <p:nvPr/>
        </p:nvSpPr>
        <p:spPr>
          <a:xfrm>
            <a:off x="9208008" y="3227832"/>
            <a:ext cx="195681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After ReLU · Lᶜ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8"/>
          <p:cNvSpPr/>
          <p:nvPr/>
        </p:nvSpPr>
        <p:spPr>
          <a:xfrm>
            <a:off x="6428232" y="3639312"/>
            <a:ext cx="722376" cy="603504"/>
          </a:xfrm>
          <a:prstGeom prst="roundRect">
            <a:avLst>
              <a:gd fmla="val 7576" name="adj"/>
            </a:avLst>
          </a:prstGeom>
          <a:solidFill>
            <a:srgbClr val="F3B46B"/>
          </a:solidFill>
          <a:ln cap="flat" cmpd="sng" w="12700">
            <a:solidFill>
              <a:srgbClr val="F3B4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8"/>
          <p:cNvSpPr/>
          <p:nvPr/>
        </p:nvSpPr>
        <p:spPr>
          <a:xfrm>
            <a:off x="6428232" y="3776472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1.2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8"/>
          <p:cNvSpPr/>
          <p:nvPr/>
        </p:nvSpPr>
        <p:spPr>
          <a:xfrm>
            <a:off x="7205472" y="3639312"/>
            <a:ext cx="722376" cy="603504"/>
          </a:xfrm>
          <a:prstGeom prst="roundRect">
            <a:avLst>
              <a:gd fmla="val 7576" name="adj"/>
            </a:avLst>
          </a:prstGeom>
          <a:solidFill>
            <a:srgbClr val="DDE8F5"/>
          </a:solidFill>
          <a:ln cap="flat" cmpd="sng" w="12700">
            <a:solidFill>
              <a:srgbClr val="DDE8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8"/>
          <p:cNvSpPr/>
          <p:nvPr/>
        </p:nvSpPr>
        <p:spPr>
          <a:xfrm>
            <a:off x="7205472" y="3776472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-0.5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8"/>
          <p:cNvSpPr/>
          <p:nvPr/>
        </p:nvSpPr>
        <p:spPr>
          <a:xfrm>
            <a:off x="6428232" y="4306824"/>
            <a:ext cx="722376" cy="603504"/>
          </a:xfrm>
          <a:prstGeom prst="roundRect">
            <a:avLst>
              <a:gd fmla="val 7576" name="adj"/>
            </a:avLst>
          </a:prstGeom>
          <a:solidFill>
            <a:srgbClr val="F3B46B"/>
          </a:solidFill>
          <a:ln cap="flat" cmpd="sng" w="12700">
            <a:solidFill>
              <a:srgbClr val="F3B4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8"/>
          <p:cNvSpPr/>
          <p:nvPr/>
        </p:nvSpPr>
        <p:spPr>
          <a:xfrm>
            <a:off x="6428232" y="4443984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0.8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8"/>
          <p:cNvSpPr/>
          <p:nvPr/>
        </p:nvSpPr>
        <p:spPr>
          <a:xfrm>
            <a:off x="7205472" y="4306824"/>
            <a:ext cx="722376" cy="603504"/>
          </a:xfrm>
          <a:prstGeom prst="roundRect">
            <a:avLst>
              <a:gd fmla="val 7576" name="adj"/>
            </a:avLst>
          </a:prstGeom>
          <a:solidFill>
            <a:srgbClr val="DDE8F5"/>
          </a:solidFill>
          <a:ln cap="flat" cmpd="sng" w="12700">
            <a:solidFill>
              <a:srgbClr val="DDE8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8"/>
          <p:cNvSpPr/>
          <p:nvPr/>
        </p:nvSpPr>
        <p:spPr>
          <a:xfrm>
            <a:off x="7205472" y="4443984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-1.0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8"/>
          <p:cNvSpPr/>
          <p:nvPr/>
        </p:nvSpPr>
        <p:spPr>
          <a:xfrm>
            <a:off x="9427464" y="3639312"/>
            <a:ext cx="722376" cy="603504"/>
          </a:xfrm>
          <a:prstGeom prst="roundRect">
            <a:avLst>
              <a:gd fmla="val 7576" name="adj"/>
            </a:avLst>
          </a:prstGeom>
          <a:solidFill>
            <a:srgbClr val="F3B46B"/>
          </a:solidFill>
          <a:ln cap="flat" cmpd="sng" w="12700">
            <a:solidFill>
              <a:srgbClr val="F3B4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8"/>
          <p:cNvSpPr/>
          <p:nvPr/>
        </p:nvSpPr>
        <p:spPr>
          <a:xfrm>
            <a:off x="9427464" y="3776472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1.2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8"/>
          <p:cNvSpPr/>
          <p:nvPr/>
        </p:nvSpPr>
        <p:spPr>
          <a:xfrm>
            <a:off x="10204704" y="3639312"/>
            <a:ext cx="722376" cy="603504"/>
          </a:xfrm>
          <a:prstGeom prst="roundRect">
            <a:avLst>
              <a:gd fmla="val 7576" name="adj"/>
            </a:avLst>
          </a:prstGeom>
          <a:solidFill>
            <a:srgbClr val="E9EEF4"/>
          </a:solidFill>
          <a:ln cap="flat" cmpd="sng" w="12700">
            <a:solidFill>
              <a:srgbClr val="E9EE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8"/>
          <p:cNvSpPr/>
          <p:nvPr/>
        </p:nvSpPr>
        <p:spPr>
          <a:xfrm>
            <a:off x="10204704" y="3776472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0.0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8"/>
          <p:cNvSpPr/>
          <p:nvPr/>
        </p:nvSpPr>
        <p:spPr>
          <a:xfrm>
            <a:off x="9427464" y="4306824"/>
            <a:ext cx="722376" cy="603504"/>
          </a:xfrm>
          <a:prstGeom prst="roundRect">
            <a:avLst>
              <a:gd fmla="val 7576" name="adj"/>
            </a:avLst>
          </a:prstGeom>
          <a:solidFill>
            <a:srgbClr val="F3B46B"/>
          </a:solidFill>
          <a:ln cap="flat" cmpd="sng" w="12700">
            <a:solidFill>
              <a:srgbClr val="F3B4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8"/>
          <p:cNvSpPr/>
          <p:nvPr/>
        </p:nvSpPr>
        <p:spPr>
          <a:xfrm>
            <a:off x="9427464" y="4443984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0.8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8"/>
          <p:cNvSpPr/>
          <p:nvPr/>
        </p:nvSpPr>
        <p:spPr>
          <a:xfrm>
            <a:off x="10204704" y="4306824"/>
            <a:ext cx="722376" cy="603504"/>
          </a:xfrm>
          <a:prstGeom prst="roundRect">
            <a:avLst>
              <a:gd fmla="val 7576" name="adj"/>
            </a:avLst>
          </a:prstGeom>
          <a:solidFill>
            <a:srgbClr val="E9EEF4"/>
          </a:solidFill>
          <a:ln cap="flat" cmpd="sng" w="12700">
            <a:solidFill>
              <a:srgbClr val="E9EE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8"/>
          <p:cNvSpPr/>
          <p:nvPr/>
        </p:nvSpPr>
        <p:spPr>
          <a:xfrm>
            <a:off x="10204704" y="4443984"/>
            <a:ext cx="7223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0.0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8"/>
          <p:cNvSpPr/>
          <p:nvPr/>
        </p:nvSpPr>
        <p:spPr>
          <a:xfrm>
            <a:off x="8302752" y="4078224"/>
            <a:ext cx="722376" cy="356616"/>
          </a:xfrm>
          <a:prstGeom prst="chevron">
            <a:avLst>
              <a:gd fmla="val 50000" name="adj"/>
            </a:avLst>
          </a:prstGeom>
          <a:solidFill>
            <a:srgbClr val="183C63"/>
          </a:solidFill>
          <a:ln cap="flat" cmpd="sng" w="12700">
            <a:solidFill>
              <a:srgbClr val="183C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8"/>
          <p:cNvSpPr/>
          <p:nvPr/>
        </p:nvSpPr>
        <p:spPr>
          <a:xfrm>
            <a:off x="8348472" y="4553712"/>
            <a:ext cx="630936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83C63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83C63"/>
                </a:solidFill>
                <a:latin typeface="Arial"/>
                <a:ea typeface="Arial"/>
                <a:cs typeface="Arial"/>
                <a:sym typeface="Arial"/>
              </a:rPr>
              <a:t>ReLU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8"/>
          <p:cNvSpPr/>
          <p:nvPr/>
        </p:nvSpPr>
        <p:spPr>
          <a:xfrm>
            <a:off x="6163056" y="5193792"/>
            <a:ext cx="51297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00"/>
              <a:buFont typeface="Cambria Math"/>
              <a:buNone/>
            </a:pPr>
            <a:r>
              <a:rPr lang="en-US" sz="1700">
                <a:solidFill>
                  <a:srgbClr val="1E293B"/>
                </a:solidFill>
                <a:latin typeface="Cambria Math"/>
                <a:ea typeface="Cambria Math"/>
                <a:cs typeface="Cambria Math"/>
                <a:sym typeface="Cambria Math"/>
              </a:rPr>
              <a:t>ReLU(−0.5) = 0     ·     ReLU(1.2) = 1.2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8"/>
          <p:cNvSpPr/>
          <p:nvPr/>
        </p:nvSpPr>
        <p:spPr>
          <a:xfrm>
            <a:off x="6199632" y="5596128"/>
            <a:ext cx="499262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9687A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59687A"/>
                </a:solidFill>
                <a:latin typeface="Arial"/>
                <a:ea typeface="Arial"/>
                <a:cs typeface="Arial"/>
                <a:sym typeface="Arial"/>
              </a:rPr>
              <a:t>Illustrative numbers; ReLU is applied element by element.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8"/>
          <p:cNvSpPr/>
          <p:nvPr/>
        </p:nvSpPr>
        <p:spPr>
          <a:xfrm>
            <a:off x="749808" y="6291072"/>
            <a:ext cx="107442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9687A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9687A"/>
                </a:solidFill>
                <a:latin typeface="Arial"/>
                <a:ea typeface="Arial"/>
                <a:cs typeface="Arial"/>
                <a:sym typeface="Arial"/>
              </a:rPr>
              <a:t>Next: resize and overlay the resulting heatmap on the input image for visualization.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8"/>
          <p:cNvSpPr txBox="1"/>
          <p:nvPr/>
        </p:nvSpPr>
        <p:spPr>
          <a:xfrm>
            <a:off x="941832" y="2606040"/>
            <a:ext cx="4389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Meaning of the Symbols</a:t>
            </a:r>
            <a:endParaRPr/>
          </a:p>
        </p:txBody>
      </p:sp>
      <p:sp>
        <p:nvSpPr>
          <p:cNvPr id="391" name="Google Shape;391;p28"/>
          <p:cNvSpPr txBox="1"/>
          <p:nvPr/>
        </p:nvSpPr>
        <p:spPr>
          <a:xfrm>
            <a:off x="941832" y="3035808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LᶜGrad-CAM</a:t>
            </a:r>
            <a:endParaRPr/>
          </a:p>
        </p:txBody>
      </p:sp>
      <p:sp>
        <p:nvSpPr>
          <p:cNvPr id="392" name="Google Shape;392;p28"/>
          <p:cNvSpPr txBox="1"/>
          <p:nvPr/>
        </p:nvSpPr>
        <p:spPr>
          <a:xfrm>
            <a:off x="1938528" y="3035808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Final heatmap for target class c</a:t>
            </a:r>
            <a:endParaRPr/>
          </a:p>
        </p:txBody>
      </p:sp>
      <p:sp>
        <p:nvSpPr>
          <p:cNvPr id="393" name="Google Shape;393;p28"/>
          <p:cNvSpPr txBox="1"/>
          <p:nvPr/>
        </p:nvSpPr>
        <p:spPr>
          <a:xfrm>
            <a:off x="941832" y="3419856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394" name="Google Shape;394;p28"/>
          <p:cNvSpPr txBox="1"/>
          <p:nvPr/>
        </p:nvSpPr>
        <p:spPr>
          <a:xfrm>
            <a:off x="1938528" y="3419856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Target class (e.g., cow)</a:t>
            </a:r>
            <a:endParaRPr/>
          </a:p>
        </p:txBody>
      </p:sp>
      <p:sp>
        <p:nvSpPr>
          <p:cNvPr id="395" name="Google Shape;395;p28"/>
          <p:cNvSpPr txBox="1"/>
          <p:nvPr/>
        </p:nvSpPr>
        <p:spPr>
          <a:xfrm>
            <a:off x="941832" y="3803904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Aᵏ</a:t>
            </a:r>
            <a:endParaRPr/>
          </a:p>
        </p:txBody>
      </p:sp>
      <p:sp>
        <p:nvSpPr>
          <p:cNvPr id="396" name="Google Shape;396;p28"/>
          <p:cNvSpPr txBox="1"/>
          <p:nvPr/>
        </p:nvSpPr>
        <p:spPr>
          <a:xfrm>
            <a:off x="1938528" y="380390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The k-th feature map</a:t>
            </a:r>
            <a:endParaRPr/>
          </a:p>
        </p:txBody>
      </p:sp>
      <p:sp>
        <p:nvSpPr>
          <p:cNvPr id="397" name="Google Shape;397;p28"/>
          <p:cNvSpPr txBox="1"/>
          <p:nvPr/>
        </p:nvSpPr>
        <p:spPr>
          <a:xfrm>
            <a:off x="941832" y="4187952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αᶜₖ</a:t>
            </a:r>
            <a:endParaRPr/>
          </a:p>
        </p:txBody>
      </p:sp>
      <p:sp>
        <p:nvSpPr>
          <p:cNvPr id="398" name="Google Shape;398;p28"/>
          <p:cNvSpPr txBox="1"/>
          <p:nvPr/>
        </p:nvSpPr>
        <p:spPr>
          <a:xfrm>
            <a:off x="1938528" y="4187952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Class-specific channel weight</a:t>
            </a:r>
            <a:endParaRPr/>
          </a:p>
        </p:txBody>
      </p:sp>
      <p:sp>
        <p:nvSpPr>
          <p:cNvPr id="399" name="Google Shape;399;p28"/>
          <p:cNvSpPr txBox="1"/>
          <p:nvPr/>
        </p:nvSpPr>
        <p:spPr>
          <a:xfrm>
            <a:off x="941832" y="4572000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Σₖ</a:t>
            </a:r>
            <a:endParaRPr/>
          </a:p>
        </p:txBody>
      </p:sp>
      <p:sp>
        <p:nvSpPr>
          <p:cNvPr id="400" name="Google Shape;400;p28"/>
          <p:cNvSpPr txBox="1"/>
          <p:nvPr/>
        </p:nvSpPr>
        <p:spPr>
          <a:xfrm>
            <a:off x="1938528" y="4572000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Sum over all channels</a:t>
            </a:r>
            <a:endParaRPr/>
          </a:p>
        </p:txBody>
      </p:sp>
      <p:sp>
        <p:nvSpPr>
          <p:cNvPr id="401" name="Google Shape;401;p28"/>
          <p:cNvSpPr txBox="1"/>
          <p:nvPr/>
        </p:nvSpPr>
        <p:spPr>
          <a:xfrm>
            <a:off x="941832" y="4956048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ReLU</a:t>
            </a:r>
            <a:endParaRPr/>
          </a:p>
        </p:txBody>
      </p:sp>
      <p:sp>
        <p:nvSpPr>
          <p:cNvPr id="402" name="Google Shape;402;p28"/>
          <p:cNvSpPr txBox="1"/>
          <p:nvPr/>
        </p:nvSpPr>
        <p:spPr>
          <a:xfrm>
            <a:off x="1938528" y="4956048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Set negative values to zero</a:t>
            </a:r>
            <a:endParaRPr/>
          </a:p>
        </p:txBody>
      </p:sp>
      <p:sp>
        <p:nvSpPr>
          <p:cNvPr id="403" name="Google Shape;403;p28"/>
          <p:cNvSpPr txBox="1"/>
          <p:nvPr/>
        </p:nvSpPr>
        <p:spPr>
          <a:xfrm>
            <a:off x="941832" y="5340096"/>
            <a:ext cx="102412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7395D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404" name="Google Shape;404;p28"/>
          <p:cNvSpPr txBox="1"/>
          <p:nvPr/>
        </p:nvSpPr>
        <p:spPr>
          <a:xfrm>
            <a:off x="1938528" y="5340096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212B3B"/>
                </a:solidFill>
                <a:latin typeface="Arial"/>
                <a:ea typeface="Arial"/>
                <a:cs typeface="Arial"/>
                <a:sym typeface="Arial"/>
              </a:rPr>
              <a:t>Input value to ReLU(x)</a:t>
            </a:r>
            <a:endParaRPr/>
          </a:p>
        </p:txBody>
      </p:sp>
      <p:sp>
        <p:nvSpPr>
          <p:cNvPr id="405" name="Google Shape;405;p28"/>
          <p:cNvSpPr txBox="1"/>
          <p:nvPr/>
        </p:nvSpPr>
        <p:spPr>
          <a:xfrm>
            <a:off x="941832" y="5733288"/>
            <a:ext cx="44805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700" spcFirstLastPara="1" rIns="91425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52687E"/>
                </a:solidFill>
                <a:latin typeface="Arial"/>
                <a:ea typeface="Arial"/>
                <a:cs typeface="Arial"/>
                <a:sym typeface="Arial"/>
              </a:rPr>
              <a:t>ReLU keeps positive weighted-map values.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9"/>
          <p:cNvSpPr/>
          <p:nvPr/>
        </p:nvSpPr>
        <p:spPr>
          <a:xfrm>
            <a:off x="0" y="0"/>
            <a:ext cx="12191695" cy="667512"/>
          </a:xfrm>
          <a:prstGeom prst="rect">
            <a:avLst/>
          </a:prstGeom>
          <a:solidFill>
            <a:srgbClr val="193D64"/>
          </a:solidFill>
          <a:ln cap="flat" cmpd="sng" w="1270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9"/>
          <p:cNvSpPr/>
          <p:nvPr/>
        </p:nvSpPr>
        <p:spPr>
          <a:xfrm>
            <a:off x="548640" y="109728"/>
            <a:ext cx="111556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11. Full Grad-CAM Pipeline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9"/>
          <p:cNvSpPr/>
          <p:nvPr/>
        </p:nvSpPr>
        <p:spPr>
          <a:xfrm>
            <a:off x="576072" y="786384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From an input image to a class-specific visual explanation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9"/>
          <p:cNvSpPr/>
          <p:nvPr/>
        </p:nvSpPr>
        <p:spPr>
          <a:xfrm>
            <a:off x="530352" y="1261872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658368" y="1389888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9"/>
          <p:cNvSpPr/>
          <p:nvPr/>
        </p:nvSpPr>
        <p:spPr>
          <a:xfrm>
            <a:off x="658368" y="1399032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9"/>
          <p:cNvSpPr/>
          <p:nvPr/>
        </p:nvSpPr>
        <p:spPr>
          <a:xfrm>
            <a:off x="1060704" y="1380744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Input Image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9"/>
          <p:cNvSpPr/>
          <p:nvPr/>
        </p:nvSpPr>
        <p:spPr>
          <a:xfrm>
            <a:off x="713232" y="1719072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Choose the image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9"/>
          <p:cNvSpPr/>
          <p:nvPr/>
        </p:nvSpPr>
        <p:spPr>
          <a:xfrm>
            <a:off x="4425696" y="1261872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9"/>
          <p:cNvSpPr/>
          <p:nvPr/>
        </p:nvSpPr>
        <p:spPr>
          <a:xfrm>
            <a:off x="4553712" y="1389888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4553712" y="1399032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4956048" y="1380744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CNN Feature Maps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9"/>
          <p:cNvSpPr/>
          <p:nvPr/>
        </p:nvSpPr>
        <p:spPr>
          <a:xfrm>
            <a:off x="4608576" y="1719072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Extract spatial activations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9"/>
          <p:cNvSpPr/>
          <p:nvPr/>
        </p:nvSpPr>
        <p:spPr>
          <a:xfrm>
            <a:off x="8321040" y="1261872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9"/>
          <p:cNvSpPr/>
          <p:nvPr/>
        </p:nvSpPr>
        <p:spPr>
          <a:xfrm>
            <a:off x="8449056" y="1389888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9"/>
          <p:cNvSpPr/>
          <p:nvPr/>
        </p:nvSpPr>
        <p:spPr>
          <a:xfrm>
            <a:off x="8449056" y="1399032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9"/>
          <p:cNvSpPr/>
          <p:nvPr/>
        </p:nvSpPr>
        <p:spPr>
          <a:xfrm>
            <a:off x="8851392" y="1380744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Target-Class Gradients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9"/>
          <p:cNvSpPr/>
          <p:nvPr/>
        </p:nvSpPr>
        <p:spPr>
          <a:xfrm>
            <a:off x="8503920" y="1719072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Choose target class c = cow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9"/>
          <p:cNvSpPr/>
          <p:nvPr/>
        </p:nvSpPr>
        <p:spPr>
          <a:xfrm>
            <a:off x="530352" y="3520440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9"/>
          <p:cNvSpPr/>
          <p:nvPr/>
        </p:nvSpPr>
        <p:spPr>
          <a:xfrm>
            <a:off x="658368" y="3648456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9"/>
          <p:cNvSpPr/>
          <p:nvPr/>
        </p:nvSpPr>
        <p:spPr>
          <a:xfrm>
            <a:off x="658368" y="3657600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9"/>
          <p:cNvSpPr/>
          <p:nvPr/>
        </p:nvSpPr>
        <p:spPr>
          <a:xfrm>
            <a:off x="1060704" y="3639312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Average Gradients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9"/>
          <p:cNvSpPr/>
          <p:nvPr/>
        </p:nvSpPr>
        <p:spPr>
          <a:xfrm>
            <a:off x="713232" y="3977640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One weight per channel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9"/>
          <p:cNvSpPr/>
          <p:nvPr/>
        </p:nvSpPr>
        <p:spPr>
          <a:xfrm>
            <a:off x="4425696" y="3520440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9"/>
          <p:cNvSpPr/>
          <p:nvPr/>
        </p:nvSpPr>
        <p:spPr>
          <a:xfrm>
            <a:off x="4553712" y="3648456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9"/>
          <p:cNvSpPr/>
          <p:nvPr/>
        </p:nvSpPr>
        <p:spPr>
          <a:xfrm>
            <a:off x="4553712" y="3657600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9"/>
          <p:cNvSpPr/>
          <p:nvPr/>
        </p:nvSpPr>
        <p:spPr>
          <a:xfrm>
            <a:off x="4956048" y="3639312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Weighted Sum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9"/>
          <p:cNvSpPr/>
          <p:nvPr/>
        </p:nvSpPr>
        <p:spPr>
          <a:xfrm>
            <a:off x="4608576" y="3977640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Combine feature maps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9"/>
          <p:cNvSpPr/>
          <p:nvPr/>
        </p:nvSpPr>
        <p:spPr>
          <a:xfrm>
            <a:off x="8321040" y="3520440"/>
            <a:ext cx="3346704" cy="1956816"/>
          </a:xfrm>
          <a:prstGeom prst="roundRect">
            <a:avLst>
              <a:gd fmla="val 6075" name="adj"/>
            </a:avLst>
          </a:prstGeom>
          <a:solidFill>
            <a:srgbClr val="FFFFFF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9"/>
          <p:cNvSpPr/>
          <p:nvPr/>
        </p:nvSpPr>
        <p:spPr>
          <a:xfrm>
            <a:off x="8449056" y="3648456"/>
            <a:ext cx="347472" cy="292608"/>
          </a:xfrm>
          <a:prstGeom prst="roundRect">
            <a:avLst>
              <a:gd fmla="val 40625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9"/>
          <p:cNvSpPr/>
          <p:nvPr/>
        </p:nvSpPr>
        <p:spPr>
          <a:xfrm>
            <a:off x="8449056" y="3657600"/>
            <a:ext cx="34747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9"/>
          <p:cNvSpPr/>
          <p:nvPr/>
        </p:nvSpPr>
        <p:spPr>
          <a:xfrm>
            <a:off x="8851392" y="3639312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ReLU Heatmap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9"/>
          <p:cNvSpPr/>
          <p:nvPr/>
        </p:nvSpPr>
        <p:spPr>
          <a:xfrm>
            <a:off x="8503920" y="3977640"/>
            <a:ext cx="2971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Keep positive weighted values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9"/>
          <p:cNvSpPr/>
          <p:nvPr/>
        </p:nvSpPr>
        <p:spPr>
          <a:xfrm>
            <a:off x="1664208" y="2103120"/>
            <a:ext cx="1078992" cy="758952"/>
          </a:xfrm>
          <a:prstGeom prst="rect">
            <a:avLst/>
          </a:prstGeom>
          <a:solidFill>
            <a:srgbClr val="D6EAC9"/>
          </a:solidFill>
          <a:ln cap="flat" cmpd="sng" w="12700">
            <a:solidFill>
              <a:srgbClr val="D6EA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9"/>
          <p:cNvSpPr/>
          <p:nvPr/>
        </p:nvSpPr>
        <p:spPr>
          <a:xfrm>
            <a:off x="1965960" y="2295144"/>
            <a:ext cx="411480" cy="24688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667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9"/>
          <p:cNvSpPr/>
          <p:nvPr/>
        </p:nvSpPr>
        <p:spPr>
          <a:xfrm>
            <a:off x="2340864" y="2295144"/>
            <a:ext cx="164592" cy="15544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667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7" name="Google Shape;447;p29"/>
          <p:cNvCxnSpPr/>
          <p:nvPr/>
        </p:nvCxnSpPr>
        <p:spPr>
          <a:xfrm>
            <a:off x="2075688" y="2514600"/>
            <a:ext cx="0" cy="201168"/>
          </a:xfrm>
          <a:prstGeom prst="straightConnector1">
            <a:avLst/>
          </a:prstGeom>
          <a:noFill/>
          <a:ln cap="flat" cmpd="sng" w="17775">
            <a:solidFill>
              <a:srgbClr val="66717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8" name="Google Shape;448;p29"/>
          <p:cNvCxnSpPr/>
          <p:nvPr/>
        </p:nvCxnSpPr>
        <p:spPr>
          <a:xfrm>
            <a:off x="2249424" y="2514600"/>
            <a:ext cx="0" cy="201168"/>
          </a:xfrm>
          <a:prstGeom prst="straightConnector1">
            <a:avLst/>
          </a:prstGeom>
          <a:noFill/>
          <a:ln cap="flat" cmpd="sng" w="17775">
            <a:solidFill>
              <a:srgbClr val="66717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9" name="Google Shape;449;p29"/>
          <p:cNvSpPr/>
          <p:nvPr/>
        </p:nvSpPr>
        <p:spPr>
          <a:xfrm>
            <a:off x="5413248" y="2139696"/>
            <a:ext cx="192024" cy="192024"/>
          </a:xfrm>
          <a:prstGeom prst="rect">
            <a:avLst/>
          </a:prstGeom>
          <a:solidFill>
            <a:srgbClr val="FCE4D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5623560" y="2139696"/>
            <a:ext cx="192024" cy="192024"/>
          </a:xfrm>
          <a:prstGeom prst="rect">
            <a:avLst/>
          </a:prstGeom>
          <a:solidFill>
            <a:srgbClr val="F9C4B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5833872" y="2139696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9"/>
          <p:cNvSpPr/>
          <p:nvPr/>
        </p:nvSpPr>
        <p:spPr>
          <a:xfrm>
            <a:off x="5413248" y="2350008"/>
            <a:ext cx="192024" cy="192024"/>
          </a:xfrm>
          <a:prstGeom prst="rect">
            <a:avLst/>
          </a:prstGeom>
          <a:solidFill>
            <a:srgbClr val="F9C4B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5623560" y="2350008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5833872" y="2350008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5413248" y="2560320"/>
            <a:ext cx="192024" cy="192024"/>
          </a:xfrm>
          <a:prstGeom prst="rect">
            <a:avLst/>
          </a:prstGeom>
          <a:solidFill>
            <a:srgbClr val="F9C4B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5623560" y="2560320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9"/>
          <p:cNvSpPr/>
          <p:nvPr/>
        </p:nvSpPr>
        <p:spPr>
          <a:xfrm>
            <a:off x="5833872" y="2560320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6190488" y="2139696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6400800" y="2139696"/>
            <a:ext cx="192024" cy="192024"/>
          </a:xfrm>
          <a:prstGeom prst="rect">
            <a:avLst/>
          </a:prstGeom>
          <a:solidFill>
            <a:srgbClr val="F9C4B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6611112" y="2139696"/>
            <a:ext cx="192024" cy="192024"/>
          </a:xfrm>
          <a:prstGeom prst="rect">
            <a:avLst/>
          </a:prstGeom>
          <a:solidFill>
            <a:srgbClr val="FCE4D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6190488" y="2350008"/>
            <a:ext cx="192024" cy="192024"/>
          </a:xfrm>
          <a:prstGeom prst="rect">
            <a:avLst/>
          </a:prstGeom>
          <a:solidFill>
            <a:srgbClr val="FCE4D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6400800" y="2350008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6611112" y="2350008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9"/>
          <p:cNvSpPr/>
          <p:nvPr/>
        </p:nvSpPr>
        <p:spPr>
          <a:xfrm>
            <a:off x="6190488" y="2560320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6400800" y="2560320"/>
            <a:ext cx="192024" cy="192024"/>
          </a:xfrm>
          <a:prstGeom prst="rect">
            <a:avLst/>
          </a:prstGeom>
          <a:solidFill>
            <a:srgbClr val="F99B83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6611112" y="2560320"/>
            <a:ext cx="192024" cy="192024"/>
          </a:xfrm>
          <a:prstGeom prst="rect">
            <a:avLst/>
          </a:prstGeom>
          <a:solidFill>
            <a:srgbClr val="F9C4B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8823960" y="2185416"/>
            <a:ext cx="23774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2300"/>
              <a:buFont typeface="Arial"/>
              <a:buNone/>
            </a:pPr>
            <a:r>
              <a:rPr b="1" lang="en-US" sz="23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∂yᶜ / ∂Aᵏᵢⱼ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8595360" y="2779776"/>
            <a:ext cx="2807208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gradient for class “cow”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758952" y="4498848"/>
            <a:ext cx="290779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αᶜₖ  =  (1/Z) Σᵢ Σⱼ  ∂yᶜ/∂Aᵏᵢⱼ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1216152" y="4946904"/>
            <a:ext cx="20116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Z = H × W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9"/>
          <p:cNvSpPr/>
          <p:nvPr/>
        </p:nvSpPr>
        <p:spPr>
          <a:xfrm>
            <a:off x="4837176" y="4453128"/>
            <a:ext cx="25146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Mᶜ = Σₖ αᶜₖ Aᵏ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9"/>
          <p:cNvSpPr/>
          <p:nvPr/>
        </p:nvSpPr>
        <p:spPr>
          <a:xfrm>
            <a:off x="4736592" y="5020056"/>
            <a:ext cx="2752344" cy="210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7085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07085"/>
                </a:solidFill>
                <a:latin typeface="Arial"/>
                <a:ea typeface="Arial"/>
                <a:cs typeface="Arial"/>
                <a:sym typeface="Arial"/>
              </a:rPr>
              <a:t>spatial map before ReLU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9"/>
          <p:cNvSpPr/>
          <p:nvPr/>
        </p:nvSpPr>
        <p:spPr>
          <a:xfrm>
            <a:off x="9235440" y="4407408"/>
            <a:ext cx="228600" cy="228600"/>
          </a:xfrm>
          <a:prstGeom prst="rect">
            <a:avLst/>
          </a:prstGeom>
          <a:solidFill>
            <a:srgbClr val="DCE7EE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9482328" y="4407408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9"/>
          <p:cNvSpPr/>
          <p:nvPr/>
        </p:nvSpPr>
        <p:spPr>
          <a:xfrm>
            <a:off x="9729216" y="4407408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9"/>
          <p:cNvSpPr/>
          <p:nvPr/>
        </p:nvSpPr>
        <p:spPr>
          <a:xfrm>
            <a:off x="9235440" y="4654296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9"/>
          <p:cNvSpPr/>
          <p:nvPr/>
        </p:nvSpPr>
        <p:spPr>
          <a:xfrm>
            <a:off x="9482328" y="4654296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9"/>
          <p:cNvSpPr/>
          <p:nvPr/>
        </p:nvSpPr>
        <p:spPr>
          <a:xfrm>
            <a:off x="9729216" y="4654296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9"/>
          <p:cNvSpPr/>
          <p:nvPr/>
        </p:nvSpPr>
        <p:spPr>
          <a:xfrm>
            <a:off x="9235440" y="4901184"/>
            <a:ext cx="228600" cy="228600"/>
          </a:xfrm>
          <a:prstGeom prst="rect">
            <a:avLst/>
          </a:prstGeom>
          <a:solidFill>
            <a:srgbClr val="DCE7EE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9"/>
          <p:cNvSpPr/>
          <p:nvPr/>
        </p:nvSpPr>
        <p:spPr>
          <a:xfrm>
            <a:off x="9482328" y="4901184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9"/>
          <p:cNvSpPr/>
          <p:nvPr/>
        </p:nvSpPr>
        <p:spPr>
          <a:xfrm>
            <a:off x="9729216" y="4901184"/>
            <a:ext cx="228600" cy="228600"/>
          </a:xfrm>
          <a:prstGeom prst="rect">
            <a:avLst/>
          </a:prstGeom>
          <a:solidFill>
            <a:srgbClr val="FF982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9"/>
          <p:cNvSpPr/>
          <p:nvPr/>
        </p:nvSpPr>
        <p:spPr>
          <a:xfrm>
            <a:off x="10012680" y="4572000"/>
            <a:ext cx="14630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Lᶜ = ReLU(Mᶜ)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3" name="Google Shape;483;p29"/>
          <p:cNvCxnSpPr/>
          <p:nvPr/>
        </p:nvCxnSpPr>
        <p:spPr>
          <a:xfrm>
            <a:off x="3950208" y="2267712"/>
            <a:ext cx="393192" cy="0"/>
          </a:xfrm>
          <a:prstGeom prst="straightConnector1">
            <a:avLst/>
          </a:prstGeom>
          <a:noFill/>
          <a:ln cap="flat" cmpd="sng" w="31750">
            <a:solidFill>
              <a:srgbClr val="193D6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84" name="Google Shape;484;p29"/>
          <p:cNvCxnSpPr/>
          <p:nvPr/>
        </p:nvCxnSpPr>
        <p:spPr>
          <a:xfrm>
            <a:off x="7845552" y="2267712"/>
            <a:ext cx="393192" cy="0"/>
          </a:xfrm>
          <a:prstGeom prst="straightConnector1">
            <a:avLst/>
          </a:prstGeom>
          <a:noFill/>
          <a:ln cap="flat" cmpd="sng" w="31750">
            <a:solidFill>
              <a:srgbClr val="193D6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85" name="Google Shape;485;p29"/>
          <p:cNvCxnSpPr/>
          <p:nvPr/>
        </p:nvCxnSpPr>
        <p:spPr>
          <a:xfrm>
            <a:off x="3950208" y="4507992"/>
            <a:ext cx="393192" cy="0"/>
          </a:xfrm>
          <a:prstGeom prst="straightConnector1">
            <a:avLst/>
          </a:prstGeom>
          <a:noFill/>
          <a:ln cap="flat" cmpd="sng" w="31750">
            <a:solidFill>
              <a:srgbClr val="193D6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86" name="Google Shape;486;p29"/>
          <p:cNvCxnSpPr/>
          <p:nvPr/>
        </p:nvCxnSpPr>
        <p:spPr>
          <a:xfrm>
            <a:off x="7845552" y="4507992"/>
            <a:ext cx="393192" cy="0"/>
          </a:xfrm>
          <a:prstGeom prst="straightConnector1">
            <a:avLst/>
          </a:prstGeom>
          <a:noFill/>
          <a:ln cap="flat" cmpd="sng" w="31750">
            <a:solidFill>
              <a:srgbClr val="193D64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87" name="Google Shape;487;p29"/>
          <p:cNvSpPr/>
          <p:nvPr/>
        </p:nvSpPr>
        <p:spPr>
          <a:xfrm>
            <a:off x="4297680" y="3218688"/>
            <a:ext cx="3611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Continue to steps 04–06 below ↓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9"/>
          <p:cNvSpPr/>
          <p:nvPr/>
        </p:nvSpPr>
        <p:spPr>
          <a:xfrm>
            <a:off x="530352" y="5751576"/>
            <a:ext cx="11137392" cy="722376"/>
          </a:xfrm>
          <a:prstGeom prst="roundRect">
            <a:avLst>
              <a:gd fmla="val 16456" name="adj"/>
            </a:avLst>
          </a:prstGeom>
          <a:solidFill>
            <a:srgbClr val="EAF2F9"/>
          </a:solidFill>
          <a:ln cap="flat" cmpd="sng" w="12700">
            <a:solidFill>
              <a:srgbClr val="D4E0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9"/>
          <p:cNvSpPr/>
          <p:nvPr/>
        </p:nvSpPr>
        <p:spPr>
          <a:xfrm>
            <a:off x="768096" y="5934456"/>
            <a:ext cx="1033272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Visualize: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1792224" y="5916168"/>
            <a:ext cx="9555480" cy="2834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B42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42B42"/>
                </a:solidFill>
                <a:latin typeface="Arial"/>
                <a:ea typeface="Arial"/>
                <a:cs typeface="Arial"/>
                <a:sym typeface="Arial"/>
              </a:rPr>
              <a:t>Upsample → normalize/colorize → overlay heatmap on the input image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B3D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0"/>
          <p:cNvSpPr txBox="1"/>
          <p:nvPr/>
        </p:nvSpPr>
        <p:spPr>
          <a:xfrm>
            <a:off x="566928" y="128016"/>
            <a:ext cx="11201400" cy="413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12.Published Experiment — Does the Target Class Matter?</a:t>
            </a:r>
            <a:endParaRPr/>
          </a:p>
        </p:txBody>
      </p:sp>
      <p:sp>
        <p:nvSpPr>
          <p:cNvPr id="497" name="Google Shape;497;p30"/>
          <p:cNvSpPr txBox="1"/>
          <p:nvPr/>
        </p:nvSpPr>
        <p:spPr>
          <a:xfrm>
            <a:off x="603504" y="804672"/>
            <a:ext cx="10991088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From Grad-CAM steps to a real ICCV 2017 result: one input image, two target classes.</a:t>
            </a:r>
            <a:endParaRPr/>
          </a:p>
        </p:txBody>
      </p:sp>
      <p:sp>
        <p:nvSpPr>
          <p:cNvPr id="498" name="Google Shape;498;p30"/>
          <p:cNvSpPr/>
          <p:nvPr/>
        </p:nvSpPr>
        <p:spPr>
          <a:xfrm>
            <a:off x="548640" y="1399032"/>
            <a:ext cx="3602736" cy="3602736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CADBE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 txBox="1"/>
          <p:nvPr/>
        </p:nvSpPr>
        <p:spPr>
          <a:xfrm>
            <a:off x="704088" y="1563624"/>
            <a:ext cx="3291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01  Same input image</a:t>
            </a:r>
            <a:endParaRPr/>
          </a:p>
        </p:txBody>
      </p:sp>
      <p:pic>
        <p:nvPicPr>
          <p:cNvPr descr="gradcam_paper_original.png" id="500" name="Google Shape;50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856" y="1965960"/>
            <a:ext cx="2395728" cy="2368296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0"/>
          <p:cNvSpPr txBox="1"/>
          <p:nvPr/>
        </p:nvSpPr>
        <p:spPr>
          <a:xfrm>
            <a:off x="704088" y="4517136"/>
            <a:ext cx="329184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A cat and a dog appear together.</a:t>
            </a:r>
            <a:endParaRPr/>
          </a:p>
        </p:txBody>
      </p:sp>
      <p:sp>
        <p:nvSpPr>
          <p:cNvPr id="502" name="Google Shape;502;p30"/>
          <p:cNvSpPr/>
          <p:nvPr/>
        </p:nvSpPr>
        <p:spPr>
          <a:xfrm>
            <a:off x="4288536" y="1399032"/>
            <a:ext cx="3602736" cy="3602736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CADBE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0"/>
          <p:cNvSpPr txBox="1"/>
          <p:nvPr/>
        </p:nvSpPr>
        <p:spPr>
          <a:xfrm>
            <a:off x="4443984" y="1563624"/>
            <a:ext cx="3291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02  Target: “Cat”</a:t>
            </a:r>
            <a:endParaRPr/>
          </a:p>
        </p:txBody>
      </p:sp>
      <p:pic>
        <p:nvPicPr>
          <p:cNvPr descr="gradcam_paper_cat.png" id="504" name="Google Shape;50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1965960"/>
            <a:ext cx="2395728" cy="2368296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0"/>
          <p:cNvSpPr txBox="1"/>
          <p:nvPr/>
        </p:nvSpPr>
        <p:spPr>
          <a:xfrm>
            <a:off x="4443984" y="4517136"/>
            <a:ext cx="329184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High-response region: the cat.</a:t>
            </a:r>
            <a:endParaRPr/>
          </a:p>
        </p:txBody>
      </p:sp>
      <p:sp>
        <p:nvSpPr>
          <p:cNvPr id="506" name="Google Shape;506;p30"/>
          <p:cNvSpPr/>
          <p:nvPr/>
        </p:nvSpPr>
        <p:spPr>
          <a:xfrm>
            <a:off x="8028431" y="1399032"/>
            <a:ext cx="3602736" cy="3602736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CADBE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 txBox="1"/>
          <p:nvPr/>
        </p:nvSpPr>
        <p:spPr>
          <a:xfrm>
            <a:off x="8183879" y="1563624"/>
            <a:ext cx="3291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03  Target: “Dog”</a:t>
            </a:r>
            <a:endParaRPr/>
          </a:p>
        </p:txBody>
      </p:sp>
      <p:pic>
        <p:nvPicPr>
          <p:cNvPr descr="gradcam_paper_dog.png" id="508" name="Google Shape;50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3648" y="1965960"/>
            <a:ext cx="2395728" cy="236829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0"/>
          <p:cNvSpPr txBox="1"/>
          <p:nvPr/>
        </p:nvSpPr>
        <p:spPr>
          <a:xfrm>
            <a:off x="8183879" y="4517136"/>
            <a:ext cx="329184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High-response region: the dog’s head.</a:t>
            </a:r>
            <a:endParaRPr/>
          </a:p>
        </p:txBody>
      </p:sp>
      <p:sp>
        <p:nvSpPr>
          <p:cNvPr id="510" name="Google Shape;510;p30"/>
          <p:cNvSpPr/>
          <p:nvPr/>
        </p:nvSpPr>
        <p:spPr>
          <a:xfrm>
            <a:off x="576072" y="5239512"/>
            <a:ext cx="11045952" cy="996696"/>
          </a:xfrm>
          <a:prstGeom prst="roundRect">
            <a:avLst>
              <a:gd fmla="val 16667" name="adj"/>
            </a:avLst>
          </a:prstGeom>
          <a:solidFill>
            <a:srgbClr val="E8F1FA"/>
          </a:solidFill>
          <a:ln cap="flat" cmpd="sng" w="9525">
            <a:solidFill>
              <a:srgbClr val="CADBE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0"/>
          <p:cNvSpPr txBox="1"/>
          <p:nvPr/>
        </p:nvSpPr>
        <p:spPr>
          <a:xfrm>
            <a:off x="795528" y="544068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Research question</a:t>
            </a:r>
            <a:endParaRPr/>
          </a:p>
        </p:txBody>
      </p:sp>
      <p:sp>
        <p:nvSpPr>
          <p:cNvPr id="512" name="Google Shape;512;p30"/>
          <p:cNvSpPr txBox="1"/>
          <p:nvPr/>
        </p:nvSpPr>
        <p:spPr>
          <a:xfrm>
            <a:off x="2990088" y="5431536"/>
            <a:ext cx="82296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Does the highlighted region change when we change only the target class?</a:t>
            </a:r>
            <a:endParaRPr/>
          </a:p>
        </p:txBody>
      </p:sp>
      <p:sp>
        <p:nvSpPr>
          <p:cNvPr id="513" name="Google Shape;513;p30"/>
          <p:cNvSpPr txBox="1"/>
          <p:nvPr/>
        </p:nvSpPr>
        <p:spPr>
          <a:xfrm>
            <a:off x="804672" y="5843016"/>
            <a:ext cx="10561320" cy="283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RESULT   The heatmap shifts from cat to dog → Grad-CAM is class-discriminative.</a:t>
            </a:r>
            <a:endParaRPr/>
          </a:p>
        </p:txBody>
      </p:sp>
      <p:sp>
        <p:nvSpPr>
          <p:cNvPr id="514" name="Google Shape;514;p30"/>
          <p:cNvSpPr txBox="1"/>
          <p:nvPr/>
        </p:nvSpPr>
        <p:spPr>
          <a:xfrm>
            <a:off x="630936" y="6492240"/>
            <a:ext cx="108813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8275" spcFirstLastPara="1" rIns="1827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Selvaraju et al., “Grad-CAM: Visual Explanations from Deep Networks via Gradient-based Localization,” ICCV 2017, Fig. 1.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1"/>
          <p:cNvSpPr/>
          <p:nvPr/>
        </p:nvSpPr>
        <p:spPr>
          <a:xfrm>
            <a:off x="0" y="0"/>
            <a:ext cx="12191695" cy="667512"/>
          </a:xfrm>
          <a:prstGeom prst="rect">
            <a:avLst/>
          </a:prstGeom>
          <a:solidFill>
            <a:srgbClr val="193D64"/>
          </a:solidFill>
          <a:ln cap="flat" cmpd="sng" w="1270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1"/>
          <p:cNvSpPr/>
          <p:nvPr/>
        </p:nvSpPr>
        <p:spPr>
          <a:xfrm>
            <a:off x="603504" y="1828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13. Why the Last Convolutional Layer?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658368" y="804672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It offers a useful balance between semantic information and spatial structure.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777240" y="1417320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Semantic Information vs. Spatial Detail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758952" y="1938528"/>
            <a:ext cx="1847088" cy="2880360"/>
          </a:xfrm>
          <a:prstGeom prst="roundRect">
            <a:avLst>
              <a:gd fmla="val 9901" name="adj"/>
            </a:avLst>
          </a:prstGeom>
          <a:solidFill>
            <a:srgbClr val="EFF5FB"/>
          </a:solidFill>
          <a:ln cap="flat" cmpd="sng" w="10150">
            <a:solidFill>
              <a:srgbClr val="D6E1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868680" y="2121408"/>
            <a:ext cx="16276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Early Conv Layers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1152144" y="2798064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1371600" y="2798064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1"/>
          <p:cNvSpPr/>
          <p:nvPr/>
        </p:nvSpPr>
        <p:spPr>
          <a:xfrm>
            <a:off x="1591056" y="2798064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1"/>
          <p:cNvSpPr/>
          <p:nvPr/>
        </p:nvSpPr>
        <p:spPr>
          <a:xfrm>
            <a:off x="1810512" y="2798064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2029968" y="2798064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1152144" y="3017520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1"/>
          <p:cNvSpPr/>
          <p:nvPr/>
        </p:nvSpPr>
        <p:spPr>
          <a:xfrm>
            <a:off x="1371600" y="3017520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1"/>
          <p:cNvSpPr/>
          <p:nvPr/>
        </p:nvSpPr>
        <p:spPr>
          <a:xfrm>
            <a:off x="1591056" y="3017520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1"/>
          <p:cNvSpPr/>
          <p:nvPr/>
        </p:nvSpPr>
        <p:spPr>
          <a:xfrm>
            <a:off x="1810512" y="3017520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1"/>
          <p:cNvSpPr/>
          <p:nvPr/>
        </p:nvSpPr>
        <p:spPr>
          <a:xfrm>
            <a:off x="2029968" y="3017520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31"/>
          <p:cNvSpPr/>
          <p:nvPr/>
        </p:nvSpPr>
        <p:spPr>
          <a:xfrm>
            <a:off x="1152144" y="3236976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1"/>
          <p:cNvSpPr/>
          <p:nvPr/>
        </p:nvSpPr>
        <p:spPr>
          <a:xfrm>
            <a:off x="1371600" y="3236976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1"/>
          <p:cNvSpPr/>
          <p:nvPr/>
        </p:nvSpPr>
        <p:spPr>
          <a:xfrm>
            <a:off x="1591056" y="3236976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1"/>
          <p:cNvSpPr/>
          <p:nvPr/>
        </p:nvSpPr>
        <p:spPr>
          <a:xfrm>
            <a:off x="1810512" y="3236976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1"/>
          <p:cNvSpPr/>
          <p:nvPr/>
        </p:nvSpPr>
        <p:spPr>
          <a:xfrm>
            <a:off x="2029968" y="3236976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1"/>
          <p:cNvSpPr/>
          <p:nvPr/>
        </p:nvSpPr>
        <p:spPr>
          <a:xfrm>
            <a:off x="1152144" y="3456432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1"/>
          <p:cNvSpPr/>
          <p:nvPr/>
        </p:nvSpPr>
        <p:spPr>
          <a:xfrm>
            <a:off x="1371600" y="3456432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1"/>
          <p:cNvSpPr/>
          <p:nvPr/>
        </p:nvSpPr>
        <p:spPr>
          <a:xfrm>
            <a:off x="1591056" y="3456432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1"/>
          <p:cNvSpPr/>
          <p:nvPr/>
        </p:nvSpPr>
        <p:spPr>
          <a:xfrm>
            <a:off x="1810512" y="3456432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1"/>
          <p:cNvSpPr/>
          <p:nvPr/>
        </p:nvSpPr>
        <p:spPr>
          <a:xfrm>
            <a:off x="2029968" y="3456432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1"/>
          <p:cNvSpPr/>
          <p:nvPr/>
        </p:nvSpPr>
        <p:spPr>
          <a:xfrm>
            <a:off x="1152144" y="3675888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1"/>
          <p:cNvSpPr/>
          <p:nvPr/>
        </p:nvSpPr>
        <p:spPr>
          <a:xfrm>
            <a:off x="1371600" y="3675888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1"/>
          <p:cNvSpPr/>
          <p:nvPr/>
        </p:nvSpPr>
        <p:spPr>
          <a:xfrm>
            <a:off x="1591056" y="3675888"/>
            <a:ext cx="182880" cy="182880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1"/>
          <p:cNvSpPr/>
          <p:nvPr/>
        </p:nvSpPr>
        <p:spPr>
          <a:xfrm>
            <a:off x="1810512" y="3675888"/>
            <a:ext cx="182880" cy="182880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1"/>
          <p:cNvSpPr/>
          <p:nvPr/>
        </p:nvSpPr>
        <p:spPr>
          <a:xfrm>
            <a:off x="2029968" y="3675888"/>
            <a:ext cx="182880" cy="182880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1"/>
          <p:cNvSpPr/>
          <p:nvPr/>
        </p:nvSpPr>
        <p:spPr>
          <a:xfrm>
            <a:off x="859536" y="3931920"/>
            <a:ext cx="16459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More spatial detail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1"/>
          <p:cNvSpPr/>
          <p:nvPr/>
        </p:nvSpPr>
        <p:spPr>
          <a:xfrm>
            <a:off x="868680" y="4251960"/>
            <a:ext cx="162763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Edges, textures, local patterns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1"/>
          <p:cNvSpPr/>
          <p:nvPr/>
        </p:nvSpPr>
        <p:spPr>
          <a:xfrm>
            <a:off x="868680" y="4690872"/>
            <a:ext cx="162763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Usually higher-resolution maps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1"/>
          <p:cNvSpPr/>
          <p:nvPr/>
        </p:nvSpPr>
        <p:spPr>
          <a:xfrm>
            <a:off x="2761488" y="1938528"/>
            <a:ext cx="1847088" cy="2880360"/>
          </a:xfrm>
          <a:prstGeom prst="roundRect">
            <a:avLst>
              <a:gd fmla="val 9901" name="adj"/>
            </a:avLst>
          </a:prstGeom>
          <a:solidFill>
            <a:srgbClr val="FFF3E5"/>
          </a:solidFill>
          <a:ln cap="flat" cmpd="sng" w="10150">
            <a:solidFill>
              <a:srgbClr val="D8B9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1"/>
          <p:cNvSpPr/>
          <p:nvPr/>
        </p:nvSpPr>
        <p:spPr>
          <a:xfrm>
            <a:off x="2871216" y="2121408"/>
            <a:ext cx="16276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Last Conv Layer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1"/>
          <p:cNvSpPr/>
          <p:nvPr/>
        </p:nvSpPr>
        <p:spPr>
          <a:xfrm>
            <a:off x="3182112" y="2798064"/>
            <a:ext cx="310896" cy="310896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1"/>
          <p:cNvSpPr/>
          <p:nvPr/>
        </p:nvSpPr>
        <p:spPr>
          <a:xfrm>
            <a:off x="3529584" y="2798064"/>
            <a:ext cx="310896" cy="310896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1"/>
          <p:cNvSpPr/>
          <p:nvPr/>
        </p:nvSpPr>
        <p:spPr>
          <a:xfrm>
            <a:off x="3877056" y="2798064"/>
            <a:ext cx="310896" cy="310896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1"/>
          <p:cNvSpPr/>
          <p:nvPr/>
        </p:nvSpPr>
        <p:spPr>
          <a:xfrm>
            <a:off x="3182112" y="3145536"/>
            <a:ext cx="310896" cy="310896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1"/>
          <p:cNvSpPr/>
          <p:nvPr/>
        </p:nvSpPr>
        <p:spPr>
          <a:xfrm>
            <a:off x="3529584" y="3145536"/>
            <a:ext cx="310896" cy="310896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1"/>
          <p:cNvSpPr/>
          <p:nvPr/>
        </p:nvSpPr>
        <p:spPr>
          <a:xfrm>
            <a:off x="3877056" y="3145536"/>
            <a:ext cx="310896" cy="310896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1"/>
          <p:cNvSpPr/>
          <p:nvPr/>
        </p:nvSpPr>
        <p:spPr>
          <a:xfrm>
            <a:off x="3182112" y="3493008"/>
            <a:ext cx="310896" cy="310896"/>
          </a:xfrm>
          <a:prstGeom prst="rect">
            <a:avLst/>
          </a:prstGeom>
          <a:solidFill>
            <a:srgbClr val="D8E7F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1"/>
          <p:cNvSpPr/>
          <p:nvPr/>
        </p:nvSpPr>
        <p:spPr>
          <a:xfrm>
            <a:off x="3529584" y="3493008"/>
            <a:ext cx="310896" cy="310896"/>
          </a:xfrm>
          <a:prstGeom prst="rect">
            <a:avLst/>
          </a:prstGeom>
          <a:solidFill>
            <a:srgbClr val="E9A774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1"/>
          <p:cNvSpPr/>
          <p:nvPr/>
        </p:nvSpPr>
        <p:spPr>
          <a:xfrm>
            <a:off x="3877056" y="3493008"/>
            <a:ext cx="310896" cy="310896"/>
          </a:xfrm>
          <a:prstGeom prst="rect">
            <a:avLst/>
          </a:prstGeom>
          <a:solidFill>
            <a:srgbClr val="F2C5AA"/>
          </a:solidFill>
          <a:ln cap="flat" cmpd="sng" w="10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1"/>
          <p:cNvSpPr/>
          <p:nvPr/>
        </p:nvSpPr>
        <p:spPr>
          <a:xfrm>
            <a:off x="2862072" y="3931920"/>
            <a:ext cx="16459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Useful trade-off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1"/>
          <p:cNvSpPr/>
          <p:nvPr/>
        </p:nvSpPr>
        <p:spPr>
          <a:xfrm>
            <a:off x="2871216" y="4251960"/>
            <a:ext cx="162763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Richer semantic features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1"/>
          <p:cNvSpPr/>
          <p:nvPr/>
        </p:nvSpPr>
        <p:spPr>
          <a:xfrm>
            <a:off x="2871216" y="4690872"/>
            <a:ext cx="162763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Still preserves a spatial grid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1"/>
          <p:cNvSpPr/>
          <p:nvPr/>
        </p:nvSpPr>
        <p:spPr>
          <a:xfrm>
            <a:off x="4764024" y="1938528"/>
            <a:ext cx="1847088" cy="2880360"/>
          </a:xfrm>
          <a:prstGeom prst="roundRect">
            <a:avLst>
              <a:gd fmla="val 9901" name="adj"/>
            </a:avLst>
          </a:prstGeom>
          <a:solidFill>
            <a:srgbClr val="EFF5FB"/>
          </a:solidFill>
          <a:ln cap="flat" cmpd="sng" w="10150">
            <a:solidFill>
              <a:srgbClr val="D6E1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1"/>
          <p:cNvSpPr/>
          <p:nvPr/>
        </p:nvSpPr>
        <p:spPr>
          <a:xfrm>
            <a:off x="4873752" y="2121408"/>
            <a:ext cx="16276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Fully Connected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1"/>
          <p:cNvSpPr/>
          <p:nvPr/>
        </p:nvSpPr>
        <p:spPr>
          <a:xfrm>
            <a:off x="5294376" y="2907792"/>
            <a:ext cx="777240" cy="448056"/>
          </a:xfrm>
          <a:prstGeom prst="roundRect">
            <a:avLst>
              <a:gd fmla="val 16327" name="adj"/>
            </a:avLst>
          </a:prstGeom>
          <a:solidFill>
            <a:srgbClr val="C6D9E9"/>
          </a:solidFill>
          <a:ln cap="flat" cmpd="sng" w="10150">
            <a:solidFill>
              <a:srgbClr val="C6D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1"/>
          <p:cNvSpPr/>
          <p:nvPr/>
        </p:nvSpPr>
        <p:spPr>
          <a:xfrm>
            <a:off x="5294376" y="3447288"/>
            <a:ext cx="777240" cy="448056"/>
          </a:xfrm>
          <a:prstGeom prst="roundRect">
            <a:avLst>
              <a:gd fmla="val 16327" name="adj"/>
            </a:avLst>
          </a:prstGeom>
          <a:solidFill>
            <a:srgbClr val="C6D9E9"/>
          </a:solidFill>
          <a:ln cap="flat" cmpd="sng" w="10150">
            <a:solidFill>
              <a:srgbClr val="C6D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1"/>
          <p:cNvSpPr/>
          <p:nvPr/>
        </p:nvSpPr>
        <p:spPr>
          <a:xfrm>
            <a:off x="4864608" y="3931920"/>
            <a:ext cx="16459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Less spatial layout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1"/>
          <p:cNvSpPr/>
          <p:nvPr/>
        </p:nvSpPr>
        <p:spPr>
          <a:xfrm>
            <a:off x="4873752" y="4251960"/>
            <a:ext cx="162763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High-level classification features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1"/>
          <p:cNvSpPr/>
          <p:nvPr/>
        </p:nvSpPr>
        <p:spPr>
          <a:xfrm>
            <a:off x="4873752" y="4690872"/>
            <a:ext cx="162763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Typically no explicit H × W map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1"/>
          <p:cNvSpPr/>
          <p:nvPr/>
        </p:nvSpPr>
        <p:spPr>
          <a:xfrm>
            <a:off x="822960" y="5157216"/>
            <a:ext cx="594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Conceptual comparison; actual resolution and semantics depend on the CNN architecture.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31"/>
          <p:cNvSpPr/>
          <p:nvPr/>
        </p:nvSpPr>
        <p:spPr>
          <a:xfrm>
            <a:off x="7004304" y="1426464"/>
            <a:ext cx="4462272" cy="4325112"/>
          </a:xfrm>
          <a:prstGeom prst="roundRect">
            <a:avLst>
              <a:gd fmla="val 4228" name="adj"/>
            </a:avLst>
          </a:prstGeom>
          <a:solidFill>
            <a:srgbClr val="FFFFFF"/>
          </a:solidFill>
          <a:ln cap="flat" cmpd="sng" w="10150">
            <a:solidFill>
              <a:srgbClr val="D6E1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31"/>
          <p:cNvSpPr/>
          <p:nvPr/>
        </p:nvSpPr>
        <p:spPr>
          <a:xfrm>
            <a:off x="7333488" y="1737360"/>
            <a:ext cx="3831336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50"/>
              <a:buFont typeface="Arial"/>
              <a:buNone/>
            </a:pPr>
            <a:r>
              <a:rPr b="1" lang="en-US" sz="185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Why Grad-CAM Commonly Uses It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1"/>
          <p:cNvSpPr/>
          <p:nvPr/>
        </p:nvSpPr>
        <p:spPr>
          <a:xfrm>
            <a:off x="7333488" y="2377440"/>
            <a:ext cx="118872" cy="118872"/>
          </a:xfrm>
          <a:prstGeom prst="ellipse">
            <a:avLst/>
          </a:prstGeom>
          <a:solidFill>
            <a:srgbClr val="254F79"/>
          </a:solidFill>
          <a:ln cap="flat" cmpd="sng" w="12700">
            <a:solidFill>
              <a:srgbClr val="254F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31"/>
          <p:cNvSpPr/>
          <p:nvPr/>
        </p:nvSpPr>
        <p:spPr>
          <a:xfrm>
            <a:off x="7580376" y="2340864"/>
            <a:ext cx="3520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Early layers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1"/>
          <p:cNvSpPr/>
          <p:nvPr/>
        </p:nvSpPr>
        <p:spPr>
          <a:xfrm>
            <a:off x="7580376" y="2660904"/>
            <a:ext cx="347472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Fine spatial detail, but predominantly lower-level features.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1"/>
          <p:cNvSpPr/>
          <p:nvPr/>
        </p:nvSpPr>
        <p:spPr>
          <a:xfrm>
            <a:off x="7333488" y="3419856"/>
            <a:ext cx="118872" cy="118872"/>
          </a:xfrm>
          <a:prstGeom prst="ellipse">
            <a:avLst/>
          </a:prstGeom>
          <a:solidFill>
            <a:srgbClr val="C07C36"/>
          </a:solidFill>
          <a:ln cap="flat" cmpd="sng" w="12700">
            <a:solidFill>
              <a:srgbClr val="C07C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1"/>
          <p:cNvSpPr/>
          <p:nvPr/>
        </p:nvSpPr>
        <p:spPr>
          <a:xfrm>
            <a:off x="7580376" y="3383280"/>
            <a:ext cx="3520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Last convolutional layer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1"/>
          <p:cNvSpPr/>
          <p:nvPr/>
        </p:nvSpPr>
        <p:spPr>
          <a:xfrm>
            <a:off x="7580376" y="3703320"/>
            <a:ext cx="347472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More class-relevant semantic features while retaining spatial organization.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1"/>
          <p:cNvSpPr/>
          <p:nvPr/>
        </p:nvSpPr>
        <p:spPr>
          <a:xfrm>
            <a:off x="7333488" y="4462272"/>
            <a:ext cx="118872" cy="118872"/>
          </a:xfrm>
          <a:prstGeom prst="ellipse">
            <a:avLst/>
          </a:prstGeom>
          <a:solidFill>
            <a:srgbClr val="254F79"/>
          </a:solidFill>
          <a:ln cap="flat" cmpd="sng" w="12700">
            <a:solidFill>
              <a:srgbClr val="254F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1"/>
          <p:cNvSpPr/>
          <p:nvPr/>
        </p:nvSpPr>
        <p:spPr>
          <a:xfrm>
            <a:off x="7580376" y="4425696"/>
            <a:ext cx="3520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Fully connected layers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1"/>
          <p:cNvSpPr/>
          <p:nvPr/>
        </p:nvSpPr>
        <p:spPr>
          <a:xfrm>
            <a:off x="7580376" y="4745736"/>
            <a:ext cx="347472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Often encode class information but lack an explicit 2D spatial feature map.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31"/>
          <p:cNvSpPr/>
          <p:nvPr/>
        </p:nvSpPr>
        <p:spPr>
          <a:xfrm>
            <a:off x="758952" y="5852160"/>
            <a:ext cx="10707624" cy="530352"/>
          </a:xfrm>
          <a:prstGeom prst="roundRect">
            <a:avLst>
              <a:gd fmla="val 17241" name="adj"/>
            </a:avLst>
          </a:prstGeom>
          <a:solidFill>
            <a:srgbClr val="EAF1F8"/>
          </a:solidFill>
          <a:ln cap="flat" cmpd="sng" w="10150">
            <a:solidFill>
              <a:srgbClr val="CBDD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1"/>
          <p:cNvSpPr/>
          <p:nvPr/>
        </p:nvSpPr>
        <p:spPr>
          <a:xfrm>
            <a:off x="932688" y="6007608"/>
            <a:ext cx="10405872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Grad-CAM commonly computes target-class gradients with respect to the last convolutional feature maps.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1"/>
          <p:cNvSpPr/>
          <p:nvPr/>
        </p:nvSpPr>
        <p:spPr>
          <a:xfrm>
            <a:off x="7351776" y="5495544"/>
            <a:ext cx="381304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57184"/>
              </a:buClr>
              <a:buSzPts val="1050"/>
              <a:buFont typeface="Arial"/>
              <a:buNone/>
            </a:pPr>
            <a:r>
              <a:rPr i="1" lang="en-US" sz="1050">
                <a:solidFill>
                  <a:srgbClr val="657184"/>
                </a:solidFill>
                <a:latin typeface="Arial"/>
                <a:ea typeface="Arial"/>
                <a:cs typeface="Arial"/>
                <a:sym typeface="Arial"/>
              </a:rPr>
              <a:t>Other suitable spatial layers may also be used.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2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193D64"/>
          </a:solidFill>
          <a:ln cap="flat" cmpd="sng" w="1270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2"/>
          <p:cNvSpPr/>
          <p:nvPr/>
        </p:nvSpPr>
        <p:spPr>
          <a:xfrm>
            <a:off x="594360" y="155448"/>
            <a:ext cx="10972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b="1"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14. Limitations of Grad-CAM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2"/>
          <p:cNvSpPr/>
          <p:nvPr/>
        </p:nvSpPr>
        <p:spPr>
          <a:xfrm>
            <a:off x="676656" y="795528"/>
            <a:ext cx="10972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17084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17084"/>
                </a:solidFill>
                <a:latin typeface="Arial"/>
                <a:ea typeface="Arial"/>
                <a:cs typeface="Arial"/>
                <a:sym typeface="Arial"/>
              </a:rPr>
              <a:t>Grad-CAM is useful for visualization, but its explanations have important limitations.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2"/>
          <p:cNvSpPr/>
          <p:nvPr/>
        </p:nvSpPr>
        <p:spPr>
          <a:xfrm>
            <a:off x="603504" y="1380744"/>
            <a:ext cx="2596896" cy="4279392"/>
          </a:xfrm>
          <a:prstGeom prst="roundRect">
            <a:avLst>
              <a:gd fmla="val 6338" name="adj"/>
            </a:avLst>
          </a:prstGeom>
          <a:solidFill>
            <a:srgbClr val="FFFFFF"/>
          </a:solidFill>
          <a:ln cap="flat" cmpd="sng" w="12700">
            <a:solidFill>
              <a:srgbClr val="D7E2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2"/>
          <p:cNvSpPr/>
          <p:nvPr/>
        </p:nvSpPr>
        <p:spPr>
          <a:xfrm>
            <a:off x="777240" y="1581912"/>
            <a:ext cx="2249424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Coarse Resolution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2"/>
          <p:cNvSpPr/>
          <p:nvPr/>
        </p:nvSpPr>
        <p:spPr>
          <a:xfrm>
            <a:off x="777240" y="4581144"/>
            <a:ext cx="2249424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B3B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202B3B"/>
                </a:solidFill>
                <a:latin typeface="Arial"/>
                <a:ea typeface="Arial"/>
                <a:cs typeface="Arial"/>
                <a:sym typeface="Arial"/>
              </a:rPr>
              <a:t>Heatmaps are often low-resolution and may miss fine image details.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2"/>
          <p:cNvSpPr/>
          <p:nvPr/>
        </p:nvSpPr>
        <p:spPr>
          <a:xfrm>
            <a:off x="3401568" y="1380744"/>
            <a:ext cx="2596896" cy="4279392"/>
          </a:xfrm>
          <a:prstGeom prst="roundRect">
            <a:avLst>
              <a:gd fmla="val 6338" name="adj"/>
            </a:avLst>
          </a:prstGeom>
          <a:solidFill>
            <a:srgbClr val="FFFFFF"/>
          </a:solidFill>
          <a:ln cap="flat" cmpd="sng" w="12700">
            <a:solidFill>
              <a:srgbClr val="D7E2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2"/>
          <p:cNvSpPr/>
          <p:nvPr/>
        </p:nvSpPr>
        <p:spPr>
          <a:xfrm>
            <a:off x="3575304" y="1581912"/>
            <a:ext cx="2249424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Local Gradient Sensitivity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2"/>
          <p:cNvSpPr/>
          <p:nvPr/>
        </p:nvSpPr>
        <p:spPr>
          <a:xfrm>
            <a:off x="3575304" y="4581144"/>
            <a:ext cx="2249424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B3B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202B3B"/>
                </a:solidFill>
                <a:latin typeface="Arial"/>
                <a:ea typeface="Arial"/>
                <a:cs typeface="Arial"/>
                <a:sym typeface="Arial"/>
              </a:rPr>
              <a:t>Important regions may have weak gradients due to saturation or local insensitivity.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2"/>
          <p:cNvSpPr/>
          <p:nvPr/>
        </p:nvSpPr>
        <p:spPr>
          <a:xfrm>
            <a:off x="6199632" y="1380744"/>
            <a:ext cx="2596896" cy="4279392"/>
          </a:xfrm>
          <a:prstGeom prst="roundRect">
            <a:avLst>
              <a:gd fmla="val 6338" name="adj"/>
            </a:avLst>
          </a:prstGeom>
          <a:solidFill>
            <a:srgbClr val="FFFFFF"/>
          </a:solidFill>
          <a:ln cap="flat" cmpd="sng" w="12700">
            <a:solidFill>
              <a:srgbClr val="D7E2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2"/>
          <p:cNvSpPr/>
          <p:nvPr/>
        </p:nvSpPr>
        <p:spPr>
          <a:xfrm>
            <a:off x="6373368" y="1581912"/>
            <a:ext cx="2249424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Multiple-Instance Localization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2"/>
          <p:cNvSpPr/>
          <p:nvPr/>
        </p:nvSpPr>
        <p:spPr>
          <a:xfrm>
            <a:off x="6373368" y="4581144"/>
            <a:ext cx="2249424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B3B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202B3B"/>
                </a:solidFill>
                <a:latin typeface="Arial"/>
                <a:ea typeface="Arial"/>
                <a:cs typeface="Arial"/>
                <a:sym typeface="Arial"/>
              </a:rPr>
              <a:t>Grad-CAM may highlight only some instances of the same class.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2"/>
          <p:cNvSpPr/>
          <p:nvPr/>
        </p:nvSpPr>
        <p:spPr>
          <a:xfrm>
            <a:off x="8997696" y="1380744"/>
            <a:ext cx="2596896" cy="4279392"/>
          </a:xfrm>
          <a:prstGeom prst="roundRect">
            <a:avLst>
              <a:gd fmla="val 6338" name="adj"/>
            </a:avLst>
          </a:prstGeom>
          <a:solidFill>
            <a:srgbClr val="FFFFFF"/>
          </a:solidFill>
          <a:ln cap="flat" cmpd="sng" w="12700">
            <a:solidFill>
              <a:srgbClr val="D7E2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2"/>
          <p:cNvSpPr/>
          <p:nvPr/>
        </p:nvSpPr>
        <p:spPr>
          <a:xfrm>
            <a:off x="9171432" y="1581912"/>
            <a:ext cx="2249424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Not a Causal Proof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2"/>
          <p:cNvSpPr/>
          <p:nvPr/>
        </p:nvSpPr>
        <p:spPr>
          <a:xfrm>
            <a:off x="9171432" y="4581144"/>
            <a:ext cx="2249424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B3B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202B3B"/>
                </a:solidFill>
                <a:latin typeface="Arial"/>
                <a:ea typeface="Arial"/>
                <a:cs typeface="Arial"/>
                <a:sym typeface="Arial"/>
              </a:rPr>
              <a:t>A heatmap suggests class-supporting regions but does not establish causality.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2"/>
          <p:cNvSpPr/>
          <p:nvPr/>
        </p:nvSpPr>
        <p:spPr>
          <a:xfrm>
            <a:off x="94183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2"/>
          <p:cNvSpPr/>
          <p:nvPr/>
        </p:nvSpPr>
        <p:spPr>
          <a:xfrm>
            <a:off x="110185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2"/>
          <p:cNvSpPr/>
          <p:nvPr/>
        </p:nvSpPr>
        <p:spPr>
          <a:xfrm>
            <a:off x="126187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2"/>
          <p:cNvSpPr/>
          <p:nvPr/>
        </p:nvSpPr>
        <p:spPr>
          <a:xfrm>
            <a:off x="142189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2"/>
          <p:cNvSpPr/>
          <p:nvPr/>
        </p:nvSpPr>
        <p:spPr>
          <a:xfrm>
            <a:off x="158191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2"/>
          <p:cNvSpPr/>
          <p:nvPr/>
        </p:nvSpPr>
        <p:spPr>
          <a:xfrm>
            <a:off x="174193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2"/>
          <p:cNvSpPr/>
          <p:nvPr/>
        </p:nvSpPr>
        <p:spPr>
          <a:xfrm>
            <a:off x="1901952" y="26243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2"/>
          <p:cNvSpPr/>
          <p:nvPr/>
        </p:nvSpPr>
        <p:spPr>
          <a:xfrm>
            <a:off x="94183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2"/>
          <p:cNvSpPr/>
          <p:nvPr/>
        </p:nvSpPr>
        <p:spPr>
          <a:xfrm>
            <a:off x="110185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2"/>
          <p:cNvSpPr/>
          <p:nvPr/>
        </p:nvSpPr>
        <p:spPr>
          <a:xfrm>
            <a:off x="126187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2"/>
          <p:cNvSpPr/>
          <p:nvPr/>
        </p:nvSpPr>
        <p:spPr>
          <a:xfrm>
            <a:off x="142189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2"/>
          <p:cNvSpPr/>
          <p:nvPr/>
        </p:nvSpPr>
        <p:spPr>
          <a:xfrm>
            <a:off x="158191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2"/>
          <p:cNvSpPr/>
          <p:nvPr/>
        </p:nvSpPr>
        <p:spPr>
          <a:xfrm>
            <a:off x="174193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2"/>
          <p:cNvSpPr/>
          <p:nvPr/>
        </p:nvSpPr>
        <p:spPr>
          <a:xfrm>
            <a:off x="1901952" y="27843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2"/>
          <p:cNvSpPr/>
          <p:nvPr/>
        </p:nvSpPr>
        <p:spPr>
          <a:xfrm>
            <a:off x="94183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32"/>
          <p:cNvSpPr/>
          <p:nvPr/>
        </p:nvSpPr>
        <p:spPr>
          <a:xfrm>
            <a:off x="110185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2"/>
          <p:cNvSpPr/>
          <p:nvPr/>
        </p:nvSpPr>
        <p:spPr>
          <a:xfrm>
            <a:off x="126187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2"/>
          <p:cNvSpPr/>
          <p:nvPr/>
        </p:nvSpPr>
        <p:spPr>
          <a:xfrm>
            <a:off x="142189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32"/>
          <p:cNvSpPr/>
          <p:nvPr/>
        </p:nvSpPr>
        <p:spPr>
          <a:xfrm>
            <a:off x="158191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2"/>
          <p:cNvSpPr/>
          <p:nvPr/>
        </p:nvSpPr>
        <p:spPr>
          <a:xfrm>
            <a:off x="1741932" y="294436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2"/>
          <p:cNvSpPr/>
          <p:nvPr/>
        </p:nvSpPr>
        <p:spPr>
          <a:xfrm>
            <a:off x="1901952" y="294436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2"/>
          <p:cNvSpPr/>
          <p:nvPr/>
        </p:nvSpPr>
        <p:spPr>
          <a:xfrm>
            <a:off x="941832" y="310438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2"/>
          <p:cNvSpPr/>
          <p:nvPr/>
        </p:nvSpPr>
        <p:spPr>
          <a:xfrm>
            <a:off x="1101852" y="310438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32"/>
          <p:cNvSpPr/>
          <p:nvPr/>
        </p:nvSpPr>
        <p:spPr>
          <a:xfrm>
            <a:off x="1261872" y="310438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32"/>
          <p:cNvSpPr/>
          <p:nvPr/>
        </p:nvSpPr>
        <p:spPr>
          <a:xfrm>
            <a:off x="1421892" y="310438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2"/>
          <p:cNvSpPr/>
          <p:nvPr/>
        </p:nvSpPr>
        <p:spPr>
          <a:xfrm>
            <a:off x="1581912" y="310438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32"/>
          <p:cNvSpPr/>
          <p:nvPr/>
        </p:nvSpPr>
        <p:spPr>
          <a:xfrm>
            <a:off x="1741932" y="310438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32"/>
          <p:cNvSpPr/>
          <p:nvPr/>
        </p:nvSpPr>
        <p:spPr>
          <a:xfrm>
            <a:off x="1901952" y="310438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2"/>
          <p:cNvSpPr/>
          <p:nvPr/>
        </p:nvSpPr>
        <p:spPr>
          <a:xfrm>
            <a:off x="941832" y="326440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2"/>
          <p:cNvSpPr/>
          <p:nvPr/>
        </p:nvSpPr>
        <p:spPr>
          <a:xfrm>
            <a:off x="1101852" y="326440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2"/>
          <p:cNvSpPr/>
          <p:nvPr/>
        </p:nvSpPr>
        <p:spPr>
          <a:xfrm>
            <a:off x="1261872" y="326440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32"/>
          <p:cNvSpPr/>
          <p:nvPr/>
        </p:nvSpPr>
        <p:spPr>
          <a:xfrm>
            <a:off x="1421892" y="326440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32"/>
          <p:cNvSpPr/>
          <p:nvPr/>
        </p:nvSpPr>
        <p:spPr>
          <a:xfrm>
            <a:off x="1581912" y="326440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2"/>
          <p:cNvSpPr/>
          <p:nvPr/>
        </p:nvSpPr>
        <p:spPr>
          <a:xfrm>
            <a:off x="1741932" y="326440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32"/>
          <p:cNvSpPr/>
          <p:nvPr/>
        </p:nvSpPr>
        <p:spPr>
          <a:xfrm>
            <a:off x="1901952" y="326440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2"/>
          <p:cNvSpPr/>
          <p:nvPr/>
        </p:nvSpPr>
        <p:spPr>
          <a:xfrm>
            <a:off x="941832" y="34244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2"/>
          <p:cNvSpPr/>
          <p:nvPr/>
        </p:nvSpPr>
        <p:spPr>
          <a:xfrm>
            <a:off x="1101852" y="34244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2"/>
          <p:cNvSpPr/>
          <p:nvPr/>
        </p:nvSpPr>
        <p:spPr>
          <a:xfrm>
            <a:off x="1261872" y="342442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2"/>
          <p:cNvSpPr/>
          <p:nvPr/>
        </p:nvSpPr>
        <p:spPr>
          <a:xfrm>
            <a:off x="1421892" y="342442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2"/>
          <p:cNvSpPr/>
          <p:nvPr/>
        </p:nvSpPr>
        <p:spPr>
          <a:xfrm>
            <a:off x="1581912" y="342442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32"/>
          <p:cNvSpPr/>
          <p:nvPr/>
        </p:nvSpPr>
        <p:spPr>
          <a:xfrm>
            <a:off x="1741932" y="342442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32"/>
          <p:cNvSpPr/>
          <p:nvPr/>
        </p:nvSpPr>
        <p:spPr>
          <a:xfrm>
            <a:off x="1901952" y="342442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32"/>
          <p:cNvSpPr/>
          <p:nvPr/>
        </p:nvSpPr>
        <p:spPr>
          <a:xfrm>
            <a:off x="941832" y="35844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2"/>
          <p:cNvSpPr/>
          <p:nvPr/>
        </p:nvSpPr>
        <p:spPr>
          <a:xfrm>
            <a:off x="1101852" y="3584448"/>
            <a:ext cx="148133" cy="148133"/>
          </a:xfrm>
          <a:prstGeom prst="rect">
            <a:avLst/>
          </a:prstGeom>
          <a:solidFill>
            <a:srgbClr val="F9C7B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2"/>
          <p:cNvSpPr/>
          <p:nvPr/>
        </p:nvSpPr>
        <p:spPr>
          <a:xfrm>
            <a:off x="1261872" y="358444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32"/>
          <p:cNvSpPr/>
          <p:nvPr/>
        </p:nvSpPr>
        <p:spPr>
          <a:xfrm>
            <a:off x="1421892" y="358444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32"/>
          <p:cNvSpPr/>
          <p:nvPr/>
        </p:nvSpPr>
        <p:spPr>
          <a:xfrm>
            <a:off x="1581912" y="358444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32"/>
          <p:cNvSpPr/>
          <p:nvPr/>
        </p:nvSpPr>
        <p:spPr>
          <a:xfrm>
            <a:off x="1741932" y="358444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2"/>
          <p:cNvSpPr/>
          <p:nvPr/>
        </p:nvSpPr>
        <p:spPr>
          <a:xfrm>
            <a:off x="1901952" y="3584448"/>
            <a:ext cx="148133" cy="148133"/>
          </a:xfrm>
          <a:prstGeom prst="rect">
            <a:avLst/>
          </a:prstGeom>
          <a:solidFill>
            <a:srgbClr val="F58A8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9" name="Google Shape;659;p32"/>
          <p:cNvCxnSpPr/>
          <p:nvPr/>
        </p:nvCxnSpPr>
        <p:spPr>
          <a:xfrm>
            <a:off x="2176272" y="3346704"/>
            <a:ext cx="566928" cy="0"/>
          </a:xfrm>
          <a:prstGeom prst="straightConnector1">
            <a:avLst/>
          </a:prstGeom>
          <a:noFill/>
          <a:ln cap="flat" cmpd="sng" w="34275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0" name="Google Shape;660;p32"/>
          <p:cNvSpPr/>
          <p:nvPr/>
        </p:nvSpPr>
        <p:spPr>
          <a:xfrm>
            <a:off x="2679192" y="3255264"/>
            <a:ext cx="146304" cy="182880"/>
          </a:xfrm>
          <a:prstGeom prst="chevron">
            <a:avLst>
              <a:gd fmla="val 50000" name="adj"/>
            </a:avLst>
          </a:prstGeom>
          <a:solidFill>
            <a:srgbClr val="193D64"/>
          </a:solidFill>
          <a:ln cap="flat" cmpd="sng" w="1270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2"/>
          <p:cNvSpPr/>
          <p:nvPr/>
        </p:nvSpPr>
        <p:spPr>
          <a:xfrm>
            <a:off x="2788920" y="2871216"/>
            <a:ext cx="228600" cy="987552"/>
          </a:xfrm>
          <a:prstGeom prst="rect">
            <a:avLst/>
          </a:prstGeom>
          <a:solidFill>
            <a:srgbClr val="FFCFB2"/>
          </a:solidFill>
          <a:ln cap="flat" cmpd="sng" w="12700">
            <a:solidFill>
              <a:srgbClr val="E8AC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2" name="Google Shape;662;p32"/>
          <p:cNvCxnSpPr/>
          <p:nvPr/>
        </p:nvCxnSpPr>
        <p:spPr>
          <a:xfrm>
            <a:off x="3739896" y="3913632"/>
            <a:ext cx="1901952" cy="0"/>
          </a:xfrm>
          <a:prstGeom prst="straightConnector1">
            <a:avLst/>
          </a:prstGeom>
          <a:noFill/>
          <a:ln cap="flat" cmpd="sng" w="15225">
            <a:solidFill>
              <a:srgbClr val="9AA8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3" name="Google Shape;663;p32"/>
          <p:cNvCxnSpPr/>
          <p:nvPr/>
        </p:nvCxnSpPr>
        <p:spPr>
          <a:xfrm>
            <a:off x="3739896" y="3913632"/>
            <a:ext cx="0" cy="0"/>
          </a:xfrm>
          <a:prstGeom prst="straightConnector1">
            <a:avLst/>
          </a:prstGeom>
          <a:noFill/>
          <a:ln cap="flat" cmpd="sng" w="15225">
            <a:solidFill>
              <a:srgbClr val="9AA8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4" name="Google Shape;664;p32"/>
          <p:cNvCxnSpPr/>
          <p:nvPr/>
        </p:nvCxnSpPr>
        <p:spPr>
          <a:xfrm>
            <a:off x="3767328" y="3739896"/>
            <a:ext cx="393192" cy="0"/>
          </a:xfrm>
          <a:prstGeom prst="straightConnector1">
            <a:avLst/>
          </a:prstGeom>
          <a:noFill/>
          <a:ln cap="flat" cmpd="sng" w="266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5" name="Google Shape;665;p32"/>
          <p:cNvCxnSpPr/>
          <p:nvPr/>
        </p:nvCxnSpPr>
        <p:spPr>
          <a:xfrm>
            <a:off x="4160520" y="2798064"/>
            <a:ext cx="384048" cy="640080"/>
          </a:xfrm>
          <a:prstGeom prst="straightConnector1">
            <a:avLst/>
          </a:prstGeom>
          <a:noFill/>
          <a:ln cap="flat" cmpd="sng" w="266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6" name="Google Shape;666;p32"/>
          <p:cNvCxnSpPr/>
          <p:nvPr/>
        </p:nvCxnSpPr>
        <p:spPr>
          <a:xfrm>
            <a:off x="4544568" y="3438144"/>
            <a:ext cx="374904" cy="0"/>
          </a:xfrm>
          <a:prstGeom prst="straightConnector1">
            <a:avLst/>
          </a:prstGeom>
          <a:noFill/>
          <a:ln cap="flat" cmpd="sng" w="266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7" name="Google Shape;667;p32"/>
          <p:cNvCxnSpPr/>
          <p:nvPr/>
        </p:nvCxnSpPr>
        <p:spPr>
          <a:xfrm>
            <a:off x="4919472" y="3419856"/>
            <a:ext cx="411480" cy="0"/>
          </a:xfrm>
          <a:prstGeom prst="straightConnector1">
            <a:avLst/>
          </a:prstGeom>
          <a:noFill/>
          <a:ln cap="flat" cmpd="sng" w="266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8" name="Google Shape;668;p32"/>
          <p:cNvCxnSpPr/>
          <p:nvPr/>
        </p:nvCxnSpPr>
        <p:spPr>
          <a:xfrm>
            <a:off x="5330952" y="2679192"/>
            <a:ext cx="292608" cy="0"/>
          </a:xfrm>
          <a:prstGeom prst="straightConnector1">
            <a:avLst/>
          </a:prstGeom>
          <a:noFill/>
          <a:ln cap="flat" cmpd="sng" w="266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9" name="Google Shape;669;p32"/>
          <p:cNvSpPr/>
          <p:nvPr/>
        </p:nvSpPr>
        <p:spPr>
          <a:xfrm>
            <a:off x="4855464" y="3355848"/>
            <a:ext cx="128016" cy="128016"/>
          </a:xfrm>
          <a:prstGeom prst="ellipse">
            <a:avLst/>
          </a:prstGeom>
          <a:solidFill>
            <a:srgbClr val="FF8A1F"/>
          </a:solidFill>
          <a:ln cap="flat" cmpd="sng" w="12700">
            <a:solidFill>
              <a:srgbClr val="FF8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2"/>
          <p:cNvSpPr/>
          <p:nvPr/>
        </p:nvSpPr>
        <p:spPr>
          <a:xfrm>
            <a:off x="6592824" y="2852928"/>
            <a:ext cx="475488" cy="1014984"/>
          </a:xfrm>
          <a:prstGeom prst="rect">
            <a:avLst/>
          </a:prstGeom>
          <a:solidFill>
            <a:srgbClr val="DFEAF5"/>
          </a:solidFill>
          <a:ln cap="flat" cmpd="sng" w="12700">
            <a:solidFill>
              <a:srgbClr val="BED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32"/>
          <p:cNvSpPr/>
          <p:nvPr/>
        </p:nvSpPr>
        <p:spPr>
          <a:xfrm>
            <a:off x="6684264" y="3081528"/>
            <a:ext cx="301752" cy="301752"/>
          </a:xfrm>
          <a:prstGeom prst="ellipse">
            <a:avLst/>
          </a:prstGeom>
          <a:solidFill>
            <a:srgbClr val="F3BE87"/>
          </a:solidFill>
          <a:ln cap="flat" cmpd="sng" w="12700">
            <a:solidFill>
              <a:srgbClr val="F3BE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2"/>
          <p:cNvSpPr/>
          <p:nvPr/>
        </p:nvSpPr>
        <p:spPr>
          <a:xfrm>
            <a:off x="7223760" y="2852928"/>
            <a:ext cx="475488" cy="1014984"/>
          </a:xfrm>
          <a:prstGeom prst="rect">
            <a:avLst/>
          </a:prstGeom>
          <a:solidFill>
            <a:srgbClr val="DFEAF5"/>
          </a:solidFill>
          <a:ln cap="flat" cmpd="sng" w="12700">
            <a:solidFill>
              <a:srgbClr val="BED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32"/>
          <p:cNvSpPr/>
          <p:nvPr/>
        </p:nvSpPr>
        <p:spPr>
          <a:xfrm>
            <a:off x="7315200" y="3081528"/>
            <a:ext cx="301752" cy="301752"/>
          </a:xfrm>
          <a:prstGeom prst="ellipse">
            <a:avLst/>
          </a:prstGeom>
          <a:solidFill>
            <a:srgbClr val="F3BE87"/>
          </a:solidFill>
          <a:ln cap="flat" cmpd="sng" w="12700">
            <a:solidFill>
              <a:srgbClr val="F3BE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32"/>
          <p:cNvSpPr/>
          <p:nvPr/>
        </p:nvSpPr>
        <p:spPr>
          <a:xfrm>
            <a:off x="7854696" y="2852928"/>
            <a:ext cx="475488" cy="1014984"/>
          </a:xfrm>
          <a:prstGeom prst="rect">
            <a:avLst/>
          </a:prstGeom>
          <a:solidFill>
            <a:srgbClr val="DFEAF5"/>
          </a:solidFill>
          <a:ln cap="flat" cmpd="sng" w="12700">
            <a:solidFill>
              <a:srgbClr val="BED2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2"/>
          <p:cNvSpPr/>
          <p:nvPr/>
        </p:nvSpPr>
        <p:spPr>
          <a:xfrm>
            <a:off x="7946136" y="3081528"/>
            <a:ext cx="301752" cy="301752"/>
          </a:xfrm>
          <a:prstGeom prst="ellipse">
            <a:avLst/>
          </a:prstGeom>
          <a:solidFill>
            <a:srgbClr val="F3BE87"/>
          </a:solidFill>
          <a:ln cap="flat" cmpd="sng" w="12700">
            <a:solidFill>
              <a:srgbClr val="F3BE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2"/>
          <p:cNvSpPr/>
          <p:nvPr/>
        </p:nvSpPr>
        <p:spPr>
          <a:xfrm>
            <a:off x="6510528" y="2962656"/>
            <a:ext cx="658368" cy="713232"/>
          </a:xfrm>
          <a:prstGeom prst="ellipse">
            <a:avLst/>
          </a:prstGeom>
          <a:solidFill>
            <a:srgbClr val="FF8A1F">
              <a:alpha val="80000"/>
            </a:srgbClr>
          </a:solidFill>
          <a:ln cap="flat" cmpd="sng" w="25400">
            <a:solidFill>
              <a:srgbClr val="FF8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32"/>
          <p:cNvSpPr/>
          <p:nvPr/>
        </p:nvSpPr>
        <p:spPr>
          <a:xfrm>
            <a:off x="9345168" y="2971800"/>
            <a:ext cx="1106424" cy="484632"/>
          </a:xfrm>
          <a:prstGeom prst="roundRect">
            <a:avLst>
              <a:gd fmla="val 33962" name="adj"/>
            </a:avLst>
          </a:prstGeom>
          <a:solidFill>
            <a:srgbClr val="193D64"/>
          </a:solidFill>
          <a:ln cap="flat" cmpd="sng" w="1270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32"/>
          <p:cNvSpPr/>
          <p:nvPr/>
        </p:nvSpPr>
        <p:spPr>
          <a:xfrm>
            <a:off x="9537192" y="3090672"/>
            <a:ext cx="740664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Model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9" name="Google Shape;679;p32"/>
          <p:cNvCxnSpPr/>
          <p:nvPr/>
        </p:nvCxnSpPr>
        <p:spPr>
          <a:xfrm>
            <a:off x="10460736" y="3209544"/>
            <a:ext cx="612648" cy="0"/>
          </a:xfrm>
          <a:prstGeom prst="straightConnector1">
            <a:avLst/>
          </a:prstGeom>
          <a:noFill/>
          <a:ln cap="flat" cmpd="sng" w="35550">
            <a:solidFill>
              <a:srgbClr val="193D6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0" name="Google Shape;680;p32"/>
          <p:cNvSpPr/>
          <p:nvPr/>
        </p:nvSpPr>
        <p:spPr>
          <a:xfrm>
            <a:off x="10899648" y="2871216"/>
            <a:ext cx="429768" cy="658368"/>
          </a:xfrm>
          <a:prstGeom prst="ellipse">
            <a:avLst/>
          </a:prstGeom>
          <a:solidFill>
            <a:srgbClr val="FFFFFF">
              <a:alpha val="0"/>
            </a:srgbClr>
          </a:solidFill>
          <a:ln cap="flat" cmpd="sng" w="27925">
            <a:solidFill>
              <a:srgbClr val="FF8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32"/>
          <p:cNvSpPr/>
          <p:nvPr/>
        </p:nvSpPr>
        <p:spPr>
          <a:xfrm>
            <a:off x="11018520" y="3026664"/>
            <a:ext cx="182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8A1F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FF8A1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32"/>
          <p:cNvSpPr/>
          <p:nvPr/>
        </p:nvSpPr>
        <p:spPr>
          <a:xfrm>
            <a:off x="722376" y="5925312"/>
            <a:ext cx="10744200" cy="475488"/>
          </a:xfrm>
          <a:prstGeom prst="roundRect">
            <a:avLst>
              <a:gd fmla="val 34615" name="adj"/>
            </a:avLst>
          </a:prstGeom>
          <a:solidFill>
            <a:srgbClr val="ECF3F9"/>
          </a:solidFill>
          <a:ln cap="flat" cmpd="sng" w="12700">
            <a:solidFill>
              <a:srgbClr val="CBDD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2"/>
          <p:cNvSpPr/>
          <p:nvPr/>
        </p:nvSpPr>
        <p:spPr>
          <a:xfrm>
            <a:off x="987552" y="6044184"/>
            <a:ext cx="10241280" cy="210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3D64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93D64"/>
                </a:solidFill>
                <a:latin typeface="Arial"/>
                <a:ea typeface="Arial"/>
                <a:cs typeface="Arial"/>
                <a:sym typeface="Arial"/>
              </a:rPr>
              <a:t>Key point: Grad-CAM provides an approximate spatial explanation—not pixel-precise localization or causal proof.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3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93B5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3"/>
          <p:cNvSpPr txBox="1"/>
          <p:nvPr/>
        </p:nvSpPr>
        <p:spPr>
          <a:xfrm>
            <a:off x="566928" y="146304"/>
            <a:ext cx="10972800" cy="4755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15. Grad-CAM++ — Refined Channel Weighting</a:t>
            </a:r>
            <a:endParaRPr/>
          </a:p>
        </p:txBody>
      </p:sp>
      <p:sp>
        <p:nvSpPr>
          <p:cNvPr id="691" name="Google Shape;691;p33"/>
          <p:cNvSpPr txBox="1"/>
          <p:nvPr/>
        </p:nvSpPr>
        <p:spPr>
          <a:xfrm>
            <a:off x="630936" y="81381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C6E81"/>
                </a:solidFill>
                <a:latin typeface="Arial"/>
                <a:ea typeface="Arial"/>
                <a:cs typeface="Arial"/>
                <a:sym typeface="Arial"/>
              </a:rPr>
              <a:t>What changes from Grad-CAM? The method used to compute each channel weight.</a:t>
            </a:r>
            <a:endParaRPr/>
          </a:p>
        </p:txBody>
      </p:sp>
      <p:sp>
        <p:nvSpPr>
          <p:cNvPr id="692" name="Google Shape;692;p33"/>
          <p:cNvSpPr/>
          <p:nvPr/>
        </p:nvSpPr>
        <p:spPr>
          <a:xfrm>
            <a:off x="621792" y="1271016"/>
            <a:ext cx="5394960" cy="1627632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 cap="flat" cmpd="sng" w="9525">
            <a:solidFill>
              <a:srgbClr val="D5E1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3"/>
          <p:cNvSpPr/>
          <p:nvPr/>
        </p:nvSpPr>
        <p:spPr>
          <a:xfrm>
            <a:off x="6181344" y="1271016"/>
            <a:ext cx="5394960" cy="1627632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 cap="flat" cmpd="sng" w="9525">
            <a:solidFill>
              <a:srgbClr val="D5E1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33"/>
          <p:cNvSpPr txBox="1"/>
          <p:nvPr/>
        </p:nvSpPr>
        <p:spPr>
          <a:xfrm>
            <a:off x="868680" y="1453896"/>
            <a:ext cx="4800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Ordinary Grad-CAM</a:t>
            </a:r>
            <a:endParaRPr/>
          </a:p>
        </p:txBody>
      </p:sp>
      <p:sp>
        <p:nvSpPr>
          <p:cNvPr id="695" name="Google Shape;695;p33"/>
          <p:cNvSpPr txBox="1"/>
          <p:nvPr/>
        </p:nvSpPr>
        <p:spPr>
          <a:xfrm>
            <a:off x="868680" y="1819656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C6E81"/>
                </a:solidFill>
                <a:latin typeface="Arial"/>
                <a:ea typeface="Arial"/>
                <a:cs typeface="Arial"/>
                <a:sym typeface="Arial"/>
              </a:rPr>
              <a:t>Uniform spatial averaging of gradients</a:t>
            </a:r>
            <a:endParaRPr/>
          </a:p>
        </p:txBody>
      </p:sp>
      <p:sp>
        <p:nvSpPr>
          <p:cNvPr id="696" name="Google Shape;696;p33"/>
          <p:cNvSpPr txBox="1"/>
          <p:nvPr/>
        </p:nvSpPr>
        <p:spPr>
          <a:xfrm>
            <a:off x="1014984" y="2176272"/>
            <a:ext cx="4700016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αᶜₖ = (1/Z) Σᵢⱼ ∂yᶜ/∂Aᵏᵢⱼ</a:t>
            </a:r>
            <a:endParaRPr/>
          </a:p>
        </p:txBody>
      </p:sp>
      <p:sp>
        <p:nvSpPr>
          <p:cNvPr id="697" name="Google Shape;697;p33"/>
          <p:cNvSpPr txBox="1"/>
          <p:nvPr/>
        </p:nvSpPr>
        <p:spPr>
          <a:xfrm>
            <a:off x="6437376" y="1453896"/>
            <a:ext cx="4800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Grad-CAM++</a:t>
            </a:r>
            <a:endParaRPr/>
          </a:p>
        </p:txBody>
      </p:sp>
      <p:sp>
        <p:nvSpPr>
          <p:cNvPr id="698" name="Google Shape;698;p33"/>
          <p:cNvSpPr txBox="1"/>
          <p:nvPr/>
        </p:nvSpPr>
        <p:spPr>
          <a:xfrm>
            <a:off x="6437376" y="1819656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5C6E81"/>
                </a:solidFill>
                <a:latin typeface="Arial"/>
                <a:ea typeface="Arial"/>
                <a:cs typeface="Arial"/>
                <a:sym typeface="Arial"/>
              </a:rPr>
              <a:t>Spatially weighted positive gradients</a:t>
            </a:r>
            <a:endParaRPr/>
          </a:p>
        </p:txBody>
      </p:sp>
      <p:sp>
        <p:nvSpPr>
          <p:cNvPr id="699" name="Google Shape;699;p33"/>
          <p:cNvSpPr txBox="1"/>
          <p:nvPr/>
        </p:nvSpPr>
        <p:spPr>
          <a:xfrm>
            <a:off x="6492240" y="2176272"/>
            <a:ext cx="4700016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wᶜₖ = Σᵢⱼ βᵏᶜᵢⱼ ReLU(∂Yᶜ/∂Aᵏᵢⱼ)</a:t>
            </a:r>
            <a:endParaRPr/>
          </a:p>
        </p:txBody>
      </p:sp>
      <p:sp>
        <p:nvSpPr>
          <p:cNvPr id="700" name="Google Shape;700;p33"/>
          <p:cNvSpPr/>
          <p:nvPr/>
        </p:nvSpPr>
        <p:spPr>
          <a:xfrm>
            <a:off x="621792" y="3136392"/>
            <a:ext cx="6748272" cy="2660904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 cap="flat" cmpd="sng" w="9525">
            <a:solidFill>
              <a:srgbClr val="D5E1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33"/>
          <p:cNvSpPr txBox="1"/>
          <p:nvPr/>
        </p:nvSpPr>
        <p:spPr>
          <a:xfrm>
            <a:off x="896112" y="3355848"/>
            <a:ext cx="6217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Meaning of the Symbols</a:t>
            </a:r>
            <a:endParaRPr/>
          </a:p>
        </p:txBody>
      </p:sp>
      <p:sp>
        <p:nvSpPr>
          <p:cNvPr id="702" name="Google Shape;702;p33"/>
          <p:cNvSpPr txBox="1"/>
          <p:nvPr/>
        </p:nvSpPr>
        <p:spPr>
          <a:xfrm>
            <a:off x="914400" y="3767328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703" name="Google Shape;703;p33"/>
          <p:cNvSpPr txBox="1"/>
          <p:nvPr/>
        </p:nvSpPr>
        <p:spPr>
          <a:xfrm>
            <a:off x="1883664" y="3767328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target class (e.g., cow)</a:t>
            </a:r>
            <a:endParaRPr/>
          </a:p>
        </p:txBody>
      </p:sp>
      <p:sp>
        <p:nvSpPr>
          <p:cNvPr id="704" name="Google Shape;704;p33"/>
          <p:cNvSpPr txBox="1"/>
          <p:nvPr/>
        </p:nvSpPr>
        <p:spPr>
          <a:xfrm>
            <a:off x="914400" y="4082796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705" name="Google Shape;705;p33"/>
          <p:cNvSpPr txBox="1"/>
          <p:nvPr/>
        </p:nvSpPr>
        <p:spPr>
          <a:xfrm>
            <a:off x="1883664" y="4082796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feature-map / channel index</a:t>
            </a:r>
            <a:endParaRPr/>
          </a:p>
        </p:txBody>
      </p:sp>
      <p:sp>
        <p:nvSpPr>
          <p:cNvPr id="706" name="Google Shape;706;p33"/>
          <p:cNvSpPr txBox="1"/>
          <p:nvPr/>
        </p:nvSpPr>
        <p:spPr>
          <a:xfrm>
            <a:off x="914400" y="4398264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(i, j)</a:t>
            </a:r>
            <a:endParaRPr/>
          </a:p>
        </p:txBody>
      </p:sp>
      <p:sp>
        <p:nvSpPr>
          <p:cNvPr id="707" name="Google Shape;707;p33"/>
          <p:cNvSpPr txBox="1"/>
          <p:nvPr/>
        </p:nvSpPr>
        <p:spPr>
          <a:xfrm>
            <a:off x="1883664" y="4398264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spatial position in a feature map</a:t>
            </a:r>
            <a:endParaRPr/>
          </a:p>
        </p:txBody>
      </p:sp>
      <p:sp>
        <p:nvSpPr>
          <p:cNvPr id="708" name="Google Shape;708;p33"/>
          <p:cNvSpPr txBox="1"/>
          <p:nvPr/>
        </p:nvSpPr>
        <p:spPr>
          <a:xfrm>
            <a:off x="914400" y="4713732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Aᵏᵢⱼ</a:t>
            </a:r>
            <a:endParaRPr/>
          </a:p>
        </p:txBody>
      </p:sp>
      <p:sp>
        <p:nvSpPr>
          <p:cNvPr id="709" name="Google Shape;709;p33"/>
          <p:cNvSpPr txBox="1"/>
          <p:nvPr/>
        </p:nvSpPr>
        <p:spPr>
          <a:xfrm>
            <a:off x="1883664" y="4713732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activation at channel k, location (i, j)</a:t>
            </a:r>
            <a:endParaRPr/>
          </a:p>
        </p:txBody>
      </p:sp>
      <p:sp>
        <p:nvSpPr>
          <p:cNvPr id="710" name="Google Shape;710;p33"/>
          <p:cNvSpPr txBox="1"/>
          <p:nvPr/>
        </p:nvSpPr>
        <p:spPr>
          <a:xfrm>
            <a:off x="914400" y="5029200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βᵏᶜᵢⱼ</a:t>
            </a:r>
            <a:endParaRPr/>
          </a:p>
        </p:txBody>
      </p:sp>
      <p:sp>
        <p:nvSpPr>
          <p:cNvPr id="711" name="Google Shape;711;p33"/>
          <p:cNvSpPr txBox="1"/>
          <p:nvPr/>
        </p:nvSpPr>
        <p:spPr>
          <a:xfrm>
            <a:off x="1883664" y="5029200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location-dependent coefficient (uses higher-order derivatives)</a:t>
            </a:r>
            <a:endParaRPr/>
          </a:p>
        </p:txBody>
      </p:sp>
      <p:sp>
        <p:nvSpPr>
          <p:cNvPr id="712" name="Google Shape;712;p33"/>
          <p:cNvSpPr txBox="1"/>
          <p:nvPr/>
        </p:nvSpPr>
        <p:spPr>
          <a:xfrm>
            <a:off x="914400" y="5344668"/>
            <a:ext cx="987552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55380"/>
                </a:solidFill>
                <a:latin typeface="Arial"/>
                <a:ea typeface="Arial"/>
                <a:cs typeface="Arial"/>
                <a:sym typeface="Arial"/>
              </a:rPr>
              <a:t>wᶜₖ</a:t>
            </a:r>
            <a:endParaRPr/>
          </a:p>
        </p:txBody>
      </p:sp>
      <p:sp>
        <p:nvSpPr>
          <p:cNvPr id="713" name="Google Shape;713;p33"/>
          <p:cNvSpPr txBox="1"/>
          <p:nvPr/>
        </p:nvSpPr>
        <p:spPr>
          <a:xfrm>
            <a:off x="1883664" y="5344668"/>
            <a:ext cx="52303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5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final class-specific scalar weight for channel k</a:t>
            </a:r>
            <a:endParaRPr/>
          </a:p>
        </p:txBody>
      </p:sp>
      <p:sp>
        <p:nvSpPr>
          <p:cNvPr id="714" name="Google Shape;714;p33"/>
          <p:cNvSpPr/>
          <p:nvPr/>
        </p:nvSpPr>
        <p:spPr>
          <a:xfrm>
            <a:off x="7562088" y="3136392"/>
            <a:ext cx="4014215" cy="2660904"/>
          </a:xfrm>
          <a:prstGeom prst="roundRect">
            <a:avLst>
              <a:gd fmla="val 12000" name="adj"/>
            </a:avLst>
          </a:prstGeom>
          <a:solidFill>
            <a:srgbClr val="EBF3FA"/>
          </a:solidFill>
          <a:ln cap="flat" cmpd="sng" w="9525">
            <a:solidFill>
              <a:srgbClr val="D5E1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3"/>
          <p:cNvSpPr txBox="1"/>
          <p:nvPr/>
        </p:nvSpPr>
        <p:spPr>
          <a:xfrm>
            <a:off x="7827264" y="3374136"/>
            <a:ext cx="34930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What is actually different?</a:t>
            </a:r>
            <a:endParaRPr/>
          </a:p>
        </p:txBody>
      </p:sp>
      <p:sp>
        <p:nvSpPr>
          <p:cNvPr id="716" name="Google Shape;716;p33"/>
          <p:cNvSpPr txBox="1"/>
          <p:nvPr/>
        </p:nvSpPr>
        <p:spPr>
          <a:xfrm>
            <a:off x="7836408" y="3813048"/>
            <a:ext cx="3410712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Grad-CAM averages gradients uniformly.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Grad-CAM++ uses location-dependent coefficients when computing weights.</a:t>
            </a:r>
            <a:endParaRPr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1F2E40"/>
                </a:solidFill>
                <a:latin typeface="Arial"/>
                <a:ea typeface="Arial"/>
                <a:cs typeface="Arial"/>
                <a:sym typeface="Arial"/>
              </a:rPr>
              <a:t>Both methods end with one scalar weight per channel.</a:t>
            </a:r>
            <a:endParaRPr/>
          </a:p>
        </p:txBody>
      </p:sp>
      <p:sp>
        <p:nvSpPr>
          <p:cNvPr id="717" name="Google Shape;717;p33"/>
          <p:cNvSpPr/>
          <p:nvPr/>
        </p:nvSpPr>
        <p:spPr>
          <a:xfrm>
            <a:off x="621792" y="6007608"/>
            <a:ext cx="10954512" cy="502920"/>
          </a:xfrm>
          <a:prstGeom prst="roundRect">
            <a:avLst>
              <a:gd fmla="val 12000" name="adj"/>
            </a:avLst>
          </a:prstGeom>
          <a:solidFill>
            <a:srgbClr val="E7EFF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3"/>
          <p:cNvSpPr txBox="1"/>
          <p:nvPr/>
        </p:nvSpPr>
        <p:spPr>
          <a:xfrm>
            <a:off x="850392" y="6099048"/>
            <a:ext cx="105156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25" spcFirstLastPara="1" rIns="27425" wrap="square" tIns="13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>
                <a:solidFill>
                  <a:srgbClr val="193B5F"/>
                </a:solidFill>
                <a:latin typeface="Arial"/>
                <a:ea typeface="Arial"/>
                <a:cs typeface="Arial"/>
                <a:sym typeface="Arial"/>
              </a:rPr>
              <a:t>Precision note: Yᶜ is a positive class-score function in the Grad-CAM++ derivation; do not silently substitute a raw logit.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93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34"/>
          <p:cNvSpPr txBox="1"/>
          <p:nvPr/>
        </p:nvSpPr>
        <p:spPr>
          <a:xfrm>
            <a:off x="576072" y="118872"/>
            <a:ext cx="111556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16. Grad-CAM++ — Real Comparison: Multiple Dogs</a:t>
            </a:r>
            <a:endParaRPr/>
          </a:p>
        </p:txBody>
      </p:sp>
      <p:sp>
        <p:nvSpPr>
          <p:cNvPr id="725" name="Google Shape;725;p34"/>
          <p:cNvSpPr txBox="1"/>
          <p:nvPr/>
        </p:nvSpPr>
        <p:spPr>
          <a:xfrm>
            <a:off x="649224" y="804672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Published results: does spatially weighted gradient pooling cover more instances?</a:t>
            </a:r>
            <a:endParaRPr/>
          </a:p>
        </p:txBody>
      </p:sp>
      <p:sp>
        <p:nvSpPr>
          <p:cNvPr id="726" name="Google Shape;726;p34"/>
          <p:cNvSpPr txBox="1"/>
          <p:nvPr/>
        </p:nvSpPr>
        <p:spPr>
          <a:xfrm>
            <a:off x="822960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Original image</a:t>
            </a:r>
            <a:endParaRPr/>
          </a:p>
        </p:txBody>
      </p:sp>
      <p:sp>
        <p:nvSpPr>
          <p:cNvPr id="727" name="Google Shape;727;p34"/>
          <p:cNvSpPr txBox="1"/>
          <p:nvPr/>
        </p:nvSpPr>
        <p:spPr>
          <a:xfrm>
            <a:off x="4443984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Grad-CAM</a:t>
            </a:r>
            <a:endParaRPr/>
          </a:p>
        </p:txBody>
      </p:sp>
      <p:sp>
        <p:nvSpPr>
          <p:cNvPr id="728" name="Google Shape;728;p34"/>
          <p:cNvSpPr txBox="1"/>
          <p:nvPr/>
        </p:nvSpPr>
        <p:spPr>
          <a:xfrm>
            <a:off x="8065008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Grad-CAM++</a:t>
            </a:r>
            <a:endParaRPr/>
          </a:p>
        </p:txBody>
      </p:sp>
      <p:sp>
        <p:nvSpPr>
          <p:cNvPr id="729" name="Google Shape;729;p34"/>
          <p:cNvSpPr txBox="1"/>
          <p:nvPr/>
        </p:nvSpPr>
        <p:spPr>
          <a:xfrm>
            <a:off x="173736" y="231343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376A7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730" name="Google Shape;730;p34"/>
          <p:cNvSpPr/>
          <p:nvPr/>
        </p:nvSpPr>
        <p:spPr>
          <a:xfrm>
            <a:off x="1604772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0_0.png" id="731" name="Google Shape;73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1348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34"/>
          <p:cNvSpPr/>
          <p:nvPr/>
        </p:nvSpPr>
        <p:spPr>
          <a:xfrm>
            <a:off x="5225796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0_1.png" id="733" name="Google Shape;73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2372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34"/>
          <p:cNvSpPr/>
          <p:nvPr/>
        </p:nvSpPr>
        <p:spPr>
          <a:xfrm>
            <a:off x="8846820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0_2.png" id="735" name="Google Shape;73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3396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34"/>
          <p:cNvSpPr txBox="1"/>
          <p:nvPr/>
        </p:nvSpPr>
        <p:spPr>
          <a:xfrm>
            <a:off x="1005840" y="3401568"/>
            <a:ext cx="1024128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Multiple dogs — example 1</a:t>
            </a:r>
            <a:endParaRPr/>
          </a:p>
        </p:txBody>
      </p:sp>
      <p:sp>
        <p:nvSpPr>
          <p:cNvPr id="737" name="Google Shape;737;p34"/>
          <p:cNvSpPr txBox="1"/>
          <p:nvPr/>
        </p:nvSpPr>
        <p:spPr>
          <a:xfrm>
            <a:off x="173736" y="4288536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376A7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738" name="Google Shape;738;p34"/>
          <p:cNvSpPr/>
          <p:nvPr/>
        </p:nvSpPr>
        <p:spPr>
          <a:xfrm>
            <a:off x="1604772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_0.png" id="739" name="Google Shape;739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41348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34"/>
          <p:cNvSpPr/>
          <p:nvPr/>
        </p:nvSpPr>
        <p:spPr>
          <a:xfrm>
            <a:off x="5225796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_1.png" id="741" name="Google Shape;741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62372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34"/>
          <p:cNvSpPr/>
          <p:nvPr/>
        </p:nvSpPr>
        <p:spPr>
          <a:xfrm>
            <a:off x="8846820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_2.png" id="743" name="Google Shape;743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83396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34"/>
          <p:cNvSpPr txBox="1"/>
          <p:nvPr/>
        </p:nvSpPr>
        <p:spPr>
          <a:xfrm>
            <a:off x="1005840" y="5376672"/>
            <a:ext cx="1024128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Multiple dogs — example 2</a:t>
            </a:r>
            <a:endParaRPr/>
          </a:p>
        </p:txBody>
      </p:sp>
      <p:sp>
        <p:nvSpPr>
          <p:cNvPr id="745" name="Google Shape;745;p34"/>
          <p:cNvSpPr/>
          <p:nvPr/>
        </p:nvSpPr>
        <p:spPr>
          <a:xfrm>
            <a:off x="640080" y="5751576"/>
            <a:ext cx="10936224" cy="429768"/>
          </a:xfrm>
          <a:prstGeom prst="roundRect">
            <a:avLst>
              <a:gd fmla="val 16667" name="adj"/>
            </a:avLst>
          </a:prstGeom>
          <a:solidFill>
            <a:srgbClr val="E8F0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34"/>
          <p:cNvSpPr txBox="1"/>
          <p:nvPr/>
        </p:nvSpPr>
        <p:spPr>
          <a:xfrm>
            <a:off x="804672" y="5815584"/>
            <a:ext cx="1060704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KEY FINDING   The paper reports improved coverage of multiple same-class instances in these examples.</a:t>
            </a:r>
            <a:endParaRPr/>
          </a:p>
        </p:txBody>
      </p:sp>
      <p:sp>
        <p:nvSpPr>
          <p:cNvPr id="747" name="Google Shape;747;p34"/>
          <p:cNvSpPr txBox="1"/>
          <p:nvPr/>
        </p:nvSpPr>
        <p:spPr>
          <a:xfrm>
            <a:off x="658368" y="6254496"/>
            <a:ext cx="10908792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Source: Chattopadhyay et al., “Grad-CAM++: Generalized Gradient-Based Visual Explanations for Deep Convolutional Networks,” WACV 2018. Author-provided qualitative comparison: github.com/adityac94/Grad_CAM_plus_plus (images/grad-campp.png).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35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4293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35"/>
          <p:cNvSpPr txBox="1"/>
          <p:nvPr/>
        </p:nvSpPr>
        <p:spPr>
          <a:xfrm>
            <a:off x="576072" y="118872"/>
            <a:ext cx="11155680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17. Grad-CAM++ — Does the Difference Generalize?</a:t>
            </a:r>
            <a:endParaRPr/>
          </a:p>
        </p:txBody>
      </p:sp>
      <p:sp>
        <p:nvSpPr>
          <p:cNvPr id="754" name="Google Shape;754;p35"/>
          <p:cNvSpPr txBox="1"/>
          <p:nvPr/>
        </p:nvSpPr>
        <p:spPr>
          <a:xfrm>
            <a:off x="649224" y="804672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The authors also compare localization for a snake and a bird, beyond multi-dog scenes.</a:t>
            </a:r>
            <a:endParaRPr/>
          </a:p>
        </p:txBody>
      </p:sp>
      <p:sp>
        <p:nvSpPr>
          <p:cNvPr id="755" name="Google Shape;755;p35"/>
          <p:cNvSpPr txBox="1"/>
          <p:nvPr/>
        </p:nvSpPr>
        <p:spPr>
          <a:xfrm>
            <a:off x="822960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Original image</a:t>
            </a:r>
            <a:endParaRPr/>
          </a:p>
        </p:txBody>
      </p:sp>
      <p:sp>
        <p:nvSpPr>
          <p:cNvPr id="756" name="Google Shape;756;p35"/>
          <p:cNvSpPr txBox="1"/>
          <p:nvPr/>
        </p:nvSpPr>
        <p:spPr>
          <a:xfrm>
            <a:off x="4443984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Grad-CAM</a:t>
            </a:r>
            <a:endParaRPr/>
          </a:p>
        </p:txBody>
      </p:sp>
      <p:sp>
        <p:nvSpPr>
          <p:cNvPr id="757" name="Google Shape;757;p35"/>
          <p:cNvSpPr txBox="1"/>
          <p:nvPr/>
        </p:nvSpPr>
        <p:spPr>
          <a:xfrm>
            <a:off x="8065008" y="1188720"/>
            <a:ext cx="33375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Grad-CAM++</a:t>
            </a:r>
            <a:endParaRPr/>
          </a:p>
        </p:txBody>
      </p:sp>
      <p:sp>
        <p:nvSpPr>
          <p:cNvPr id="758" name="Google Shape;758;p35"/>
          <p:cNvSpPr txBox="1"/>
          <p:nvPr/>
        </p:nvSpPr>
        <p:spPr>
          <a:xfrm>
            <a:off x="173736" y="231343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376A7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759" name="Google Shape;759;p35"/>
          <p:cNvSpPr/>
          <p:nvPr/>
        </p:nvSpPr>
        <p:spPr>
          <a:xfrm>
            <a:off x="1604772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_0.png" id="760" name="Google Shape;76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1348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35"/>
          <p:cNvSpPr/>
          <p:nvPr/>
        </p:nvSpPr>
        <p:spPr>
          <a:xfrm>
            <a:off x="5225796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_1.png" id="762" name="Google Shape;76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2372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35"/>
          <p:cNvSpPr/>
          <p:nvPr/>
        </p:nvSpPr>
        <p:spPr>
          <a:xfrm>
            <a:off x="8846820" y="1645920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_2.png" id="764" name="Google Shape;76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3396" y="1682496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35"/>
          <p:cNvSpPr txBox="1"/>
          <p:nvPr/>
        </p:nvSpPr>
        <p:spPr>
          <a:xfrm>
            <a:off x="1005840" y="3401568"/>
            <a:ext cx="1024128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Snake (single-object example)</a:t>
            </a:r>
            <a:endParaRPr/>
          </a:p>
        </p:txBody>
      </p:sp>
      <p:sp>
        <p:nvSpPr>
          <p:cNvPr id="766" name="Google Shape;766;p35"/>
          <p:cNvSpPr txBox="1"/>
          <p:nvPr/>
        </p:nvSpPr>
        <p:spPr>
          <a:xfrm>
            <a:off x="173736" y="4288536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376A7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767" name="Google Shape;767;p35"/>
          <p:cNvSpPr/>
          <p:nvPr/>
        </p:nvSpPr>
        <p:spPr>
          <a:xfrm>
            <a:off x="1604772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_0.png" id="768" name="Google Shape;768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41348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35"/>
          <p:cNvSpPr/>
          <p:nvPr/>
        </p:nvSpPr>
        <p:spPr>
          <a:xfrm>
            <a:off x="5225796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_1.png" id="770" name="Google Shape;770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62372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35"/>
          <p:cNvSpPr/>
          <p:nvPr/>
        </p:nvSpPr>
        <p:spPr>
          <a:xfrm>
            <a:off x="8846820" y="3621024"/>
            <a:ext cx="1773936" cy="1773936"/>
          </a:xfrm>
          <a:prstGeom prst="rect">
            <a:avLst/>
          </a:prstGeom>
          <a:solidFill>
            <a:srgbClr val="DCE5E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_2.png" id="772" name="Google Shape;772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83396" y="3657600"/>
            <a:ext cx="1700784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35"/>
          <p:cNvSpPr txBox="1"/>
          <p:nvPr/>
        </p:nvSpPr>
        <p:spPr>
          <a:xfrm>
            <a:off x="1005840" y="5376672"/>
            <a:ext cx="1024128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Bird (single-object example)</a:t>
            </a:r>
            <a:endParaRPr/>
          </a:p>
        </p:txBody>
      </p:sp>
      <p:sp>
        <p:nvSpPr>
          <p:cNvPr id="774" name="Google Shape;774;p35"/>
          <p:cNvSpPr/>
          <p:nvPr/>
        </p:nvSpPr>
        <p:spPr>
          <a:xfrm>
            <a:off x="640080" y="5751576"/>
            <a:ext cx="10936224" cy="429768"/>
          </a:xfrm>
          <a:prstGeom prst="roundRect">
            <a:avLst>
              <a:gd fmla="val 16667" name="adj"/>
            </a:avLst>
          </a:prstGeom>
          <a:solidFill>
            <a:srgbClr val="E8F0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35"/>
          <p:cNvSpPr txBox="1"/>
          <p:nvPr/>
        </p:nvSpPr>
        <p:spPr>
          <a:xfrm>
            <a:off x="804672" y="5815584"/>
            <a:ext cx="1060704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2384F"/>
                </a:solidFill>
                <a:latin typeface="Arial"/>
                <a:ea typeface="Arial"/>
                <a:cs typeface="Arial"/>
                <a:sym typeface="Arial"/>
              </a:rPr>
              <a:t>KEY FINDING   The paper shows improvements in some single-object examples; results are image-dependent.</a:t>
            </a:r>
            <a:endParaRPr/>
          </a:p>
        </p:txBody>
      </p:sp>
      <p:sp>
        <p:nvSpPr>
          <p:cNvPr id="776" name="Google Shape;776;p35"/>
          <p:cNvSpPr txBox="1"/>
          <p:nvPr/>
        </p:nvSpPr>
        <p:spPr>
          <a:xfrm>
            <a:off x="658368" y="6254496"/>
            <a:ext cx="10908792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3700" spcFirstLastPara="1" rIns="13700" wrap="square" tIns="9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D7185"/>
                </a:solidFill>
                <a:latin typeface="Arial"/>
                <a:ea typeface="Arial"/>
                <a:cs typeface="Arial"/>
                <a:sym typeface="Arial"/>
              </a:rPr>
              <a:t>Source: Chattopadhyay et al., “Grad-CAM++: Generalized Gradient-Based Visual Explanations for Deep Convolutional Networks,” WACV 2018. Author-provided qualitative comparison: github.com/adityac94/Grad_CAM_plus_plus (images/grad-campp.png).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36"/>
          <p:cNvSpPr txBox="1"/>
          <p:nvPr/>
        </p:nvSpPr>
        <p:spPr>
          <a:xfrm>
            <a:off x="757350" y="77225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Grounding DINO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id="783" name="Google Shape;783;p36" title="Screenshot 2026-10-11 at 4.52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479" y="1907701"/>
            <a:ext cx="9715026" cy="396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37" title="Screenshot 2026-10-09 at 4.35.5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200" y="2004534"/>
            <a:ext cx="5173969" cy="3872534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37"/>
          <p:cNvSpPr txBox="1"/>
          <p:nvPr/>
        </p:nvSpPr>
        <p:spPr>
          <a:xfrm>
            <a:off x="757400" y="7001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Closed-Set Object Detection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descr="Businessman with idea vector vector, line style icon (來源：Getty Images)" id="790" name="Google Shape;79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816130" y="3632967"/>
            <a:ext cx="2452270" cy="245227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37"/>
          <p:cNvSpPr/>
          <p:nvPr/>
        </p:nvSpPr>
        <p:spPr>
          <a:xfrm>
            <a:off x="7173567" y="2278167"/>
            <a:ext cx="3032400" cy="1354800"/>
          </a:xfrm>
          <a:prstGeom prst="wedgeRoundRectCallout">
            <a:avLst>
              <a:gd fmla="val -9389" name="adj1"/>
              <a:gd fmla="val 73851" name="adj2"/>
              <a:gd fmla="val 0" name="adj3"/>
            </a:avLst>
          </a:prstGeom>
          <a:solidFill>
            <a:schemeClr val="lt1"/>
          </a:solidFill>
          <a:ln cap="flat" cmpd="sng" w="254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Find me all the object you have been trained to detect.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38" title="Screenshot 2026-10-09 at 4.44.30 PM.png"/>
          <p:cNvPicPr preferRelativeResize="0"/>
          <p:nvPr/>
        </p:nvPicPr>
        <p:blipFill rotWithShape="1">
          <a:blip r:embed="rId3">
            <a:alphaModFix/>
          </a:blip>
          <a:srcRect b="0" l="229" r="229" t="0"/>
          <a:stretch/>
        </p:blipFill>
        <p:spPr>
          <a:xfrm>
            <a:off x="1664200" y="2004534"/>
            <a:ext cx="5173966" cy="3872533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38"/>
          <p:cNvSpPr txBox="1"/>
          <p:nvPr/>
        </p:nvSpPr>
        <p:spPr>
          <a:xfrm>
            <a:off x="757400" y="7001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Opened-Set Object Detection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descr="Businessman with idea vector vector, line style icon (來源：Getty Images)" id="798" name="Google Shape;79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816130" y="3632967"/>
            <a:ext cx="2452270" cy="245227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38"/>
          <p:cNvSpPr/>
          <p:nvPr/>
        </p:nvSpPr>
        <p:spPr>
          <a:xfrm>
            <a:off x="7173567" y="2278167"/>
            <a:ext cx="3032400" cy="1354800"/>
          </a:xfrm>
          <a:prstGeom prst="wedgeRoundRectCallout">
            <a:avLst>
              <a:gd fmla="val -9389" name="adj1"/>
              <a:gd fmla="val 73851" name="adj2"/>
              <a:gd fmla="val 0" name="adj3"/>
            </a:avLst>
          </a:prstGeom>
          <a:solidFill>
            <a:schemeClr val="lt1"/>
          </a:solidFill>
          <a:ln cap="flat" cmpd="sng" w="254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Calibri"/>
                <a:ea typeface="Calibri"/>
                <a:cs typeface="Calibri"/>
                <a:sym typeface="Calibri"/>
              </a:rPr>
              <a:t>Find me the right-most dog in this stage.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Google Shape;804;p39" title="Screenshot 2026-10-09 at 4.50.2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649483"/>
            <a:ext cx="11785605" cy="555903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39"/>
          <p:cNvSpPr/>
          <p:nvPr/>
        </p:nvSpPr>
        <p:spPr>
          <a:xfrm>
            <a:off x="218500" y="582633"/>
            <a:ext cx="2731200" cy="57171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06" name="Google Shape;806;p39"/>
          <p:cNvSpPr/>
          <p:nvPr/>
        </p:nvSpPr>
        <p:spPr>
          <a:xfrm>
            <a:off x="3019233" y="570400"/>
            <a:ext cx="2731200" cy="57171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07" name="Google Shape;807;p39"/>
          <p:cNvSpPr/>
          <p:nvPr/>
        </p:nvSpPr>
        <p:spPr>
          <a:xfrm>
            <a:off x="5819967" y="570400"/>
            <a:ext cx="2731200" cy="57171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08" name="Google Shape;808;p39"/>
          <p:cNvSpPr/>
          <p:nvPr/>
        </p:nvSpPr>
        <p:spPr>
          <a:xfrm>
            <a:off x="9294167" y="1606600"/>
            <a:ext cx="675600" cy="9159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40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Grounding DINO: Input and Output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id="814" name="Google Shape;814;p40" title="Screenshot 2026-10-11 at 4.32.1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175" y="1048925"/>
            <a:ext cx="7403751" cy="4206226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40"/>
          <p:cNvSpPr txBox="1"/>
          <p:nvPr/>
        </p:nvSpPr>
        <p:spPr>
          <a:xfrm>
            <a:off x="857300" y="5088850"/>
            <a:ext cx="10477500" cy="18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Points</a:t>
            </a:r>
            <a:endParaRPr b="1" sz="23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Input: An image and a text prompt describing target objects.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Output: Bounding boxes and text-alignment scores for detected objects.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Grounding DINO enables open-set object detection using natural language.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41" title="Screenshot 2026-10-09 at 4.59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2150" y="1224834"/>
            <a:ext cx="7967702" cy="5474998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1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Grounding DINO Architecture</a:t>
            </a:r>
            <a:endParaRPr b="1" sz="3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42" title="Screenshot 2026-10-09 at 5.00.2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667" y="1468433"/>
            <a:ext cx="8306668" cy="49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42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Feature Enhancer</a:t>
            </a:r>
            <a:endParaRPr b="1" sz="3500">
              <a:solidFill>
                <a:schemeClr val="dk1"/>
              </a:solidFill>
            </a:endParaRPr>
          </a:p>
        </p:txBody>
      </p:sp>
      <p:grpSp>
        <p:nvGrpSpPr>
          <p:cNvPr id="828" name="Google Shape;828;p42"/>
          <p:cNvGrpSpPr/>
          <p:nvPr/>
        </p:nvGrpSpPr>
        <p:grpSpPr>
          <a:xfrm>
            <a:off x="2002683" y="4414223"/>
            <a:ext cx="6780564" cy="1666758"/>
            <a:chOff x="1502050" y="3310750"/>
            <a:chExt cx="5085550" cy="1250100"/>
          </a:xfrm>
        </p:grpSpPr>
        <p:sp>
          <p:nvSpPr>
            <p:cNvPr id="829" name="Google Shape;829;p42"/>
            <p:cNvSpPr/>
            <p:nvPr/>
          </p:nvSpPr>
          <p:spPr>
            <a:xfrm>
              <a:off x="1502050" y="3310750"/>
              <a:ext cx="3468600" cy="8670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830" name="Google Shape;830;p42"/>
            <p:cNvSpPr/>
            <p:nvPr/>
          </p:nvSpPr>
          <p:spPr>
            <a:xfrm>
              <a:off x="5067500" y="3310750"/>
              <a:ext cx="1520100" cy="12501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</p:grpSp>
      <p:sp>
        <p:nvSpPr>
          <p:cNvPr id="831" name="Google Shape;831;p42"/>
          <p:cNvSpPr/>
          <p:nvPr/>
        </p:nvSpPr>
        <p:spPr>
          <a:xfrm>
            <a:off x="2822767" y="3243200"/>
            <a:ext cx="2687700" cy="10809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32" name="Google Shape;832;p42"/>
          <p:cNvSpPr/>
          <p:nvPr/>
        </p:nvSpPr>
        <p:spPr>
          <a:xfrm>
            <a:off x="6629500" y="3243200"/>
            <a:ext cx="2829900" cy="10809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33" name="Google Shape;833;p42"/>
          <p:cNvSpPr/>
          <p:nvPr/>
        </p:nvSpPr>
        <p:spPr>
          <a:xfrm>
            <a:off x="3002967" y="1337333"/>
            <a:ext cx="5990700" cy="10809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43" title="Screenshot 2026-10-09 at 5.09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383" y="1251733"/>
            <a:ext cx="7443233" cy="5358034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43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Feature Enhancer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840" name="Google Shape;840;p43"/>
          <p:cNvSpPr/>
          <p:nvPr/>
        </p:nvSpPr>
        <p:spPr>
          <a:xfrm>
            <a:off x="3318267" y="3927633"/>
            <a:ext cx="5450400" cy="5619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41" name="Google Shape;841;p43"/>
          <p:cNvSpPr/>
          <p:nvPr/>
        </p:nvSpPr>
        <p:spPr>
          <a:xfrm>
            <a:off x="7762648" y="4489633"/>
            <a:ext cx="360300" cy="2853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42" name="Google Shape;842;p43"/>
          <p:cNvSpPr/>
          <p:nvPr/>
        </p:nvSpPr>
        <p:spPr>
          <a:xfrm>
            <a:off x="4407367" y="4489633"/>
            <a:ext cx="360300" cy="2853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44" title="Screenshot 2026-10-09 at 5.09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383" y="1251733"/>
            <a:ext cx="7443233" cy="5358034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44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Feature Enchancer</a:t>
            </a:r>
            <a:endParaRPr b="1" sz="3500">
              <a:solidFill>
                <a:schemeClr val="dk1"/>
              </a:solidFill>
            </a:endParaRPr>
          </a:p>
        </p:txBody>
      </p:sp>
      <p:grpSp>
        <p:nvGrpSpPr>
          <p:cNvPr id="849" name="Google Shape;849;p44"/>
          <p:cNvGrpSpPr/>
          <p:nvPr/>
        </p:nvGrpSpPr>
        <p:grpSpPr>
          <a:xfrm>
            <a:off x="3318167" y="2990310"/>
            <a:ext cx="5450264" cy="847194"/>
            <a:chOff x="2488700" y="2254050"/>
            <a:chExt cx="4087800" cy="635411"/>
          </a:xfrm>
        </p:grpSpPr>
        <p:sp>
          <p:nvSpPr>
            <p:cNvPr id="850" name="Google Shape;850;p44"/>
            <p:cNvSpPr/>
            <p:nvPr/>
          </p:nvSpPr>
          <p:spPr>
            <a:xfrm>
              <a:off x="2488700" y="2254050"/>
              <a:ext cx="4087800" cy="4215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851" name="Google Shape;851;p44"/>
            <p:cNvSpPr/>
            <p:nvPr/>
          </p:nvSpPr>
          <p:spPr>
            <a:xfrm>
              <a:off x="5833231" y="2675550"/>
              <a:ext cx="270300" cy="2139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852" name="Google Shape;852;p44"/>
            <p:cNvSpPr/>
            <p:nvPr/>
          </p:nvSpPr>
          <p:spPr>
            <a:xfrm>
              <a:off x="3305538" y="2675561"/>
              <a:ext cx="219300" cy="2139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</p:grpSp>
      <p:grpSp>
        <p:nvGrpSpPr>
          <p:cNvPr id="853" name="Google Shape;853;p44"/>
          <p:cNvGrpSpPr/>
          <p:nvPr/>
        </p:nvGrpSpPr>
        <p:grpSpPr>
          <a:xfrm>
            <a:off x="3318184" y="4866145"/>
            <a:ext cx="5450397" cy="561986"/>
            <a:chOff x="2488700" y="3649700"/>
            <a:chExt cx="4087900" cy="421500"/>
          </a:xfrm>
        </p:grpSpPr>
        <p:sp>
          <p:nvSpPr>
            <p:cNvPr id="854" name="Google Shape;854;p44"/>
            <p:cNvSpPr/>
            <p:nvPr/>
          </p:nvSpPr>
          <p:spPr>
            <a:xfrm>
              <a:off x="2488700" y="3649700"/>
              <a:ext cx="1587900" cy="3591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855" name="Google Shape;855;p44"/>
            <p:cNvSpPr/>
            <p:nvPr/>
          </p:nvSpPr>
          <p:spPr>
            <a:xfrm>
              <a:off x="5033700" y="3649700"/>
              <a:ext cx="1542900" cy="4215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</p:grpSp>
      <p:grpSp>
        <p:nvGrpSpPr>
          <p:cNvPr id="856" name="Google Shape;856;p44"/>
          <p:cNvGrpSpPr/>
          <p:nvPr/>
        </p:nvGrpSpPr>
        <p:grpSpPr>
          <a:xfrm>
            <a:off x="3318084" y="2368227"/>
            <a:ext cx="5450464" cy="478794"/>
            <a:chOff x="2488700" y="3649700"/>
            <a:chExt cx="4087950" cy="359104"/>
          </a:xfrm>
        </p:grpSpPr>
        <p:sp>
          <p:nvSpPr>
            <p:cNvPr id="857" name="Google Shape;857;p44"/>
            <p:cNvSpPr/>
            <p:nvPr/>
          </p:nvSpPr>
          <p:spPr>
            <a:xfrm>
              <a:off x="2488700" y="3649700"/>
              <a:ext cx="1587900" cy="3591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858" name="Google Shape;858;p44"/>
            <p:cNvSpPr/>
            <p:nvPr/>
          </p:nvSpPr>
          <p:spPr>
            <a:xfrm>
              <a:off x="5033750" y="3649704"/>
              <a:ext cx="1542900" cy="359100"/>
            </a:xfrm>
            <a:prstGeom prst="rect">
              <a:avLst/>
            </a:prstGeom>
            <a:noFill/>
            <a:ln cap="flat" cmpd="sng" w="508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5"/>
          <p:cNvSpPr/>
          <p:nvPr/>
        </p:nvSpPr>
        <p:spPr>
          <a:xfrm>
            <a:off x="1027600" y="3180400"/>
            <a:ext cx="10136700" cy="1420500"/>
          </a:xfrm>
          <a:prstGeom prst="roundRect">
            <a:avLst>
              <a:gd fmla="val 16667" name="adj"/>
            </a:avLst>
          </a:prstGeom>
          <a:solidFill>
            <a:srgbClr val="FCFCFC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45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Feature Enhancer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865" name="Google Shape;865;p45"/>
          <p:cNvSpPr txBox="1"/>
          <p:nvPr/>
        </p:nvSpPr>
        <p:spPr>
          <a:xfrm>
            <a:off x="671400" y="4809767"/>
            <a:ext cx="10849200" cy="18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Core Components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Self-Attention: Refines features within each modality.</a:t>
            </a: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Cross-Attention: Exchanges information between image and text features.</a:t>
            </a: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FFN (Feed-Forward Network): Further transforms the updated features.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866" name="Google Shape;866;p45"/>
          <p:cNvSpPr txBox="1"/>
          <p:nvPr/>
        </p:nvSpPr>
        <p:spPr>
          <a:xfrm>
            <a:off x="671400" y="1069267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Scaled Dot-Product Attention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867" name="Google Shape;867;p45"/>
          <p:cNvSpPr txBox="1"/>
          <p:nvPr/>
        </p:nvSpPr>
        <p:spPr>
          <a:xfrm>
            <a:off x="911800" y="3181746"/>
            <a:ext cx="49479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127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i="1" lang="en-US" sz="17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Q</a:t>
            </a:r>
            <a:r>
              <a:rPr lang="en-US" sz="1700">
                <a:solidFill>
                  <a:schemeClr val="dk1"/>
                </a:solidFill>
              </a:rPr>
              <a:t>(Query): Represents the information being searched for.</a:t>
            </a:r>
            <a:endParaRPr sz="1700">
              <a:solidFill>
                <a:schemeClr val="dk1"/>
              </a:solidFill>
            </a:endParaRPr>
          </a:p>
          <a:p>
            <a:pPr indent="-4127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i="1" lang="en-US" sz="17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</a:t>
            </a:r>
            <a:r>
              <a:rPr lang="en-US" sz="1700">
                <a:solidFill>
                  <a:schemeClr val="dk1"/>
                </a:solidFill>
              </a:rPr>
              <a:t>(Key): Determines the relevance of different features.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868" name="Google Shape;868;p45" title="Screenshot 2026-10-09 at 8.23.4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965" y="1885848"/>
            <a:ext cx="5666066" cy="108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45"/>
          <p:cNvSpPr txBox="1"/>
          <p:nvPr/>
        </p:nvSpPr>
        <p:spPr>
          <a:xfrm>
            <a:off x="6005800" y="3181730"/>
            <a:ext cx="54288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127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i="1" lang="en-US" sz="17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</a:t>
            </a:r>
            <a:r>
              <a:rPr lang="en-US" sz="1700">
                <a:solidFill>
                  <a:schemeClr val="dk1"/>
                </a:solidFill>
              </a:rPr>
              <a:t> (Value): Provides the information to be aggregated.</a:t>
            </a:r>
            <a:endParaRPr sz="1700">
              <a:solidFill>
                <a:schemeClr val="dk1"/>
              </a:solidFill>
            </a:endParaRPr>
          </a:p>
          <a:p>
            <a:pPr indent="-4127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i="1" lang="en-US" sz="17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</a:t>
            </a:r>
            <a:r>
              <a:rPr baseline="-25000" i="1" lang="en-US" sz="17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</a:t>
            </a:r>
            <a:r>
              <a:rPr lang="en-US" sz="1700">
                <a:solidFill>
                  <a:schemeClr val="dk1"/>
                </a:solidFill>
              </a:rPr>
              <a:t> : Dimension of the key vectors, used for scaling.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46" title="Screenshot 2026-10-09 at 11.08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175" y="2552166"/>
            <a:ext cx="6264667" cy="11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46"/>
          <p:cNvSpPr txBox="1"/>
          <p:nvPr/>
        </p:nvSpPr>
        <p:spPr>
          <a:xfrm>
            <a:off x="0" y="3097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3400">
                <a:solidFill>
                  <a:schemeClr val="dk1"/>
                </a:solidFill>
              </a:rPr>
              <a:t>Feature Enhancer: Adaptive Spatial Feature Aggregation</a:t>
            </a:r>
            <a:endParaRPr b="1" sz="3400">
              <a:solidFill>
                <a:schemeClr val="dk1"/>
              </a:solidFill>
            </a:endParaRPr>
          </a:p>
        </p:txBody>
      </p:sp>
      <p:sp>
        <p:nvSpPr>
          <p:cNvPr id="876" name="Google Shape;876;p46"/>
          <p:cNvSpPr/>
          <p:nvPr/>
        </p:nvSpPr>
        <p:spPr>
          <a:xfrm>
            <a:off x="7316642" y="2258150"/>
            <a:ext cx="4227600" cy="1812000"/>
          </a:xfrm>
          <a:prstGeom prst="roundRect">
            <a:avLst>
              <a:gd fmla="val 16667" name="adj"/>
            </a:avLst>
          </a:prstGeom>
          <a:solidFill>
            <a:srgbClr val="FCFCFC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46"/>
          <p:cNvSpPr txBox="1"/>
          <p:nvPr/>
        </p:nvSpPr>
        <p:spPr>
          <a:xfrm>
            <a:off x="671400" y="3965125"/>
            <a:ext cx="11441700" cy="27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Idea</a:t>
            </a:r>
            <a:endParaRPr b="1"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Samples a small set of spatial locations around reference points.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Uses learned offsets to determine where to sample features.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Aggregates sampled visual features using learned attention weights.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Unlike standard self-attention, it does not rely on explicit query–key dot-product matching.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878" name="Google Shape;878;p46"/>
          <p:cNvSpPr txBox="1"/>
          <p:nvPr/>
        </p:nvSpPr>
        <p:spPr>
          <a:xfrm>
            <a:off x="671400" y="1453263"/>
            <a:ext cx="94632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Spatial Sampling and Aggregation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879" name="Google Shape;879;p46"/>
          <p:cNvSpPr txBox="1"/>
          <p:nvPr/>
        </p:nvSpPr>
        <p:spPr>
          <a:xfrm>
            <a:off x="7256642" y="2371520"/>
            <a:ext cx="4347600" cy="1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i="1" lang="en-US" sz="2000">
                <a:latin typeface="Georgia"/>
                <a:ea typeface="Georgia"/>
                <a:cs typeface="Georgia"/>
                <a:sym typeface="Georgia"/>
              </a:rPr>
              <a:t>p</a:t>
            </a:r>
            <a:r>
              <a:rPr baseline="-25000" i="1" lang="en-US" sz="2000">
                <a:latin typeface="Georgia"/>
                <a:ea typeface="Georgia"/>
                <a:cs typeface="Georgia"/>
                <a:sym typeface="Georgia"/>
              </a:rPr>
              <a:t>q</a:t>
            </a:r>
            <a:r>
              <a:rPr lang="en-US" sz="2000"/>
              <a:t>: Reference point.</a:t>
            </a:r>
            <a:endParaRPr sz="2000"/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i="1" lang="en-US" sz="2000">
                <a:latin typeface="Georgia"/>
                <a:ea typeface="Georgia"/>
                <a:cs typeface="Georgia"/>
                <a:sym typeface="Georgia"/>
              </a:rPr>
              <a:t>Δp</a:t>
            </a:r>
            <a:r>
              <a:rPr baseline="-25000" i="1" lang="en-US" sz="2000">
                <a:latin typeface="Georgia"/>
                <a:ea typeface="Georgia"/>
                <a:cs typeface="Georgia"/>
                <a:sym typeface="Georgia"/>
              </a:rPr>
              <a:t>qk</a:t>
            </a:r>
            <a:r>
              <a:rPr lang="en-US" sz="2000"/>
              <a:t>: Learned sampling offset.</a:t>
            </a:r>
            <a:endParaRPr sz="2000"/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i="1" lang="en-US" sz="2000">
                <a:latin typeface="Georgia"/>
                <a:ea typeface="Georgia"/>
                <a:cs typeface="Georgia"/>
                <a:sym typeface="Georgia"/>
              </a:rPr>
              <a:t>A</a:t>
            </a:r>
            <a:r>
              <a:rPr baseline="-25000" i="1" lang="en-US" sz="2000">
                <a:latin typeface="Georgia"/>
                <a:ea typeface="Georgia"/>
                <a:cs typeface="Georgia"/>
                <a:sym typeface="Georgia"/>
              </a:rPr>
              <a:t>qk</a:t>
            </a:r>
            <a:r>
              <a:rPr lang="en-US" sz="2000"/>
              <a:t>: Attention weight.</a:t>
            </a:r>
            <a:endParaRPr sz="2000"/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i="1" lang="en-US" sz="2000">
                <a:latin typeface="Georgia"/>
                <a:ea typeface="Georgia"/>
                <a:cs typeface="Georgia"/>
                <a:sym typeface="Georgia"/>
              </a:rPr>
              <a:t>K</a:t>
            </a:r>
            <a:r>
              <a:rPr lang="en-US" sz="2000"/>
              <a:t>: Number of sampling points.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47" title="Screenshot 2026-10-09 at 8.16.24 PM.png"/>
          <p:cNvPicPr preferRelativeResize="0"/>
          <p:nvPr/>
        </p:nvPicPr>
        <p:blipFill rotWithShape="1">
          <a:blip r:embed="rId3">
            <a:alphaModFix/>
          </a:blip>
          <a:srcRect b="7184" l="0" r="0" t="0"/>
          <a:stretch/>
        </p:blipFill>
        <p:spPr>
          <a:xfrm>
            <a:off x="2767483" y="1270400"/>
            <a:ext cx="6657033" cy="5426198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47"/>
          <p:cNvSpPr txBox="1"/>
          <p:nvPr/>
        </p:nvSpPr>
        <p:spPr>
          <a:xfrm>
            <a:off x="757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Language-guide Query Selection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886" name="Google Shape;886;p47"/>
          <p:cNvSpPr/>
          <p:nvPr/>
        </p:nvSpPr>
        <p:spPr>
          <a:xfrm>
            <a:off x="6576470" y="1285415"/>
            <a:ext cx="2072100" cy="704700"/>
          </a:xfrm>
          <a:prstGeom prst="rect">
            <a:avLst/>
          </a:prstGeom>
          <a:noFill/>
          <a:ln cap="flat" cmpd="sng" w="508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48"/>
          <p:cNvSpPr/>
          <p:nvPr/>
        </p:nvSpPr>
        <p:spPr>
          <a:xfrm>
            <a:off x="6244667" y="1853894"/>
            <a:ext cx="4850700" cy="1714500"/>
          </a:xfrm>
          <a:prstGeom prst="roundRect">
            <a:avLst>
              <a:gd fmla="val 16667" name="adj"/>
            </a:avLst>
          </a:prstGeom>
          <a:solidFill>
            <a:srgbClr val="FCFCFC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892" name="Google Shape;892;p48"/>
          <p:cNvSpPr txBox="1"/>
          <p:nvPr/>
        </p:nvSpPr>
        <p:spPr>
          <a:xfrm>
            <a:off x="0" y="3097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</a:rPr>
              <a:t>Language-guide Query Selection: Similarity Calculation</a:t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893" name="Google Shape;893;p48"/>
          <p:cNvSpPr txBox="1"/>
          <p:nvPr/>
        </p:nvSpPr>
        <p:spPr>
          <a:xfrm>
            <a:off x="757400" y="3430894"/>
            <a:ext cx="108492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Core Steps</a:t>
            </a:r>
            <a:endParaRPr b="1" sz="2300">
              <a:solidFill>
                <a:schemeClr val="dk1"/>
              </a:solidFill>
            </a:endParaRPr>
          </a:p>
          <a:p>
            <a:pPr indent="-450850" lvl="0" marL="609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lang="en-US" sz="2300">
                <a:solidFill>
                  <a:schemeClr val="dk1"/>
                </a:solidFill>
              </a:rPr>
              <a:t>Compute dot-product similarities between image and text features.</a:t>
            </a: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lang="en-US" sz="2300">
                <a:solidFill>
                  <a:schemeClr val="dk1"/>
                </a:solidFill>
              </a:rPr>
              <a:t>Generate an image–text similarity matrix.</a:t>
            </a: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lang="en-US" sz="2300">
                <a:solidFill>
                  <a:schemeClr val="dk1"/>
                </a:solidFill>
              </a:rPr>
              <a:t>Use similarity scores to identify text-relevant image features.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Idea: </a:t>
            </a:r>
            <a:r>
              <a:rPr lang="en-US" sz="2300">
                <a:solidFill>
                  <a:schemeClr val="dk1"/>
                </a:solidFill>
              </a:rPr>
              <a:t>Language provides semantic guidance for selecting relevant image regions.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894" name="Google Shape;894;p48"/>
          <p:cNvSpPr txBox="1"/>
          <p:nvPr/>
        </p:nvSpPr>
        <p:spPr>
          <a:xfrm>
            <a:off x="757400" y="1391427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Image–Text Similarity</a:t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895" name="Google Shape;895;p48" title="Screenshot 2026-10-09 at 8.44.2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0467" y="2298560"/>
            <a:ext cx="1980213" cy="8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8" title="Screenshot 2026-10-09 at 11.19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2233" y="2093710"/>
            <a:ext cx="4588901" cy="12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49"/>
          <p:cNvSpPr/>
          <p:nvPr/>
        </p:nvSpPr>
        <p:spPr>
          <a:xfrm>
            <a:off x="1045433" y="2200967"/>
            <a:ext cx="2732400" cy="83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902" name="Google Shape;902;p49"/>
          <p:cNvSpPr txBox="1"/>
          <p:nvPr/>
        </p:nvSpPr>
        <p:spPr>
          <a:xfrm>
            <a:off x="0" y="3097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</a:rPr>
              <a:t>Language-guide Query Selection: Top-K Selection</a:t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903" name="Google Shape;903;p49"/>
          <p:cNvSpPr txBox="1"/>
          <p:nvPr/>
        </p:nvSpPr>
        <p:spPr>
          <a:xfrm>
            <a:off x="757400" y="4167767"/>
            <a:ext cx="10849200" cy="24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Query Initialization</a:t>
            </a:r>
            <a:endParaRPr b="1" sz="23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2300">
                <a:solidFill>
                  <a:schemeClr val="dk1"/>
                </a:solidFill>
              </a:rPr>
              <a:t>Selected image positions initialize the positional part of decoder queries.</a:t>
            </a:r>
            <a:endParaRPr sz="23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US" sz="2300">
                <a:solidFill>
                  <a:schemeClr val="dk1"/>
                </a:solidFill>
              </a:rPr>
              <a:t>Query content embeddings are learnable parameters.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Idea: </a:t>
            </a:r>
            <a:r>
              <a:rPr lang="en-US" sz="2300">
                <a:solidFill>
                  <a:schemeClr val="dk1"/>
                </a:solidFill>
              </a:rPr>
              <a:t>Text relevance determines which image positions are selected for detection.</a:t>
            </a:r>
            <a:endParaRPr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904" name="Google Shape;904;p49"/>
          <p:cNvSpPr txBox="1"/>
          <p:nvPr/>
        </p:nvSpPr>
        <p:spPr>
          <a:xfrm>
            <a:off x="896790" y="1481794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Step 1: Maximum Similarity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905" name="Google Shape;905;p49"/>
          <p:cNvSpPr txBox="1"/>
          <p:nvPr/>
        </p:nvSpPr>
        <p:spPr>
          <a:xfrm>
            <a:off x="961790" y="3213367"/>
            <a:ext cx="44421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For each image feature, find its highest similarity score across all text tokens.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906" name="Google Shape;906;p49"/>
          <p:cNvSpPr txBox="1"/>
          <p:nvPr/>
        </p:nvSpPr>
        <p:spPr>
          <a:xfrm>
            <a:off x="6186200" y="1481794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Step 2: Top-K Selection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907" name="Google Shape;907;p49"/>
          <p:cNvSpPr txBox="1"/>
          <p:nvPr/>
        </p:nvSpPr>
        <p:spPr>
          <a:xfrm>
            <a:off x="6096000" y="3118919"/>
            <a:ext cx="54288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Select the indices of the K highest-scoring image features.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908" name="Google Shape;908;p49" title="Screenshot 2026-10-09 at 11.32.1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4018" y="2295267"/>
            <a:ext cx="4077316" cy="60760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49"/>
          <p:cNvSpPr/>
          <p:nvPr/>
        </p:nvSpPr>
        <p:spPr>
          <a:xfrm>
            <a:off x="6186200" y="2209733"/>
            <a:ext cx="4175100" cy="80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910" name="Google Shape;910;p49" title="Screenshot 2026-10-09 at 11.41.00 PM.png"/>
          <p:cNvPicPr preferRelativeResize="0"/>
          <p:nvPr/>
        </p:nvPicPr>
        <p:blipFill rotWithShape="1">
          <a:blip r:embed="rId4">
            <a:alphaModFix/>
          </a:blip>
          <a:srcRect b="6323" l="0" r="0" t="0"/>
          <a:stretch/>
        </p:blipFill>
        <p:spPr>
          <a:xfrm>
            <a:off x="1345000" y="2347583"/>
            <a:ext cx="2014118" cy="60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" name="Google Shape;915;p50" title="Screenshot 2026-10-09 at 10.02.1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633" y="1337767"/>
            <a:ext cx="6283166" cy="5076798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50"/>
          <p:cNvSpPr txBox="1"/>
          <p:nvPr/>
        </p:nvSpPr>
        <p:spPr>
          <a:xfrm>
            <a:off x="843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Language-guide Query Selection</a:t>
            </a:r>
            <a:endParaRPr b="1" sz="3500">
              <a:solidFill>
                <a:schemeClr val="dk1"/>
              </a:solidFill>
            </a:endParaRPr>
          </a:p>
        </p:txBody>
      </p:sp>
      <p:grpSp>
        <p:nvGrpSpPr>
          <p:cNvPr id="917" name="Google Shape;917;p50"/>
          <p:cNvGrpSpPr/>
          <p:nvPr/>
        </p:nvGrpSpPr>
        <p:grpSpPr>
          <a:xfrm>
            <a:off x="638617" y="1600160"/>
            <a:ext cx="10566469" cy="2955626"/>
            <a:chOff x="478975" y="1200150"/>
            <a:chExt cx="7925050" cy="2216775"/>
          </a:xfrm>
        </p:grpSpPr>
        <p:sp>
          <p:nvSpPr>
            <p:cNvPr id="918" name="Google Shape;918;p50"/>
            <p:cNvSpPr/>
            <p:nvPr/>
          </p:nvSpPr>
          <p:spPr>
            <a:xfrm>
              <a:off x="5776925" y="2781500"/>
              <a:ext cx="2627100" cy="5679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/>
                <a:t>Generates a </a:t>
              </a:r>
              <a:r>
                <a:rPr lang="en-US" sz="2100">
                  <a:latin typeface="Courier New"/>
                  <a:ea typeface="Courier New"/>
                  <a:cs typeface="Courier New"/>
                  <a:sym typeface="Courier New"/>
                </a:rPr>
                <a:t>ixt </a:t>
              </a:r>
              <a:r>
                <a:rPr lang="en-US" sz="2100"/>
                <a:t>matrix </a:t>
              </a:r>
              <a:endParaRPr sz="2100"/>
            </a:p>
          </p:txBody>
        </p:sp>
        <p:grpSp>
          <p:nvGrpSpPr>
            <p:cNvPr id="919" name="Google Shape;919;p50"/>
            <p:cNvGrpSpPr/>
            <p:nvPr/>
          </p:nvGrpSpPr>
          <p:grpSpPr>
            <a:xfrm>
              <a:off x="478975" y="1200150"/>
              <a:ext cx="4583075" cy="2216775"/>
              <a:chOff x="478975" y="1200150"/>
              <a:chExt cx="4583075" cy="2216775"/>
            </a:xfrm>
          </p:grpSpPr>
          <p:sp>
            <p:nvSpPr>
              <p:cNvPr id="920" name="Google Shape;920;p50"/>
              <p:cNvSpPr/>
              <p:nvPr/>
            </p:nvSpPr>
            <p:spPr>
              <a:xfrm>
                <a:off x="590550" y="1200150"/>
                <a:ext cx="4471500" cy="752400"/>
              </a:xfrm>
              <a:prstGeom prst="rect">
                <a:avLst/>
              </a:prstGeom>
              <a:noFill/>
              <a:ln cap="flat" cmpd="sng" w="1016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00"/>
              </a:p>
            </p:txBody>
          </p:sp>
          <p:sp>
            <p:nvSpPr>
              <p:cNvPr id="921" name="Google Shape;921;p50"/>
              <p:cNvSpPr/>
              <p:nvPr/>
            </p:nvSpPr>
            <p:spPr>
              <a:xfrm>
                <a:off x="478975" y="2664525"/>
                <a:ext cx="4471500" cy="752400"/>
              </a:xfrm>
              <a:prstGeom prst="rect">
                <a:avLst/>
              </a:prstGeom>
              <a:noFill/>
              <a:ln cap="flat" cmpd="sng" w="50800">
                <a:solidFill>
                  <a:srgbClr val="CF070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00"/>
              </a:p>
            </p:txBody>
          </p:sp>
        </p:grpSp>
        <p:cxnSp>
          <p:nvCxnSpPr>
            <p:cNvPr id="922" name="Google Shape;922;p50"/>
            <p:cNvCxnSpPr>
              <a:endCxn id="918" idx="1"/>
            </p:cNvCxnSpPr>
            <p:nvPr/>
          </p:nvCxnSpPr>
          <p:spPr>
            <a:xfrm flipH="1" rot="10800000">
              <a:off x="4954925" y="3065450"/>
              <a:ext cx="822000" cy="87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p51" title="Screenshot 2026-10-09 at 10.02.1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633" y="1337767"/>
            <a:ext cx="6283166" cy="5076798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51"/>
          <p:cNvSpPr txBox="1"/>
          <p:nvPr/>
        </p:nvSpPr>
        <p:spPr>
          <a:xfrm>
            <a:off x="843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Language-guide Query Selection</a:t>
            </a:r>
            <a:endParaRPr b="1" sz="3500">
              <a:solidFill>
                <a:schemeClr val="dk1"/>
              </a:solidFill>
            </a:endParaRPr>
          </a:p>
        </p:txBody>
      </p:sp>
      <p:grpSp>
        <p:nvGrpSpPr>
          <p:cNvPr id="929" name="Google Shape;929;p51"/>
          <p:cNvGrpSpPr/>
          <p:nvPr/>
        </p:nvGrpSpPr>
        <p:grpSpPr>
          <a:xfrm>
            <a:off x="638617" y="4585859"/>
            <a:ext cx="10967726" cy="1749556"/>
            <a:chOff x="478975" y="2104625"/>
            <a:chExt cx="8226000" cy="1312200"/>
          </a:xfrm>
        </p:grpSpPr>
        <p:sp>
          <p:nvSpPr>
            <p:cNvPr id="930" name="Google Shape;930;p51"/>
            <p:cNvSpPr/>
            <p:nvPr/>
          </p:nvSpPr>
          <p:spPr>
            <a:xfrm>
              <a:off x="5772475" y="2476778"/>
              <a:ext cx="2932500" cy="7041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/>
                <a:t>Returns the top </a:t>
              </a:r>
              <a:r>
                <a:rPr lang="en-US" sz="2100">
                  <a:latin typeface="Courier New"/>
                  <a:ea typeface="Courier New"/>
                  <a:cs typeface="Courier New"/>
                  <a:sym typeface="Courier New"/>
                </a:rPr>
                <a:t>num_query </a:t>
              </a:r>
              <a:r>
                <a:rPr lang="en-US" sz="2100"/>
                <a:t>most relevant features.</a:t>
              </a:r>
              <a:endParaRPr sz="2100"/>
            </a:p>
          </p:txBody>
        </p:sp>
        <p:sp>
          <p:nvSpPr>
            <p:cNvPr id="931" name="Google Shape;931;p51"/>
            <p:cNvSpPr/>
            <p:nvPr/>
          </p:nvSpPr>
          <p:spPr>
            <a:xfrm>
              <a:off x="478975" y="2104625"/>
              <a:ext cx="4471500" cy="1312200"/>
            </a:xfrm>
            <a:prstGeom prst="rect">
              <a:avLst/>
            </a:prstGeom>
            <a:noFill/>
            <a:ln cap="flat" cmpd="sng" w="50800">
              <a:solidFill>
                <a:srgbClr val="CF070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cxnSp>
          <p:nvCxnSpPr>
            <p:cNvPr id="932" name="Google Shape;932;p51"/>
            <p:cNvCxnSpPr>
              <a:endCxn id="930" idx="1"/>
            </p:cNvCxnSpPr>
            <p:nvPr/>
          </p:nvCxnSpPr>
          <p:spPr>
            <a:xfrm flipH="1" rot="10800000">
              <a:off x="4950475" y="2828828"/>
              <a:ext cx="822000" cy="87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933" name="Google Shape;933;p51"/>
          <p:cNvSpPr/>
          <p:nvPr/>
        </p:nvSpPr>
        <p:spPr>
          <a:xfrm>
            <a:off x="787400" y="1600200"/>
            <a:ext cx="5961900" cy="1003200"/>
          </a:xfrm>
          <a:prstGeom prst="rect">
            <a:avLst/>
          </a:prstGeom>
          <a:noFill/>
          <a:ln cap="flat" cmpd="sng" w="1016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8" name="Google Shape;938;p52" title="Screenshot 2026-10-09 at 10.19.15 PM.png"/>
          <p:cNvPicPr preferRelativeResize="0"/>
          <p:nvPr/>
        </p:nvPicPr>
        <p:blipFill rotWithShape="1">
          <a:blip r:embed="rId3">
            <a:alphaModFix/>
          </a:blip>
          <a:srcRect b="0" l="5616" r="0" t="0"/>
          <a:stretch/>
        </p:blipFill>
        <p:spPr>
          <a:xfrm>
            <a:off x="3221533" y="1254867"/>
            <a:ext cx="5748930" cy="5603132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52"/>
          <p:cNvSpPr txBox="1"/>
          <p:nvPr/>
        </p:nvSpPr>
        <p:spPr>
          <a:xfrm>
            <a:off x="843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Cross-Modality Decoder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940" name="Google Shape;940;p52"/>
          <p:cNvSpPr/>
          <p:nvPr/>
        </p:nvSpPr>
        <p:spPr>
          <a:xfrm>
            <a:off x="6336200" y="1254867"/>
            <a:ext cx="2132100" cy="480000"/>
          </a:xfrm>
          <a:prstGeom prst="rect">
            <a:avLst/>
          </a:prstGeom>
          <a:noFill/>
          <a:ln cap="flat" cmpd="sng" w="50800">
            <a:solidFill>
              <a:srgbClr val="CF07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53" title="Screenshot 2026-10-09 at 10.24.27 PM.png"/>
          <p:cNvPicPr preferRelativeResize="0"/>
          <p:nvPr/>
        </p:nvPicPr>
        <p:blipFill rotWithShape="1">
          <a:blip r:embed="rId3">
            <a:alphaModFix/>
          </a:blip>
          <a:srcRect b="0" l="0" r="1701" t="0"/>
          <a:stretch/>
        </p:blipFill>
        <p:spPr>
          <a:xfrm>
            <a:off x="2483200" y="1291300"/>
            <a:ext cx="7225600" cy="5461565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53"/>
          <p:cNvSpPr/>
          <p:nvPr/>
        </p:nvSpPr>
        <p:spPr>
          <a:xfrm>
            <a:off x="2297267" y="1186167"/>
            <a:ext cx="2597700" cy="58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947" name="Google Shape;947;p53"/>
          <p:cNvSpPr txBox="1"/>
          <p:nvPr/>
        </p:nvSpPr>
        <p:spPr>
          <a:xfrm>
            <a:off x="843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Cross-Modality Decoder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948" name="Google Shape;948;p53"/>
          <p:cNvSpPr/>
          <p:nvPr/>
        </p:nvSpPr>
        <p:spPr>
          <a:xfrm>
            <a:off x="2410367" y="3363300"/>
            <a:ext cx="5862900" cy="1756800"/>
          </a:xfrm>
          <a:prstGeom prst="rect">
            <a:avLst/>
          </a:prstGeom>
          <a:noFill/>
          <a:ln cap="flat" cmpd="sng" w="50800">
            <a:solidFill>
              <a:srgbClr val="CF070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Google Shape;953;p54" title="Screenshot 2026-10-09 at 10.28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17" y="1889800"/>
            <a:ext cx="4781699" cy="4704935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54"/>
          <p:cNvSpPr txBox="1"/>
          <p:nvPr/>
        </p:nvSpPr>
        <p:spPr>
          <a:xfrm>
            <a:off x="843400" y="309700"/>
            <a:ext cx="106773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</a:rPr>
              <a:t>Loss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955" name="Google Shape;955;p54"/>
          <p:cNvSpPr txBox="1"/>
          <p:nvPr/>
        </p:nvSpPr>
        <p:spPr>
          <a:xfrm>
            <a:off x="833867" y="1282200"/>
            <a:ext cx="37755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Contrastive Loss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956" name="Google Shape;956;p54"/>
          <p:cNvSpPr/>
          <p:nvPr/>
        </p:nvSpPr>
        <p:spPr>
          <a:xfrm>
            <a:off x="5299198" y="3512096"/>
            <a:ext cx="916800" cy="832800"/>
          </a:xfrm>
          <a:prstGeom prst="mathPlus">
            <a:avLst>
              <a:gd fmla="val 20348" name="adj1"/>
            </a:avLst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957" name="Google Shape;957;p54" title="Screenshot 2026-10-09 at 10.38.1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1600" y="2245033"/>
            <a:ext cx="5692199" cy="3505632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54"/>
          <p:cNvSpPr txBox="1"/>
          <p:nvPr/>
        </p:nvSpPr>
        <p:spPr>
          <a:xfrm>
            <a:off x="7239900" y="1282200"/>
            <a:ext cx="37755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DETR Loss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55"/>
          <p:cNvSpPr/>
          <p:nvPr/>
        </p:nvSpPr>
        <p:spPr>
          <a:xfrm>
            <a:off x="6186200" y="3303534"/>
            <a:ext cx="5648100" cy="1871700"/>
          </a:xfrm>
          <a:prstGeom prst="roundRect">
            <a:avLst>
              <a:gd fmla="val 16667" name="adj"/>
            </a:avLst>
          </a:prstGeom>
          <a:solidFill>
            <a:srgbClr val="FCFCFC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964" name="Google Shape;964;p55"/>
          <p:cNvSpPr txBox="1"/>
          <p:nvPr/>
        </p:nvSpPr>
        <p:spPr>
          <a:xfrm>
            <a:off x="0" y="3097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</a:rPr>
              <a:t>Contrastive Classification Loss</a:t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965" name="Google Shape;965;p55"/>
          <p:cNvSpPr txBox="1"/>
          <p:nvPr/>
        </p:nvSpPr>
        <p:spPr>
          <a:xfrm>
            <a:off x="757400" y="5380463"/>
            <a:ext cx="10849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Idea: </a:t>
            </a:r>
            <a:r>
              <a:rPr lang="en-US" sz="2300">
                <a:solidFill>
                  <a:schemeClr val="dk1"/>
                </a:solidFill>
              </a:rPr>
              <a:t>The classification objective encourages correct alignment between predicted objects and text tokens.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966" name="Google Shape;966;p55"/>
          <p:cNvSpPr txBox="1"/>
          <p:nvPr/>
        </p:nvSpPr>
        <p:spPr>
          <a:xfrm>
            <a:off x="757400" y="1391427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Object–Text Matching Logits</a:t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967" name="Google Shape;967;p55" title="Screenshot 2026-10-09 at 11.44.3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633" y="2151367"/>
            <a:ext cx="1822800" cy="607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55"/>
          <p:cNvSpPr txBox="1"/>
          <p:nvPr/>
        </p:nvSpPr>
        <p:spPr>
          <a:xfrm>
            <a:off x="667200" y="3058234"/>
            <a:ext cx="48507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Sigmoid Focal Loss</a:t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969" name="Google Shape;969;p55" title="Screenshot 2026-10-09 at 11.45.3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5000" y="4014033"/>
            <a:ext cx="4371434" cy="60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5" title="Screenshot 2026-10-09 at 11.46.1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6533" y="3460637"/>
            <a:ext cx="5428798" cy="1547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56"/>
          <p:cNvSpPr/>
          <p:nvPr/>
        </p:nvSpPr>
        <p:spPr>
          <a:xfrm>
            <a:off x="6331400" y="3542227"/>
            <a:ext cx="4951200" cy="1513200"/>
          </a:xfrm>
          <a:prstGeom prst="roundRect">
            <a:avLst>
              <a:gd fmla="val 16667" name="adj"/>
            </a:avLst>
          </a:prstGeom>
          <a:solidFill>
            <a:srgbClr val="FCFCFC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976" name="Google Shape;976;p56"/>
          <p:cNvSpPr txBox="1"/>
          <p:nvPr/>
        </p:nvSpPr>
        <p:spPr>
          <a:xfrm>
            <a:off x="0" y="3097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</a:rPr>
              <a:t>Bounding Box Localization Loss</a:t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977" name="Google Shape;977;p56"/>
          <p:cNvSpPr txBox="1"/>
          <p:nvPr/>
        </p:nvSpPr>
        <p:spPr>
          <a:xfrm>
            <a:off x="757400" y="5380463"/>
            <a:ext cx="10849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Key Idea: </a:t>
            </a:r>
            <a:r>
              <a:rPr lang="en-US" sz="2300">
                <a:solidFill>
                  <a:schemeClr val="dk1"/>
                </a:solidFill>
              </a:rPr>
              <a:t>L1 Loss improves coordinate accuracy, while GIoU Loss improves spatial alignment.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978" name="Google Shape;978;p56"/>
          <p:cNvSpPr txBox="1"/>
          <p:nvPr/>
        </p:nvSpPr>
        <p:spPr>
          <a:xfrm>
            <a:off x="757400" y="1391427"/>
            <a:ext cx="54288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Combined Bounding Box Loss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979" name="Google Shape;979;p56"/>
          <p:cNvSpPr txBox="1"/>
          <p:nvPr/>
        </p:nvSpPr>
        <p:spPr>
          <a:xfrm>
            <a:off x="6381650" y="1391421"/>
            <a:ext cx="48507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Intersection over Union (IoU)</a:t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980" name="Google Shape;980;p56" title="Screenshot 2026-10-09 at 11.51.3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550" y="2167725"/>
            <a:ext cx="4218750" cy="6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6" title="Screenshot 2026-10-09 at 11.51.5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650" y="2181450"/>
            <a:ext cx="2375602" cy="9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56"/>
          <p:cNvSpPr txBox="1"/>
          <p:nvPr/>
        </p:nvSpPr>
        <p:spPr>
          <a:xfrm>
            <a:off x="774575" y="3428996"/>
            <a:ext cx="48507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Generalized IoU (GIoU)</a:t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983" name="Google Shape;983;p56" title="Screenshot 2026-10-09 at 11.52.4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0049" y="3661951"/>
            <a:ext cx="4353900" cy="127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56" title="Screenshot 2026-10-09 at 11.53.29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6388" y="4183000"/>
            <a:ext cx="4087063" cy="1050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57"/>
          <p:cNvSpPr txBox="1"/>
          <p:nvPr/>
        </p:nvSpPr>
        <p:spPr>
          <a:xfrm>
            <a:off x="0" y="3012600"/>
            <a:ext cx="121920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chemeClr val="dk1"/>
                </a:solidFill>
              </a:rPr>
              <a:t>Thank you</a:t>
            </a:r>
            <a:endParaRPr b="1" sz="3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