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1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336" r:id="rId2"/>
    <p:sldId id="257" r:id="rId3"/>
    <p:sldId id="337" r:id="rId4"/>
    <p:sldId id="259" r:id="rId5"/>
    <p:sldId id="260" r:id="rId6"/>
    <p:sldId id="261" r:id="rId7"/>
    <p:sldId id="264" r:id="rId8"/>
    <p:sldId id="338" r:id="rId9"/>
    <p:sldId id="266" r:id="rId10"/>
    <p:sldId id="267" r:id="rId11"/>
    <p:sldId id="269" r:id="rId12"/>
    <p:sldId id="271" r:id="rId13"/>
    <p:sldId id="273" r:id="rId14"/>
    <p:sldId id="276" r:id="rId15"/>
    <p:sldId id="274" r:id="rId16"/>
    <p:sldId id="343" r:id="rId17"/>
    <p:sldId id="280" r:id="rId18"/>
    <p:sldId id="282" r:id="rId19"/>
    <p:sldId id="283" r:id="rId20"/>
    <p:sldId id="339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40" r:id="rId39"/>
    <p:sldId id="307" r:id="rId40"/>
    <p:sldId id="309" r:id="rId41"/>
    <p:sldId id="310" r:id="rId42"/>
    <p:sldId id="311" r:id="rId43"/>
    <p:sldId id="313" r:id="rId44"/>
    <p:sldId id="315" r:id="rId45"/>
    <p:sldId id="341" r:id="rId46"/>
    <p:sldId id="317" r:id="rId47"/>
    <p:sldId id="318" r:id="rId48"/>
    <p:sldId id="319" r:id="rId49"/>
    <p:sldId id="320" r:id="rId50"/>
    <p:sldId id="342" r:id="rId51"/>
    <p:sldId id="325" r:id="rId52"/>
    <p:sldId id="326" r:id="rId53"/>
    <p:sldId id="327" r:id="rId54"/>
    <p:sldId id="328" r:id="rId55"/>
    <p:sldId id="329" r:id="rId56"/>
    <p:sldId id="330" r:id="rId57"/>
    <p:sldId id="331" r:id="rId58"/>
  </p:sldIdLst>
  <p:sldSz cx="9144000" cy="5143500" type="screen16x9"/>
  <p:notesSz cx="9144000" cy="5143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6B73"/>
    <a:srgbClr val="9D2235"/>
    <a:srgbClr val="DA54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93966" autoAdjust="0"/>
  </p:normalViewPr>
  <p:slideViewPr>
    <p:cSldViewPr snapToGrid="0" snapToObjects="1">
      <p:cViewPr varScale="1">
        <p:scale>
          <a:sx n="107" d="100"/>
          <a:sy n="107" d="100"/>
        </p:scale>
        <p:origin x="75" y="20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9" d="100"/>
          <a:sy n="109" d="100"/>
        </p:scale>
        <p:origin x="1363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 sz="1200"/>
              <a:t>Softmax over the 3 captions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rgbClr val="9D2235"/>
            </a:solidFill>
          </c:spPr>
          <c:invertIfNegative val="1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"a diagram"</c:v>
                </c:pt>
                <c:pt idx="1">
                  <c:v>"a dog"</c:v>
                </c:pt>
                <c:pt idx="2">
                  <c:v>"a cat"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0.99280000000000002</c:v>
                </c:pt>
                <c:pt idx="1">
                  <c:v>4.1999999999999997E-3</c:v>
                </c:pt>
                <c:pt idx="2">
                  <c:v>3.0000000000000001E-3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0D8-4161-A702-259E7A950A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zh-CN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.2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1ADDA01-31EC-B43B-FFC4-6D89849FEB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5A77890-FB10-404B-B05C-C65798DF42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8779" y="0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F9796-6AD8-4AE3-AEBD-FB5C6A103FAB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807B6E-724C-C811-585E-DCB7110F90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7F5326-FFC2-4C97-CEE7-F9F52194A2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8779" y="4885432"/>
            <a:ext cx="3962400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18FEC-6296-4A62-AD9C-267B2F7719A0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96118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43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050" dirty="0"/>
              <a:t>contrastive vision–language models</a:t>
            </a:r>
            <a:endParaRPr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E2C67-D247-933D-4C6A-E1437978A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AC36C-B099-12E3-D4DE-A196436E99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DB045C-12AD-2B86-AEA1-8FDCCE680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24340-F3D5-ADB4-E700-48867AF4E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2172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b="1" dirty="0"/>
              <a:t>two separate fields.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the goal is written at the </a:t>
            </a:r>
            <a:r>
              <a:rPr lang="en-US" altLang="zh-CN" b="1" dirty="0"/>
              <a:t>bottom</a:t>
            </a:r>
            <a:r>
              <a:rPr lang="en-US" altLang="zh-CN" dirty="0"/>
              <a:t>: matched image–caption pairs should be </a:t>
            </a:r>
            <a:r>
              <a:rPr lang="en-US" altLang="zh-CN" i="1" dirty="0"/>
              <a:t>close together</a:t>
            </a:r>
            <a:r>
              <a:rPr lang="en-US" altLang="zh-CN" dirty="0"/>
              <a:t>, and unrelated pairs should be far apart</a:t>
            </a:r>
            <a:r>
              <a:rPr lang="en-US" altLang="zh-CN" b="1" dirty="0"/>
              <a:t>. 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We know </a:t>
            </a:r>
            <a:r>
              <a:rPr dirty="0"/>
              <a:t>language is open-ended. Any concept you can describe in words becomes something the model can work with. </a:t>
            </a:r>
            <a:r>
              <a:rPr lang="en-US" dirty="0"/>
              <a:t>If you w</a:t>
            </a:r>
            <a:r>
              <a:rPr dirty="0"/>
              <a:t>ant a </a:t>
            </a:r>
            <a:r>
              <a:rPr i="1" dirty="0"/>
              <a:t>new class</a:t>
            </a:r>
            <a:r>
              <a:rPr lang="en-US" dirty="0"/>
              <a:t>.</a:t>
            </a:r>
            <a:r>
              <a:rPr dirty="0"/>
              <a:t> You don't retrain; you just write a new prompt.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323DA-D513-FFD0-879B-06111AE7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40B1A-4216-36A8-3AC5-F6EA63DB12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1E242B-4F9B-A7FC-E669-C001F383D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3024B-D104-D0CF-848F-FC7DE00F3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79608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/>
              <a:t>If we normalize every vector to length one first, then the dot product and the cosine become exactly the same thing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FD2FF-DA9F-9A3C-E474-B2D85A271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8A0BF-3AAB-5CBE-BFA3-E96BF856CC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4FE834-C501-675F-2CD9-939CB569E5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8BEF9-3998-F130-87D7-36B0B96D3C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1988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b="1" dirty="0"/>
              <a:t>encoders, both projection matrices, and even the temperature itself are learned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4F238-4D4D-4AE0-1AB1-65ED351A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0A92CF-F473-653B-1DC6-6C6DBDCFDD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BA1BC-59E0-805B-140F-A2D913D482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4E44A-86F3-634B-AB4F-62E1BF08A9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153950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21A2E-CD0B-98A0-C560-C66BBEB60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3F2BB-EAAB-7AD4-A595-3E8D70D28C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C0D58-848B-D71D-33AF-698271132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9E7C5-5592-E6F8-BFC0-9AE6BEB73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468896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3B33F-F514-10E2-465C-C368110E7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347B03-39AE-517D-DE6D-C6E5C30800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F1774F-057A-378C-A155-D73708449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CDCA4-6E24-0855-205A-B11D28EE9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693797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0B29994-02CA-AD26-7993-BDE027783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E4E73855-5377-46C9-B590-DB6FFAFF9E53}" type="slidenum">
              <a:rPr lang="zh-CN" altLang="en-US" smtClean="0"/>
              <a:pPr/>
              <a:t>‹#›</a:t>
            </a:fld>
            <a:endParaRPr lang="zh-CN" altLang="en-US" sz="1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6443" y="841772"/>
            <a:ext cx="5691116" cy="1965866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6443" y="2882782"/>
            <a:ext cx="5691116" cy="1060568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381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3F466E69-3228-C376-9D1D-A6E8F38DDF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07569" y="86379"/>
            <a:ext cx="1255922" cy="282583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C99A940-CABC-D22A-3E95-180059FDE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fld id="{E4E73855-5377-46C9-B590-DB6FFAFF9E53}" type="slidenum">
              <a:rPr lang="zh-CN" altLang="en-US" smtClean="0"/>
              <a:pPr/>
              <a:t>‹#›</a:t>
            </a:fld>
            <a:endParaRPr lang="zh-CN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CA543AA-187A-480F-A7E7-2F47628CC857}"/>
              </a:ext>
            </a:extLst>
          </p:cNvPr>
          <p:cNvSpPr>
            <a:spLocks noGrp="1"/>
          </p:cNvSpPr>
          <p:nvPr/>
        </p:nvSpPr>
        <p:spPr>
          <a:xfrm>
            <a:off x="428625" y="708568"/>
            <a:ext cx="4071938" cy="216517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7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71717"/>
                </a:solidFill>
                <a:latin typeface="Aptos"/>
                <a:ea typeface="Aptos"/>
                <a:cs typeface="Aptos"/>
              </a:rPr>
              <a:t>Contrastive</a:t>
            </a:r>
          </a:p>
          <a:p>
            <a:pPr>
              <a:defRPr sz="3750" b="1">
                <a:solidFill>
                  <a:srgbClr val="171717"/>
                </a:solidFill>
                <a:latin typeface="Aptos"/>
                <a:ea typeface="Aptos"/>
                <a:cs typeface="Aptos"/>
              </a:defRPr>
            </a:pPr>
            <a:r>
              <a:rPr sz="4000" b="1" dirty="0">
                <a:solidFill>
                  <a:srgbClr val="171717"/>
                </a:solidFill>
                <a:latin typeface="Aptos"/>
                <a:ea typeface="Aptos"/>
                <a:cs typeface="Aptos"/>
              </a:rPr>
              <a:t>Vision–Language Models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000625" y="1506768"/>
            <a:ext cx="3571875" cy="187993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9FA05EC-2A12-4ED4-B77D-4E6560B69C1E}"/>
              </a:ext>
            </a:extLst>
          </p:cNvPr>
          <p:cNvSpPr>
            <a:spLocks noGrp="1"/>
          </p:cNvSpPr>
          <p:nvPr/>
        </p:nvSpPr>
        <p:spPr>
          <a:xfrm>
            <a:off x="500062" y="3188615"/>
            <a:ext cx="3714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A41E35"/>
                </a:solidFill>
                <a:latin typeface="Aptos"/>
                <a:ea typeface="Aptos"/>
                <a:cs typeface="Aptos"/>
              </a:defRPr>
            </a:pPr>
            <a:r>
              <a:rPr sz="1181" b="1" dirty="0">
                <a:solidFill>
                  <a:srgbClr val="A41E35"/>
                </a:solidFill>
                <a:latin typeface="Aptos"/>
                <a:ea typeface="Aptos"/>
                <a:cs typeface="Aptos"/>
              </a:rPr>
              <a:t>Ying Jin  ·  Temple University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DF5B706-2B08-D93C-3193-73D458DDEC01}"/>
              </a:ext>
            </a:extLst>
          </p:cNvPr>
          <p:cNvSpPr txBox="1"/>
          <p:nvPr/>
        </p:nvSpPr>
        <p:spPr>
          <a:xfrm>
            <a:off x="576262" y="36172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181" b="1" dirty="0">
                <a:latin typeface="Aptos"/>
              </a:rPr>
              <a:t>CIS </a:t>
            </a:r>
            <a:r>
              <a:rPr lang="en-US" altLang="zh-CN" sz="1181" b="1" dirty="0">
                <a:latin typeface="Aptos"/>
              </a:rPr>
              <a:t>5590</a:t>
            </a:r>
            <a:r>
              <a:rPr sz="1181" b="1" dirty="0">
                <a:latin typeface="Aptos"/>
              </a:rPr>
              <a:t>  ·  </a:t>
            </a:r>
            <a:r>
              <a:rPr lang="en-US" sz="1181" b="1" dirty="0">
                <a:latin typeface="Aptos"/>
              </a:rPr>
              <a:t>Fall</a:t>
            </a:r>
            <a:r>
              <a:rPr sz="1181" b="1" dirty="0">
                <a:latin typeface="Aptos"/>
              </a:rPr>
              <a:t> 2026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0497425-49A5-721D-FE2D-3D3F452DC609}"/>
              </a:ext>
            </a:extLst>
          </p:cNvPr>
          <p:cNvSpPr>
            <a:spLocks noGrp="1"/>
          </p:cNvSpPr>
          <p:nvPr/>
        </p:nvSpPr>
        <p:spPr>
          <a:xfrm>
            <a:off x="4320539" y="854835"/>
            <a:ext cx="4466273" cy="3893344"/>
          </a:xfrm>
          <a:prstGeom prst="roundRect">
            <a:avLst>
              <a:gd name="adj" fmla="val 1481"/>
            </a:avLst>
          </a:prstGeom>
          <a:solidFill>
            <a:srgbClr val="F5F2F1"/>
          </a:solidFill>
          <a:ln w="9525">
            <a:solidFill>
              <a:srgbClr val="D7D9DD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51382B6-2BEB-7FD2-F0CF-0687D51A4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67237" y="1635947"/>
            <a:ext cx="4000501" cy="210552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AA11BE3-E835-417E-FDA5-3CE917D9F4B6}"/>
              </a:ext>
            </a:extLst>
          </p:cNvPr>
          <p:cNvSpPr txBox="1"/>
          <p:nvPr/>
        </p:nvSpPr>
        <p:spPr>
          <a:xfrm>
            <a:off x="8297213" y="4802454"/>
            <a:ext cx="46428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CC057153-B650-4DEB-B370-79DDCFDCE934}" type="slidenum">
              <a:rPr lang="en-US" altLang="zh-CN" sz="10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/>
              <a:t>1</a:t>
            </a:fld>
            <a:endParaRPr lang="zh-CN" altLang="en-US" sz="1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764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1E1E24"/>
                </a:solidFill>
                <a:latin typeface="Calibri"/>
              </a:rPr>
              <a:t>Motivation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2" name="灯片编号占位符 31">
            <a:extLst>
              <a:ext uri="{FF2B5EF4-FFF2-40B4-BE49-F238E27FC236}">
                <a16:creationId xmlns:a16="http://schemas.microsoft.com/office/drawing/2014/main" id="{E1FC9365-887F-83BC-269D-8D0067E29B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z="1000" smtClean="0"/>
              <a:t>2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8B18D-A02F-A420-B621-79649CF4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BB5193-EF52-1BEF-7BA5-315B65C961E1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77DF57-B393-1C6D-5388-9092817A89F1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 dirty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FB9CA9-A179-0FC6-04AA-313FEF6E3015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93F3FE-13C4-B744-950E-AEB49A0B28CF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868B5-1B29-9478-29DF-B1DE558AE02E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AE3892-070F-544D-AD3E-7CF6FB7A5B5F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0B2AE-217F-3163-4FC2-2BF4D09AAD03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62F253-2BD2-08E9-9841-0C6778CBF923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1FD791-ED97-A354-F46F-83D025E29258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E9F766-8808-B8EA-8BD6-509C03A2CFF8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E83AF3-A9C0-04E1-241D-0E3C280787DF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00157F-9FED-DB74-A544-04EF6D9B61FE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F77702-6767-650D-8472-1AEDF85F602F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D2C889-0038-8E22-6210-8EC34F80A645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DADF03-DEE9-0210-5AD0-7DE196168B20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F9B2E6-46FC-F3C8-6DFA-EE853363F95B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A51653-850A-7BB5-242E-4FB0627A2B9F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FCB1B8-B645-FBD7-57D8-54FECB25E7D7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D58B3F-DF97-6255-9B4A-31E2AB842FF6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13AFA2-B8FD-206D-F3EC-9A1C162DB3D7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497A66-4906-2ED3-128A-3BB6FED94BDB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C9D146-181D-475C-47D6-0964B69DA94E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0E71A2-664E-8326-DA6C-C473E4331ED0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D92EA6-69BD-3612-555C-E06D5B35E007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21CE54-23BD-A8D0-5D92-A0AD010E36F1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2B5B58-D9A5-BDD1-AF6F-58783EAFF189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1298BF-4298-F7D1-E275-338DB717A06E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0A968BDB-53ED-879D-AC77-AD6D5EE835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563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 ·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Why vision–language models?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vq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4206240" cy="2994272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4206240"/>
            <a:ext cx="42062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VQA: the same question needs the image to be answered (Goyal et al., 2017).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1143000"/>
            <a:ext cx="3794760" cy="96012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0" y="1216152"/>
            <a:ext cx="35204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Vision models alone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Classify, detect, segment — over a fixed label set.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2194560"/>
            <a:ext cx="3794760" cy="96012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0" y="2267712"/>
            <a:ext cx="35204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Language models alone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Predict the next token, generate and answer text.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3246120"/>
            <a:ext cx="3794760" cy="118872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0" y="3319272"/>
            <a:ext cx="3520440" cy="10607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9D2235"/>
                </a:solidFill>
                <a:latin typeface="Calibri"/>
              </a:rPr>
              <a:t>Tasks that need both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Captioning · VQA · image–text retrieval · zero-shot classification with text prompts</a:t>
            </a:r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C48DE552-8559-2C7A-94DF-FF2946CA3B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 ·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The image–text alignment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4766d609d87da61a7166d0cfeed4b6a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1347425"/>
            <a:ext cx="4526280" cy="2380068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57200" y="1143000"/>
            <a:ext cx="3474720" cy="86868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1216152"/>
            <a:ext cx="3200400" cy="7406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Image = continuous signal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An H × W × 3 array of pixel intensities.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103120"/>
            <a:ext cx="3474720" cy="86868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2176272"/>
            <a:ext cx="3200400" cy="7406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Text = discrete symbols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A sequence of tokens from a finite vocabulary.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063240"/>
            <a:ext cx="3474720" cy="91440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3136392"/>
            <a:ext cx="3200400" cy="78638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9D2235"/>
                </a:solidFill>
                <a:latin typeface="Calibri"/>
              </a:rPr>
              <a:t>Goal: one shared space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Learn two encoders whose outputs are directly comparable.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224528"/>
            <a:ext cx="8229600" cy="45720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224528"/>
            <a:ext cx="7900416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50" b="1" i="0">
                <a:solidFill>
                  <a:srgbClr val="7A1A2A"/>
                </a:solidFill>
                <a:latin typeface="Calibri"/>
              </a:rPr>
              <a:t>Matched image–caption pairs close together; unrelated pairs far apart.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58917B79-BBA3-7662-4D46-9F1209268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 ·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From a fixed label set to natural-language supervision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s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1714"/>
            <a:ext cx="4023360" cy="159137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pic>
        <p:nvPicPr>
          <p:cNvPr id="8" name="Picture 7" descr="pc_labe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248549"/>
            <a:ext cx="4023360" cy="1617701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457200" y="3337560"/>
            <a:ext cx="4023360" cy="123444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3410712"/>
            <a:ext cx="3749040" cy="110642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E1E24"/>
                </a:solidFill>
                <a:latin typeface="Calibri"/>
              </a:rPr>
              <a:t>Before: closed label set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Labels fixed at training time; a new class needs new labels and retraining.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63440" y="3337560"/>
            <a:ext cx="4023360" cy="12344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3410712"/>
            <a:ext cx="3749040" cy="110642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9D2235"/>
                </a:solidFill>
                <a:latin typeface="Calibri"/>
              </a:rPr>
              <a:t>CLIP: language as the label interface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Any concept expressible in words; a new class only needs a new prompt.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7F816F-C2A1-FC5C-C871-FC3FCA7CF8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 ·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Why contrastive? A more efficient training target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207" y="1335024"/>
            <a:ext cx="201168" cy="201168"/>
          </a:xfrm>
          <a:prstGeom prst="rect">
            <a:avLst/>
          </a:prstGeom>
          <a:solidFill>
            <a:srgbClr val="2B6C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23444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50" b="1" i="0">
                <a:solidFill>
                  <a:srgbClr val="1E1E24"/>
                </a:solidFill>
                <a:latin typeface="Calibri"/>
              </a:rPr>
              <a:t>Transformer language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27048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Predict the exact caption, word by word. Slowest baseline.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21207" y="2295144"/>
            <a:ext cx="201168" cy="201168"/>
          </a:xfrm>
          <a:prstGeom prst="rect">
            <a:avLst/>
          </a:prstGeom>
          <a:solidFill>
            <a:srgbClr val="C78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19456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50" b="1" i="0">
                <a:solidFill>
                  <a:srgbClr val="1E1E24"/>
                </a:solidFill>
                <a:latin typeface="Calibri"/>
              </a:rPr>
              <a:t>Bag-of-words prediction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487168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Predict which words appear, ignoring order. ≈ 3× more efficient.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1207" y="3255264"/>
            <a:ext cx="201168" cy="201168"/>
          </a:xfrm>
          <a:prstGeom prst="rect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154680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350" b="1" i="0">
                <a:solidFill>
                  <a:srgbClr val="1E1E24"/>
                </a:solidFill>
                <a:latin typeface="Calibri"/>
              </a:rPr>
              <a:t>Bag-of-words contrastive (CLIP)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447288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Pick the right caption inside the batch. A further ≈ 4×.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114800"/>
            <a:ext cx="3657600" cy="5486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4114800"/>
            <a:ext cx="332841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50" b="1" i="0">
                <a:solidFill>
                  <a:srgbClr val="7A1A2A"/>
                </a:solidFill>
                <a:latin typeface="Calibri"/>
              </a:rPr>
              <a:t>Matching is an easier, more scalable target than reproducing every word.</a:t>
            </a:r>
          </a:p>
        </p:txBody>
      </p:sp>
      <p:pic>
        <p:nvPicPr>
          <p:cNvPr id="17" name="Picture 16" descr="clip_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173028"/>
            <a:ext cx="4343400" cy="2866022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4343400" y="4114800"/>
            <a:ext cx="4343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Zero-shot ImageNet accuracy vs. images processed. Radford et al. (2021), Fig. 2.</a:t>
            </a:r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A661AB55-8F7F-6B5D-B478-2D796F790D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2EBE5-103A-8FCB-B6E5-CF36D7BEB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34A66B-927A-DE97-AABA-F76EC2D4D506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D825E-E26C-4DD8-51AF-E5D64FB4635E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FFD7F5-5F94-7C1E-7CDF-A9EBA7DD64E9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DA75DC-0859-98B8-F1C4-E418E638710B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E60BB-4E9B-C45C-3856-6517AB94BFC6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0CB065-5105-BC0D-03D0-593A20680650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837143-8C04-0184-A6FC-2E05B5BF2048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200" dirty="0">
                <a:solidFill>
                  <a:srgbClr val="6B6B73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CF7C08-4164-1B2B-717B-CA80FD130276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D799E5-ED3A-2A21-BFF1-1C5AC7EAE43B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246C96-8A76-95AD-4068-CE5A03FD1332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659EB5-68CB-43A4-F327-2D5D89E9E151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5B5517-A6A7-E8F1-121F-B2153F4245FA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1D8C6-0A35-6D92-3127-EF84077843DA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A1FCDD-2347-899E-0323-4685FAFB280E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5D31C0-3539-4EAB-CD15-7F38FC6FD5DF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33632C-00C0-B622-993B-E0F756ED08F7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5658E4-0454-7C63-A612-1C4E0682C186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A24A1D-4780-2984-C8A5-3B84E0E4E51C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4060F9-B509-6FBF-F3C4-0491B5AD26DD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35AE98-0052-40A5-F970-4E3C304A3309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DF7EDA-A947-1581-5BB0-8137C4CFEEB7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7B7C97-5F6E-D92F-B4CF-B1D924DD975C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B48933-182F-8317-8CE5-868AD899551B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5D91C9-5810-007F-AF87-0A47B240EFF0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8F020B-4EB0-A6A9-2734-FFDA9D724A51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A67CEB-6DED-F798-DDD9-1E5EAB34895D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1254C7-D249-5723-72C3-022F22AB5875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27DFD702-96D4-D934-B98E-2D7D0D9D46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5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Embeddings: geometry that supports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am_image-represent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3822"/>
            <a:ext cx="2926080" cy="821355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pic>
        <p:nvPicPr>
          <p:cNvPr id="8" name="Picture 7" descr="ja_king_m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47686"/>
            <a:ext cx="3931920" cy="1362627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0" name="Oval 9"/>
          <p:cNvSpPr/>
          <p:nvPr/>
        </p:nvSpPr>
        <p:spPr>
          <a:xfrm>
            <a:off x="4663440" y="125272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7488" y="1234440"/>
            <a:ext cx="3639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An embedding is a learned vector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z = f(x) ∈ ℝ^d. Each input becomes d numbers; training shapes them.</a:t>
            </a:r>
          </a:p>
        </p:txBody>
      </p:sp>
      <p:sp>
        <p:nvSpPr>
          <p:cNvPr id="12" name="Oval 11"/>
          <p:cNvSpPr/>
          <p:nvPr/>
        </p:nvSpPr>
        <p:spPr>
          <a:xfrm>
            <a:off x="4663440" y="216712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47488" y="2148840"/>
            <a:ext cx="3639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Similarity becomes proximity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Related inputs get nearby vectors; relations become directions (king − man + woman ≈ queen).</a:t>
            </a:r>
          </a:p>
        </p:txBody>
      </p:sp>
      <p:sp>
        <p:nvSpPr>
          <p:cNvPr id="14" name="Oval 13"/>
          <p:cNvSpPr/>
          <p:nvPr/>
        </p:nvSpPr>
        <p:spPr>
          <a:xfrm>
            <a:off x="4663440" y="317296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7488" y="3154680"/>
            <a:ext cx="3639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One dimension across modalities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CLIP's image and text vectors share the same d (e.g. 512), so they are directly comparable.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30E8D63-BD2F-0CE4-21F3-6BDDC7FD5E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Self-supervised learning: labels from the data itself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77e227fb7b379b41ed0c84aea966478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71420"/>
            <a:ext cx="4206240" cy="2046278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Oval 7"/>
          <p:cNvSpPr/>
          <p:nvPr/>
        </p:nvSpPr>
        <p:spPr>
          <a:xfrm>
            <a:off x="4892040" y="120700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6088" y="1188720"/>
            <a:ext cx="34107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 dirty="0">
                <a:solidFill>
                  <a:srgbClr val="1E1E24"/>
                </a:solidFill>
                <a:latin typeface="Calibri"/>
              </a:rPr>
              <a:t>Supervision from data structure</a:t>
            </a:r>
          </a:p>
          <a:p>
            <a:pPr algn="l">
              <a:spcAft>
                <a:spcPts val="0"/>
              </a:spcAft>
            </a:pPr>
            <a:r>
              <a:rPr sz="1100" b="0" i="0" dirty="0">
                <a:solidFill>
                  <a:srgbClr val="6B6B73"/>
                </a:solidFill>
                <a:latin typeface="Calibri"/>
              </a:rPr>
              <a:t>Hide or transform part of the input; predict or match it from the rest.</a:t>
            </a:r>
          </a:p>
        </p:txBody>
      </p:sp>
      <p:sp>
        <p:nvSpPr>
          <p:cNvPr id="10" name="Oval 9"/>
          <p:cNvSpPr/>
          <p:nvPr/>
        </p:nvSpPr>
        <p:spPr>
          <a:xfrm>
            <a:off x="4892040" y="207568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76088" y="2057400"/>
            <a:ext cx="34107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 dirty="0">
                <a:solidFill>
                  <a:srgbClr val="1E1E24"/>
                </a:solidFill>
                <a:latin typeface="Calibri"/>
              </a:rPr>
              <a:t>Instance discrimination</a:t>
            </a:r>
          </a:p>
          <a:p>
            <a:pPr algn="l">
              <a:spcAft>
                <a:spcPts val="0"/>
              </a:spcAft>
            </a:pPr>
            <a:r>
              <a:rPr sz="1100" b="0" i="0" dirty="0">
                <a:solidFill>
                  <a:srgbClr val="6B6B73"/>
                </a:solidFill>
                <a:latin typeface="Calibri"/>
              </a:rPr>
              <a:t>Treat each training example as its own "class".</a:t>
            </a:r>
          </a:p>
        </p:txBody>
      </p:sp>
      <p:sp>
        <p:nvSpPr>
          <p:cNvPr id="12" name="Oval 11"/>
          <p:cNvSpPr/>
          <p:nvPr/>
        </p:nvSpPr>
        <p:spPr>
          <a:xfrm>
            <a:off x="4892040" y="294436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6088" y="2926080"/>
            <a:ext cx="34107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 dirty="0">
                <a:solidFill>
                  <a:srgbClr val="1E1E24"/>
                </a:solidFill>
                <a:latin typeface="Calibri"/>
              </a:rPr>
              <a:t>Paired observations</a:t>
            </a:r>
          </a:p>
          <a:p>
            <a:pPr algn="l">
              <a:spcAft>
                <a:spcPts val="0"/>
              </a:spcAft>
            </a:pPr>
            <a:r>
              <a:rPr sz="1100" b="0" i="0" dirty="0">
                <a:solidFill>
                  <a:srgbClr val="6B6B73"/>
                </a:solidFill>
                <a:latin typeface="Calibri"/>
              </a:rPr>
              <a:t>Two views of one image, or an image and its caption, form a positive pair.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3931920"/>
            <a:ext cx="8229600" cy="64008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3931920"/>
            <a:ext cx="7900416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50" b="1" i="0">
                <a:solidFill>
                  <a:srgbClr val="7A1A2A"/>
                </a:solidFill>
                <a:latin typeface="Calibri"/>
              </a:rPr>
              <a:t>CLIP uses the most natural pairing on the web: an image and the text published next to it — no annotator needed.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0D3AFB8-D9E2-0911-8165-3F9D11E712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Instance discrimination and paired observations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instdisc_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51630"/>
            <a:ext cx="8229600" cy="1994418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57200" y="3520440"/>
            <a:ext cx="4023360" cy="109728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3593592"/>
            <a:ext cx="3749040" cy="9692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2B6C8F"/>
                </a:solidFill>
                <a:latin typeface="Calibri"/>
              </a:rPr>
              <a:t>Image–image pairs (SimCLR)</a:t>
            </a:r>
          </a:p>
          <a:p>
            <a:pPr algn="l">
              <a:spcAft>
                <a:spcPts val="200"/>
              </a:spcAft>
            </a:pPr>
            <a:r>
              <a:rPr sz="1150" b="0" i="0">
                <a:solidFill>
                  <a:srgbClr val="1E1E24"/>
                </a:solidFill>
                <a:latin typeface="Calibri"/>
              </a:rPr>
              <a:t>Two augmented views of the same image are positives; views of other images are negatives.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3520440"/>
            <a:ext cx="4023360" cy="109728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00600" y="3593592"/>
            <a:ext cx="3749040" cy="9692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A0651A"/>
                </a:solidFill>
                <a:latin typeface="Calibri"/>
              </a:rPr>
              <a:t>Image–text pairs (CLIP)</a:t>
            </a:r>
          </a:p>
          <a:p>
            <a:pPr algn="l">
              <a:spcAft>
                <a:spcPts val="200"/>
              </a:spcAft>
            </a:pPr>
            <a:r>
              <a:rPr sz="1150" b="0" i="0">
                <a:solidFill>
                  <a:srgbClr val="1E1E24"/>
                </a:solidFill>
                <a:latin typeface="Calibri"/>
              </a:rPr>
              <a:t>An image and its own caption are positives; every other caption in the batch is a negative.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B9BFC5-F363-E6AB-21E3-7D4D3085B7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Similarity and normalization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43000"/>
            <a:ext cx="4023360" cy="4114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2000" b="0" i="0">
                <a:solidFill>
                  <a:srgbClr val="1E1E24"/>
                </a:solidFill>
                <a:latin typeface="Cambria"/>
              </a:rPr>
              <a:t>cos(u, v) = u·v / (‖u‖ ‖v‖)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15468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700" b="0" i="0" dirty="0">
                <a:solidFill>
                  <a:srgbClr val="1E1E24"/>
                </a:solidFill>
                <a:latin typeface="Cambria"/>
              </a:rPr>
              <a:t>û = u / ‖u‖₂   ⇒   û · v̂ = cos 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611880"/>
            <a:ext cx="4023360" cy="10058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just"/>
            <a:r>
              <a:rPr sz="1200" b="0" i="0" dirty="0">
                <a:solidFill>
                  <a:srgbClr val="6B6B73"/>
                </a:solidFill>
                <a:latin typeface="Calibri"/>
              </a:rPr>
              <a:t>After </a:t>
            </a:r>
            <a:r>
              <a:rPr sz="1200" b="0" i="0" dirty="0" err="1">
                <a:solidFill>
                  <a:srgbClr val="6B6B73"/>
                </a:solidFill>
                <a:latin typeface="Calibri"/>
              </a:rPr>
              <a:t>L2</a:t>
            </a:r>
            <a:r>
              <a:rPr sz="1200" b="0" i="0" dirty="0">
                <a:solidFill>
                  <a:srgbClr val="6B6B73"/>
                </a:solidFill>
                <a:latin typeface="Calibri"/>
              </a:rPr>
              <a:t> normalization every embedding has length 1, so the dot product is the cosine similarity. CLIP stores unit-length embeddings: all image and text vectors live on one hypersphere.</a:t>
            </a: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C33CADDF-16CA-7D85-61C6-8E1B1221B1EC}"/>
              </a:ext>
            </a:extLst>
          </p:cNvPr>
          <p:cNvSpPr/>
          <p:nvPr/>
        </p:nvSpPr>
        <p:spPr>
          <a:xfrm>
            <a:off x="4754880" y="1188720"/>
            <a:ext cx="3931920" cy="3383280"/>
          </a:xfrm>
          <a:prstGeom prst="roundRect">
            <a:avLst>
              <a:gd name="adj" fmla="val 2162"/>
            </a:avLst>
          </a:prstGeom>
          <a:solidFill>
            <a:srgbClr val="F4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09A8AF7C-5249-5D33-9DCA-696213308D8F}"/>
              </a:ext>
            </a:extLst>
          </p:cNvPr>
          <p:cNvSpPr/>
          <p:nvPr/>
        </p:nvSpPr>
        <p:spPr>
          <a:xfrm>
            <a:off x="4983480" y="2926080"/>
            <a:ext cx="3474720" cy="0"/>
          </a:xfrm>
          <a:prstGeom prst="line">
            <a:avLst/>
          </a:prstGeom>
          <a:noFill/>
          <a:ln w="1270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CA3E3C4E-2A68-BB6C-7FAB-AADF3A6964A9}"/>
              </a:ext>
            </a:extLst>
          </p:cNvPr>
          <p:cNvSpPr/>
          <p:nvPr/>
        </p:nvSpPr>
        <p:spPr>
          <a:xfrm flipV="1">
            <a:off x="6720840" y="1554480"/>
            <a:ext cx="0" cy="2743200"/>
          </a:xfrm>
          <a:prstGeom prst="line">
            <a:avLst/>
          </a:prstGeom>
          <a:noFill/>
          <a:ln w="1270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85475D94-DA51-27CB-2886-56072AACAFAC}"/>
              </a:ext>
            </a:extLst>
          </p:cNvPr>
          <p:cNvSpPr/>
          <p:nvPr/>
        </p:nvSpPr>
        <p:spPr>
          <a:xfrm>
            <a:off x="5577840" y="1783080"/>
            <a:ext cx="2286000" cy="2286000"/>
          </a:xfrm>
          <a:prstGeom prst="ellipse">
            <a:avLst/>
          </a:prstGeom>
          <a:ln w="19050">
            <a:solidFill>
              <a:srgbClr val="1E1E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02C064E3-08BC-9E17-C215-0314602A0762}"/>
              </a:ext>
            </a:extLst>
          </p:cNvPr>
          <p:cNvSpPr/>
          <p:nvPr/>
        </p:nvSpPr>
        <p:spPr>
          <a:xfrm flipV="1">
            <a:off x="6720840" y="1595185"/>
            <a:ext cx="1116753" cy="1330895"/>
          </a:xfrm>
          <a:prstGeom prst="line">
            <a:avLst/>
          </a:prstGeom>
          <a:noFill/>
          <a:ln w="19050">
            <a:solidFill>
              <a:srgbClr val="2B6C8F"/>
            </a:solidFill>
            <a:prstDash val="dash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25772937-F7C7-C7DE-F869-7459F6296C89}"/>
              </a:ext>
            </a:extLst>
          </p:cNvPr>
          <p:cNvSpPr/>
          <p:nvPr/>
        </p:nvSpPr>
        <p:spPr>
          <a:xfrm flipV="1">
            <a:off x="6720840" y="2050491"/>
            <a:ext cx="734706" cy="875589"/>
          </a:xfrm>
          <a:prstGeom prst="line">
            <a:avLst/>
          </a:prstGeom>
          <a:noFill/>
          <a:ln w="38100">
            <a:solidFill>
              <a:srgbClr val="2B6C8F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FAA25252-672C-BFFE-ACC3-7E2C3BE04BD6}"/>
              </a:ext>
            </a:extLst>
          </p:cNvPr>
          <p:cNvSpPr/>
          <p:nvPr/>
        </p:nvSpPr>
        <p:spPr>
          <a:xfrm>
            <a:off x="7391538" y="1986483"/>
            <a:ext cx="128016" cy="128016"/>
          </a:xfrm>
          <a:prstGeom prst="ellipse">
            <a:avLst/>
          </a:prstGeom>
          <a:solidFill>
            <a:srgbClr val="2B6C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13F32BC-BA53-174B-756D-E43384676B95}"/>
              </a:ext>
            </a:extLst>
          </p:cNvPr>
          <p:cNvSpPr txBox="1"/>
          <p:nvPr/>
        </p:nvSpPr>
        <p:spPr>
          <a:xfrm>
            <a:off x="7528698" y="1757883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</a:t>
            </a:r>
            <a:endParaRPr lang="en-US" sz="1100" dirty="0"/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32F4F767-EFFB-E211-DDBF-405F628E1621}"/>
              </a:ext>
            </a:extLst>
          </p:cNvPr>
          <p:cNvSpPr/>
          <p:nvPr/>
        </p:nvSpPr>
        <p:spPr>
          <a:xfrm>
            <a:off x="6720840" y="2926080"/>
            <a:ext cx="1125635" cy="198480"/>
          </a:xfrm>
          <a:prstGeom prst="line">
            <a:avLst/>
          </a:prstGeom>
          <a:noFill/>
          <a:ln w="38100">
            <a:solidFill>
              <a:srgbClr val="C7822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5F154F81-25FA-EC78-3D96-38F939626BC3}"/>
              </a:ext>
            </a:extLst>
          </p:cNvPr>
          <p:cNvSpPr/>
          <p:nvPr/>
        </p:nvSpPr>
        <p:spPr>
          <a:xfrm>
            <a:off x="7782467" y="3060552"/>
            <a:ext cx="128016" cy="128016"/>
          </a:xfrm>
          <a:prstGeom prst="ellipse">
            <a:avLst/>
          </a:prstGeom>
          <a:solidFill>
            <a:srgbClr val="C782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47220FBA-B3B6-A082-4CF5-20FFF6C9D153}"/>
              </a:ext>
            </a:extLst>
          </p:cNvPr>
          <p:cNvSpPr txBox="1"/>
          <p:nvPr/>
        </p:nvSpPr>
        <p:spPr>
          <a:xfrm>
            <a:off x="7937915" y="3078840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</a:t>
            </a:r>
            <a:endParaRPr lang="en-US" sz="1100" dirty="0"/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173B3B54-ABF1-D143-5989-1C1124BAFBDB}"/>
              </a:ext>
            </a:extLst>
          </p:cNvPr>
          <p:cNvSpPr/>
          <p:nvPr/>
        </p:nvSpPr>
        <p:spPr>
          <a:xfrm>
            <a:off x="6217920" y="2423160"/>
            <a:ext cx="1005840" cy="1005840"/>
          </a:xfrm>
          <a:prstGeom prst="arc">
            <a:avLst>
              <a:gd name="adj1" fmla="val 18600000"/>
              <a:gd name="adj2" fmla="val 600000"/>
            </a:avLst>
          </a:prstGeom>
          <a:noFill/>
          <a:ln w="25400">
            <a:solidFill>
              <a:srgbClr val="9D22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D23ED190-23EB-BD1B-3114-2677597E67B7}"/>
              </a:ext>
            </a:extLst>
          </p:cNvPr>
          <p:cNvSpPr txBox="1"/>
          <p:nvPr/>
        </p:nvSpPr>
        <p:spPr>
          <a:xfrm>
            <a:off x="7178040" y="25420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i="1" dirty="0">
                <a:solidFill>
                  <a:srgbClr val="9D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endParaRPr lang="en-US" sz="1400" dirty="0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53F9592A-D526-0E15-3792-5C57510107AF}"/>
              </a:ext>
            </a:extLst>
          </p:cNvPr>
          <p:cNvSpPr txBox="1"/>
          <p:nvPr/>
        </p:nvSpPr>
        <p:spPr>
          <a:xfrm>
            <a:off x="7501266" y="1298448"/>
            <a:ext cx="1737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longer, same direction</a:t>
            </a:r>
            <a:endParaRPr lang="en-US" sz="1000" dirty="0"/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6817C71B-327A-67AC-B671-55A589AE6398}"/>
              </a:ext>
            </a:extLst>
          </p:cNvPr>
          <p:cNvSpPr txBox="1"/>
          <p:nvPr/>
        </p:nvSpPr>
        <p:spPr>
          <a:xfrm>
            <a:off x="4754880" y="42519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D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 θ = image · text</a:t>
            </a:r>
            <a:endParaRPr lang="en-US" sz="1200" dirty="0"/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20B941C-9151-5034-BDD6-3E49548F9B71}"/>
              </a:ext>
            </a:extLst>
          </p:cNvPr>
          <p:cNvSpPr/>
          <p:nvPr/>
        </p:nvSpPr>
        <p:spPr>
          <a:xfrm>
            <a:off x="434340" y="1673352"/>
            <a:ext cx="4023360" cy="1234440"/>
          </a:xfrm>
          <a:prstGeom prst="roundRect">
            <a:avLst>
              <a:gd name="adj" fmla="val 5926"/>
            </a:avLst>
          </a:prstGeom>
          <a:solidFill>
            <a:srgbClr val="F4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6C2D0E70-03D0-D58C-830A-549CCB52F577}"/>
              </a:ext>
            </a:extLst>
          </p:cNvPr>
          <p:cNvSpPr txBox="1"/>
          <p:nvPr/>
        </p:nvSpPr>
        <p:spPr>
          <a:xfrm>
            <a:off x="617220" y="1746504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(3, 4)     </a:t>
            </a: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(6, 8)     </a:t>
            </a: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v′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(1.5, 2)</a:t>
            </a:r>
            <a:endParaRPr lang="en-US" sz="1250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281477B5-2080-C0B9-11E3-665868611E2C}"/>
              </a:ext>
            </a:extLst>
          </p:cNvPr>
          <p:cNvSpPr txBox="1"/>
          <p:nvPr/>
        </p:nvSpPr>
        <p:spPr>
          <a:xfrm>
            <a:off x="617220" y="20848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· v = </a:t>
            </a: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u · v′ = </a:t>
            </a: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(length matters)</a:t>
            </a:r>
            <a:endParaRPr lang="en-US" sz="1250" dirty="0"/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03CD3EFE-8174-0095-491D-BE55C6E66EB2}"/>
              </a:ext>
            </a:extLst>
          </p:cNvPr>
          <p:cNvSpPr txBox="1"/>
          <p:nvPr/>
        </p:nvSpPr>
        <p:spPr>
          <a:xfrm>
            <a:off x="617220" y="24231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cos(u, v) = cos(u, v′) = </a:t>
            </a:r>
            <a:r>
              <a:rPr lang="en-US" sz="1250" b="1" dirty="0">
                <a:solidFill>
                  <a:srgbClr val="9D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1.00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(direction only)</a:t>
            </a:r>
            <a:endParaRPr lang="en-US" sz="1250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B0253E-8677-5717-ED8D-B7D23E011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Positive and negative 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ACEEA01E-4E23-E8B1-67D9-2DA6C51EB2B9}"/>
              </a:ext>
            </a:extLst>
          </p:cNvPr>
          <p:cNvSpPr txBox="1"/>
          <p:nvPr/>
        </p:nvSpPr>
        <p:spPr>
          <a:xfrm>
            <a:off x="457200" y="1170432"/>
            <a:ext cx="4023360" cy="310896"/>
          </a:xfrm>
          <a:prstGeom prst="roundRect">
            <a:avLst>
              <a:gd name="adj" fmla="val 50000"/>
            </a:avLst>
          </a:prstGeom>
          <a:solidFill>
            <a:srgbClr val="2B6C8F"/>
          </a:solidFill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Image–image  (instance discrimination)</a:t>
            </a:r>
            <a:endParaRPr lang="en-US" sz="1150" dirty="0"/>
          </a:p>
        </p:txBody>
      </p:sp>
      <p:pic>
        <p:nvPicPr>
          <p:cNvPr id="16" name="Image 0" descr="supcon_left.png">
            <a:extLst>
              <a:ext uri="{FF2B5EF4-FFF2-40B4-BE49-F238E27FC236}">
                <a16:creationId xmlns:a16="http://schemas.microsoft.com/office/drawing/2014/main" id="{022B5C62-A7B9-334F-9463-06CF0A951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572768"/>
            <a:ext cx="2880066" cy="2606040"/>
          </a:xfrm>
          <a:prstGeom prst="rect">
            <a:avLst/>
          </a:prstGeom>
        </p:spPr>
      </p:pic>
      <p:sp>
        <p:nvSpPr>
          <p:cNvPr id="18" name="Text 6">
            <a:extLst>
              <a:ext uri="{FF2B5EF4-FFF2-40B4-BE49-F238E27FC236}">
                <a16:creationId xmlns:a16="http://schemas.microsoft.com/office/drawing/2014/main" id="{F5CAA49D-770C-1977-D4B8-882BAA1E486D}"/>
              </a:ext>
            </a:extLst>
          </p:cNvPr>
          <p:cNvSpPr txBox="1"/>
          <p:nvPr/>
        </p:nvSpPr>
        <p:spPr>
          <a:xfrm>
            <a:off x="4663440" y="1170432"/>
            <a:ext cx="4023360" cy="310896"/>
          </a:xfrm>
          <a:prstGeom prst="roundRect">
            <a:avLst>
              <a:gd name="adj" fmla="val 50000"/>
            </a:avLst>
          </a:prstGeom>
          <a:solidFill>
            <a:srgbClr val="C7822A"/>
          </a:solidFill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Image–text  (vision–language)</a:t>
            </a:r>
            <a:endParaRPr lang="en-US" sz="115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6A23062F-280D-EB07-4A34-FCC94DFB453F}"/>
              </a:ext>
            </a:extLst>
          </p:cNvPr>
          <p:cNvSpPr/>
          <p:nvPr/>
        </p:nvSpPr>
        <p:spPr>
          <a:xfrm>
            <a:off x="4754880" y="2331720"/>
            <a:ext cx="914400" cy="914400"/>
          </a:xfrm>
          <a:prstGeom prst="roundRect">
            <a:avLst>
              <a:gd name="adj" fmla="val 8000"/>
            </a:avLst>
          </a:prstGeom>
          <a:solidFill>
            <a:srgbClr val="E4EEF5"/>
          </a:solidFill>
          <a:ln w="25400">
            <a:solidFill>
              <a:srgbClr val="2B6C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1" descr="image icon">
            <a:extLst>
              <a:ext uri="{FF2B5EF4-FFF2-40B4-BE49-F238E27FC236}">
                <a16:creationId xmlns:a16="http://schemas.microsoft.com/office/drawing/2014/main" id="{281B2610-5E79-054B-7931-61124EE14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514600"/>
            <a:ext cx="365760" cy="365760"/>
          </a:xfrm>
          <a:prstGeom prst="rect">
            <a:avLst/>
          </a:prstGeom>
        </p:spPr>
      </p:pic>
      <p:sp>
        <p:nvSpPr>
          <p:cNvPr id="21" name="Text 8">
            <a:extLst>
              <a:ext uri="{FF2B5EF4-FFF2-40B4-BE49-F238E27FC236}">
                <a16:creationId xmlns:a16="http://schemas.microsoft.com/office/drawing/2014/main" id="{CB0BBBE1-F58A-F309-E672-8F0C48706752}"/>
              </a:ext>
            </a:extLst>
          </p:cNvPr>
          <p:cNvSpPr txBox="1"/>
          <p:nvPr/>
        </p:nvSpPr>
        <p:spPr>
          <a:xfrm>
            <a:off x="4754880" y="329184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</a:t>
            </a:r>
            <a:endParaRPr lang="en-US" sz="1050" dirty="0"/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A0E77A52-CE2C-CAF9-C393-0DF0B10C6F27}"/>
              </a:ext>
            </a:extLst>
          </p:cNvPr>
          <p:cNvSpPr/>
          <p:nvPr/>
        </p:nvSpPr>
        <p:spPr>
          <a:xfrm flipV="1">
            <a:off x="5715000" y="1901952"/>
            <a:ext cx="731520" cy="886968"/>
          </a:xfrm>
          <a:prstGeom prst="line">
            <a:avLst/>
          </a:prstGeom>
          <a:noFill/>
          <a:ln w="31750">
            <a:solidFill>
              <a:srgbClr val="9D223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4B086F7F-93A6-3680-56B8-E5FC7EE0EF05}"/>
              </a:ext>
            </a:extLst>
          </p:cNvPr>
          <p:cNvSpPr txBox="1"/>
          <p:nvPr/>
        </p:nvSpPr>
        <p:spPr>
          <a:xfrm>
            <a:off x="6446520" y="1691640"/>
            <a:ext cx="2194560" cy="420624"/>
          </a:xfrm>
          <a:prstGeom prst="roundRect">
            <a:avLst>
              <a:gd name="adj" fmla="val 17391"/>
            </a:avLst>
          </a:prstGeom>
          <a:solidFill>
            <a:srgbClr val="F7E7EA"/>
          </a:solidFill>
          <a:ln w="25400">
            <a:solidFill>
              <a:srgbClr val="9D2235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dog running on snow</a:t>
            </a:r>
            <a:endParaRPr lang="en-US" sz="1150" dirty="0"/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3DFCE863-950C-4830-1258-563E3F2FF6B1}"/>
              </a:ext>
            </a:extLst>
          </p:cNvPr>
          <p:cNvSpPr/>
          <p:nvPr/>
        </p:nvSpPr>
        <p:spPr>
          <a:xfrm flipV="1">
            <a:off x="5715000" y="2523744"/>
            <a:ext cx="731520" cy="265176"/>
          </a:xfrm>
          <a:prstGeom prst="line">
            <a:avLst/>
          </a:prstGeom>
          <a:noFill/>
          <a:ln w="15875">
            <a:solidFill>
              <a:srgbClr val="A9A9B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9AA7D2E7-CA38-E044-008D-39FDC24D4B7C}"/>
              </a:ext>
            </a:extLst>
          </p:cNvPr>
          <p:cNvSpPr txBox="1"/>
          <p:nvPr/>
        </p:nvSpPr>
        <p:spPr>
          <a:xfrm>
            <a:off x="6446520" y="2313432"/>
            <a:ext cx="2194560" cy="420624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 sports car</a:t>
            </a:r>
            <a:endParaRPr lang="en-US" sz="1150" dirty="0"/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D194332C-294E-D917-63D5-AF0494A825F9}"/>
              </a:ext>
            </a:extLst>
          </p:cNvPr>
          <p:cNvSpPr/>
          <p:nvPr/>
        </p:nvSpPr>
        <p:spPr>
          <a:xfrm>
            <a:off x="5715000" y="2788920"/>
            <a:ext cx="731520" cy="356616"/>
          </a:xfrm>
          <a:prstGeom prst="line">
            <a:avLst/>
          </a:prstGeom>
          <a:noFill/>
          <a:ln w="15875">
            <a:solidFill>
              <a:srgbClr val="A9A9B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1E9A1B42-A16A-13DD-4CCE-ECBFBFB7D612}"/>
              </a:ext>
            </a:extLst>
          </p:cNvPr>
          <p:cNvSpPr txBox="1"/>
          <p:nvPr/>
        </p:nvSpPr>
        <p:spPr>
          <a:xfrm>
            <a:off x="6446520" y="2935224"/>
            <a:ext cx="2194560" cy="420624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waves at the beach</a:t>
            </a:r>
            <a:endParaRPr lang="en-US" sz="1150" dirty="0"/>
          </a:p>
        </p:txBody>
      </p:sp>
      <p:sp>
        <p:nvSpPr>
          <p:cNvPr id="28" name="Shape 15">
            <a:extLst>
              <a:ext uri="{FF2B5EF4-FFF2-40B4-BE49-F238E27FC236}">
                <a16:creationId xmlns:a16="http://schemas.microsoft.com/office/drawing/2014/main" id="{D2C092E4-F136-27DA-1D25-E98F0707F9C3}"/>
              </a:ext>
            </a:extLst>
          </p:cNvPr>
          <p:cNvSpPr/>
          <p:nvPr/>
        </p:nvSpPr>
        <p:spPr>
          <a:xfrm>
            <a:off x="5715000" y="2788920"/>
            <a:ext cx="731520" cy="978408"/>
          </a:xfrm>
          <a:prstGeom prst="line">
            <a:avLst/>
          </a:prstGeom>
          <a:noFill/>
          <a:ln w="15875">
            <a:solidFill>
              <a:srgbClr val="A9A9B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FC3CF4B6-E871-BEA7-FE1B-0AF5B5E4312A}"/>
              </a:ext>
            </a:extLst>
          </p:cNvPr>
          <p:cNvSpPr txBox="1"/>
          <p:nvPr/>
        </p:nvSpPr>
        <p:spPr>
          <a:xfrm>
            <a:off x="6446520" y="3557016"/>
            <a:ext cx="2194560" cy="420624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bowl of ramen</a:t>
            </a:r>
            <a:endParaRPr lang="en-US" sz="1150" dirty="0"/>
          </a:p>
        </p:txBody>
      </p:sp>
      <p:sp>
        <p:nvSpPr>
          <p:cNvPr id="30" name="Text 17">
            <a:extLst>
              <a:ext uri="{FF2B5EF4-FFF2-40B4-BE49-F238E27FC236}">
                <a16:creationId xmlns:a16="http://schemas.microsoft.com/office/drawing/2014/main" id="{A8B17026-7DAA-8E9D-9C41-C143FE7732E9}"/>
              </a:ext>
            </a:extLst>
          </p:cNvPr>
          <p:cNvSpPr txBox="1"/>
          <p:nvPr/>
        </p:nvSpPr>
        <p:spPr>
          <a:xfrm>
            <a:off x="4663440" y="4224528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9D2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pull together   </a:t>
            </a:r>
            <a:r>
              <a:rPr lang="en-US" sz="1150" b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negatives</a:t>
            </a: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push apart</a:t>
            </a:r>
            <a:endParaRPr lang="en-US" sz="115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588979-D8C4-F789-2BFB-8F51495970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The batch similarity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74B92FE1-2BF0-3A1E-0926-90905B461EC7}"/>
              </a:ext>
            </a:extLst>
          </p:cNvPr>
          <p:cNvSpPr txBox="1"/>
          <p:nvPr/>
        </p:nvSpPr>
        <p:spPr>
          <a:xfrm>
            <a:off x="1234440" y="1783080"/>
            <a:ext cx="603504" cy="60350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I₁·T₁</a:t>
            </a:r>
            <a:endParaRPr lang="en-US" sz="110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83FC95C6-0BF7-B823-B334-E2B7B2517670}"/>
              </a:ext>
            </a:extLst>
          </p:cNvPr>
          <p:cNvSpPr txBox="1"/>
          <p:nvPr/>
        </p:nvSpPr>
        <p:spPr>
          <a:xfrm>
            <a:off x="1865376" y="1783080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I₁·T₂</a:t>
            </a:r>
            <a:endParaRPr lang="en-US" sz="11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7C86E42A-1AB9-B1F1-A724-3A5A06B6B433}"/>
              </a:ext>
            </a:extLst>
          </p:cNvPr>
          <p:cNvSpPr txBox="1"/>
          <p:nvPr/>
        </p:nvSpPr>
        <p:spPr>
          <a:xfrm>
            <a:off x="2496312" y="1783080"/>
            <a:ext cx="603504" cy="603504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I₁·T₃</a:t>
            </a:r>
            <a:endParaRPr lang="en-US" sz="1100" dirty="0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B65519B8-6A1D-4156-F442-62AF7EEC6EBD}"/>
              </a:ext>
            </a:extLst>
          </p:cNvPr>
          <p:cNvSpPr txBox="1"/>
          <p:nvPr/>
        </p:nvSpPr>
        <p:spPr>
          <a:xfrm>
            <a:off x="3127248" y="1783080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I₁·T₄</a:t>
            </a:r>
            <a:endParaRPr lang="en-US" sz="110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0A2877D2-1829-D365-39BB-12C8CD33AF26}"/>
              </a:ext>
            </a:extLst>
          </p:cNvPr>
          <p:cNvSpPr txBox="1"/>
          <p:nvPr/>
        </p:nvSpPr>
        <p:spPr>
          <a:xfrm>
            <a:off x="1234440" y="2414016"/>
            <a:ext cx="603504" cy="603504"/>
          </a:xfrm>
          <a:prstGeom prst="rect">
            <a:avLst/>
          </a:prstGeom>
          <a:solidFill>
            <a:srgbClr val="BFD6E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I₂·T₁</a:t>
            </a:r>
            <a:endParaRPr lang="en-US" sz="11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9821D720-2D19-B51C-8916-EAFB7D3FE827}"/>
              </a:ext>
            </a:extLst>
          </p:cNvPr>
          <p:cNvSpPr txBox="1"/>
          <p:nvPr/>
        </p:nvSpPr>
        <p:spPr>
          <a:xfrm>
            <a:off x="1865376" y="2414016"/>
            <a:ext cx="603504" cy="60350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I₂·T₂</a:t>
            </a:r>
            <a:endParaRPr lang="en-US" sz="1100" dirty="0"/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22685273-5467-11E5-7925-51163F5037EC}"/>
              </a:ext>
            </a:extLst>
          </p:cNvPr>
          <p:cNvSpPr txBox="1"/>
          <p:nvPr/>
        </p:nvSpPr>
        <p:spPr>
          <a:xfrm>
            <a:off x="2496312" y="2414016"/>
            <a:ext cx="603504" cy="603504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I₂·T₃</a:t>
            </a:r>
            <a:endParaRPr lang="en-US" sz="110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788AB74D-AF7B-99C9-BC51-76AFAF9A124B}"/>
              </a:ext>
            </a:extLst>
          </p:cNvPr>
          <p:cNvSpPr txBox="1"/>
          <p:nvPr/>
        </p:nvSpPr>
        <p:spPr>
          <a:xfrm>
            <a:off x="3127248" y="2414016"/>
            <a:ext cx="603504" cy="603504"/>
          </a:xfrm>
          <a:prstGeom prst="rect">
            <a:avLst/>
          </a:prstGeom>
          <a:solidFill>
            <a:srgbClr val="BFD6E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I₂·T₄</a:t>
            </a:r>
            <a:endParaRPr lang="en-US" sz="1100" dirty="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E2BDDF3B-E68F-0CD5-8A6E-72E49A7435EF}"/>
              </a:ext>
            </a:extLst>
          </p:cNvPr>
          <p:cNvSpPr txBox="1"/>
          <p:nvPr/>
        </p:nvSpPr>
        <p:spPr>
          <a:xfrm>
            <a:off x="1234440" y="3044952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I₃·T₁</a:t>
            </a:r>
            <a:endParaRPr lang="en-US" sz="1100" dirty="0"/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26F2EE8D-E695-AC94-B80B-4F878BADEDAE}"/>
              </a:ext>
            </a:extLst>
          </p:cNvPr>
          <p:cNvSpPr txBox="1"/>
          <p:nvPr/>
        </p:nvSpPr>
        <p:spPr>
          <a:xfrm>
            <a:off x="1865376" y="3044952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I₃·T₂</a:t>
            </a:r>
            <a:endParaRPr lang="en-US" sz="1100" dirty="0"/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AAA7B03B-DEE7-7DBC-9696-096659367A6F}"/>
              </a:ext>
            </a:extLst>
          </p:cNvPr>
          <p:cNvSpPr txBox="1"/>
          <p:nvPr/>
        </p:nvSpPr>
        <p:spPr>
          <a:xfrm>
            <a:off x="2496312" y="3044952"/>
            <a:ext cx="603504" cy="60350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I₃·T₃</a:t>
            </a:r>
            <a:endParaRPr lang="en-US" sz="1100" dirty="0"/>
          </a:p>
        </p:txBody>
      </p:sp>
      <p:sp>
        <p:nvSpPr>
          <p:cNvPr id="32" name="Text 15">
            <a:extLst>
              <a:ext uri="{FF2B5EF4-FFF2-40B4-BE49-F238E27FC236}">
                <a16:creationId xmlns:a16="http://schemas.microsoft.com/office/drawing/2014/main" id="{653AD6D1-E749-DE90-4CD1-2FBBE1FADA0F}"/>
              </a:ext>
            </a:extLst>
          </p:cNvPr>
          <p:cNvSpPr txBox="1"/>
          <p:nvPr/>
        </p:nvSpPr>
        <p:spPr>
          <a:xfrm>
            <a:off x="3127248" y="3044952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I₃·T₄</a:t>
            </a:r>
            <a:endParaRPr lang="en-US" sz="1100" dirty="0"/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2263C1C3-E860-D9FE-FE6E-E65767D10D04}"/>
              </a:ext>
            </a:extLst>
          </p:cNvPr>
          <p:cNvSpPr txBox="1"/>
          <p:nvPr/>
        </p:nvSpPr>
        <p:spPr>
          <a:xfrm>
            <a:off x="1234440" y="3675888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I₄·T₁</a:t>
            </a:r>
            <a:endParaRPr lang="en-US" sz="1100" dirty="0"/>
          </a:p>
        </p:txBody>
      </p:sp>
      <p:sp>
        <p:nvSpPr>
          <p:cNvPr id="34" name="Text 17">
            <a:extLst>
              <a:ext uri="{FF2B5EF4-FFF2-40B4-BE49-F238E27FC236}">
                <a16:creationId xmlns:a16="http://schemas.microsoft.com/office/drawing/2014/main" id="{042CB3A1-A98C-10C9-E352-A1ABED294873}"/>
              </a:ext>
            </a:extLst>
          </p:cNvPr>
          <p:cNvSpPr txBox="1"/>
          <p:nvPr/>
        </p:nvSpPr>
        <p:spPr>
          <a:xfrm>
            <a:off x="1865376" y="3675888"/>
            <a:ext cx="603504" cy="60350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I₄·T₂</a:t>
            </a:r>
            <a:endParaRPr lang="en-US" sz="1100" dirty="0"/>
          </a:p>
        </p:txBody>
      </p:sp>
      <p:sp>
        <p:nvSpPr>
          <p:cNvPr id="35" name="Text 18">
            <a:extLst>
              <a:ext uri="{FF2B5EF4-FFF2-40B4-BE49-F238E27FC236}">
                <a16:creationId xmlns:a16="http://schemas.microsoft.com/office/drawing/2014/main" id="{5D030F6E-8C7D-174D-5E1C-D618EDF290C8}"/>
              </a:ext>
            </a:extLst>
          </p:cNvPr>
          <p:cNvSpPr txBox="1"/>
          <p:nvPr/>
        </p:nvSpPr>
        <p:spPr>
          <a:xfrm>
            <a:off x="2496312" y="3675888"/>
            <a:ext cx="603504" cy="603504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I₄·T₃</a:t>
            </a:r>
            <a:endParaRPr lang="en-US" sz="1100" dirty="0"/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519B18DC-2A4A-BA0D-756C-11DECEA775D9}"/>
              </a:ext>
            </a:extLst>
          </p:cNvPr>
          <p:cNvSpPr txBox="1"/>
          <p:nvPr/>
        </p:nvSpPr>
        <p:spPr>
          <a:xfrm>
            <a:off x="3127248" y="3675888"/>
            <a:ext cx="603504" cy="60350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I₄·T₄</a:t>
            </a:r>
            <a:endParaRPr lang="en-US" sz="1100" dirty="0"/>
          </a:p>
        </p:txBody>
      </p:sp>
      <p:sp>
        <p:nvSpPr>
          <p:cNvPr id="37" name="Text 20">
            <a:extLst>
              <a:ext uri="{FF2B5EF4-FFF2-40B4-BE49-F238E27FC236}">
                <a16:creationId xmlns:a16="http://schemas.microsoft.com/office/drawing/2014/main" id="{689CF841-3E4A-EA17-E835-40D2A5252EE7}"/>
              </a:ext>
            </a:extLst>
          </p:cNvPr>
          <p:cNvSpPr txBox="1"/>
          <p:nvPr/>
        </p:nvSpPr>
        <p:spPr>
          <a:xfrm>
            <a:off x="905256" y="1783080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</a:t>
            </a:r>
            <a:endParaRPr lang="en-US" sz="1100" dirty="0"/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739560A6-B0D8-474B-E50E-E424BB9E1F0B}"/>
              </a:ext>
            </a:extLst>
          </p:cNvPr>
          <p:cNvSpPr txBox="1"/>
          <p:nvPr/>
        </p:nvSpPr>
        <p:spPr>
          <a:xfrm>
            <a:off x="1234440" y="1527048"/>
            <a:ext cx="603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</a:t>
            </a:r>
            <a:endParaRPr lang="en-US" sz="1100" dirty="0"/>
          </a:p>
        </p:txBody>
      </p:sp>
      <p:sp>
        <p:nvSpPr>
          <p:cNvPr id="39" name="Text 22">
            <a:extLst>
              <a:ext uri="{FF2B5EF4-FFF2-40B4-BE49-F238E27FC236}">
                <a16:creationId xmlns:a16="http://schemas.microsoft.com/office/drawing/2014/main" id="{507B9246-4215-C8AB-5833-3D63550F1702}"/>
              </a:ext>
            </a:extLst>
          </p:cNvPr>
          <p:cNvSpPr txBox="1"/>
          <p:nvPr/>
        </p:nvSpPr>
        <p:spPr>
          <a:xfrm>
            <a:off x="905256" y="2414016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</a:t>
            </a:r>
            <a:endParaRPr lang="en-US" sz="1100" dirty="0"/>
          </a:p>
        </p:txBody>
      </p:sp>
      <p:sp>
        <p:nvSpPr>
          <p:cNvPr id="40" name="Text 23">
            <a:extLst>
              <a:ext uri="{FF2B5EF4-FFF2-40B4-BE49-F238E27FC236}">
                <a16:creationId xmlns:a16="http://schemas.microsoft.com/office/drawing/2014/main" id="{9539A07B-E27A-CAF4-972A-508DDD583FA4}"/>
              </a:ext>
            </a:extLst>
          </p:cNvPr>
          <p:cNvSpPr txBox="1"/>
          <p:nvPr/>
        </p:nvSpPr>
        <p:spPr>
          <a:xfrm>
            <a:off x="1865376" y="1527048"/>
            <a:ext cx="603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</a:t>
            </a:r>
            <a:endParaRPr lang="en-US" sz="1100" dirty="0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821E98D8-A799-7ACB-39D7-26434992590A}"/>
              </a:ext>
            </a:extLst>
          </p:cNvPr>
          <p:cNvSpPr txBox="1"/>
          <p:nvPr/>
        </p:nvSpPr>
        <p:spPr>
          <a:xfrm>
            <a:off x="905256" y="3044952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</a:t>
            </a:r>
            <a:endParaRPr lang="en-US" sz="1100" dirty="0"/>
          </a:p>
        </p:txBody>
      </p:sp>
      <p:sp>
        <p:nvSpPr>
          <p:cNvPr id="42" name="Text 25">
            <a:extLst>
              <a:ext uri="{FF2B5EF4-FFF2-40B4-BE49-F238E27FC236}">
                <a16:creationId xmlns:a16="http://schemas.microsoft.com/office/drawing/2014/main" id="{E1AB00D9-CE26-54BF-2E40-ADCB474C126D}"/>
              </a:ext>
            </a:extLst>
          </p:cNvPr>
          <p:cNvSpPr txBox="1"/>
          <p:nvPr/>
        </p:nvSpPr>
        <p:spPr>
          <a:xfrm>
            <a:off x="2496312" y="1527048"/>
            <a:ext cx="603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T₃</a:t>
            </a:r>
            <a:endParaRPr lang="en-US" sz="1100" dirty="0"/>
          </a:p>
        </p:txBody>
      </p:sp>
      <p:sp>
        <p:nvSpPr>
          <p:cNvPr id="43" name="Text 26">
            <a:extLst>
              <a:ext uri="{FF2B5EF4-FFF2-40B4-BE49-F238E27FC236}">
                <a16:creationId xmlns:a16="http://schemas.microsoft.com/office/drawing/2014/main" id="{C98CFABD-0904-1645-B305-596B159D3148}"/>
              </a:ext>
            </a:extLst>
          </p:cNvPr>
          <p:cNvSpPr txBox="1"/>
          <p:nvPr/>
        </p:nvSpPr>
        <p:spPr>
          <a:xfrm>
            <a:off x="905256" y="3675888"/>
            <a:ext cx="274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</a:t>
            </a:r>
            <a:endParaRPr lang="en-US" sz="1100" dirty="0"/>
          </a:p>
        </p:txBody>
      </p:sp>
      <p:sp>
        <p:nvSpPr>
          <p:cNvPr id="44" name="Text 27">
            <a:extLst>
              <a:ext uri="{FF2B5EF4-FFF2-40B4-BE49-F238E27FC236}">
                <a16:creationId xmlns:a16="http://schemas.microsoft.com/office/drawing/2014/main" id="{91106D28-F739-DA26-7838-76CE7A5481F6}"/>
              </a:ext>
            </a:extLst>
          </p:cNvPr>
          <p:cNvSpPr txBox="1"/>
          <p:nvPr/>
        </p:nvSpPr>
        <p:spPr>
          <a:xfrm>
            <a:off x="3127248" y="1527048"/>
            <a:ext cx="603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T₄</a:t>
            </a:r>
            <a:endParaRPr lang="en-US" sz="1100" dirty="0"/>
          </a:p>
        </p:txBody>
      </p:sp>
      <p:sp>
        <p:nvSpPr>
          <p:cNvPr id="45" name="Text 28">
            <a:extLst>
              <a:ext uri="{FF2B5EF4-FFF2-40B4-BE49-F238E27FC236}">
                <a16:creationId xmlns:a16="http://schemas.microsoft.com/office/drawing/2014/main" id="{081C3DBD-9234-8101-6782-749281FCE4AA}"/>
              </a:ext>
            </a:extLst>
          </p:cNvPr>
          <p:cNvSpPr txBox="1"/>
          <p:nvPr/>
        </p:nvSpPr>
        <p:spPr>
          <a:xfrm>
            <a:off x="1234440" y="1207008"/>
            <a:ext cx="24963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texts (columns)</a:t>
            </a:r>
            <a:endParaRPr lang="en-US" sz="1150" dirty="0"/>
          </a:p>
        </p:txBody>
      </p:sp>
      <p:sp>
        <p:nvSpPr>
          <p:cNvPr id="46" name="Text 29">
            <a:extLst>
              <a:ext uri="{FF2B5EF4-FFF2-40B4-BE49-F238E27FC236}">
                <a16:creationId xmlns:a16="http://schemas.microsoft.com/office/drawing/2014/main" id="{521E97F4-81D7-D7FC-EFD4-65AE77970063}"/>
              </a:ext>
            </a:extLst>
          </p:cNvPr>
          <p:cNvSpPr txBox="1"/>
          <p:nvPr/>
        </p:nvSpPr>
        <p:spPr>
          <a:xfrm rot="16200000">
            <a:off x="45720" y="29032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 (rows)</a:t>
            </a:r>
            <a:endParaRPr lang="en-US" sz="1150" dirty="0"/>
          </a:p>
        </p:txBody>
      </p:sp>
      <p:sp>
        <p:nvSpPr>
          <p:cNvPr id="47" name="Text 30">
            <a:extLst>
              <a:ext uri="{FF2B5EF4-FFF2-40B4-BE49-F238E27FC236}">
                <a16:creationId xmlns:a16="http://schemas.microsoft.com/office/drawing/2014/main" id="{7EBF7271-20DC-8C3F-8992-2F2968D887DD}"/>
              </a:ext>
            </a:extLst>
          </p:cNvPr>
          <p:cNvSpPr txBox="1"/>
          <p:nvPr/>
        </p:nvSpPr>
        <p:spPr>
          <a:xfrm>
            <a:off x="457200" y="434340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4 matched pairs  →  4 × 4 = 16 scores</a:t>
            </a:r>
            <a:endParaRPr lang="en-US" sz="1150" dirty="0"/>
          </a:p>
        </p:txBody>
      </p:sp>
      <p:sp>
        <p:nvSpPr>
          <p:cNvPr id="48" name="Shape 31">
            <a:extLst>
              <a:ext uri="{FF2B5EF4-FFF2-40B4-BE49-F238E27FC236}">
                <a16:creationId xmlns:a16="http://schemas.microsoft.com/office/drawing/2014/main" id="{6E38C83A-E8B3-CF09-6ED4-60161464B808}"/>
              </a:ext>
            </a:extLst>
          </p:cNvPr>
          <p:cNvSpPr/>
          <p:nvPr/>
        </p:nvSpPr>
        <p:spPr>
          <a:xfrm>
            <a:off x="4800600" y="1325880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9D22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32">
            <a:extLst>
              <a:ext uri="{FF2B5EF4-FFF2-40B4-BE49-F238E27FC236}">
                <a16:creationId xmlns:a16="http://schemas.microsoft.com/office/drawing/2014/main" id="{159975CC-09AC-1538-C9D2-5F50EC312CF1}"/>
              </a:ext>
            </a:extLst>
          </p:cNvPr>
          <p:cNvSpPr txBox="1"/>
          <p:nvPr/>
        </p:nvSpPr>
        <p:spPr>
          <a:xfrm>
            <a:off x="525780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Diagonal: N assigned positives</a:t>
            </a:r>
            <a:endParaRPr lang="en-US" sz="1350" dirty="0"/>
          </a:p>
        </p:txBody>
      </p:sp>
      <p:sp>
        <p:nvSpPr>
          <p:cNvPr id="50" name="Text 33">
            <a:extLst>
              <a:ext uri="{FF2B5EF4-FFF2-40B4-BE49-F238E27FC236}">
                <a16:creationId xmlns:a16="http://schemas.microsoft.com/office/drawing/2014/main" id="{3CB0059A-C5F1-EEB3-22B4-0B3948A067ED}"/>
              </a:ext>
            </a:extLst>
          </p:cNvPr>
          <p:cNvSpPr txBox="1"/>
          <p:nvPr/>
        </p:nvSpPr>
        <p:spPr>
          <a:xfrm>
            <a:off x="5257800" y="15727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i and its own caption i.</a:t>
            </a:r>
            <a:endParaRPr lang="en-US" sz="1200" dirty="0"/>
          </a:p>
        </p:txBody>
      </p:sp>
      <p:sp>
        <p:nvSpPr>
          <p:cNvPr id="51" name="Shape 34">
            <a:extLst>
              <a:ext uri="{FF2B5EF4-FFF2-40B4-BE49-F238E27FC236}">
                <a16:creationId xmlns:a16="http://schemas.microsoft.com/office/drawing/2014/main" id="{C29C3493-2747-6F3A-C112-5867783C683B}"/>
              </a:ext>
            </a:extLst>
          </p:cNvPr>
          <p:cNvSpPr/>
          <p:nvPr/>
        </p:nvSpPr>
        <p:spPr>
          <a:xfrm>
            <a:off x="4800600" y="2103120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C9C5C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35">
            <a:extLst>
              <a:ext uri="{FF2B5EF4-FFF2-40B4-BE49-F238E27FC236}">
                <a16:creationId xmlns:a16="http://schemas.microsoft.com/office/drawing/2014/main" id="{C3B336F3-E2D1-1D21-E950-C8C9F10959E3}"/>
              </a:ext>
            </a:extLst>
          </p:cNvPr>
          <p:cNvSpPr txBox="1"/>
          <p:nvPr/>
        </p:nvSpPr>
        <p:spPr>
          <a:xfrm>
            <a:off x="5257800" y="20574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Off-diagonal: N² − N negatives</a:t>
            </a:r>
            <a:endParaRPr lang="en-US" sz="1350" dirty="0"/>
          </a:p>
        </p:txBody>
      </p:sp>
      <p:sp>
        <p:nvSpPr>
          <p:cNvPr id="53" name="Text 36">
            <a:extLst>
              <a:ext uri="{FF2B5EF4-FFF2-40B4-BE49-F238E27FC236}">
                <a16:creationId xmlns:a16="http://schemas.microsoft.com/office/drawing/2014/main" id="{9F13A9A7-3677-568B-F621-E72C8F54A5AA}"/>
              </a:ext>
            </a:extLst>
          </p:cNvPr>
          <p:cNvSpPr txBox="1"/>
          <p:nvPr/>
        </p:nvSpPr>
        <p:spPr>
          <a:xfrm>
            <a:off x="5257800" y="235000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i against every other caption.</a:t>
            </a:r>
            <a:endParaRPr lang="en-US" sz="1200" dirty="0"/>
          </a:p>
        </p:txBody>
      </p:sp>
      <p:sp>
        <p:nvSpPr>
          <p:cNvPr id="54" name="Shape 37">
            <a:extLst>
              <a:ext uri="{FF2B5EF4-FFF2-40B4-BE49-F238E27FC236}">
                <a16:creationId xmlns:a16="http://schemas.microsoft.com/office/drawing/2014/main" id="{D7CC27A8-A869-E1A7-6CD9-657CE4FB06FE}"/>
              </a:ext>
            </a:extLst>
          </p:cNvPr>
          <p:cNvSpPr/>
          <p:nvPr/>
        </p:nvSpPr>
        <p:spPr>
          <a:xfrm>
            <a:off x="4800600" y="2880360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BFD6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38">
            <a:extLst>
              <a:ext uri="{FF2B5EF4-FFF2-40B4-BE49-F238E27FC236}">
                <a16:creationId xmlns:a16="http://schemas.microsoft.com/office/drawing/2014/main" id="{C6A25096-5FEE-E4D6-BFEB-52665A6F72D0}"/>
              </a:ext>
            </a:extLst>
          </p:cNvPr>
          <p:cNvSpPr txBox="1"/>
          <p:nvPr/>
        </p:nvSpPr>
        <p:spPr>
          <a:xfrm>
            <a:off x="5257800" y="28346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 i: image → text</a:t>
            </a:r>
            <a:endParaRPr lang="en-US" sz="1350" dirty="0"/>
          </a:p>
        </p:txBody>
      </p:sp>
      <p:sp>
        <p:nvSpPr>
          <p:cNvPr id="56" name="Text 39">
            <a:extLst>
              <a:ext uri="{FF2B5EF4-FFF2-40B4-BE49-F238E27FC236}">
                <a16:creationId xmlns:a16="http://schemas.microsoft.com/office/drawing/2014/main" id="{A8590C20-C9A1-DD53-1CB6-0EC089FAB26B}"/>
              </a:ext>
            </a:extLst>
          </p:cNvPr>
          <p:cNvSpPr txBox="1"/>
          <p:nvPr/>
        </p:nvSpPr>
        <p:spPr>
          <a:xfrm>
            <a:off x="5257800" y="31272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image compared with all N captions.</a:t>
            </a:r>
            <a:endParaRPr lang="en-US" sz="1200" dirty="0"/>
          </a:p>
        </p:txBody>
      </p:sp>
      <p:sp>
        <p:nvSpPr>
          <p:cNvPr id="57" name="Shape 40">
            <a:extLst>
              <a:ext uri="{FF2B5EF4-FFF2-40B4-BE49-F238E27FC236}">
                <a16:creationId xmlns:a16="http://schemas.microsoft.com/office/drawing/2014/main" id="{EB0172E3-05B6-652D-77A0-E4CE881B19BA}"/>
              </a:ext>
            </a:extLst>
          </p:cNvPr>
          <p:cNvSpPr/>
          <p:nvPr/>
        </p:nvSpPr>
        <p:spPr>
          <a:xfrm>
            <a:off x="4800600" y="3657600"/>
            <a:ext cx="274320" cy="274320"/>
          </a:xfrm>
          <a:prstGeom prst="roundRect">
            <a:avLst>
              <a:gd name="adj" fmla="val 13333"/>
            </a:avLst>
          </a:prstGeom>
          <a:solidFill>
            <a:srgbClr val="F2D9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41">
            <a:extLst>
              <a:ext uri="{FF2B5EF4-FFF2-40B4-BE49-F238E27FC236}">
                <a16:creationId xmlns:a16="http://schemas.microsoft.com/office/drawing/2014/main" id="{2D9F52BD-5291-B9CE-39BF-7776ED84371D}"/>
              </a:ext>
            </a:extLst>
          </p:cNvPr>
          <p:cNvSpPr txBox="1"/>
          <p:nvPr/>
        </p:nvSpPr>
        <p:spPr>
          <a:xfrm>
            <a:off x="5257800" y="3611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 j: text → image</a:t>
            </a:r>
            <a:endParaRPr lang="en-US" sz="1350" dirty="0"/>
          </a:p>
        </p:txBody>
      </p:sp>
      <p:sp>
        <p:nvSpPr>
          <p:cNvPr id="59" name="Text 42">
            <a:extLst>
              <a:ext uri="{FF2B5EF4-FFF2-40B4-BE49-F238E27FC236}">
                <a16:creationId xmlns:a16="http://schemas.microsoft.com/office/drawing/2014/main" id="{DF0878B0-8FA4-9518-726C-A6C2CF556A1D}"/>
              </a:ext>
            </a:extLst>
          </p:cNvPr>
          <p:cNvSpPr txBox="1"/>
          <p:nvPr/>
        </p:nvSpPr>
        <p:spPr>
          <a:xfrm>
            <a:off x="5257800" y="390448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caption compared with all N images.</a:t>
            </a:r>
            <a:endParaRPr lang="en-US" sz="1200" dirty="0"/>
          </a:p>
        </p:txBody>
      </p:sp>
      <p:sp>
        <p:nvSpPr>
          <p:cNvPr id="60" name="Text 43">
            <a:extLst>
              <a:ext uri="{FF2B5EF4-FFF2-40B4-BE49-F238E27FC236}">
                <a16:creationId xmlns:a16="http://schemas.microsoft.com/office/drawing/2014/main" id="{018663E4-1DB2-B72A-C020-56A28609D6CE}"/>
              </a:ext>
            </a:extLst>
          </p:cNvPr>
          <p:cNvSpPr txBox="1"/>
          <p:nvPr/>
        </p:nvSpPr>
        <p:spPr>
          <a:xfrm>
            <a:off x="4800600" y="4114800"/>
            <a:ext cx="3886200" cy="411480"/>
          </a:xfrm>
          <a:prstGeom prst="roundRect">
            <a:avLst>
              <a:gd name="adj" fmla="val 17778"/>
            </a:avLst>
          </a:prstGeom>
          <a:solidFill>
            <a:srgbClr val="F4F2F2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 s</a:t>
            </a:r>
            <a:r>
              <a:rPr lang="en-US" sz="1250" b="1" baseline="-400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cosine( image i, text j )</a:t>
            </a:r>
            <a:endParaRPr lang="en-US" sz="125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04B531-F13C-193F-C4C8-8FC1ED25DA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14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 dirty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Image–text pairs inside one batch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8ff465d700479d3446b8449618c4b9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38" y="1097280"/>
            <a:ext cx="7480122" cy="283464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4206240"/>
            <a:ext cx="7900416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50" b="1" i="0">
                <a:solidFill>
                  <a:srgbClr val="7A1A2A"/>
                </a:solidFill>
                <a:latin typeface="Calibri"/>
              </a:rPr>
              <a:t>Each image must find its caption among the batch — and each caption must find its image.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3C05135-2EA6-207D-75A7-DA683230C5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1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 → image, and the symmetric loss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9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Contrastive Vision–Language Models  ·  CIS 5590  ·  </a:t>
            </a:r>
            <a:r>
              <a:rPr lang="en-US" altLang="zh-CN" sz="900" dirty="0">
                <a:solidFill>
                  <a:srgbClr val="A9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 </a:t>
            </a:r>
            <a:r>
              <a:rPr lang="en-US" sz="900" dirty="0">
                <a:solidFill>
                  <a:srgbClr val="A9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1691640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1261872" y="1691640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1655064" y="1691640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2048256" y="1691640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868680" y="2084832"/>
            <a:ext cx="365760" cy="365760"/>
          </a:xfrm>
          <a:prstGeom prst="rect">
            <a:avLst/>
          </a:prstGeom>
          <a:solidFill>
            <a:srgbClr val="BFD6E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261872" y="2084832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655064" y="2084832"/>
            <a:ext cx="365760" cy="365760"/>
          </a:xfrm>
          <a:prstGeom prst="rect">
            <a:avLst/>
          </a:prstGeom>
          <a:solidFill>
            <a:srgbClr val="BFD6E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2048256" y="2084832"/>
            <a:ext cx="365760" cy="365760"/>
          </a:xfrm>
          <a:prstGeom prst="rect">
            <a:avLst/>
          </a:prstGeom>
          <a:solidFill>
            <a:srgbClr val="BFD6E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868680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261872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7" name="Text 14"/>
          <p:cNvSpPr txBox="1"/>
          <p:nvPr/>
        </p:nvSpPr>
        <p:spPr>
          <a:xfrm>
            <a:off x="1655064" y="2478024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2048256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868680" y="2871216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1261872" y="2871216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1655064" y="2871216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2048256" y="2871216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23" name="Text 20"/>
          <p:cNvSpPr txBox="1"/>
          <p:nvPr/>
        </p:nvSpPr>
        <p:spPr>
          <a:xfrm>
            <a:off x="539496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868680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539496" y="208483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1261872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539496" y="2478024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1655064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T₃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539496" y="2871216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2048256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T₄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50292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→ text</a:t>
            </a:r>
            <a:endParaRPr lang="en-US" sz="1250" dirty="0"/>
          </a:p>
        </p:txBody>
      </p:sp>
      <p:sp>
        <p:nvSpPr>
          <p:cNvPr id="32" name="Text 29"/>
          <p:cNvSpPr txBox="1"/>
          <p:nvPr/>
        </p:nvSpPr>
        <p:spPr>
          <a:xfrm>
            <a:off x="502920" y="331012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softmax across a row</a:t>
            </a:r>
            <a:endParaRPr lang="en-US" sz="1100" dirty="0"/>
          </a:p>
        </p:txBody>
      </p:sp>
      <p:sp>
        <p:nvSpPr>
          <p:cNvPr id="33" name="Text 30"/>
          <p:cNvSpPr txBox="1"/>
          <p:nvPr/>
        </p:nvSpPr>
        <p:spPr>
          <a:xfrm>
            <a:off x="3246120" y="1691640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4" name="Text 31"/>
          <p:cNvSpPr txBox="1"/>
          <p:nvPr/>
        </p:nvSpPr>
        <p:spPr>
          <a:xfrm>
            <a:off x="3639312" y="1691640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5" name="Text 32"/>
          <p:cNvSpPr txBox="1"/>
          <p:nvPr/>
        </p:nvSpPr>
        <p:spPr>
          <a:xfrm>
            <a:off x="4032504" y="1691640"/>
            <a:ext cx="365760" cy="365760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6" name="Text 33"/>
          <p:cNvSpPr txBox="1"/>
          <p:nvPr/>
        </p:nvSpPr>
        <p:spPr>
          <a:xfrm>
            <a:off x="4425696" y="1691640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7" name="Text 34"/>
          <p:cNvSpPr txBox="1"/>
          <p:nvPr/>
        </p:nvSpPr>
        <p:spPr>
          <a:xfrm>
            <a:off x="3246120" y="2084832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8" name="Text 35"/>
          <p:cNvSpPr txBox="1"/>
          <p:nvPr/>
        </p:nvSpPr>
        <p:spPr>
          <a:xfrm>
            <a:off x="3639312" y="2084832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39" name="Text 36"/>
          <p:cNvSpPr txBox="1"/>
          <p:nvPr/>
        </p:nvSpPr>
        <p:spPr>
          <a:xfrm>
            <a:off x="4032504" y="2084832"/>
            <a:ext cx="365760" cy="365760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0" name="Text 37"/>
          <p:cNvSpPr txBox="1"/>
          <p:nvPr/>
        </p:nvSpPr>
        <p:spPr>
          <a:xfrm>
            <a:off x="4425696" y="2084832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1" name="Text 38"/>
          <p:cNvSpPr txBox="1"/>
          <p:nvPr/>
        </p:nvSpPr>
        <p:spPr>
          <a:xfrm>
            <a:off x="3246120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2" name="Text 39"/>
          <p:cNvSpPr txBox="1"/>
          <p:nvPr/>
        </p:nvSpPr>
        <p:spPr>
          <a:xfrm>
            <a:off x="3639312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3" name="Text 40"/>
          <p:cNvSpPr txBox="1"/>
          <p:nvPr/>
        </p:nvSpPr>
        <p:spPr>
          <a:xfrm>
            <a:off x="4032504" y="2478024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4" name="Text 41"/>
          <p:cNvSpPr txBox="1"/>
          <p:nvPr/>
        </p:nvSpPr>
        <p:spPr>
          <a:xfrm>
            <a:off x="4425696" y="2478024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5" name="Text 42"/>
          <p:cNvSpPr txBox="1"/>
          <p:nvPr/>
        </p:nvSpPr>
        <p:spPr>
          <a:xfrm>
            <a:off x="3246120" y="2871216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6" name="Text 43"/>
          <p:cNvSpPr txBox="1"/>
          <p:nvPr/>
        </p:nvSpPr>
        <p:spPr>
          <a:xfrm>
            <a:off x="3639312" y="2871216"/>
            <a:ext cx="365760" cy="365760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7" name="Text 44"/>
          <p:cNvSpPr txBox="1"/>
          <p:nvPr/>
        </p:nvSpPr>
        <p:spPr>
          <a:xfrm>
            <a:off x="4032504" y="2871216"/>
            <a:ext cx="365760" cy="365760"/>
          </a:xfrm>
          <a:prstGeom prst="rect">
            <a:avLst/>
          </a:prstGeom>
          <a:solidFill>
            <a:srgbClr val="F2D9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8" name="Text 45"/>
          <p:cNvSpPr txBox="1"/>
          <p:nvPr/>
        </p:nvSpPr>
        <p:spPr>
          <a:xfrm>
            <a:off x="4425696" y="2871216"/>
            <a:ext cx="365760" cy="365760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00" dirty="0"/>
          </a:p>
        </p:txBody>
      </p:sp>
      <p:sp>
        <p:nvSpPr>
          <p:cNvPr id="49" name="Text 46"/>
          <p:cNvSpPr txBox="1"/>
          <p:nvPr/>
        </p:nvSpPr>
        <p:spPr>
          <a:xfrm>
            <a:off x="2916936" y="169164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I₁</a:t>
            </a:r>
            <a:endParaRPr lang="en-US" sz="1100" dirty="0"/>
          </a:p>
        </p:txBody>
      </p:sp>
      <p:sp>
        <p:nvSpPr>
          <p:cNvPr id="50" name="Text 47"/>
          <p:cNvSpPr txBox="1"/>
          <p:nvPr/>
        </p:nvSpPr>
        <p:spPr>
          <a:xfrm>
            <a:off x="3246120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</a:t>
            </a:r>
            <a:endParaRPr lang="en-US" sz="1100" dirty="0"/>
          </a:p>
        </p:txBody>
      </p:sp>
      <p:sp>
        <p:nvSpPr>
          <p:cNvPr id="51" name="Text 48"/>
          <p:cNvSpPr txBox="1"/>
          <p:nvPr/>
        </p:nvSpPr>
        <p:spPr>
          <a:xfrm>
            <a:off x="2916936" y="2084832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I₂</a:t>
            </a:r>
            <a:endParaRPr lang="en-US" sz="1100" dirty="0"/>
          </a:p>
        </p:txBody>
      </p:sp>
      <p:sp>
        <p:nvSpPr>
          <p:cNvPr id="52" name="Text 49"/>
          <p:cNvSpPr txBox="1"/>
          <p:nvPr/>
        </p:nvSpPr>
        <p:spPr>
          <a:xfrm>
            <a:off x="3639312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</a:t>
            </a:r>
            <a:endParaRPr lang="en-US" sz="1100" dirty="0"/>
          </a:p>
        </p:txBody>
      </p:sp>
      <p:sp>
        <p:nvSpPr>
          <p:cNvPr id="53" name="Text 50"/>
          <p:cNvSpPr txBox="1"/>
          <p:nvPr/>
        </p:nvSpPr>
        <p:spPr>
          <a:xfrm>
            <a:off x="2916936" y="2478024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I₃</a:t>
            </a:r>
            <a:endParaRPr lang="en-US" sz="1100" dirty="0"/>
          </a:p>
        </p:txBody>
      </p:sp>
      <p:sp>
        <p:nvSpPr>
          <p:cNvPr id="54" name="Text 51"/>
          <p:cNvSpPr txBox="1"/>
          <p:nvPr/>
        </p:nvSpPr>
        <p:spPr>
          <a:xfrm>
            <a:off x="4032504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T₃</a:t>
            </a:r>
            <a:endParaRPr lang="en-US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2916936" y="2871216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I₄</a:t>
            </a:r>
            <a:endParaRPr lang="en-US" sz="1100" dirty="0"/>
          </a:p>
        </p:txBody>
      </p:sp>
      <p:sp>
        <p:nvSpPr>
          <p:cNvPr id="56" name="Text 53"/>
          <p:cNvSpPr txBox="1"/>
          <p:nvPr/>
        </p:nvSpPr>
        <p:spPr>
          <a:xfrm>
            <a:off x="4425696" y="1435608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T₄</a:t>
            </a:r>
            <a:endParaRPr lang="en-US" sz="1100" dirty="0"/>
          </a:p>
        </p:txBody>
      </p:sp>
      <p:sp>
        <p:nvSpPr>
          <p:cNvPr id="57" name="Text 54"/>
          <p:cNvSpPr txBox="1"/>
          <p:nvPr/>
        </p:nvSpPr>
        <p:spPr>
          <a:xfrm>
            <a:off x="2880360" y="12344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A0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→ image</a:t>
            </a:r>
            <a:endParaRPr lang="en-US" sz="1250" dirty="0"/>
          </a:p>
        </p:txBody>
      </p:sp>
      <p:sp>
        <p:nvSpPr>
          <p:cNvPr id="58" name="Text 55"/>
          <p:cNvSpPr txBox="1"/>
          <p:nvPr/>
        </p:nvSpPr>
        <p:spPr>
          <a:xfrm>
            <a:off x="2880360" y="331012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softmax down a column</a:t>
            </a:r>
            <a:endParaRPr lang="en-US" sz="1100" dirty="0"/>
          </a:p>
        </p:txBody>
      </p:sp>
      <p:sp>
        <p:nvSpPr>
          <p:cNvPr id="59" name="Shape 56"/>
          <p:cNvSpPr/>
          <p:nvPr/>
        </p:nvSpPr>
        <p:spPr>
          <a:xfrm>
            <a:off x="5440680" y="1188720"/>
            <a:ext cx="3246120" cy="2880360"/>
          </a:xfrm>
          <a:prstGeom prst="roundRect">
            <a:avLst>
              <a:gd name="adj" fmla="val 2540"/>
            </a:avLst>
          </a:prstGeom>
          <a:solidFill>
            <a:srgbClr val="F7E7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7"/>
          <p:cNvSpPr txBox="1"/>
          <p:nvPr/>
        </p:nvSpPr>
        <p:spPr>
          <a:xfrm>
            <a:off x="5440680" y="128016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objective</a:t>
            </a:r>
            <a:endParaRPr lang="en-US" sz="1350" dirty="0"/>
          </a:p>
        </p:txBody>
      </p:sp>
      <p:pic>
        <p:nvPicPr>
          <p:cNvPr id="61" name="Image 0" descr="equation sy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20" y="1691640"/>
            <a:ext cx="3063240" cy="633557"/>
          </a:xfrm>
          <a:prstGeom prst="rect">
            <a:avLst/>
          </a:prstGeom>
        </p:spPr>
      </p:pic>
      <p:sp>
        <p:nvSpPr>
          <p:cNvPr id="62" name="Text 58"/>
          <p:cNvSpPr txBox="1"/>
          <p:nvPr/>
        </p:nvSpPr>
        <p:spPr>
          <a:xfrm>
            <a:off x="5623560" y="242316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Trains both retrieval directions</a:t>
            </a:r>
            <a:endParaRPr lang="en-US" sz="1200" dirty="0"/>
          </a:p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Both encoders get gradient from both terms</a:t>
            </a:r>
            <a:endParaRPr lang="en-US" sz="1200" dirty="0"/>
          </a:p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0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 code: two cross-entropies, labels = arange(N)</a:t>
            </a:r>
            <a:endParaRPr lang="en-US" sz="1200" dirty="0"/>
          </a:p>
        </p:txBody>
      </p:sp>
      <p:sp>
        <p:nvSpPr>
          <p:cNvPr id="63" name="Shape 59"/>
          <p:cNvSpPr/>
          <p:nvPr/>
        </p:nvSpPr>
        <p:spPr>
          <a:xfrm>
            <a:off x="457200" y="4206240"/>
            <a:ext cx="8229600" cy="411480"/>
          </a:xfrm>
          <a:prstGeom prst="roundRect">
            <a:avLst>
              <a:gd name="adj" fmla="val 17778"/>
            </a:avLst>
          </a:prstGeom>
          <a:solidFill>
            <a:srgbClr val="F7E7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0"/>
          <p:cNvSpPr txBox="1"/>
          <p:nvPr/>
        </p:nvSpPr>
        <p:spPr>
          <a:xfrm>
            <a:off x="640080" y="420624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matrix, two classification problems, one averaged loss.</a:t>
            </a:r>
            <a:endParaRPr lang="en-US" sz="1250" dirty="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6EACD12-A394-45A0-088D-739351D9CE1C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 dirty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943673F-82C3-0270-E6C6-7196E4F7AB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16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InfoNCE: each image picks its caption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11" name="Picture 10" descr="am_simclr-softmax-lo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76" y="3450538"/>
            <a:ext cx="3911731" cy="54864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457200" y="4224528"/>
            <a:ext cx="8229600" cy="438912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4224528"/>
            <a:ext cx="7900416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50" b="1" i="0">
                <a:solidFill>
                  <a:srgbClr val="7A1A2A"/>
                </a:solidFill>
                <a:latin typeface="Calibri"/>
              </a:rPr>
              <a:t>An N-way classification: cross-entropy with the diagonal as the label.</a:t>
            </a:r>
          </a:p>
        </p:txBody>
      </p:sp>
      <p:pic>
        <p:nvPicPr>
          <p:cNvPr id="14" name="Image 0" descr="equation i2t">
            <a:extLst>
              <a:ext uri="{FF2B5EF4-FFF2-40B4-BE49-F238E27FC236}">
                <a16:creationId xmlns:a16="http://schemas.microsoft.com/office/drawing/2014/main" id="{7F352FBC-C6C3-FFFE-D5A7-B22A01667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53610"/>
            <a:ext cx="3421626" cy="1145431"/>
          </a:xfrm>
          <a:prstGeom prst="rect">
            <a:avLst/>
          </a:prstGeom>
        </p:spPr>
      </p:pic>
      <p:sp>
        <p:nvSpPr>
          <p:cNvPr id="15" name="Text 4">
            <a:extLst>
              <a:ext uri="{FF2B5EF4-FFF2-40B4-BE49-F238E27FC236}">
                <a16:creationId xmlns:a16="http://schemas.microsoft.com/office/drawing/2014/main" id="{3F8BA8D8-56E3-0900-3454-6937F199871B}"/>
              </a:ext>
            </a:extLst>
          </p:cNvPr>
          <p:cNvSpPr txBox="1"/>
          <p:nvPr/>
        </p:nvSpPr>
        <p:spPr>
          <a:xfrm>
            <a:off x="457200" y="263259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Numerator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score of the true caption</a:t>
            </a:r>
            <a:endParaRPr lang="en-US" sz="1250" dirty="0"/>
          </a:p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Denominator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scores of all N captions in the batch</a:t>
            </a:r>
            <a:endParaRPr lang="en-US" sz="1250" dirty="0"/>
          </a:p>
          <a:p>
            <a:pPr marL="0" indent="0" algn="l">
              <a:lnSpc>
                <a:spcPct val="100000"/>
              </a:lnSpc>
              <a:spcAft>
                <a:spcPts val="500"/>
              </a:spcAft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</a:t>
            </a:r>
            <a:r>
              <a:rPr lang="en-US" sz="12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raise the positive relative to every alternative</a:t>
            </a:r>
            <a:endParaRPr lang="en-US" sz="1250" dirty="0"/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491E9D7C-03CB-E4A7-381C-661055A7938A}"/>
              </a:ext>
            </a:extLst>
          </p:cNvPr>
          <p:cNvSpPr/>
          <p:nvPr/>
        </p:nvSpPr>
        <p:spPr>
          <a:xfrm>
            <a:off x="5029200" y="1078110"/>
            <a:ext cx="3657600" cy="2880360"/>
          </a:xfrm>
          <a:prstGeom prst="roundRect">
            <a:avLst>
              <a:gd name="adj" fmla="val 2540"/>
            </a:avLst>
          </a:prstGeom>
          <a:solidFill>
            <a:srgbClr val="F4F2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98C953E9-0562-879C-10DD-C0C9A56C2793}"/>
              </a:ext>
            </a:extLst>
          </p:cNvPr>
          <p:cNvSpPr txBox="1"/>
          <p:nvPr/>
        </p:nvSpPr>
        <p:spPr>
          <a:xfrm>
            <a:off x="5029200" y="115126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example: one row, τ = 0.1</a:t>
            </a:r>
            <a:endParaRPr lang="en-US" sz="125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76B7F18F-F1CB-F069-7BCA-952F35999395}"/>
              </a:ext>
            </a:extLst>
          </p:cNvPr>
          <p:cNvSpPr txBox="1"/>
          <p:nvPr/>
        </p:nvSpPr>
        <p:spPr>
          <a:xfrm>
            <a:off x="5989320" y="151702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</a:t>
            </a:r>
            <a:endParaRPr lang="en-US" sz="11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98F9D64-8FAB-FF16-DE20-D8733158227A}"/>
              </a:ext>
            </a:extLst>
          </p:cNvPr>
          <p:cNvSpPr txBox="1"/>
          <p:nvPr/>
        </p:nvSpPr>
        <p:spPr>
          <a:xfrm>
            <a:off x="6611112" y="151702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T₂</a:t>
            </a:r>
            <a:endParaRPr lang="en-US" sz="11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B3370CD7-FE59-7495-8D77-184DC31D5A35}"/>
              </a:ext>
            </a:extLst>
          </p:cNvPr>
          <p:cNvSpPr txBox="1"/>
          <p:nvPr/>
        </p:nvSpPr>
        <p:spPr>
          <a:xfrm>
            <a:off x="7232904" y="151702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T₃</a:t>
            </a:r>
            <a:endParaRPr lang="en-US" sz="1100" dirty="0"/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97931C76-61E1-3677-BB4C-84263CAEEAEB}"/>
              </a:ext>
            </a:extLst>
          </p:cNvPr>
          <p:cNvSpPr txBox="1"/>
          <p:nvPr/>
        </p:nvSpPr>
        <p:spPr>
          <a:xfrm>
            <a:off x="7854696" y="151702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78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T₄</a:t>
            </a:r>
            <a:endParaRPr lang="en-US" sz="110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25233F37-20E7-71D0-C8E2-CA19AB8D1173}"/>
              </a:ext>
            </a:extLst>
          </p:cNvPr>
          <p:cNvSpPr txBox="1"/>
          <p:nvPr/>
        </p:nvSpPr>
        <p:spPr>
          <a:xfrm>
            <a:off x="5166360" y="1791342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cosine s</a:t>
            </a:r>
            <a:endParaRPr lang="en-US" sz="1150" dirty="0"/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21D0A12C-ADF0-0BF6-63D1-8D2F7305D840}"/>
              </a:ext>
            </a:extLst>
          </p:cNvPr>
          <p:cNvSpPr txBox="1"/>
          <p:nvPr/>
        </p:nvSpPr>
        <p:spPr>
          <a:xfrm>
            <a:off x="5989320" y="17913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E9B9C1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0.30</a:t>
            </a:r>
            <a:endParaRPr lang="en-US" sz="1150" dirty="0"/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C77EDB70-BF3C-1E8F-235F-E6E2672E9CDB}"/>
              </a:ext>
            </a:extLst>
          </p:cNvPr>
          <p:cNvSpPr txBox="1"/>
          <p:nvPr/>
        </p:nvSpPr>
        <p:spPr>
          <a:xfrm>
            <a:off x="6611112" y="17913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0.12</a:t>
            </a:r>
            <a:endParaRPr lang="en-US" sz="1150" dirty="0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9BC5D961-8254-E78D-49A4-662D9757A30F}"/>
              </a:ext>
            </a:extLst>
          </p:cNvPr>
          <p:cNvSpPr txBox="1"/>
          <p:nvPr/>
        </p:nvSpPr>
        <p:spPr>
          <a:xfrm>
            <a:off x="7232904" y="17913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0.05</a:t>
            </a:r>
            <a:endParaRPr lang="en-US" sz="1150" dirty="0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2637C77A-C9B8-2BB3-9E92-26E147C2A153}"/>
              </a:ext>
            </a:extLst>
          </p:cNvPr>
          <p:cNvSpPr txBox="1"/>
          <p:nvPr/>
        </p:nvSpPr>
        <p:spPr>
          <a:xfrm>
            <a:off x="7854696" y="17913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0.10</a:t>
            </a:r>
            <a:endParaRPr lang="en-US" sz="1150" dirty="0"/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D86841CA-98DE-0921-7F27-3F20E68D8684}"/>
              </a:ext>
            </a:extLst>
          </p:cNvPr>
          <p:cNvSpPr txBox="1"/>
          <p:nvPr/>
        </p:nvSpPr>
        <p:spPr>
          <a:xfrm>
            <a:off x="5166360" y="2248542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/ τ</a:t>
            </a:r>
            <a:endParaRPr lang="en-US" sz="1150" dirty="0"/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101676F9-C42C-2B43-743B-C210B2D7C830}"/>
              </a:ext>
            </a:extLst>
          </p:cNvPr>
          <p:cNvSpPr txBox="1"/>
          <p:nvPr/>
        </p:nvSpPr>
        <p:spPr>
          <a:xfrm>
            <a:off x="5989320" y="22485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E9B9C1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</a:t>
            </a:r>
            <a:endParaRPr lang="en-US" sz="1150" dirty="0"/>
          </a:p>
        </p:txBody>
      </p:sp>
      <p:sp>
        <p:nvSpPr>
          <p:cNvPr id="29" name="Text 18">
            <a:extLst>
              <a:ext uri="{FF2B5EF4-FFF2-40B4-BE49-F238E27FC236}">
                <a16:creationId xmlns:a16="http://schemas.microsoft.com/office/drawing/2014/main" id="{1EE42812-A989-6335-C751-30CF539ED556}"/>
              </a:ext>
            </a:extLst>
          </p:cNvPr>
          <p:cNvSpPr txBox="1"/>
          <p:nvPr/>
        </p:nvSpPr>
        <p:spPr>
          <a:xfrm>
            <a:off x="6611112" y="22485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</a:t>
            </a:r>
            <a:endParaRPr lang="en-US" sz="1150" dirty="0"/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165DB047-98A4-20D1-D207-5865FB843D43}"/>
              </a:ext>
            </a:extLst>
          </p:cNvPr>
          <p:cNvSpPr txBox="1"/>
          <p:nvPr/>
        </p:nvSpPr>
        <p:spPr>
          <a:xfrm>
            <a:off x="7232904" y="22485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</a:t>
            </a:r>
            <a:endParaRPr lang="en-US" sz="1150" dirty="0"/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7A6B5E34-DAF9-FC47-CFF8-A9094330DF52}"/>
              </a:ext>
            </a:extLst>
          </p:cNvPr>
          <p:cNvSpPr txBox="1"/>
          <p:nvPr/>
        </p:nvSpPr>
        <p:spPr>
          <a:xfrm>
            <a:off x="7854696" y="22485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</a:t>
            </a:r>
            <a:endParaRPr lang="en-US" sz="1150" dirty="0"/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2DF8A3DE-ED75-DFDC-7FE4-F85C7BB8B791}"/>
              </a:ext>
            </a:extLst>
          </p:cNvPr>
          <p:cNvSpPr txBox="1"/>
          <p:nvPr/>
        </p:nvSpPr>
        <p:spPr>
          <a:xfrm>
            <a:off x="5166360" y="2705742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softmax p</a:t>
            </a:r>
            <a:endParaRPr lang="en-US" sz="1150" dirty="0"/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FF10D5E5-DD32-4FF3-D25F-F7674E0956EE}"/>
              </a:ext>
            </a:extLst>
          </p:cNvPr>
          <p:cNvSpPr txBox="1"/>
          <p:nvPr/>
        </p:nvSpPr>
        <p:spPr>
          <a:xfrm>
            <a:off x="5989320" y="27057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9D2235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0.72</a:t>
            </a:r>
            <a:endParaRPr lang="en-US" sz="1150" dirty="0"/>
          </a:p>
        </p:txBody>
      </p:sp>
      <p:sp>
        <p:nvSpPr>
          <p:cNvPr id="34" name="Text 23">
            <a:extLst>
              <a:ext uri="{FF2B5EF4-FFF2-40B4-BE49-F238E27FC236}">
                <a16:creationId xmlns:a16="http://schemas.microsoft.com/office/drawing/2014/main" id="{8C1AB89C-C88F-F4E6-1C7A-B35576DC291A}"/>
              </a:ext>
            </a:extLst>
          </p:cNvPr>
          <p:cNvSpPr txBox="1"/>
          <p:nvPr/>
        </p:nvSpPr>
        <p:spPr>
          <a:xfrm>
            <a:off x="6611112" y="27057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0.12</a:t>
            </a:r>
            <a:endParaRPr lang="en-US" sz="1150" dirty="0"/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092BD460-DB8A-6CFE-52FA-CDB9B6F5182F}"/>
              </a:ext>
            </a:extLst>
          </p:cNvPr>
          <p:cNvSpPr txBox="1"/>
          <p:nvPr/>
        </p:nvSpPr>
        <p:spPr>
          <a:xfrm>
            <a:off x="7232904" y="27057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0.06</a:t>
            </a:r>
            <a:endParaRPr lang="en-US" sz="1150" dirty="0"/>
          </a:p>
        </p:txBody>
      </p:sp>
      <p:sp>
        <p:nvSpPr>
          <p:cNvPr id="36" name="Text 25">
            <a:extLst>
              <a:ext uri="{FF2B5EF4-FFF2-40B4-BE49-F238E27FC236}">
                <a16:creationId xmlns:a16="http://schemas.microsoft.com/office/drawing/2014/main" id="{E42B21D0-EADF-4663-8511-F413B1E9A9D5}"/>
              </a:ext>
            </a:extLst>
          </p:cNvPr>
          <p:cNvSpPr txBox="1"/>
          <p:nvPr/>
        </p:nvSpPr>
        <p:spPr>
          <a:xfrm>
            <a:off x="7854696" y="2705742"/>
            <a:ext cx="548640" cy="3657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D5D5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0.10</a:t>
            </a:r>
            <a:endParaRPr lang="en-US" sz="1150" dirty="0"/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848FFBB5-3F1B-AE03-64BF-F700D81D8C36}"/>
              </a:ext>
            </a:extLst>
          </p:cNvPr>
          <p:cNvSpPr txBox="1"/>
          <p:nvPr/>
        </p:nvSpPr>
        <p:spPr>
          <a:xfrm>
            <a:off x="5029200" y="319951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T₁ is the positive (diagonal).</a:t>
            </a:r>
            <a:endParaRPr lang="en-US" sz="1050" dirty="0"/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787FE724-2738-601C-6329-671C2994A67E}"/>
              </a:ext>
            </a:extLst>
          </p:cNvPr>
          <p:cNvSpPr txBox="1"/>
          <p:nvPr/>
        </p:nvSpPr>
        <p:spPr>
          <a:xfrm>
            <a:off x="5212080" y="3473838"/>
            <a:ext cx="3291840" cy="384048"/>
          </a:xfrm>
          <a:prstGeom prst="roundRect">
            <a:avLst>
              <a:gd name="adj" fmla="val 19048"/>
            </a:avLst>
          </a:prstGeom>
          <a:solidFill>
            <a:srgbClr val="F7E7EA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= −log p</a:t>
            </a:r>
            <a:r>
              <a:rPr lang="en-US" sz="1300" b="1" baseline="-40000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</a:t>
            </a:r>
            <a:r>
              <a:rPr lang="en-US" sz="1300" b="1" dirty="0">
                <a:solidFill>
                  <a:srgbClr val="7A1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−log 0.72 = 0.32</a:t>
            </a:r>
            <a:endParaRPr lang="en-US" sz="130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55BCAD-43D4-93AF-0F03-D42983AD91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Temperature scaling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421854"/>
            <a:ext cx="3766457" cy="9144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b="1" i="0" dirty="0">
                <a:solidFill>
                  <a:srgbClr val="1E1E24"/>
                </a:solidFill>
                <a:latin typeface="Calibri"/>
              </a:rPr>
              <a:t>Small τ: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 sharper, more pressure on hard negatives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b="1" i="0" dirty="0">
                <a:solidFill>
                  <a:srgbClr val="1E1E24"/>
                </a:solidFill>
                <a:latin typeface="Calibri"/>
              </a:rPr>
              <a:t>Large τ: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 flatter, weaker signal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808039"/>
              </p:ext>
            </p:extLst>
          </p:nvPr>
        </p:nvGraphicFramePr>
        <p:xfrm>
          <a:off x="4572000" y="996696"/>
          <a:ext cx="4114801" cy="183794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9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9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7589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τ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T₁ (pos)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T₂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T₃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T₄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89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1E1E2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89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E1E24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0.34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0.24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0.20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0.23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589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1E1E24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0.12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0.06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1E1E24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589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1E1E24"/>
                          </a:solidFill>
                          <a:latin typeface="Calibri"/>
                        </a:rPr>
                        <a:t>0.05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0.03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0.02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257800" y="3200400"/>
            <a:ext cx="3429000" cy="86868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22392" y="3310128"/>
            <a:ext cx="3154680" cy="6858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logits = img_e @ txt_e.T * logit_scale.exp()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8FBF8F"/>
                </a:solidFill>
                <a:latin typeface="Consolas"/>
              </a:rPr>
              <a:t># exp(logit_scale) = 1/τ  (multiply!)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224528"/>
            <a:ext cx="8229600" cy="438912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224528"/>
            <a:ext cx="7900416" cy="4389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CLIP initializes τ = 0.07 and learns it; the scale 1/τ is clipped at 100.</a:t>
            </a:r>
          </a:p>
        </p:txBody>
      </p:sp>
      <p:pic>
        <p:nvPicPr>
          <p:cNvPr id="16" name="Image 0" descr="equation soft">
            <a:extLst>
              <a:ext uri="{FF2B5EF4-FFF2-40B4-BE49-F238E27FC236}">
                <a16:creationId xmlns:a16="http://schemas.microsoft.com/office/drawing/2014/main" id="{A956AADF-D2D1-39B4-9E49-3BFEB5311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01" y="1152143"/>
            <a:ext cx="2317653" cy="1105119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1031A5-A700-83FC-F85E-864F66127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18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 ·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Negatives prevent representation collapse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709200408db110fa10f0d0080c5f85b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96" y="1097280"/>
            <a:ext cx="2363246" cy="356616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Oval 6"/>
          <p:cNvSpPr/>
          <p:nvPr/>
        </p:nvSpPr>
        <p:spPr>
          <a:xfrm>
            <a:off x="3108960" y="120700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3008" y="1188720"/>
            <a:ext cx="519379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Alignment (attraction)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Positive pairs should have similar features — f(x) ≈ f(y).</a:t>
            </a:r>
          </a:p>
        </p:txBody>
      </p:sp>
      <p:sp>
        <p:nvSpPr>
          <p:cNvPr id="9" name="Oval 8"/>
          <p:cNvSpPr/>
          <p:nvPr/>
        </p:nvSpPr>
        <p:spPr>
          <a:xfrm>
            <a:off x="3108960" y="198424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1965960"/>
            <a:ext cx="519379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Uniformity (repulsion)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Features should spread over the sphere and preserve information — this is what negatives buy.</a:t>
            </a:r>
          </a:p>
        </p:txBody>
      </p:sp>
      <p:sp>
        <p:nvSpPr>
          <p:cNvPr id="11" name="Oval 10"/>
          <p:cNvSpPr/>
          <p:nvPr/>
        </p:nvSpPr>
        <p:spPr>
          <a:xfrm>
            <a:off x="3108960" y="276148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743200"/>
            <a:ext cx="519379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Without negatives → collapse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Mapping every input to one constant vector makes all positives "perfect"; every logit ties, p = 1/N, loss = ln N.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108960" y="3611880"/>
          <a:ext cx="5577840" cy="6858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Batch N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512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4,096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32,768 (CLIP)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Loss of a collapsed embedding = ln 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4.16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6.24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8.32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10.4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108960" y="4343400"/>
            <a:ext cx="55778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Left: alignment and uniformity on the hypersphere. Wang &amp; Isola (2020), Fig. 1.</a:t>
            </a: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99F363EF-F350-BE55-38BE-EF477CDE9C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385E-FB19-B455-E426-4660E6111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D8126B-AACA-CE34-7524-CC9595AAA79E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6125F-D723-9306-FBE8-FC39C5BA91A4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61F7E8-B62B-7AE1-A3CF-A85EA9F14C95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5EB6B-83ED-3AC8-FCF8-05F1DF6B1401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D61C09-BA8E-E9D9-0C04-0D120A547E81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4B275E-AA6D-B027-BF90-C996578E6ACD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084170-2C18-63CC-450B-DD2B533A5AB8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sz="1200" dirty="0">
                <a:solidFill>
                  <a:srgbClr val="6B6B73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F57E3E-1B96-64EF-43F2-99DB119B0B1D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103EB0-71B9-232E-911F-94A09A30FA82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D1051C-FA36-33A3-C525-965BDA2B8B93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EFFFF-C317-9AC1-5C3E-3B0877CC008B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AA2115-F007-00F4-8929-12494D8B85AF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6B7F8-9B9F-EC27-EA75-398E77A056DB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EA4432-CF88-4C9C-EBF3-F123D6A1B3EF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7E015B-7EAA-CD68-5F45-0D05838AA34A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DD5326-6119-CF05-8CB4-69C0AD6E0DD1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917C40-F192-3B6F-194D-6170E1AD74F9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878C69-625C-5496-3386-9E3E5A125916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32F4D4-C265-25D8-EAEF-E539F872EA38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4FC89A-6C40-EE93-E89D-C7B2FD843097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68C63A-FE0D-C81B-D9C3-D3884ABBF321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6BBEE4-0DB1-83EA-0F0E-330862882315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06C3C6-7602-6A71-7884-1699AF0ACECE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468A31-F705-0837-847E-1A1DA5801424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DAE238-44B1-E62C-48F2-C5C353220ECB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B3E62D-1290-2911-D87A-B726C6D51348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C396DC-B1CE-86D8-2473-3C40162A54A7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04DFFB5E-F501-BA6F-F580-EFAF3EBE51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7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CLIP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CLIP: Contrastive Language–Image Pre-training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lip_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28" y="1051560"/>
            <a:ext cx="7688742" cy="292608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40080" y="4315968"/>
            <a:ext cx="2560320" cy="36576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</a:rPr>
              <a:t>Natural-language supervision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4315968"/>
            <a:ext cx="2560320" cy="365760"/>
          </a:xfrm>
          <a:prstGeom prst="rect">
            <a:avLst/>
          </a:prstGeom>
          <a:solidFill>
            <a:srgbClr val="2B6C8F"/>
          </a:solidFill>
        </p:spPr>
        <p:txBody>
          <a:bodyPr wrap="square" lIns="0" tIns="0" rIns="0" bIns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</a:rPr>
              <a:t>400 million image–text pairs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0" y="4315968"/>
            <a:ext cx="2560320" cy="365760"/>
          </a:xfrm>
          <a:prstGeom prst="rect">
            <a:avLst/>
          </a:prstGeom>
          <a:solidFill>
            <a:srgbClr val="C7822A"/>
          </a:solidFill>
        </p:spPr>
        <p:txBody>
          <a:bodyPr wrap="square" lIns="0" tIns="0" rIns="0" bIns="0" anchor="ctr"/>
          <a:lstStyle/>
          <a:p>
            <a:pPr algn="ctr"/>
            <a:r>
              <a:rPr sz="1150" b="1" i="0">
                <a:solidFill>
                  <a:srgbClr val="FFFFFF"/>
                </a:solidFill>
                <a:latin typeface="Calibri"/>
              </a:rPr>
              <a:t>Zero-shot transfer through prompts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4CAAA4-632B-B52B-BBC6-785443B78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CLIP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Training data: 400 million web image–text 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ecf01632f1e55941d3c5200fdcbf97d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60" y="1097280"/>
            <a:ext cx="3930598" cy="265176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617720" y="1097280"/>
            <a:ext cx="4069080" cy="109728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54880" y="1170432"/>
            <a:ext cx="3794760" cy="9692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2B6C8F"/>
                </a:solidFill>
                <a:latin typeface="Calibri"/>
              </a:rPr>
              <a:t>WebImageText (WIT)</a:t>
            </a:r>
          </a:p>
          <a:p>
            <a:pPr algn="l">
              <a:spcAft>
                <a:spcPts val="200"/>
              </a:spcAft>
            </a:pPr>
            <a:r>
              <a:rPr sz="1150" b="0" i="0">
                <a:solidFill>
                  <a:srgbClr val="1E1E24"/>
                </a:solidFill>
                <a:latin typeface="Calibri"/>
              </a:rPr>
              <a:t>400M (image, text) pairs collected from the public internet.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17720" y="2286000"/>
            <a:ext cx="4069080" cy="109728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2359152"/>
            <a:ext cx="3794760" cy="9692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A0651A"/>
                </a:solidFill>
                <a:latin typeface="Calibri"/>
              </a:rPr>
              <a:t>Query-based collection</a:t>
            </a:r>
          </a:p>
          <a:p>
            <a:pPr algn="l">
              <a:spcAft>
                <a:spcPts val="200"/>
              </a:spcAft>
            </a:pPr>
            <a:r>
              <a:rPr sz="1150" b="0" i="0">
                <a:solidFill>
                  <a:srgbClr val="1E1E24"/>
                </a:solidFill>
                <a:latin typeface="Calibri"/>
              </a:rPr>
              <a:t>Text must contain one of 500,000 queries; at most 20,000 pairs per query to balance concepts.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17720" y="3474720"/>
            <a:ext cx="4069080" cy="114300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80" y="3547872"/>
            <a:ext cx="3794760" cy="101498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Compute</a:t>
            </a:r>
          </a:p>
          <a:p>
            <a:pPr algn="l">
              <a:spcAft>
                <a:spcPts val="200"/>
              </a:spcAft>
            </a:pPr>
            <a:r>
              <a:rPr sz="1150" b="0" i="0">
                <a:solidFill>
                  <a:srgbClr val="1E1E24"/>
                </a:solidFill>
                <a:latin typeface="Calibri"/>
              </a:rPr>
              <a:t>ResNets and ViTs up to ~300M parameters, trained 32 epochs on 256–592 GPUs for up to 18 days.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69080"/>
            <a:ext cx="3931920" cy="5486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069080"/>
            <a:ext cx="360273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Noisy, but vast and open-vocabulary.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389BBF-D2B8-A5F7-AC60-7EEBCD4118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CLIP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Dual-encoder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30b2f0dd10e9cdf9c95bd334aa6d8a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0989"/>
            <a:ext cx="5029200" cy="299866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669280" y="1097280"/>
            <a:ext cx="3017520" cy="105156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06440" y="1170432"/>
            <a:ext cx="2743200" cy="92354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Image encoder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5 modified ResNets or 3 Vision Transformers.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0" y="2240280"/>
            <a:ext cx="3017520" cy="105156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06440" y="2313432"/>
            <a:ext cx="2743200" cy="92354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Text encoder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Transformer: 12 layers, 512 wide, 8 heads (≈ 63M params).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0" y="3383280"/>
            <a:ext cx="3017520" cy="100584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06440" y="3456432"/>
            <a:ext cx="2743200" cy="87782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E1E24"/>
                </a:solidFill>
                <a:latin typeface="Calibri"/>
              </a:rPr>
              <a:t>Output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One vector per image, one per text.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343400"/>
            <a:ext cx="8229600" cy="347472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343400"/>
            <a:ext cx="7900416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No cross-attention: each side is encoded independently, then compared.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165A05B-F1FA-F1C7-70C6-61278B55C9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CLIP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Projection heads, shared dimension, L2 normalization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h_4-CLIP-architec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3763"/>
            <a:ext cx="5120640" cy="3058832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806440" y="1143000"/>
            <a:ext cx="2880360" cy="30175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 err="1">
                <a:solidFill>
                  <a:srgbClr val="1E1E24"/>
                </a:solidFill>
                <a:latin typeface="Calibri"/>
              </a:rPr>
              <a:t>I_f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=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image_encoder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(I) → [n,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d_i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]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 err="1">
                <a:solidFill>
                  <a:srgbClr val="1E1E24"/>
                </a:solidFill>
                <a:latin typeface="Calibri"/>
              </a:rPr>
              <a:t>T_f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=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text_encoder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(T) → [n,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d_t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]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1" i="0" dirty="0">
                <a:solidFill>
                  <a:srgbClr val="1E1E24"/>
                </a:solidFill>
                <a:latin typeface="Calibri"/>
              </a:rPr>
              <a:t>Linear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projections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W_i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[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d_i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d_e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],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W_t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[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d_t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d_e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] — no MLP head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1" i="0" dirty="0" err="1">
                <a:solidFill>
                  <a:srgbClr val="1E1E24"/>
                </a:solidFill>
                <a:latin typeface="Calibri"/>
              </a:rPr>
              <a:t>L2</a:t>
            </a:r>
            <a:r>
              <a:rPr sz="1400" b="1" i="0" dirty="0">
                <a:solidFill>
                  <a:srgbClr val="1E1E24"/>
                </a:solidFill>
                <a:latin typeface="Calibri"/>
              </a:rPr>
              <a:t> normalize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→ unit length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>
                <a:solidFill>
                  <a:srgbClr val="1E1E24"/>
                </a:solidFill>
                <a:latin typeface="Calibri"/>
              </a:rPr>
              <a:t>Cosine = dot product in the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d_e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-dim joint space (512 for </a:t>
            </a:r>
            <a:r>
              <a:rPr sz="1400" b="0" i="0" dirty="0" err="1">
                <a:solidFill>
                  <a:srgbClr val="1E1E24"/>
                </a:solidFill>
                <a:latin typeface="Calibri"/>
              </a:rPr>
              <a:t>ViT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-B/32)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389120"/>
            <a:ext cx="8229600" cy="3200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4389120"/>
            <a:ext cx="7900416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>
                <a:solidFill>
                  <a:srgbClr val="7A1A2A"/>
                </a:solidFill>
                <a:latin typeface="Calibri"/>
              </a:rPr>
              <a:t>Different widths inside; one shared d_e outside.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528544-8E95-6E25-9D05-42623B7E32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IMAGE ENCODER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Image encoder: modified ResNet or Vision Transformer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vit_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74335"/>
            <a:ext cx="4846320" cy="2514769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639312"/>
            <a:ext cx="484632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Vision Transformer. </a:t>
            </a:r>
            <a:r>
              <a:rPr sz="900" b="0" i="1" dirty="0" err="1">
                <a:solidFill>
                  <a:srgbClr val="6B6B73"/>
                </a:solidFill>
                <a:latin typeface="Calibri"/>
              </a:rPr>
              <a:t>Dosovitskiy</a:t>
            </a:r>
            <a:r>
              <a:rPr sz="900" b="0" i="1" dirty="0">
                <a:solidFill>
                  <a:srgbClr val="6B6B73"/>
                </a:solidFill>
                <a:latin typeface="Calibri"/>
              </a:rPr>
              <a:t> et al. (2021), Fig. 1.</a:t>
            </a:r>
          </a:p>
        </p:txBody>
      </p:sp>
      <p:sp>
        <p:nvSpPr>
          <p:cNvPr id="8" name="Rectangle 7"/>
          <p:cNvSpPr/>
          <p:nvPr/>
        </p:nvSpPr>
        <p:spPr>
          <a:xfrm>
            <a:off x="5532120" y="1097280"/>
            <a:ext cx="3154680" cy="141732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0" y="1170432"/>
            <a:ext cx="2880360" cy="12893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2B6C8F"/>
                </a:solidFill>
                <a:latin typeface="Calibri"/>
              </a:rPr>
              <a:t>Vision Transformer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Image → 32/16/14-px patches → linear patch embedding + position embedding + [CLS] → Transformer. [CLS] output → LayerNorm → projection.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32120" y="2606040"/>
            <a:ext cx="3154680" cy="114300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69280" y="2679192"/>
            <a:ext cx="2880360" cy="101498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A0651A"/>
                </a:solidFill>
                <a:latin typeface="Calibri"/>
              </a:rPr>
              <a:t>Modified ResNet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ResNet-D stem, anti-aliased pooling, and attention pooling instead of global average pooling.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886200"/>
          <a:ext cx="8229600" cy="7772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Family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Models trained in the paper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Best model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ResNet / ViT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RN50, RN101, RN50x4, RN50x16, RN50x64 · ViT-B/32, ViT-B/16, ViT-L/14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ViT-L/14 @ 336 px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C88D79EA-2204-8E71-8050-74309CC5F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TEXT ENCODER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Text encoder, step 1: from prompt to tokens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ja_bert_tok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70650"/>
            <a:ext cx="4754880" cy="2567859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440680" y="1143000"/>
            <a:ext cx="3246120" cy="24688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Lower-cased </a:t>
            </a:r>
            <a:r>
              <a:rPr sz="1200" b="1" i="0">
                <a:solidFill>
                  <a:srgbClr val="1E1E24"/>
                </a:solidFill>
                <a:latin typeface="Calibri"/>
              </a:rPr>
              <a:t>byte-pair encoding (BPE)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, 49,152-token vocabulary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Frequent character pairs merged into sub-words: "playing" → play + ing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Wrap with </a:t>
            </a:r>
            <a:r>
              <a:rPr sz="1200" b="1" i="0">
                <a:solidFill>
                  <a:srgbClr val="1E1E24"/>
                </a:solidFill>
                <a:latin typeface="Calibri"/>
              </a:rPr>
              <a:t>[SOS]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 and </a:t>
            </a:r>
            <a:r>
              <a:rPr sz="1200" b="1" i="0">
                <a:solidFill>
                  <a:srgbClr val="1E1E24"/>
                </a:solidFill>
                <a:latin typeface="Calibri"/>
              </a:rPr>
              <a:t>[EOS]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; pad to 77 tokens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959352"/>
            <a:ext cx="8229600" cy="713232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4069080"/>
            <a:ext cx="7955279" cy="530352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1000">
                <a:solidFill>
                  <a:srgbClr val="E6E6EA"/>
                </a:solidFill>
                <a:latin typeface="Consolas"/>
              </a:rPr>
              <a:t>clip.tokenize("Hello World!")</a:t>
            </a:r>
          </a:p>
          <a:p>
            <a:pPr>
              <a:spcAft>
                <a:spcPts val="0"/>
              </a:spcAft>
            </a:pPr>
            <a:r>
              <a:rPr sz="1000">
                <a:solidFill>
                  <a:srgbClr val="8FBF8F"/>
                </a:solidFill>
                <a:latin typeface="Consolas"/>
              </a:rPr>
              <a:t># tensor([[49406, 3306, 1002, 256, 49407, 0, 0, ...]])   49406 = [SOS], 49407 = [EOS]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267A06-EC0E-9DFB-B318-9B26EF9989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TEXT ENCODER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Text encoder, step 2: a GPT-2-style Transformer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ja_gpt2_mask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77658"/>
            <a:ext cx="4206240" cy="1410842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2542032"/>
            <a:ext cx="42062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Self-attention vs. masked (causal) self-attention. </a:t>
            </a:r>
          </a:p>
        </p:txBody>
      </p:sp>
      <p:pic>
        <p:nvPicPr>
          <p:cNvPr id="8" name="Picture 7" descr="ja_gpt2_ma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23845"/>
            <a:ext cx="4206240" cy="1256029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57200" y="4133087"/>
            <a:ext cx="42062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The mask sets future scores to −∞ before the </a:t>
            </a:r>
            <a:r>
              <a:rPr sz="900" b="0" i="1" dirty="0" err="1">
                <a:solidFill>
                  <a:srgbClr val="6B6B73"/>
                </a:solidFill>
                <a:latin typeface="Calibri"/>
              </a:rPr>
              <a:t>softmax</a:t>
            </a:r>
            <a:r>
              <a:rPr sz="900" b="0" i="1" dirty="0">
                <a:solidFill>
                  <a:srgbClr val="6B6B73"/>
                </a:solidFill>
                <a:latin typeface="Calibri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1097280"/>
            <a:ext cx="3794760" cy="173736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0" y="1170432"/>
            <a:ext cx="3520440" cy="160934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E1E24"/>
                </a:solidFill>
                <a:latin typeface="Calibri"/>
              </a:rPr>
              <a:t>Shared building blocks with GPT-2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Token + learned position embeddings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Pre-LayerNorm residual Transformer blocks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Masked (causal) self-attention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2926080"/>
            <a:ext cx="3794760" cy="118872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0" y="2999232"/>
            <a:ext cx="3520440" cy="10607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CLIP size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12 layers · width 512 · 8 heads · ≈ 63M parameters (GPT-2 small: 12 layers · width 768)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389120"/>
            <a:ext cx="8229600" cy="3200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389120"/>
            <a:ext cx="7900416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>
                <a:solidFill>
                  <a:srgbClr val="7A1A2A"/>
                </a:solidFill>
                <a:latin typeface="Calibri"/>
              </a:rPr>
              <a:t>Why causal? It keeps the option to initialize from / add a language model.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3B8219F3-D56F-1097-3C75-F33F5085D0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TEXT ENCODER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GPT: the output is a next-token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ja_gpt2_outp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6800"/>
            <a:ext cx="5120640" cy="266700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776472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Last hidden state × token-embedding matrix → 50,257 logits → sample. </a:t>
            </a:r>
          </a:p>
        </p:txBody>
      </p:sp>
      <p:sp>
        <p:nvSpPr>
          <p:cNvPr id="8" name="Oval 7"/>
          <p:cNvSpPr/>
          <p:nvPr/>
        </p:nvSpPr>
        <p:spPr>
          <a:xfrm>
            <a:off x="5806440" y="116128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0488" y="1143000"/>
            <a:ext cx="2496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Every position predicts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A score for every word in the vocabulary.</a:t>
            </a:r>
          </a:p>
        </p:txBody>
      </p:sp>
      <p:sp>
        <p:nvSpPr>
          <p:cNvPr id="10" name="Oval 9"/>
          <p:cNvSpPr/>
          <p:nvPr/>
        </p:nvSpPr>
        <p:spPr>
          <a:xfrm>
            <a:off x="5806440" y="198424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0488" y="1965960"/>
            <a:ext cx="2496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Trained on the next token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Cross-entropy at each position.</a:t>
            </a:r>
          </a:p>
        </p:txBody>
      </p:sp>
      <p:sp>
        <p:nvSpPr>
          <p:cNvPr id="12" name="Oval 11"/>
          <p:cNvSpPr/>
          <p:nvPr/>
        </p:nvSpPr>
        <p:spPr>
          <a:xfrm>
            <a:off x="5806440" y="280720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0488" y="2788920"/>
            <a:ext cx="249631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Used autoregressively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Append the sampled token, run again, generate word by word.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14800"/>
            <a:ext cx="8229600" cy="5486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4114800"/>
            <a:ext cx="7900416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GPT answers "what word comes next?" — CLIP's text encoder never asks that question.</a:t>
            </a:r>
          </a:p>
        </p:txBody>
      </p:sp>
      <p:sp>
        <p:nvSpPr>
          <p:cNvPr id="16" name="灯片编号占位符 15">
            <a:extLst>
              <a:ext uri="{FF2B5EF4-FFF2-40B4-BE49-F238E27FC236}">
                <a16:creationId xmlns:a16="http://schemas.microsoft.com/office/drawing/2014/main" id="{FC1991D4-7CD4-7817-36BB-CE32E074E9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TEXT ENCODER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CLIP: the output is one sentence embedding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3732f360183c3c99950a0102753802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5394"/>
            <a:ext cx="3749039" cy="1049731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34840" y="1051560"/>
          <a:ext cx="4251960" cy="23317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68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2930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GPT-2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CLIP text encoder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Output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Vocabulary distribution at every position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One vector: [EOS] hidden state → LN → W_t → L2 norm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Training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Next-token cross-entropy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Batch-level contrastive cross-entropy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Inference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Autoregressive decoding, token by token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One forward pass, then compare with image vectors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3474720"/>
            <a:ext cx="8229600" cy="7315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Because of the causal mask, </a:t>
            </a:r>
            <a:r>
              <a:rPr sz="1200" b="1" i="0">
                <a:solidFill>
                  <a:srgbClr val="1E1E24"/>
                </a:solidFill>
                <a:latin typeface="Calibri"/>
              </a:rPr>
              <a:t>only [EOS] has attended to every token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 → it summarizes the sentence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No vocabulary head, no generation loop — the vector is </a:t>
            </a:r>
            <a:r>
              <a:rPr sz="1200" b="1" i="0">
                <a:solidFill>
                  <a:srgbClr val="1E1E24"/>
                </a:solidFill>
                <a:latin typeface="Calibri"/>
              </a:rPr>
              <a:t>compared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, not decoded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4297680"/>
            <a:ext cx="8229600" cy="384048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4297680"/>
            <a:ext cx="7900416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Same family of blocks, different objective: predict the next token vs. match the image.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1CC7E9-8880-7DDE-132D-D433D91169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TRAINING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One CLIP training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7437809D-3F91-7A01-899F-35FEA777AABC}"/>
              </a:ext>
            </a:extLst>
          </p:cNvPr>
          <p:cNvSpPr txBox="1"/>
          <p:nvPr/>
        </p:nvSpPr>
        <p:spPr>
          <a:xfrm>
            <a:off x="457200" y="1156278"/>
            <a:ext cx="1188720" cy="731520"/>
          </a:xfrm>
          <a:prstGeom prst="roundRect">
            <a:avLst>
              <a:gd name="adj" fmla="val 10000"/>
            </a:avLst>
          </a:prstGeom>
          <a:solidFill>
            <a:srgbClr val="E4EEF5"/>
          </a:solidFill>
          <a:ln w="19050">
            <a:solidFill>
              <a:srgbClr val="2B6C8F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images</a:t>
            </a:r>
            <a:endParaRPr lang="en-US" sz="11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[N, 3, H, W]</a:t>
            </a:r>
            <a:endParaRPr lang="en-US" sz="1150" dirty="0"/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C1AAA2B4-7356-31DE-7752-D10E2C4DB3E6}"/>
              </a:ext>
            </a:extLst>
          </p:cNvPr>
          <p:cNvSpPr/>
          <p:nvPr/>
        </p:nvSpPr>
        <p:spPr>
          <a:xfrm>
            <a:off x="1664208" y="1522038"/>
            <a:ext cx="210312" cy="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6A58F237-BC6A-17FB-57E3-BCFE79768109}"/>
              </a:ext>
            </a:extLst>
          </p:cNvPr>
          <p:cNvSpPr txBox="1"/>
          <p:nvPr/>
        </p:nvSpPr>
        <p:spPr>
          <a:xfrm>
            <a:off x="1892808" y="1156278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2B6C8F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encoder</a:t>
            </a:r>
            <a:endParaRPr lang="en-US" sz="1200" dirty="0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250C1F11-BCF4-F017-F99C-92E49997C732}"/>
              </a:ext>
            </a:extLst>
          </p:cNvPr>
          <p:cNvSpPr/>
          <p:nvPr/>
        </p:nvSpPr>
        <p:spPr>
          <a:xfrm>
            <a:off x="3191256" y="1522038"/>
            <a:ext cx="210312" cy="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D4DE1405-F13D-E540-C8D1-3120F76D5DE2}"/>
              </a:ext>
            </a:extLst>
          </p:cNvPr>
          <p:cNvSpPr txBox="1"/>
          <p:nvPr/>
        </p:nvSpPr>
        <p:spPr>
          <a:xfrm>
            <a:off x="3419856" y="1156278"/>
            <a:ext cx="1051560" cy="731520"/>
          </a:xfrm>
          <a:prstGeom prst="roundRect">
            <a:avLst>
              <a:gd name="adj" fmla="val 10000"/>
            </a:avLst>
          </a:prstGeom>
          <a:solidFill>
            <a:srgbClr val="2B6C8F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</a:t>
            </a:r>
            <a:endParaRPr lang="en-US" sz="11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[N, d_e]</a:t>
            </a:r>
            <a:endParaRPr lang="en-US" sz="1150" dirty="0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C22B73B3-F045-08C9-854A-E6BC73640802}"/>
              </a:ext>
            </a:extLst>
          </p:cNvPr>
          <p:cNvSpPr txBox="1"/>
          <p:nvPr/>
        </p:nvSpPr>
        <p:spPr>
          <a:xfrm>
            <a:off x="457200" y="2893638"/>
            <a:ext cx="1188720" cy="731520"/>
          </a:xfrm>
          <a:prstGeom prst="roundRect">
            <a:avLst>
              <a:gd name="adj" fmla="val 10000"/>
            </a:avLst>
          </a:prstGeom>
          <a:solidFill>
            <a:srgbClr val="FBEFDC"/>
          </a:solidFill>
          <a:ln w="19050">
            <a:solidFill>
              <a:srgbClr val="C7822A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captions</a:t>
            </a:r>
            <a:endParaRPr lang="en-US" sz="11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[N, L]</a:t>
            </a:r>
            <a:endParaRPr lang="en-US" sz="1150" dirty="0"/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7A83BC0F-2F6B-5061-47BE-66A5EE6DEE28}"/>
              </a:ext>
            </a:extLst>
          </p:cNvPr>
          <p:cNvSpPr/>
          <p:nvPr/>
        </p:nvSpPr>
        <p:spPr>
          <a:xfrm>
            <a:off x="1664208" y="3259398"/>
            <a:ext cx="210312" cy="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1">
            <a:extLst>
              <a:ext uri="{FF2B5EF4-FFF2-40B4-BE49-F238E27FC236}">
                <a16:creationId xmlns:a16="http://schemas.microsoft.com/office/drawing/2014/main" id="{43337875-CD3B-44DB-EB71-289DD37DD1EB}"/>
              </a:ext>
            </a:extLst>
          </p:cNvPr>
          <p:cNvSpPr txBox="1"/>
          <p:nvPr/>
        </p:nvSpPr>
        <p:spPr>
          <a:xfrm>
            <a:off x="1892808" y="2893638"/>
            <a:ext cx="128016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C7822A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encoder</a:t>
            </a:r>
            <a:endParaRPr lang="en-US" sz="1200" dirty="0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91126F78-CCB7-129D-D093-7EA9BA42AE42}"/>
              </a:ext>
            </a:extLst>
          </p:cNvPr>
          <p:cNvSpPr/>
          <p:nvPr/>
        </p:nvSpPr>
        <p:spPr>
          <a:xfrm>
            <a:off x="3191256" y="3259398"/>
            <a:ext cx="210312" cy="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A64AB627-D644-35BF-ADEE-4008D1E44348}"/>
              </a:ext>
            </a:extLst>
          </p:cNvPr>
          <p:cNvSpPr txBox="1"/>
          <p:nvPr/>
        </p:nvSpPr>
        <p:spPr>
          <a:xfrm>
            <a:off x="3419856" y="2893638"/>
            <a:ext cx="1051560" cy="731520"/>
          </a:xfrm>
          <a:prstGeom prst="roundRect">
            <a:avLst>
              <a:gd name="adj" fmla="val 10000"/>
            </a:avLst>
          </a:prstGeom>
          <a:solidFill>
            <a:srgbClr val="C7822A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</a:t>
            </a:r>
            <a:endParaRPr lang="en-US" sz="11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[N, d_e]</a:t>
            </a:r>
            <a:endParaRPr lang="en-US" sz="1150" dirty="0"/>
          </a:p>
        </p:txBody>
      </p:sp>
      <p:sp>
        <p:nvSpPr>
          <p:cNvPr id="29" name="Shape 14">
            <a:extLst>
              <a:ext uri="{FF2B5EF4-FFF2-40B4-BE49-F238E27FC236}">
                <a16:creationId xmlns:a16="http://schemas.microsoft.com/office/drawing/2014/main" id="{677FCCB0-46F1-75EC-360F-2E92CB46082F}"/>
              </a:ext>
            </a:extLst>
          </p:cNvPr>
          <p:cNvSpPr/>
          <p:nvPr/>
        </p:nvSpPr>
        <p:spPr>
          <a:xfrm>
            <a:off x="4489704" y="1522038"/>
            <a:ext cx="448056" cy="64008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15">
            <a:extLst>
              <a:ext uri="{FF2B5EF4-FFF2-40B4-BE49-F238E27FC236}">
                <a16:creationId xmlns:a16="http://schemas.microsoft.com/office/drawing/2014/main" id="{BDB4757B-3ACB-BC8E-9059-2BE011554769}"/>
              </a:ext>
            </a:extLst>
          </p:cNvPr>
          <p:cNvSpPr/>
          <p:nvPr/>
        </p:nvSpPr>
        <p:spPr>
          <a:xfrm flipV="1">
            <a:off x="4489704" y="2710758"/>
            <a:ext cx="448056" cy="54864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16">
            <a:extLst>
              <a:ext uri="{FF2B5EF4-FFF2-40B4-BE49-F238E27FC236}">
                <a16:creationId xmlns:a16="http://schemas.microsoft.com/office/drawing/2014/main" id="{8C83415F-1276-22B7-3A0E-199A751046B8}"/>
              </a:ext>
            </a:extLst>
          </p:cNvPr>
          <p:cNvSpPr txBox="1"/>
          <p:nvPr/>
        </p:nvSpPr>
        <p:spPr>
          <a:xfrm>
            <a:off x="5074920" y="1951806"/>
            <a:ext cx="329184" cy="32918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37EBD43D-A153-F55E-B748-8925FECA4F15}"/>
              </a:ext>
            </a:extLst>
          </p:cNvPr>
          <p:cNvSpPr txBox="1"/>
          <p:nvPr/>
        </p:nvSpPr>
        <p:spPr>
          <a:xfrm>
            <a:off x="5431536" y="1951806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3" name="Text 18">
            <a:extLst>
              <a:ext uri="{FF2B5EF4-FFF2-40B4-BE49-F238E27FC236}">
                <a16:creationId xmlns:a16="http://schemas.microsoft.com/office/drawing/2014/main" id="{09ED6B73-FD33-DCE8-B153-0BD063032208}"/>
              </a:ext>
            </a:extLst>
          </p:cNvPr>
          <p:cNvSpPr txBox="1"/>
          <p:nvPr/>
        </p:nvSpPr>
        <p:spPr>
          <a:xfrm>
            <a:off x="5788152" y="1951806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4" name="Text 19">
            <a:extLst>
              <a:ext uri="{FF2B5EF4-FFF2-40B4-BE49-F238E27FC236}">
                <a16:creationId xmlns:a16="http://schemas.microsoft.com/office/drawing/2014/main" id="{6EBE634F-42CD-20D6-B56C-F46F7824E403}"/>
              </a:ext>
            </a:extLst>
          </p:cNvPr>
          <p:cNvSpPr txBox="1"/>
          <p:nvPr/>
        </p:nvSpPr>
        <p:spPr>
          <a:xfrm>
            <a:off x="6144768" y="1951806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5" name="Text 20">
            <a:extLst>
              <a:ext uri="{FF2B5EF4-FFF2-40B4-BE49-F238E27FC236}">
                <a16:creationId xmlns:a16="http://schemas.microsoft.com/office/drawing/2014/main" id="{27660059-21C7-E988-C7AA-D17141DAB333}"/>
              </a:ext>
            </a:extLst>
          </p:cNvPr>
          <p:cNvSpPr txBox="1"/>
          <p:nvPr/>
        </p:nvSpPr>
        <p:spPr>
          <a:xfrm>
            <a:off x="5074920" y="2308422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6" name="Text 21">
            <a:extLst>
              <a:ext uri="{FF2B5EF4-FFF2-40B4-BE49-F238E27FC236}">
                <a16:creationId xmlns:a16="http://schemas.microsoft.com/office/drawing/2014/main" id="{86361572-E521-7B9C-54E2-35AD152C5807}"/>
              </a:ext>
            </a:extLst>
          </p:cNvPr>
          <p:cNvSpPr txBox="1"/>
          <p:nvPr/>
        </p:nvSpPr>
        <p:spPr>
          <a:xfrm>
            <a:off x="5431536" y="2308422"/>
            <a:ext cx="329184" cy="32918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7" name="Text 22">
            <a:extLst>
              <a:ext uri="{FF2B5EF4-FFF2-40B4-BE49-F238E27FC236}">
                <a16:creationId xmlns:a16="http://schemas.microsoft.com/office/drawing/2014/main" id="{F8D5E0D7-6860-BF28-9B80-D5D9B35D4A5E}"/>
              </a:ext>
            </a:extLst>
          </p:cNvPr>
          <p:cNvSpPr txBox="1"/>
          <p:nvPr/>
        </p:nvSpPr>
        <p:spPr>
          <a:xfrm>
            <a:off x="5788152" y="2308422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8" name="Text 23">
            <a:extLst>
              <a:ext uri="{FF2B5EF4-FFF2-40B4-BE49-F238E27FC236}">
                <a16:creationId xmlns:a16="http://schemas.microsoft.com/office/drawing/2014/main" id="{BB27F8D3-93A8-3674-AF3F-0B631DCE9EF4}"/>
              </a:ext>
            </a:extLst>
          </p:cNvPr>
          <p:cNvSpPr txBox="1"/>
          <p:nvPr/>
        </p:nvSpPr>
        <p:spPr>
          <a:xfrm>
            <a:off x="6144768" y="2308422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39" name="Text 24">
            <a:extLst>
              <a:ext uri="{FF2B5EF4-FFF2-40B4-BE49-F238E27FC236}">
                <a16:creationId xmlns:a16="http://schemas.microsoft.com/office/drawing/2014/main" id="{5917D26D-BD01-6DCF-0860-5EDE44BF4367}"/>
              </a:ext>
            </a:extLst>
          </p:cNvPr>
          <p:cNvSpPr txBox="1"/>
          <p:nvPr/>
        </p:nvSpPr>
        <p:spPr>
          <a:xfrm>
            <a:off x="5074920" y="2665038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0" name="Text 25">
            <a:extLst>
              <a:ext uri="{FF2B5EF4-FFF2-40B4-BE49-F238E27FC236}">
                <a16:creationId xmlns:a16="http://schemas.microsoft.com/office/drawing/2014/main" id="{928375E0-675F-1F4D-76BC-41CA92EBC71A}"/>
              </a:ext>
            </a:extLst>
          </p:cNvPr>
          <p:cNvSpPr txBox="1"/>
          <p:nvPr/>
        </p:nvSpPr>
        <p:spPr>
          <a:xfrm>
            <a:off x="5431536" y="2665038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1" name="Text 26">
            <a:extLst>
              <a:ext uri="{FF2B5EF4-FFF2-40B4-BE49-F238E27FC236}">
                <a16:creationId xmlns:a16="http://schemas.microsoft.com/office/drawing/2014/main" id="{8831E263-EE0E-A043-79AD-65A5E94E5945}"/>
              </a:ext>
            </a:extLst>
          </p:cNvPr>
          <p:cNvSpPr txBox="1"/>
          <p:nvPr/>
        </p:nvSpPr>
        <p:spPr>
          <a:xfrm>
            <a:off x="5788152" y="2665038"/>
            <a:ext cx="329184" cy="32918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2" name="Text 27">
            <a:extLst>
              <a:ext uri="{FF2B5EF4-FFF2-40B4-BE49-F238E27FC236}">
                <a16:creationId xmlns:a16="http://schemas.microsoft.com/office/drawing/2014/main" id="{EC00A222-7BA0-2771-9C49-0FCDBFFE4351}"/>
              </a:ext>
            </a:extLst>
          </p:cNvPr>
          <p:cNvSpPr txBox="1"/>
          <p:nvPr/>
        </p:nvSpPr>
        <p:spPr>
          <a:xfrm>
            <a:off x="6144768" y="2665038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3" name="Text 28">
            <a:extLst>
              <a:ext uri="{FF2B5EF4-FFF2-40B4-BE49-F238E27FC236}">
                <a16:creationId xmlns:a16="http://schemas.microsoft.com/office/drawing/2014/main" id="{4538AF42-DB3A-4DF3-4CE8-EE1AEFFF9FBB}"/>
              </a:ext>
            </a:extLst>
          </p:cNvPr>
          <p:cNvSpPr txBox="1"/>
          <p:nvPr/>
        </p:nvSpPr>
        <p:spPr>
          <a:xfrm>
            <a:off x="5074920" y="3021654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4" name="Text 29">
            <a:extLst>
              <a:ext uri="{FF2B5EF4-FFF2-40B4-BE49-F238E27FC236}">
                <a16:creationId xmlns:a16="http://schemas.microsoft.com/office/drawing/2014/main" id="{C7562985-4577-8267-2747-DE327EF9EC41}"/>
              </a:ext>
            </a:extLst>
          </p:cNvPr>
          <p:cNvSpPr txBox="1"/>
          <p:nvPr/>
        </p:nvSpPr>
        <p:spPr>
          <a:xfrm>
            <a:off x="5431536" y="3021654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5" name="Text 30">
            <a:extLst>
              <a:ext uri="{FF2B5EF4-FFF2-40B4-BE49-F238E27FC236}">
                <a16:creationId xmlns:a16="http://schemas.microsoft.com/office/drawing/2014/main" id="{4E37B995-18F2-6F9E-3731-E8DD94898AD9}"/>
              </a:ext>
            </a:extLst>
          </p:cNvPr>
          <p:cNvSpPr txBox="1"/>
          <p:nvPr/>
        </p:nvSpPr>
        <p:spPr>
          <a:xfrm>
            <a:off x="5788152" y="3021654"/>
            <a:ext cx="329184" cy="329184"/>
          </a:xfrm>
          <a:prstGeom prst="rect">
            <a:avLst/>
          </a:prstGeom>
          <a:solidFill>
            <a:srgbClr val="ECE9E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6" name="Text 31">
            <a:extLst>
              <a:ext uri="{FF2B5EF4-FFF2-40B4-BE49-F238E27FC236}">
                <a16:creationId xmlns:a16="http://schemas.microsoft.com/office/drawing/2014/main" id="{E59EC419-CE22-57FD-C533-87BF82F3D921}"/>
              </a:ext>
            </a:extLst>
          </p:cNvPr>
          <p:cNvSpPr txBox="1"/>
          <p:nvPr/>
        </p:nvSpPr>
        <p:spPr>
          <a:xfrm>
            <a:off x="6144768" y="3021654"/>
            <a:ext cx="329184" cy="329184"/>
          </a:xfrm>
          <a:prstGeom prst="rect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47" name="Text 32">
            <a:extLst>
              <a:ext uri="{FF2B5EF4-FFF2-40B4-BE49-F238E27FC236}">
                <a16:creationId xmlns:a16="http://schemas.microsoft.com/office/drawing/2014/main" id="{9EBE16BF-0D61-CC95-980A-CEDCC833A923}"/>
              </a:ext>
            </a:extLst>
          </p:cNvPr>
          <p:cNvSpPr txBox="1"/>
          <p:nvPr/>
        </p:nvSpPr>
        <p:spPr>
          <a:xfrm>
            <a:off x="4937760" y="1659198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logits</a:t>
            </a:r>
            <a:r>
              <a:rPr lang="en-US" sz="11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[N, N]</a:t>
            </a:r>
            <a:endParaRPr lang="en-US" sz="1150" dirty="0"/>
          </a:p>
        </p:txBody>
      </p:sp>
      <p:sp>
        <p:nvSpPr>
          <p:cNvPr id="48" name="Text 33">
            <a:extLst>
              <a:ext uri="{FF2B5EF4-FFF2-40B4-BE49-F238E27FC236}">
                <a16:creationId xmlns:a16="http://schemas.microsoft.com/office/drawing/2014/main" id="{388DD1E5-16FB-16EC-BD0E-E66EFF5C2B87}"/>
              </a:ext>
            </a:extLst>
          </p:cNvPr>
          <p:cNvSpPr txBox="1"/>
          <p:nvPr/>
        </p:nvSpPr>
        <p:spPr>
          <a:xfrm>
            <a:off x="4937760" y="344227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6B6B7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exp(t) · I·Tᵀ</a:t>
            </a:r>
            <a:endParaRPr lang="en-US" sz="1100" dirty="0"/>
          </a:p>
        </p:txBody>
      </p:sp>
      <p:sp>
        <p:nvSpPr>
          <p:cNvPr id="49" name="Shape 34">
            <a:extLst>
              <a:ext uri="{FF2B5EF4-FFF2-40B4-BE49-F238E27FC236}">
                <a16:creationId xmlns:a16="http://schemas.microsoft.com/office/drawing/2014/main" id="{2E356484-F318-BC3C-9F73-2E2F3A370BF2}"/>
              </a:ext>
            </a:extLst>
          </p:cNvPr>
          <p:cNvSpPr/>
          <p:nvPr/>
        </p:nvSpPr>
        <p:spPr>
          <a:xfrm flipV="1">
            <a:off x="6537960" y="1796358"/>
            <a:ext cx="411480" cy="54864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35">
            <a:extLst>
              <a:ext uri="{FF2B5EF4-FFF2-40B4-BE49-F238E27FC236}">
                <a16:creationId xmlns:a16="http://schemas.microsoft.com/office/drawing/2014/main" id="{5CA38D69-A6D8-4A6A-68A1-EBE77B6792AB}"/>
              </a:ext>
            </a:extLst>
          </p:cNvPr>
          <p:cNvSpPr/>
          <p:nvPr/>
        </p:nvSpPr>
        <p:spPr>
          <a:xfrm>
            <a:off x="6537960" y="2665038"/>
            <a:ext cx="411480" cy="457200"/>
          </a:xfrm>
          <a:prstGeom prst="line">
            <a:avLst/>
          </a:prstGeom>
          <a:noFill/>
          <a:ln w="19050">
            <a:solidFill>
              <a:srgbClr val="6B6B73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36">
            <a:extLst>
              <a:ext uri="{FF2B5EF4-FFF2-40B4-BE49-F238E27FC236}">
                <a16:creationId xmlns:a16="http://schemas.microsoft.com/office/drawing/2014/main" id="{04B1C095-E134-1BE5-CB1F-93BA8E535AAD}"/>
              </a:ext>
            </a:extLst>
          </p:cNvPr>
          <p:cNvSpPr txBox="1"/>
          <p:nvPr/>
        </p:nvSpPr>
        <p:spPr>
          <a:xfrm>
            <a:off x="6967728" y="1430598"/>
            <a:ext cx="1719072" cy="685800"/>
          </a:xfrm>
          <a:prstGeom prst="roundRect">
            <a:avLst>
              <a:gd name="adj" fmla="val 10667"/>
            </a:avLst>
          </a:prstGeom>
          <a:solidFill>
            <a:srgbClr val="E4EEF5"/>
          </a:solidFill>
          <a:ln w="12700">
            <a:solidFill>
              <a:srgbClr val="2B6C8F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r>
              <a:rPr lang="en-US" sz="1200" baseline="-40000" dirty="0">
                <a:solidFill>
                  <a:srgbClr val="2B6C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i→t</a:t>
            </a:r>
            <a:endParaRPr lang="en-US" sz="1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cross-entropy over rows</a:t>
            </a:r>
            <a:endParaRPr lang="en-US" sz="1200" dirty="0"/>
          </a:p>
        </p:txBody>
      </p:sp>
      <p:sp>
        <p:nvSpPr>
          <p:cNvPr id="52" name="Text 37">
            <a:extLst>
              <a:ext uri="{FF2B5EF4-FFF2-40B4-BE49-F238E27FC236}">
                <a16:creationId xmlns:a16="http://schemas.microsoft.com/office/drawing/2014/main" id="{1E429FBB-2856-FBB1-D4E6-A29B1755EB71}"/>
              </a:ext>
            </a:extLst>
          </p:cNvPr>
          <p:cNvSpPr txBox="1"/>
          <p:nvPr/>
        </p:nvSpPr>
        <p:spPr>
          <a:xfrm>
            <a:off x="6967728" y="2847918"/>
            <a:ext cx="1719072" cy="685800"/>
          </a:xfrm>
          <a:prstGeom prst="roundRect">
            <a:avLst>
              <a:gd name="adj" fmla="val 10667"/>
            </a:avLst>
          </a:prstGeom>
          <a:solidFill>
            <a:srgbClr val="FBEFDC"/>
          </a:solidFill>
          <a:ln w="12700">
            <a:solidFill>
              <a:srgbClr val="C7822A"/>
            </a:solidFill>
            <a:prstDash val="solid"/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0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r>
              <a:rPr lang="en-US" sz="1200" baseline="-40000" dirty="0">
                <a:solidFill>
                  <a:srgbClr val="A0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t→i</a:t>
            </a:r>
            <a:endParaRPr lang="en-US" sz="120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cross-entropy over columns</a:t>
            </a:r>
            <a:endParaRPr lang="en-US" sz="1200" dirty="0"/>
          </a:p>
        </p:txBody>
      </p:sp>
      <p:sp>
        <p:nvSpPr>
          <p:cNvPr id="53" name="Shape 38">
            <a:extLst>
              <a:ext uri="{FF2B5EF4-FFF2-40B4-BE49-F238E27FC236}">
                <a16:creationId xmlns:a16="http://schemas.microsoft.com/office/drawing/2014/main" id="{523E4E60-E0F4-9454-6620-4BA6B778202D}"/>
              </a:ext>
            </a:extLst>
          </p:cNvPr>
          <p:cNvSpPr/>
          <p:nvPr/>
        </p:nvSpPr>
        <p:spPr>
          <a:xfrm>
            <a:off x="7827264" y="2134686"/>
            <a:ext cx="0" cy="182880"/>
          </a:xfrm>
          <a:prstGeom prst="line">
            <a:avLst/>
          </a:prstGeom>
          <a:noFill/>
          <a:ln w="25400">
            <a:solidFill>
              <a:srgbClr val="9D223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39">
            <a:extLst>
              <a:ext uri="{FF2B5EF4-FFF2-40B4-BE49-F238E27FC236}">
                <a16:creationId xmlns:a16="http://schemas.microsoft.com/office/drawing/2014/main" id="{430E4E45-3969-309D-A029-B812D606E2D9}"/>
              </a:ext>
            </a:extLst>
          </p:cNvPr>
          <p:cNvSpPr/>
          <p:nvPr/>
        </p:nvSpPr>
        <p:spPr>
          <a:xfrm flipV="1">
            <a:off x="7827264" y="2646750"/>
            <a:ext cx="0" cy="182880"/>
          </a:xfrm>
          <a:prstGeom prst="line">
            <a:avLst/>
          </a:prstGeom>
          <a:noFill/>
          <a:ln w="25400">
            <a:solidFill>
              <a:srgbClr val="9D223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40">
            <a:extLst>
              <a:ext uri="{FF2B5EF4-FFF2-40B4-BE49-F238E27FC236}">
                <a16:creationId xmlns:a16="http://schemas.microsoft.com/office/drawing/2014/main" id="{3EAF2127-7202-58CF-5DB0-1A21BDC17600}"/>
              </a:ext>
            </a:extLst>
          </p:cNvPr>
          <p:cNvSpPr txBox="1"/>
          <p:nvPr/>
        </p:nvSpPr>
        <p:spPr>
          <a:xfrm>
            <a:off x="6967728" y="2335854"/>
            <a:ext cx="1719072" cy="292608"/>
          </a:xfrm>
          <a:prstGeom prst="roundRect">
            <a:avLst>
              <a:gd name="adj" fmla="val 50000"/>
            </a:avLst>
          </a:prstGeom>
          <a:solidFill>
            <a:srgbClr val="9D2235"/>
          </a:solidFill>
          <a:ln/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→ backprop</a:t>
            </a:r>
            <a:endParaRPr lang="en-US" sz="1100" dirty="0"/>
          </a:p>
        </p:txBody>
      </p:sp>
      <p:sp>
        <p:nvSpPr>
          <p:cNvPr id="56" name="Text 41">
            <a:extLst>
              <a:ext uri="{FF2B5EF4-FFF2-40B4-BE49-F238E27FC236}">
                <a16:creationId xmlns:a16="http://schemas.microsoft.com/office/drawing/2014/main" id="{E3FC4F6A-24CC-5B2E-CEF3-E0A3EC43B6C3}"/>
              </a:ext>
            </a:extLst>
          </p:cNvPr>
          <p:cNvSpPr txBox="1"/>
          <p:nvPr/>
        </p:nvSpPr>
        <p:spPr>
          <a:xfrm>
            <a:off x="466344" y="4054926"/>
            <a:ext cx="292608" cy="292608"/>
          </a:xfrm>
          <a:prstGeom prst="ellipse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57" name="Text 42">
            <a:extLst>
              <a:ext uri="{FF2B5EF4-FFF2-40B4-BE49-F238E27FC236}">
                <a16:creationId xmlns:a16="http://schemas.microsoft.com/office/drawing/2014/main" id="{E809D330-518D-6F43-F33A-89958BF48CD6}"/>
              </a:ext>
            </a:extLst>
          </p:cNvPr>
          <p:cNvSpPr txBox="1"/>
          <p:nvPr/>
        </p:nvSpPr>
        <p:spPr>
          <a:xfrm>
            <a:off x="822960" y="406407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 independently</a:t>
            </a:r>
            <a:endParaRPr lang="en-US" sz="1150" dirty="0"/>
          </a:p>
        </p:txBody>
      </p:sp>
      <p:sp>
        <p:nvSpPr>
          <p:cNvPr id="58" name="Text 43">
            <a:extLst>
              <a:ext uri="{FF2B5EF4-FFF2-40B4-BE49-F238E27FC236}">
                <a16:creationId xmlns:a16="http://schemas.microsoft.com/office/drawing/2014/main" id="{AD57D20F-E961-B6BE-140C-0446B338C25A}"/>
              </a:ext>
            </a:extLst>
          </p:cNvPr>
          <p:cNvSpPr txBox="1"/>
          <p:nvPr/>
        </p:nvSpPr>
        <p:spPr>
          <a:xfrm>
            <a:off x="2551176" y="4054926"/>
            <a:ext cx="292608" cy="292608"/>
          </a:xfrm>
          <a:prstGeom prst="ellipse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59" name="Text 44">
            <a:extLst>
              <a:ext uri="{FF2B5EF4-FFF2-40B4-BE49-F238E27FC236}">
                <a16:creationId xmlns:a16="http://schemas.microsoft.com/office/drawing/2014/main" id="{BB108D7A-8A86-2899-2765-BDE18237D726}"/>
              </a:ext>
            </a:extLst>
          </p:cNvPr>
          <p:cNvSpPr txBox="1"/>
          <p:nvPr/>
        </p:nvSpPr>
        <p:spPr>
          <a:xfrm>
            <a:off x="2907792" y="406407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pairwise similarities</a:t>
            </a:r>
            <a:endParaRPr lang="en-US" sz="1150" dirty="0"/>
          </a:p>
        </p:txBody>
      </p:sp>
      <p:sp>
        <p:nvSpPr>
          <p:cNvPr id="60" name="Text 45">
            <a:extLst>
              <a:ext uri="{FF2B5EF4-FFF2-40B4-BE49-F238E27FC236}">
                <a16:creationId xmlns:a16="http://schemas.microsoft.com/office/drawing/2014/main" id="{0464A588-28C6-4B9B-D183-EE24157A1533}"/>
              </a:ext>
            </a:extLst>
          </p:cNvPr>
          <p:cNvSpPr txBox="1"/>
          <p:nvPr/>
        </p:nvSpPr>
        <p:spPr>
          <a:xfrm>
            <a:off x="4636008" y="4054926"/>
            <a:ext cx="292608" cy="292608"/>
          </a:xfrm>
          <a:prstGeom prst="ellipse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61" name="Text 46">
            <a:extLst>
              <a:ext uri="{FF2B5EF4-FFF2-40B4-BE49-F238E27FC236}">
                <a16:creationId xmlns:a16="http://schemas.microsoft.com/office/drawing/2014/main" id="{537C101A-2D75-0E92-AAA0-38353BC4C74E}"/>
              </a:ext>
            </a:extLst>
          </p:cNvPr>
          <p:cNvSpPr txBox="1"/>
          <p:nvPr/>
        </p:nvSpPr>
        <p:spPr>
          <a:xfrm>
            <a:off x="4992624" y="406407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scaling</a:t>
            </a:r>
            <a:endParaRPr lang="en-US" sz="1150" dirty="0"/>
          </a:p>
        </p:txBody>
      </p:sp>
      <p:sp>
        <p:nvSpPr>
          <p:cNvPr id="62" name="Text 47">
            <a:extLst>
              <a:ext uri="{FF2B5EF4-FFF2-40B4-BE49-F238E27FC236}">
                <a16:creationId xmlns:a16="http://schemas.microsoft.com/office/drawing/2014/main" id="{5C119E4D-7807-E208-B7A7-E533CF72EFB3}"/>
              </a:ext>
            </a:extLst>
          </p:cNvPr>
          <p:cNvSpPr txBox="1"/>
          <p:nvPr/>
        </p:nvSpPr>
        <p:spPr>
          <a:xfrm>
            <a:off x="6720840" y="4054926"/>
            <a:ext cx="292608" cy="292608"/>
          </a:xfrm>
          <a:prstGeom prst="ellipse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63" name="Text 48">
            <a:extLst>
              <a:ext uri="{FF2B5EF4-FFF2-40B4-BE49-F238E27FC236}">
                <a16:creationId xmlns:a16="http://schemas.microsoft.com/office/drawing/2014/main" id="{4D716D19-785A-EA0A-1705-F6548073F354}"/>
              </a:ext>
            </a:extLst>
          </p:cNvPr>
          <p:cNvSpPr txBox="1"/>
          <p:nvPr/>
        </p:nvSpPr>
        <p:spPr>
          <a:xfrm>
            <a:off x="7077456" y="406407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E1E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both losses</a:t>
            </a:r>
            <a:endParaRPr lang="en-US" sz="115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602CFB-FD85-611C-F8BA-28E426A6B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ZERO-SHOT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Zero-shot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ad0f1dccd0aed81d2240ec51216fb2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06" y="1051560"/>
            <a:ext cx="4355706" cy="3337559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Oval 7"/>
          <p:cNvSpPr/>
          <p:nvPr/>
        </p:nvSpPr>
        <p:spPr>
          <a:xfrm>
            <a:off x="5074920" y="116128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8968" y="1143000"/>
            <a:ext cx="322783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Prompts from class names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"plane", "car", "dog" → "A photo of a {object}."</a:t>
            </a:r>
          </a:p>
        </p:txBody>
      </p:sp>
      <p:sp>
        <p:nvSpPr>
          <p:cNvPr id="10" name="Oval 9"/>
          <p:cNvSpPr/>
          <p:nvPr/>
        </p:nvSpPr>
        <p:spPr>
          <a:xfrm>
            <a:off x="5074920" y="198424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8968" y="1965960"/>
            <a:ext cx="322783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Encode once as text embeddings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These K vectors ARE the classifier weights.</a:t>
            </a:r>
          </a:p>
        </p:txBody>
      </p:sp>
      <p:sp>
        <p:nvSpPr>
          <p:cNvPr id="12" name="Oval 11"/>
          <p:cNvSpPr/>
          <p:nvPr/>
        </p:nvSpPr>
        <p:spPr>
          <a:xfrm>
            <a:off x="5074920" y="2807208"/>
            <a:ext cx="274320" cy="274320"/>
          </a:xfrm>
          <a:prstGeom prst="ellipse">
            <a:avLst/>
          </a:prstGeom>
          <a:solidFill>
            <a:srgbClr val="9D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8968" y="2788920"/>
            <a:ext cx="3227832" cy="6400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100"/>
              </a:spcAft>
            </a:pPr>
            <a:r>
              <a:rPr sz="1200" b="1" i="0">
                <a:solidFill>
                  <a:srgbClr val="1E1E24"/>
                </a:solidFill>
                <a:latin typeface="Calibri"/>
              </a:rPr>
              <a:t>Rank classes by similarity</a:t>
            </a:r>
          </a:p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B6B73"/>
                </a:solidFill>
                <a:latin typeface="Calibri"/>
              </a:rPr>
              <a:t>Encode the image; prediction = argmax cos(I, Tₖ).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3749039"/>
            <a:ext cx="3611880" cy="502920"/>
          </a:xfrm>
          <a:prstGeom prst="rect">
            <a:avLst/>
          </a:prstGeom>
          <a:solidFill>
            <a:srgbClr val="F7E7EA"/>
          </a:solidFill>
        </p:spPr>
        <p:txBody>
          <a:bodyPr wrap="square" lIns="0" tIns="0" rIns="0" bIns="0" anchor="ctr"/>
          <a:lstStyle/>
          <a:p>
            <a:pPr algn="ctr"/>
            <a:r>
              <a:rPr sz="1500" b="1" i="0">
                <a:solidFill>
                  <a:srgbClr val="9D2235"/>
                </a:solidFill>
                <a:latin typeface="Calibri"/>
              </a:rPr>
              <a:t>prediction = argmaxₖ cos(I, Tₖ)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1C45CA-8F0B-E1C6-4A11-1BE71161F9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ZERO-SHOT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Zero-shot in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3336c8ee6973e0203f26dc5134e5ed9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22" y="1051560"/>
            <a:ext cx="3806475" cy="361188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pic>
        <p:nvPicPr>
          <p:cNvPr id="7" name="Picture 6" descr="sun39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6642" y="1051560"/>
            <a:ext cx="2851235" cy="237744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4617720" y="3840480"/>
            <a:ext cx="4069080" cy="82296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82312" y="3840480"/>
            <a:ext cx="3739896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One model, different label sets, no retraining: each dataset only supplies its class names.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D231CCB0-B2EA-D7E2-D7AD-7B1B2FCE05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ZERO-SHOT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Zero-shot is not training a new head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s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703" y="1051560"/>
            <a:ext cx="5890593" cy="146304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254203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Zero-shot skips the red "fine-tuning on task-specific data" box.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472337"/>
              </p:ext>
            </p:extLst>
          </p:nvPr>
        </p:nvGraphicFramePr>
        <p:xfrm>
          <a:off x="457200" y="2788920"/>
          <a:ext cx="8229600" cy="14813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endParaRPr/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Zero-shot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Linear probe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Calibri"/>
                        </a:rPr>
                        <a:t>Fine-tuning</a:t>
                      </a:r>
                    </a:p>
                  </a:txBody>
                  <a:tcPr marL="73152" marR="73152" marT="36576" marB="36576" anchor="ctr">
                    <a:solidFill>
                      <a:srgbClr val="9D2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Encoder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frozen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frozen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updated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Trained on target data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nothing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one linear classifier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all weights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Classes defined by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text prompts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classifier weights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classifier head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r>
                        <a:rPr sz="1000" b="1" i="0">
                          <a:solidFill>
                            <a:srgbClr val="1E1E24"/>
                          </a:solidFill>
                          <a:latin typeface="Calibri"/>
                        </a:rPr>
                        <a:t>Adding a class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>
                          <a:solidFill>
                            <a:srgbClr val="1E1E24"/>
                          </a:solidFill>
                          <a:latin typeface="Calibri"/>
                        </a:rPr>
                        <a:t>write a new prompt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collect labels, retrain head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0" dirty="0">
                          <a:solidFill>
                            <a:srgbClr val="1E1E24"/>
                          </a:solidFill>
                          <a:latin typeface="Calibri"/>
                        </a:rPr>
                        <a:t>retrain the model</a:t>
                      </a:r>
                    </a:p>
                  </a:txBody>
                  <a:tcPr marL="73152" marR="73152" marT="36576" marB="36576" anchor="ctr">
                    <a:solidFill>
                      <a:srgbClr val="F6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457200" y="4297680"/>
            <a:ext cx="8229600" cy="384048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4297680"/>
            <a:ext cx="7900416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Zero-shot is inference with a text-generated classifier, not a training procedure.</a:t>
            </a: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ED24B229-7113-55BC-F15D-9B9324DED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PROMPTS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Prompt engineering: give the class name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pc_lab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74623"/>
            <a:ext cx="4206240" cy="1691232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2816352"/>
            <a:ext cx="42062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Labels → "a photo of a {label}". 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1051560"/>
            <a:ext cx="3794760" cy="96012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0" y="1124712"/>
            <a:ext cx="35204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 dirty="0">
                <a:solidFill>
                  <a:srgbClr val="9D2235"/>
                </a:solidFill>
                <a:latin typeface="Calibri"/>
              </a:rPr>
              <a:t>Polysemy</a:t>
            </a:r>
          </a:p>
          <a:p>
            <a:pPr algn="l">
              <a:spcAft>
                <a:spcPts val="200"/>
              </a:spcAft>
            </a:pPr>
            <a:r>
              <a:rPr sz="1100" b="0" i="0" dirty="0">
                <a:solidFill>
                  <a:srgbClr val="1E1E24"/>
                </a:solidFill>
                <a:latin typeface="Calibri"/>
              </a:rPr>
              <a:t>"crane": machine or bird?  "boxer": dog breed or athlete?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2103120"/>
            <a:ext cx="3794760" cy="96012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0" y="2176272"/>
            <a:ext cx="35204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Distribution gap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Captions are sentences, not single words → +1.3 points on ImageNet.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3154680"/>
            <a:ext cx="3794760" cy="96012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0" y="3227832"/>
            <a:ext cx="35204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Domain wording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"a photo of a {label}, a type of pet."  "a satellite photo of a {label}."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3154680"/>
            <a:ext cx="4206240" cy="10972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A bare label is a poor query for a model trained on full captions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0" i="0">
                <a:solidFill>
                  <a:srgbClr val="1E1E24"/>
                </a:solidFill>
                <a:latin typeface="Calibri"/>
              </a:rPr>
              <a:t>The prompt is part of the classifier</a:t>
            </a:r>
          </a:p>
        </p:txBody>
      </p:sp>
      <p:sp>
        <p:nvSpPr>
          <p:cNvPr id="15" name="灯片编号占位符 14">
            <a:extLst>
              <a:ext uri="{FF2B5EF4-FFF2-40B4-BE49-F238E27FC236}">
                <a16:creationId xmlns:a16="http://schemas.microsoft.com/office/drawing/2014/main" id="{95BEF2FE-4104-3F66-3D5F-47093040E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PROMPTS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Prompt wording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88845606ea2c8da1d1a790f03dfc81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87551"/>
            <a:ext cx="5669280" cy="2482697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080760" y="1143000"/>
            <a:ext cx="2606040" cy="310896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 err="1">
                <a:solidFill>
                  <a:srgbClr val="1E1E24"/>
                </a:solidFill>
                <a:latin typeface="Calibri"/>
              </a:rPr>
              <a:t>EuroSAT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: "a photo of a [CLASS]" 24.2% → "a centered satellite photo of a [CLASS]" 37.6%</a:t>
            </a:r>
            <a:endParaRPr lang="en-US" sz="1600" b="0" i="0" dirty="0">
              <a:solidFill>
                <a:srgbClr val="1E1E24"/>
              </a:solidFill>
              <a:latin typeface="Calibri"/>
            </a:endParaRP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endParaRPr sz="1600" b="0" i="0" dirty="0">
              <a:solidFill>
                <a:srgbClr val="1E1E24"/>
              </a:solidFill>
              <a:latin typeface="Calibri"/>
            </a:endParaRP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 err="1">
                <a:solidFill>
                  <a:srgbClr val="1E1E24"/>
                </a:solidFill>
                <a:latin typeface="Calibri"/>
              </a:rPr>
              <a:t>Flowers102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: "a flower photo of a [CLASS]" +5 points</a:t>
            </a:r>
            <a:endParaRPr lang="en-US" sz="1600" b="0" i="0" dirty="0">
              <a:solidFill>
                <a:srgbClr val="1E1E24"/>
              </a:solidFill>
              <a:latin typeface="Calibri"/>
            </a:endParaRP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endParaRPr sz="1600" b="0" i="0" dirty="0">
              <a:solidFill>
                <a:srgbClr val="1E1E24"/>
              </a:solidFill>
              <a:latin typeface="Calibri"/>
            </a:endParaRP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Learning the context vectors (green) helps more — but needs labeled data</a:t>
            </a: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68560D-9E58-1EF9-3E6C-D6345A1FF6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PROMPTS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Prompt ensembling: average several wordings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lip_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70" y="1051560"/>
            <a:ext cx="3694738" cy="3611879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26280" y="1097280"/>
            <a:ext cx="4160520" cy="640080"/>
          </a:xfrm>
          <a:prstGeom prst="rect">
            <a:avLst/>
          </a:prstGeom>
          <a:solidFill>
            <a:srgbClr val="F3F3F5"/>
          </a:solidFill>
        </p:spPr>
        <p:txBody>
          <a:bodyPr wrap="square" lIns="0" tIns="0" rIns="0" bIns="0" anchor="ctr"/>
          <a:lstStyle/>
          <a:p>
            <a:pPr algn="ctr"/>
            <a:r>
              <a:rPr sz="1400" b="0" i="0">
                <a:solidFill>
                  <a:srgbClr val="1E1E24"/>
                </a:solidFill>
                <a:latin typeface="Cambria"/>
              </a:rPr>
              <a:t>w_c = normalize( (1/M) Σₘ T( templateₘ(c) ) 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1874519"/>
            <a:ext cx="4160520" cy="96012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90872" y="1984248"/>
            <a:ext cx="3886200" cy="7772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1000">
                <a:solidFill>
                  <a:srgbClr val="E6E6EA"/>
                </a:solidFill>
                <a:latin typeface="Consolas"/>
              </a:rPr>
              <a:t>"a photo of a {c}."</a:t>
            </a:r>
          </a:p>
          <a:p>
            <a:pPr>
              <a:spcAft>
                <a:spcPts val="0"/>
              </a:spcAft>
            </a:pPr>
            <a:r>
              <a:rPr sz="1000">
                <a:solidFill>
                  <a:srgbClr val="E6E6EA"/>
                </a:solidFill>
                <a:latin typeface="Consolas"/>
              </a:rPr>
              <a:t>"a bad photo of the {c}."</a:t>
            </a:r>
          </a:p>
          <a:p>
            <a:pPr>
              <a:spcAft>
                <a:spcPts val="0"/>
              </a:spcAft>
            </a:pPr>
            <a:r>
              <a:rPr sz="1000">
                <a:solidFill>
                  <a:srgbClr val="E6E6EA"/>
                </a:solidFill>
                <a:latin typeface="Consolas"/>
              </a:rPr>
              <a:t>"a sculpture of a {c}."   ... (80 for ImageNet)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2971800"/>
            <a:ext cx="1965960" cy="777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3000" b="1" i="0">
                <a:solidFill>
                  <a:srgbClr val="9D2235"/>
                </a:solidFill>
                <a:latin typeface="Cambria"/>
              </a:rPr>
              <a:t>+1.3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0840" y="2971800"/>
            <a:ext cx="1965960" cy="777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3000" b="1" i="0">
                <a:solidFill>
                  <a:srgbClr val="2B6C8F"/>
                </a:solidFill>
                <a:latin typeface="Cambria"/>
              </a:rPr>
              <a:t>+3.5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3703320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sz="1050" b="0" i="0">
                <a:solidFill>
                  <a:srgbClr val="6B6B73"/>
                </a:solidFill>
                <a:latin typeface="Calibri"/>
              </a:rPr>
              <a:t>default template (ImageNet)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3703320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sz="1050" b="0" i="0">
                <a:solidFill>
                  <a:srgbClr val="6B6B73"/>
                </a:solidFill>
                <a:latin typeface="Calibri"/>
              </a:rPr>
              <a:t>80-prompt ensemble (ImageNet)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C61DE3-2AB1-8030-3FF9-9B90B919C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III · RETRIEVAL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Cross-modal retrieval in both directions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48a0d7eef8cea9f9920c32fe5a74235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9417"/>
            <a:ext cx="5120640" cy="2453165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547872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Text → image: "a boy jumping with skateboard" / "a girl jumping from swing</a:t>
            </a:r>
          </a:p>
        </p:txBody>
      </p:sp>
      <p:pic>
        <p:nvPicPr>
          <p:cNvPr id="8" name="Picture 7" descr="hf_summer_cl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440" y="1291315"/>
            <a:ext cx="2880360" cy="1989368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806440" y="3547872"/>
            <a:ext cx="288036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Query "beach" on satellite images. HF blog.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840480"/>
            <a:ext cx="4023360" cy="82296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3913632"/>
            <a:ext cx="3749040" cy="69494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Text → image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Encode the query sentence; rank indexed image vectors.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63440" y="3840480"/>
            <a:ext cx="4023360" cy="82296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3913632"/>
            <a:ext cx="3749040" cy="69494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Image → text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Encode the image; rank caption / prompt vectors.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8DEC16-2287-B95A-C4FF-5814ED35E2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35F1-44A8-B28D-8EBF-1E63ECF4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981ABD-8033-D84A-8D09-5421932393A2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5ACC5C-BD86-05AF-D762-6709CAE31A8F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240867-9005-D8E1-203F-C07C8BAB1711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696CBA-CB13-7D77-B1BB-475347CC5957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4F9DF-A4C8-7D3D-36D3-FA13DE00CBA6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B2757D-449C-0F96-3918-23CEDDDA57C6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65CB69-301B-5398-5D89-2691927053C3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dirty="0">
                <a:solidFill>
                  <a:srgbClr val="6B6B73"/>
                </a:solidFill>
                <a:latin typeface="Calibri"/>
              </a:rPr>
              <a:t>Why</a:t>
            </a:r>
            <a:r>
              <a:rPr sz="1200" b="0" i="0" dirty="0">
                <a:solidFill>
                  <a:srgbClr val="6B6B73"/>
                </a:solidFill>
                <a:latin typeface="Calibri"/>
              </a:rPr>
              <a:t>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E8C52-64A5-BC8A-8FD3-67FC486E1990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D338A1-9A2F-6807-444F-6345A71A3262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2ADD4-8AB5-1FB9-DA25-60B5B645DAAD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BE2C6F-D63D-4D67-8ACE-EA490631C363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27FD70-5798-FBF0-8CA2-CA4EB9510369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2FF6C1-5684-345E-11F1-548AF1F0109C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23A655-1019-0A25-0AF1-DB2F77298147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3B428A-A04F-99BC-C241-EE8E4696D222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D0FFDD-3B8F-14CB-AB61-F6FACE7C69A1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BE81EC-60B0-DB35-DEBF-9939C3968EE8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C8F335-CBF1-A887-B543-EAEE50323BD6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985B8F-AEEE-593A-101A-8241132E94E2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06A9AD-F097-2149-9991-13D4B0A3CBB9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E4D685-CC6E-9676-B96C-93974110A6A9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75AF25-F76D-1B18-2EBB-DEE4CC4FEDA2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79BA63-02FA-4E6E-B327-96ED3AC87284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702A81E-0418-9543-48B0-E028DFF3CAD0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3530FAC-1A09-EFF0-0225-C6E7A0CF6544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4E29DC-49A9-5BE3-CF5E-576E08F46EB9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279320-4DDE-7996-985A-CD53AB9D8D3B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DE0DE1B-4186-CDC2-7936-D32DEDB25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65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Evaluating robustness to distribution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031160773a33028e1abaef0b6582d5b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48764"/>
            <a:ext cx="5394960" cy="202311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080760" y="109728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1" i="0">
                <a:solidFill>
                  <a:srgbClr val="2B6C8F"/>
                </a:solidFill>
                <a:latin typeface="Calibri"/>
              </a:rPr>
              <a:t>ImageNetV2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0760" y="133502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6B6B73"/>
                </a:solidFill>
                <a:latin typeface="Calibri"/>
              </a:rPr>
              <a:t>new collection, same protocol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1645919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1" i="0">
                <a:solidFill>
                  <a:srgbClr val="2B6C8F"/>
                </a:solidFill>
                <a:latin typeface="Calibri"/>
              </a:rPr>
              <a:t>ImageNet-R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0760" y="188366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6B6B73"/>
                </a:solidFill>
                <a:latin typeface="Calibri"/>
              </a:rPr>
              <a:t>art, cartoons, renditions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0760" y="219456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1" i="0">
                <a:solidFill>
                  <a:srgbClr val="2B6C8F"/>
                </a:solidFill>
                <a:latin typeface="Calibri"/>
              </a:rPr>
              <a:t>ImageNet-Sketch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760" y="243230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6B6B73"/>
                </a:solidFill>
                <a:latin typeface="Calibri"/>
              </a:rPr>
              <a:t>black-and-white sketches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60" y="274320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1" i="0">
                <a:solidFill>
                  <a:srgbClr val="2B6C8F"/>
                </a:solidFill>
                <a:latin typeface="Calibri"/>
              </a:rPr>
              <a:t>ObjectNet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298094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6B6B73"/>
                </a:solidFill>
                <a:latin typeface="Calibri"/>
              </a:rPr>
              <a:t>odd poses and backgrounds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0760" y="3291839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1" i="0">
                <a:solidFill>
                  <a:srgbClr val="2B6C8F"/>
                </a:solidFill>
                <a:latin typeface="Calibri"/>
              </a:rPr>
              <a:t>ImageNet-A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0760" y="352958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050" b="0" i="0">
                <a:solidFill>
                  <a:srgbClr val="6B6B73"/>
                </a:solidFill>
                <a:latin typeface="Calibri"/>
              </a:rPr>
              <a:t>adversarially filtered images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343400"/>
            <a:ext cx="8229600" cy="347472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1792" y="4343400"/>
            <a:ext cx="7900416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 dirty="0">
                <a:solidFill>
                  <a:srgbClr val="7A1A2A"/>
                </a:solidFill>
                <a:latin typeface="Calibri"/>
              </a:rPr>
              <a:t>Same 1000 classes, different look: does accuracy survive?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00737DB-70EF-DF67-92BB-4569222132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CLIP on natural distribution shifts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54600" y="2693056"/>
            <a:ext cx="2180581" cy="73152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67144" y="2693056"/>
            <a:ext cx="1915521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00" b="1" i="0" dirty="0">
                <a:solidFill>
                  <a:srgbClr val="7A1A2A"/>
                </a:solidFill>
                <a:latin typeface="Calibri"/>
              </a:rPr>
              <a:t>The farther from ImageNet photos, the larger </a:t>
            </a:r>
            <a:r>
              <a:rPr sz="1100" b="1" i="0" dirty="0" err="1">
                <a:solidFill>
                  <a:srgbClr val="7A1A2A"/>
                </a:solidFill>
                <a:latin typeface="Calibri"/>
              </a:rPr>
              <a:t>CLIP's</a:t>
            </a:r>
            <a:r>
              <a:rPr sz="1100" b="1" i="0" dirty="0">
                <a:solidFill>
                  <a:srgbClr val="7A1A2A"/>
                </a:solidFill>
                <a:latin typeface="Calibri"/>
              </a:rPr>
              <a:t> advantage.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D0D18FD-C3FC-6808-7280-264126D92F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0" t="-1" b="-1761"/>
          <a:stretch>
            <a:fillRect/>
          </a:stretch>
        </p:blipFill>
        <p:spPr>
          <a:xfrm>
            <a:off x="785191" y="1007020"/>
            <a:ext cx="5934469" cy="3781554"/>
          </a:xfrm>
          <a:prstGeom prst="rect">
            <a:avLst/>
          </a:prstGeom>
        </p:spPr>
      </p:pic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E6DFEFC-D06E-1914-8639-3BE31047F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Effective robustness curve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720" y="1143000"/>
            <a:ext cx="4069080" cy="23774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x: ImageNet accuracy · y: average on 7 natural-shift datasets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Standard ImageNet models (blue) and robustness techniques (gray) follow one trend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Zero-shot CLIP (purple) lies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far above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it at comparable ImageNet accuracy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Closes up to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75%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of the gap to the ideal y = x 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4617720" y="3840480"/>
            <a:ext cx="4069080" cy="7772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82312" y="3840480"/>
            <a:ext cx="3739896" cy="7772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CLIP's gain is robustness, not just a better ImageNet score.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507992"/>
            <a:ext cx="393192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1">
                <a:solidFill>
                  <a:srgbClr val="6B6B73"/>
                </a:solidFill>
                <a:latin typeface="Calibri"/>
              </a:rPr>
              <a:t>Radford et al. (2021), Fig. 13 (left).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F100061-CA25-BA72-B121-63A598F08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9675"/>
            <a:ext cx="3052785" cy="3253161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95F39A-499D-9EF3-EBD1-C33128F41F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Adapting to ImageNet trades away robustness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507992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1">
                <a:solidFill>
                  <a:srgbClr val="6B6B73"/>
                </a:solidFill>
                <a:latin typeface="Calibri"/>
              </a:rPr>
              <a:t>Radford et al. (2021), Fig. 14.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06440" y="1143000"/>
            <a:ext cx="2880360" cy="274320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Train a logistic-regression head on ImageNet features ("adapt to ImageNet")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ImageNet accuracy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+9.2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, but average shifted accuracy slightly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drops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ImageNet-R −4.7, </a:t>
            </a:r>
            <a:r>
              <a:rPr sz="1600" b="0" i="0" dirty="0" err="1">
                <a:solidFill>
                  <a:srgbClr val="1E1E24"/>
                </a:solidFill>
                <a:latin typeface="Calibri"/>
              </a:rPr>
              <a:t>ObjectNet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−3.8, Sketch −2.8 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5806440" y="3931920"/>
            <a:ext cx="2880360" cy="73152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71031" y="3931920"/>
            <a:ext cx="2551176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>
                <a:solidFill>
                  <a:srgbClr val="7A1A2A"/>
                </a:solidFill>
                <a:latin typeface="Calibri"/>
              </a:rPr>
              <a:t>Fitting one distribution re-learns its quirks.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59ED8E2-0F07-B7F0-8DA9-0D67E1882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00" y="1152145"/>
            <a:ext cx="5644713" cy="2848356"/>
          </a:xfrm>
          <a:prstGeom prst="rect">
            <a:avLst/>
          </a:prstGeom>
        </p:spPr>
      </p:pic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3086B9-C67B-04AB-BAED-04C2A713B2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Where zero-shot wins and loses: 27 datasets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lip_f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30" y="1051560"/>
            <a:ext cx="3026139" cy="342900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343400" y="1143000"/>
            <a:ext cx="4343400" cy="24688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b="0" i="0" dirty="0">
                <a:solidFill>
                  <a:srgbClr val="1E1E24"/>
                </a:solidFill>
                <a:latin typeface="Calibri"/>
              </a:rPr>
              <a:t>Zero-shot CLIP vs. a </a:t>
            </a:r>
            <a:r>
              <a:rPr b="1" i="0" dirty="0">
                <a:solidFill>
                  <a:srgbClr val="1E1E24"/>
                </a:solidFill>
                <a:latin typeface="Calibri"/>
              </a:rPr>
              <a:t>fully supervised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 linear probe on </a:t>
            </a:r>
            <a:r>
              <a:rPr b="0" i="0" dirty="0" err="1">
                <a:solidFill>
                  <a:srgbClr val="1E1E24"/>
                </a:solidFill>
                <a:latin typeface="Calibri"/>
              </a:rPr>
              <a:t>ResNet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-50 features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b="0" i="0" dirty="0">
                <a:solidFill>
                  <a:srgbClr val="1E1E24"/>
                </a:solidFill>
                <a:latin typeface="Calibri"/>
              </a:rPr>
              <a:t>Wins on </a:t>
            </a:r>
            <a:r>
              <a:rPr b="1" i="0" dirty="0">
                <a:solidFill>
                  <a:srgbClr val="1E1E24"/>
                </a:solidFill>
                <a:latin typeface="Calibri"/>
              </a:rPr>
              <a:t>16 / 27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 datasets, incl. ImageNet, Stanford Cars (+28.9), </a:t>
            </a:r>
            <a:r>
              <a:rPr b="0" i="0" dirty="0" err="1">
                <a:solidFill>
                  <a:srgbClr val="1E1E24"/>
                </a:solidFill>
                <a:latin typeface="Calibri"/>
              </a:rPr>
              <a:t>Food101</a:t>
            </a:r>
            <a:endParaRPr b="0" i="0" dirty="0">
              <a:solidFill>
                <a:srgbClr val="1E1E24"/>
              </a:solidFill>
              <a:latin typeface="Calibri"/>
            </a:endParaRP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b="0" i="0" dirty="0">
                <a:solidFill>
                  <a:srgbClr val="1E1E24"/>
                </a:solidFill>
                <a:latin typeface="Calibri"/>
              </a:rPr>
              <a:t>Loses on specialized or abstract tasks: satellite (</a:t>
            </a:r>
            <a:r>
              <a:rPr b="0" i="0" dirty="0" err="1">
                <a:solidFill>
                  <a:srgbClr val="1E1E24"/>
                </a:solidFill>
                <a:latin typeface="Calibri"/>
              </a:rPr>
              <a:t>EuroSAT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), counting (</a:t>
            </a:r>
            <a:r>
              <a:rPr b="0" i="0" dirty="0" err="1">
                <a:solidFill>
                  <a:srgbClr val="1E1E24"/>
                </a:solidFill>
                <a:latin typeface="Calibri"/>
              </a:rPr>
              <a:t>CLEVR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), tumor detection (</a:t>
            </a:r>
            <a:r>
              <a:rPr b="0" i="0" dirty="0" err="1">
                <a:solidFill>
                  <a:srgbClr val="1E1E24"/>
                </a:solidFill>
                <a:latin typeface="Calibri"/>
              </a:rPr>
              <a:t>PatchCamelyon</a:t>
            </a:r>
            <a:r>
              <a:rPr b="0" i="0" dirty="0">
                <a:solidFill>
                  <a:srgbClr val="1E1E24"/>
                </a:solidFill>
                <a:latin typeface="Calibri"/>
              </a:rPr>
              <a:t>), distance (KITTI)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3749039"/>
            <a:ext cx="4343400" cy="86868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07992" y="3749039"/>
            <a:ext cx="4014215" cy="8686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>
                <a:solidFill>
                  <a:srgbClr val="7A1A2A"/>
                </a:solidFill>
                <a:latin typeface="Calibri"/>
              </a:rPr>
              <a:t>Strong on concepts well covered by web captions; weak on specialized or abstract tasks.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50799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1">
                <a:solidFill>
                  <a:srgbClr val="6B6B73"/>
                </a:solidFill>
                <a:latin typeface="Calibri"/>
              </a:rPr>
              <a:t>Radford et al. (2021), Fig. 5.</a:t>
            </a: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08A962E1-2510-DBCC-AC35-3D9A610ED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IV ·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Robustness to task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lip_f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10982"/>
            <a:ext cx="5120640" cy="3310155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806440" y="1143000"/>
            <a:ext cx="2880360" cy="25603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>
                <a:solidFill>
                  <a:srgbClr val="1E1E24"/>
                </a:solidFill>
                <a:latin typeface="Calibri"/>
              </a:rPr>
              <a:t>Now the </a:t>
            </a:r>
            <a:r>
              <a:rPr sz="1400" b="1" i="0" dirty="0">
                <a:solidFill>
                  <a:srgbClr val="1E1E24"/>
                </a:solidFill>
                <a:latin typeface="Calibri"/>
              </a:rPr>
              <a:t>task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changes, not the image style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>
                <a:solidFill>
                  <a:srgbClr val="1E1E24"/>
                </a:solidFill>
                <a:latin typeface="Calibri"/>
              </a:rPr>
              <a:t>x: ImageNet score · y: transfer score on other datasets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>
                <a:solidFill>
                  <a:srgbClr val="1E1E24"/>
                </a:solidFill>
                <a:latin typeface="Calibri"/>
              </a:rPr>
              <a:t>Supervised models lie on or below y = x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400" b="0" i="0" dirty="0">
                <a:solidFill>
                  <a:srgbClr val="1E1E24"/>
                </a:solidFill>
                <a:latin typeface="Calibri"/>
              </a:rPr>
              <a:t>CLIP (red stars) lies </a:t>
            </a:r>
            <a:r>
              <a:rPr sz="1400" b="1" i="0" dirty="0">
                <a:solidFill>
                  <a:srgbClr val="1E1E24"/>
                </a:solidFill>
                <a:latin typeface="Calibri"/>
              </a:rPr>
              <a:t>above</a:t>
            </a:r>
            <a:r>
              <a:rPr sz="1400" b="0" i="0" dirty="0">
                <a:solidFill>
                  <a:srgbClr val="1E1E24"/>
                </a:solidFill>
                <a:latin typeface="Calibri"/>
              </a:rPr>
              <a:t> at equal ImageNet score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6440" y="3794760"/>
            <a:ext cx="2880360" cy="86868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71031" y="3794760"/>
            <a:ext cx="2551176" cy="8686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50" b="1" i="0">
                <a:solidFill>
                  <a:srgbClr val="7A1A2A"/>
                </a:solidFill>
                <a:latin typeface="Calibri"/>
              </a:rPr>
              <a:t>Robustness evaluation needs distribution shift AND task shift.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507992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50" b="0" i="1">
                <a:solidFill>
                  <a:srgbClr val="6B6B73"/>
                </a:solidFill>
                <a:latin typeface="Calibri"/>
              </a:rPr>
              <a:t>Radford et al. (2021), Fig. 12.</a:t>
            </a: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2DE21BD9-D076-DFA4-E43E-867F88A7EA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3219-C55D-5F64-5F05-2F74DF02A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15CAA6-68E7-BB2B-59A0-C9C2DDBBB4F0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BD916A-450C-56D7-6500-CD02130C8411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200A82-E859-C0F4-FEBC-F84AF7B84DB5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213615-DCB1-9CB7-F358-3F97C2ED8D0B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C26266-8F01-4A8B-C005-7BDBC81DFA3B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2FD48C-0530-0999-1390-51046FC58479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55554-1AFD-2CAD-6765-069FBF50E798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F9C5F0-1E07-922A-1F99-2652A8CF9B06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80D79D-39CA-CB6C-EF67-9C17174BBCEE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2F9CE2-B736-1F58-76B2-73D1DC6A7522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6191D5-7E39-71C0-9404-A670DC3A15BB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687955-8596-3E92-E970-198FBC365E5D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6521F6-DA65-6DA9-B5D7-0C77340B9FD8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02D8C9-1A7B-CA02-CE0B-6FC9B061CB51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F00A26-2CA8-E1E7-C4EF-B3BEB5DB735F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739EEF-FD56-80D4-5AD9-D32446B80201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08729B-D0EC-7FE4-D24B-EE33BF632C1E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A059AF-FE6E-990B-D938-2B79B08ED139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119919-A0CA-AA0B-8804-A89C269E74A4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BF0249-DB5A-BD12-7A0B-81BDC074E579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F7ADC1-8AFA-081E-28A8-7B7660BEB7F9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4410FE-69E4-A5B9-195B-BF9C864296E8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8EAFFB-1562-97D3-4176-D2C1764B1E00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61634B-D076-CAE3-3DC7-BC3E3DF9D97C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B88499-3CF3-47AD-A1D3-A01405DD757C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7A374D-CFF2-7637-CB9D-78BD4AB285C2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C1D536-AD4A-33CF-6057-3FD0565C5FAB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A52D614A-8436-3945-40C6-3B3C844242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23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 · REPRODUCTION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Setup: load a released CLIP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051560"/>
            <a:ext cx="4206240" cy="265176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1161288"/>
            <a:ext cx="3931920" cy="2468879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pip install 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ftfy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 regex 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tqdm</a:t>
            </a:r>
            <a:endParaRPr sz="1000" dirty="0">
              <a:solidFill>
                <a:srgbClr val="8FBF8F"/>
              </a:solidFill>
              <a:latin typeface="Consolas"/>
            </a:endParaRP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pip install 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git+https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://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github.com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/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            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openai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/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CLIP.git</a:t>
            </a:r>
            <a:endParaRPr sz="1000" dirty="0">
              <a:solidFill>
                <a:srgbClr val="8FBF8F"/>
              </a:solidFill>
              <a:latin typeface="Consolas"/>
            </a:endParaRP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E6E6EA"/>
                </a:solidFill>
                <a:latin typeface="Consolas"/>
              </a:rPr>
              <a:t>import clip, torch</a:t>
            </a:r>
          </a:p>
          <a:p>
            <a:pPr>
              <a:spcAft>
                <a:spcPts val="0"/>
              </a:spcAft>
            </a:pPr>
            <a:r>
              <a:rPr sz="1000" dirty="0" err="1">
                <a:solidFill>
                  <a:srgbClr val="E6E6EA"/>
                </a:solidFill>
                <a:latin typeface="Consolas"/>
              </a:rPr>
              <a:t>clip.available_models</a:t>
            </a:r>
            <a:r>
              <a:rPr sz="1000" dirty="0">
                <a:solidFill>
                  <a:srgbClr val="E6E6EA"/>
                </a:solidFill>
                <a:latin typeface="Consolas"/>
              </a:rPr>
              <a:t>()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['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RN50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','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RN101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','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RN50x4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','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RN50x16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',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 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ViT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-B/32','</a:t>
            </a:r>
            <a:r>
              <a:rPr sz="1000" dirty="0" err="1">
                <a:solidFill>
                  <a:srgbClr val="8FBF8F"/>
                </a:solidFill>
                <a:latin typeface="Consolas"/>
              </a:rPr>
              <a:t>ViT</a:t>
            </a:r>
            <a:r>
              <a:rPr sz="1000" dirty="0">
                <a:solidFill>
                  <a:srgbClr val="8FBF8F"/>
                </a:solidFill>
                <a:latin typeface="Consolas"/>
              </a:rPr>
              <a:t>-B/16', ...]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E6E6EA"/>
                </a:solidFill>
                <a:latin typeface="Consolas"/>
              </a:rPr>
              <a:t>model, preprocess = </a:t>
            </a:r>
            <a:r>
              <a:rPr sz="1000" dirty="0" err="1">
                <a:solidFill>
                  <a:srgbClr val="E6E6EA"/>
                </a:solidFill>
                <a:latin typeface="Consolas"/>
              </a:rPr>
              <a:t>clip.load</a:t>
            </a:r>
            <a:r>
              <a:rPr sz="1000" dirty="0">
                <a:solidFill>
                  <a:srgbClr val="E6E6EA"/>
                </a:solidFill>
                <a:latin typeface="Consolas"/>
              </a:rPr>
              <a:t>("</a:t>
            </a:r>
            <a:r>
              <a:rPr sz="1000" dirty="0" err="1">
                <a:solidFill>
                  <a:srgbClr val="E6E6EA"/>
                </a:solidFill>
                <a:latin typeface="Consolas"/>
              </a:rPr>
              <a:t>ViT</a:t>
            </a:r>
            <a:r>
              <a:rPr sz="1000" dirty="0">
                <a:solidFill>
                  <a:srgbClr val="E6E6EA"/>
                </a:solidFill>
                <a:latin typeface="Consolas"/>
              </a:rPr>
              <a:t>-B/32")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Model parameters: 151,277,313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Input resolution: 224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Context length:   77</a:t>
            </a:r>
          </a:p>
          <a:p>
            <a:pPr>
              <a:spcAft>
                <a:spcPts val="0"/>
              </a:spcAft>
            </a:pPr>
            <a:r>
              <a:rPr sz="1000" dirty="0">
                <a:solidFill>
                  <a:srgbClr val="8FBF8F"/>
                </a:solidFill>
                <a:latin typeface="Consolas"/>
              </a:rPr>
              <a:t># Vocab size:       49408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840480"/>
            <a:ext cx="4206240" cy="82296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200" b="1" i="0">
                <a:solidFill>
                  <a:srgbClr val="1E1E24"/>
                </a:solidFill>
                <a:latin typeface="Calibri"/>
              </a:rPr>
              <a:t>Goal:</a:t>
            </a:r>
            <a:r>
              <a:rPr sz="1200" b="0" i="0">
                <a:solidFill>
                  <a:srgbClr val="1E1E24"/>
                </a:solidFill>
                <a:latin typeface="Calibri"/>
              </a:rPr>
              <a:t> see encode → normalize → compare, not re-train at 400M scale</a:t>
            </a:r>
          </a:p>
        </p:txBody>
      </p:sp>
      <p:pic>
        <p:nvPicPr>
          <p:cNvPr id="9" name="Picture 8" descr="d53d23b3da88f0ed2098bb0eaf6a1a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1552083"/>
            <a:ext cx="3794760" cy="1193513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892040" y="3273552"/>
            <a:ext cx="379476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Test inputs: 8 scikit-image photos with descriptions. OpenAI notebook.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3611880"/>
            <a:ext cx="3794760" cy="105156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0" y="3685032"/>
            <a:ext cx="3520440" cy="923543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1E1E24"/>
                </a:solidFill>
                <a:latin typeface="Calibri"/>
              </a:rPr>
              <a:t>Preprocess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Resize 224 · center crop · normalize with CLIP's mean/std · tokenize texts to 77 IDs.</a:t>
            </a:r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A7F2E274-FC48-D125-5E5D-110E5123B3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 · REPRODUCTION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Example 1: which caption matches the image?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051560"/>
            <a:ext cx="4389120" cy="210312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1161288"/>
            <a:ext cx="4114800" cy="1920239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image = preprocess(Image.open("CLIP.png"))[None]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text  = clip.tokenize(["a diagram", "a dog", "a cat"])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with torch.no_grad():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    logits_per_image, _ = model(image, text)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    probs = logits_per_image.softmax(dim=-1)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print(probs)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8FBF8F"/>
                </a:solidFill>
                <a:latin typeface="Consolas"/>
              </a:rPr>
              <a:t># [[0.9927937  0.00421068 0.00299572]]</a:t>
            </a:r>
          </a:p>
        </p:txBody>
      </p:sp>
      <p:pic>
        <p:nvPicPr>
          <p:cNvPr id="8" name="Picture 7" descr="clip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120" y="3291840"/>
            <a:ext cx="3113280" cy="109728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074920" y="1097280"/>
          <a:ext cx="361188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74920" y="3429000"/>
            <a:ext cx="3611880" cy="12344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logits = 100 · cos(image, caption)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Softmax over the offered captions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Probabilities are </a:t>
            </a:r>
            <a:r>
              <a:rPr sz="1150" b="1" i="0">
                <a:solidFill>
                  <a:srgbClr val="1E1E24"/>
                </a:solidFill>
                <a:latin typeface="Calibri"/>
              </a:rPr>
              <a:t>relative</a:t>
            </a:r>
            <a:r>
              <a:rPr sz="1150" b="0" i="0">
                <a:solidFill>
                  <a:srgbClr val="1E1E24"/>
                </a:solidFill>
                <a:latin typeface="Calibri"/>
              </a:rPr>
              <a:t> to the candidate set</a:t>
            </a: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336B8156-9A8E-CAA0-3F03-4459C88861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 · REPRODUCTION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Example 2: the image–text similarity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051560"/>
            <a:ext cx="4114800" cy="237744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1161288"/>
            <a:ext cx="3840480" cy="219456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image_features = model.encode_image(image_input)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text_features  = model.encode_text(text_tokens)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image_features /= image_features.norm(dim=-1,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                                      keepdim=True)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text_features  /= text_features.norm(dim=-1,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                                     keepdim=True)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similarity = text_features @ image_features.T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8FBF8F"/>
                </a:solidFill>
                <a:latin typeface="Consolas"/>
              </a:rPr>
              <a:t># shape [8, 8]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566160"/>
            <a:ext cx="4114800" cy="109728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Diagonal = brightest cell in every row and column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Matches ≈ 0.3, mismatches ≈ 0.1–0.2 (the modality gap)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Exactly the batch matrix of Part II</a:t>
            </a:r>
          </a:p>
        </p:txBody>
      </p:sp>
      <p:pic>
        <p:nvPicPr>
          <p:cNvPr id="9" name="Picture 8" descr="23cfe126247337484b95e91ce64fee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367197"/>
            <a:ext cx="3886200" cy="2980605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7DE73540-AB7C-AA22-A23A-1A140A1548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48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 · REPRODUCTION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Example 3: zero-shot classification on CIFAR-100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051560"/>
            <a:ext cx="4206240" cy="2148840"/>
          </a:xfrm>
          <a:prstGeom prst="roundRect">
            <a:avLst>
              <a:gd name="adj" fmla="val 4000"/>
            </a:avLst>
          </a:prstGeom>
          <a:solidFill>
            <a:srgbClr val="1E1E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1161288"/>
            <a:ext cx="3931920" cy="196596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image, class_id = cifar100[3637]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text_inputs = torch.cat([clip.tokenize(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    f"a photo of a {c}") for c in cifar100.classes])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img_f = model.encode_image(preprocess(image)[None])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txt_f = model.encode_text(text_inputs)   </a:t>
            </a:r>
            <a:r>
              <a:rPr sz="950">
                <a:solidFill>
                  <a:srgbClr val="8FBF8F"/>
                </a:solidFill>
                <a:latin typeface="Consolas"/>
              </a:rPr>
              <a:t># 100 classes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8FBF8F"/>
                </a:solidFill>
                <a:latin typeface="Consolas"/>
              </a:rPr>
              <a:t># normalize both, then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similarity = (100.0 * img_f @ txt_f.T).softmax(dim=-1)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E6E6EA"/>
                </a:solidFill>
                <a:latin typeface="Consolas"/>
              </a:rPr>
              <a:t>values, indices = similarity[0].topk(5)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291840"/>
            <a:ext cx="4206240" cy="1371600"/>
          </a:xfrm>
          <a:prstGeom prst="roundRect">
            <a:avLst>
              <a:gd name="adj" fmla="val 4000"/>
            </a:avLst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3401568"/>
            <a:ext cx="3931920" cy="11887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>
              <a:spcAft>
                <a:spcPts val="0"/>
              </a:spcAft>
            </a:pPr>
            <a:r>
              <a:rPr sz="950">
                <a:solidFill>
                  <a:srgbClr val="1E1E24"/>
                </a:solidFill>
                <a:latin typeface="Consolas"/>
              </a:rPr>
              <a:t>Top predictions: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1E1E24"/>
                </a:solidFill>
                <a:latin typeface="Consolas"/>
              </a:rPr>
              <a:t>           snake: 65.31%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1E1E24"/>
                </a:solidFill>
                <a:latin typeface="Consolas"/>
              </a:rPr>
              <a:t>          turtle: 12.29%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1E1E24"/>
                </a:solidFill>
                <a:latin typeface="Consolas"/>
              </a:rPr>
              <a:t>    sweet_pepper:  3.83%</a:t>
            </a:r>
          </a:p>
          <a:p>
            <a:pPr>
              <a:spcAft>
                <a:spcPts val="0"/>
              </a:spcAft>
            </a:pPr>
            <a:r>
              <a:rPr sz="950">
                <a:solidFill>
                  <a:srgbClr val="1E1E24"/>
                </a:solidFill>
                <a:latin typeface="Consolas"/>
              </a:rPr>
              <a:t>          lizard:  1.88%</a:t>
            </a:r>
          </a:p>
        </p:txBody>
      </p:sp>
      <p:pic>
        <p:nvPicPr>
          <p:cNvPr id="10" name="Picture 9" descr="24d29aa1fa47e987caeacb9b6f4f89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552" y="1051560"/>
            <a:ext cx="3623735" cy="361188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86126AD2-D4B8-D766-A48C-D01627B44B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49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B9AB8-4D36-72E3-0E7F-6B7698EC2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EE26C9-5BA6-0195-A233-F5A6494D92A2}"/>
              </a:ext>
            </a:extLst>
          </p:cNvPr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COURSE 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8EA1EA-879B-39AD-24F7-7B9C29496B2E}"/>
              </a:ext>
            </a:extLst>
          </p:cNvPr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Lecture roadmap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66904-5AE5-A2E6-FC9A-2F2988F6BB9E}"/>
              </a:ext>
            </a:extLst>
          </p:cNvPr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802008-A9DC-2550-491F-EEE00664EE78}"/>
              </a:ext>
            </a:extLst>
          </p:cNvPr>
          <p:cNvSpPr/>
          <p:nvPr/>
        </p:nvSpPr>
        <p:spPr>
          <a:xfrm>
            <a:off x="45720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DEAE9D-A708-2C6B-92FE-CB8E8DB2475C}"/>
              </a:ext>
            </a:extLst>
          </p:cNvPr>
          <p:cNvSpPr txBox="1"/>
          <p:nvPr/>
        </p:nvSpPr>
        <p:spPr>
          <a:xfrm>
            <a:off x="59436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 dirty="0">
                <a:solidFill>
                  <a:schemeClr val="bg1"/>
                </a:solidFill>
                <a:latin typeface="Calibri"/>
              </a:rPr>
              <a:t>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AABC3D-9953-75F9-6C08-C753FB0FC225}"/>
              </a:ext>
            </a:extLst>
          </p:cNvPr>
          <p:cNvSpPr txBox="1"/>
          <p:nvPr/>
        </p:nvSpPr>
        <p:spPr>
          <a:xfrm>
            <a:off x="118872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latin typeface="Calibri"/>
              </a:rPr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EC2A29-DDCB-4D7B-7801-2AFE29A166B8}"/>
              </a:ext>
            </a:extLst>
          </p:cNvPr>
          <p:cNvSpPr txBox="1"/>
          <p:nvPr/>
        </p:nvSpPr>
        <p:spPr>
          <a:xfrm>
            <a:off x="64008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Why align images and language in one space?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2598CC-A147-07A7-5359-97D8D33156DD}"/>
              </a:ext>
            </a:extLst>
          </p:cNvPr>
          <p:cNvSpPr/>
          <p:nvPr/>
        </p:nvSpPr>
        <p:spPr>
          <a:xfrm>
            <a:off x="326898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9A52A0-89C4-16A9-0D5B-E5CF7B90414C}"/>
              </a:ext>
            </a:extLst>
          </p:cNvPr>
          <p:cNvSpPr txBox="1"/>
          <p:nvPr/>
        </p:nvSpPr>
        <p:spPr>
          <a:xfrm>
            <a:off x="340614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39CFF-053E-3257-0DEA-265942E90A5D}"/>
              </a:ext>
            </a:extLst>
          </p:cNvPr>
          <p:cNvSpPr txBox="1"/>
          <p:nvPr/>
        </p:nvSpPr>
        <p:spPr>
          <a:xfrm>
            <a:off x="400050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Contrastive foundations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0ACD05-6B9E-2FFC-5BC3-B2CC212B2077}"/>
              </a:ext>
            </a:extLst>
          </p:cNvPr>
          <p:cNvSpPr txBox="1"/>
          <p:nvPr/>
        </p:nvSpPr>
        <p:spPr>
          <a:xfrm>
            <a:off x="345186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does a contrastive loss learn a shared space?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21CEE-9385-DAE3-3F9B-059B977F45B0}"/>
              </a:ext>
            </a:extLst>
          </p:cNvPr>
          <p:cNvSpPr/>
          <p:nvPr/>
        </p:nvSpPr>
        <p:spPr>
          <a:xfrm>
            <a:off x="6080760" y="118872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C10454-97C1-8A7B-C7EE-558F4AAC508A}"/>
              </a:ext>
            </a:extLst>
          </p:cNvPr>
          <p:cNvSpPr txBox="1"/>
          <p:nvPr/>
        </p:nvSpPr>
        <p:spPr>
          <a:xfrm>
            <a:off x="6217920" y="134416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03156D-9F0D-24B1-49BB-F53DE76483D5}"/>
              </a:ext>
            </a:extLst>
          </p:cNvPr>
          <p:cNvSpPr txBox="1"/>
          <p:nvPr/>
        </p:nvSpPr>
        <p:spPr>
          <a:xfrm>
            <a:off x="6812280" y="137160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CLIP architecture and use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F49F5-01DE-A7BE-5CBB-93652B17F84D}"/>
              </a:ext>
            </a:extLst>
          </p:cNvPr>
          <p:cNvSpPr txBox="1"/>
          <p:nvPr/>
        </p:nvSpPr>
        <p:spPr>
          <a:xfrm>
            <a:off x="6263640" y="196596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How is CLIP built, trained, and used?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2BC827-7BFA-3F3B-3878-A477435C588D}"/>
              </a:ext>
            </a:extLst>
          </p:cNvPr>
          <p:cNvSpPr/>
          <p:nvPr/>
        </p:nvSpPr>
        <p:spPr>
          <a:xfrm>
            <a:off x="45720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A4042D-AF7F-669A-85A2-44525519EAC2}"/>
              </a:ext>
            </a:extLst>
          </p:cNvPr>
          <p:cNvSpPr txBox="1"/>
          <p:nvPr/>
        </p:nvSpPr>
        <p:spPr>
          <a:xfrm>
            <a:off x="59436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C639B9-162F-114C-2BCA-798525F47223}"/>
              </a:ext>
            </a:extLst>
          </p:cNvPr>
          <p:cNvSpPr txBox="1"/>
          <p:nvPr/>
        </p:nvSpPr>
        <p:spPr>
          <a:xfrm>
            <a:off x="118872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Evaluation and robustness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5473D4-90B0-61F2-68A2-269D23979E76}"/>
              </a:ext>
            </a:extLst>
          </p:cNvPr>
          <p:cNvSpPr txBox="1"/>
          <p:nvPr/>
        </p:nvSpPr>
        <p:spPr>
          <a:xfrm>
            <a:off x="64008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6B6B73"/>
                </a:solidFill>
                <a:latin typeface="Calibri"/>
              </a:rPr>
              <a:t>Does it generalize under distribution and task shift?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E2CAD0-838F-7FA2-314E-D81F253EF920}"/>
              </a:ext>
            </a:extLst>
          </p:cNvPr>
          <p:cNvSpPr/>
          <p:nvPr/>
        </p:nvSpPr>
        <p:spPr>
          <a:xfrm>
            <a:off x="326898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6E760-74A4-2950-1DD1-34FB624F0AF1}"/>
              </a:ext>
            </a:extLst>
          </p:cNvPr>
          <p:cNvSpPr txBox="1"/>
          <p:nvPr/>
        </p:nvSpPr>
        <p:spPr>
          <a:xfrm>
            <a:off x="340614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A17C72-F8E6-0DF5-C6E2-E81071424F4C}"/>
              </a:ext>
            </a:extLst>
          </p:cNvPr>
          <p:cNvSpPr txBox="1"/>
          <p:nvPr/>
        </p:nvSpPr>
        <p:spPr>
          <a:xfrm>
            <a:off x="400050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1E1E24"/>
                </a:solidFill>
                <a:latin typeface="Calibri"/>
              </a:rPr>
              <a:t>Reproduction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891B93-00C6-07AF-9C6F-7BAEF92C8851}"/>
              </a:ext>
            </a:extLst>
          </p:cNvPr>
          <p:cNvSpPr txBox="1"/>
          <p:nvPr/>
        </p:nvSpPr>
        <p:spPr>
          <a:xfrm>
            <a:off x="345186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>
                <a:solidFill>
                  <a:srgbClr val="6B6B73"/>
                </a:solidFill>
                <a:latin typeface="Calibri"/>
              </a:rPr>
              <a:t>Can we watch the mechanism run on a few examples?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050D4C0-2EF1-A618-88F5-FA97AF30C4C5}"/>
              </a:ext>
            </a:extLst>
          </p:cNvPr>
          <p:cNvSpPr/>
          <p:nvPr/>
        </p:nvSpPr>
        <p:spPr>
          <a:xfrm>
            <a:off x="6080760" y="2743200"/>
            <a:ext cx="2606040" cy="1371600"/>
          </a:xfrm>
          <a:prstGeom prst="rect">
            <a:avLst/>
          </a:prstGeom>
          <a:solidFill>
            <a:srgbClr val="F4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AE0E7C-52A6-6D65-ECAD-3E166C02B951}"/>
              </a:ext>
            </a:extLst>
          </p:cNvPr>
          <p:cNvSpPr txBox="1"/>
          <p:nvPr/>
        </p:nvSpPr>
        <p:spPr>
          <a:xfrm>
            <a:off x="6217920" y="2898648"/>
            <a:ext cx="457200" cy="457200"/>
          </a:xfrm>
          <a:prstGeom prst="rect">
            <a:avLst/>
          </a:prstGeom>
          <a:solidFill>
            <a:srgbClr val="9D2235"/>
          </a:solidFill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6951C4-AD4E-972A-DD69-7FF89024E486}"/>
              </a:ext>
            </a:extLst>
          </p:cNvPr>
          <p:cNvSpPr txBox="1"/>
          <p:nvPr/>
        </p:nvSpPr>
        <p:spPr>
          <a:xfrm>
            <a:off x="6812280" y="2926080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 dirty="0">
                <a:solidFill>
                  <a:srgbClr val="9D2235"/>
                </a:solidFill>
                <a:latin typeface="Calibri"/>
              </a:rPr>
              <a:t>Limitations and takeaways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A5A0D88-DB54-AC24-A76C-291D0BF43C97}"/>
              </a:ext>
            </a:extLst>
          </p:cNvPr>
          <p:cNvSpPr txBox="1"/>
          <p:nvPr/>
        </p:nvSpPr>
        <p:spPr>
          <a:xfrm>
            <a:off x="6263640" y="3520440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1200" b="0" i="0" dirty="0">
                <a:solidFill>
                  <a:srgbClr val="9D2235"/>
                </a:solidFill>
                <a:latin typeface="Calibri"/>
              </a:rPr>
              <a:t>Where does it break, and what should we remember?</a:t>
            </a:r>
          </a:p>
        </p:txBody>
      </p:sp>
      <p:sp>
        <p:nvSpPr>
          <p:cNvPr id="30" name="灯片编号占位符 29">
            <a:extLst>
              <a:ext uri="{FF2B5EF4-FFF2-40B4-BE49-F238E27FC236}">
                <a16:creationId xmlns:a16="http://schemas.microsoft.com/office/drawing/2014/main" id="{247995AF-FCE1-5549-B979-442C353C7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7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Where CLIP falls short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097280"/>
            <a:ext cx="4023360" cy="96012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1170432"/>
            <a:ext cx="37490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9D2235"/>
                </a:solidFill>
                <a:latin typeface="Calibri"/>
              </a:rPr>
              <a:t>Counting, spatial, abstract tasks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Global embedding loses object counts, relations and fine detail.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48840"/>
            <a:ext cx="4023360" cy="960120"/>
          </a:xfrm>
          <a:prstGeom prst="rect">
            <a:avLst/>
          </a:prstGeom>
          <a:solidFill>
            <a:srgbClr val="FBEF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2221992"/>
            <a:ext cx="37490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A0651A"/>
                </a:solidFill>
                <a:latin typeface="Calibri"/>
              </a:rPr>
              <a:t>Prompt sensitivity &amp; distribution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Wording changes accuracy; specialized domains are weak.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200400"/>
            <a:ext cx="4023360" cy="96012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3273552"/>
            <a:ext cx="37490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2B6C8F"/>
                </a:solidFill>
                <a:latin typeface="Calibri"/>
              </a:rPr>
              <a:t>Social bias from web data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Learns stereotypes present in image–text pairs.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63440" y="1097280"/>
            <a:ext cx="4023360" cy="96012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1170432"/>
            <a:ext cx="3749040" cy="8321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50" b="1" i="0">
                <a:solidFill>
                  <a:srgbClr val="1E1E24"/>
                </a:solidFill>
                <a:latin typeface="Calibri"/>
              </a:rPr>
              <a:t>No text generation</a:t>
            </a:r>
          </a:p>
          <a:p>
            <a:pPr algn="l">
              <a:spcAft>
                <a:spcPts val="200"/>
              </a:spcAft>
            </a:pPr>
            <a:r>
              <a:rPr sz="1100" b="0" i="0">
                <a:solidFill>
                  <a:srgbClr val="1E1E24"/>
                </a:solidFill>
                <a:latin typeface="Calibri"/>
              </a:rPr>
              <a:t>Scores and retrieves; cannot write captions.</a:t>
            </a:r>
          </a:p>
        </p:txBody>
      </p:sp>
      <p:pic>
        <p:nvPicPr>
          <p:cNvPr id="14" name="Picture 13" descr="crop_fc2a3662aa50057782b89d7b492c3e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009" y="2148840"/>
            <a:ext cx="1760220" cy="201168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457200" y="4297680"/>
            <a:ext cx="8229600" cy="384048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4297680"/>
            <a:ext cx="7900416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200" b="1" i="0">
                <a:solidFill>
                  <a:srgbClr val="7A1A2A"/>
                </a:solidFill>
                <a:latin typeface="Calibri"/>
              </a:rPr>
              <a:t>Strong general representation — not a full solution to vision–language understanding.</a:t>
            </a:r>
          </a:p>
        </p:txBody>
      </p:sp>
      <p:sp>
        <p:nvSpPr>
          <p:cNvPr id="17" name="灯片编号占位符 16">
            <a:extLst>
              <a:ext uri="{FF2B5EF4-FFF2-40B4-BE49-F238E27FC236}">
                <a16:creationId xmlns:a16="http://schemas.microsoft.com/office/drawing/2014/main" id="{619707EA-BDF6-26A7-5112-F86B8792DF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51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Prompt sensitivity and distribution dependence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3a6445d312297f5d744b2c00c7f94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3507"/>
            <a:ext cx="3657600" cy="3242225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432511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 dirty="0">
                <a:solidFill>
                  <a:srgbClr val="6B6B73"/>
                </a:solidFill>
                <a:latin typeface="Calibri"/>
              </a:rPr>
              <a:t>CLIP fine-tuned on satellite captions (</a:t>
            </a:r>
            <a:r>
              <a:rPr sz="900" b="0" i="1" dirty="0" err="1">
                <a:solidFill>
                  <a:srgbClr val="6B6B73"/>
                </a:solidFill>
                <a:latin typeface="Calibri"/>
              </a:rPr>
              <a:t>RSICD</a:t>
            </a:r>
            <a:r>
              <a:rPr sz="900" b="0" i="1" dirty="0">
                <a:solidFill>
                  <a:srgbClr val="6B6B73"/>
                </a:solidFill>
                <a:latin typeface="Calibri"/>
              </a:rPr>
              <a:t>), query "beach".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1143000"/>
            <a:ext cx="4343400" cy="310896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1" i="0" dirty="0">
                <a:solidFill>
                  <a:srgbClr val="1E1E24"/>
                </a:solidFill>
                <a:latin typeface="Calibri"/>
              </a:rPr>
              <a:t>Prompt sensitivity: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"a photo of a {c}" vs. "a satellite photo of a {c}" can change accuracy by 10+ points (</a:t>
            </a:r>
            <a:r>
              <a:rPr sz="1600" b="0" i="0" dirty="0" err="1">
                <a:solidFill>
                  <a:srgbClr val="1E1E24"/>
                </a:solidFill>
                <a:latin typeface="Calibri"/>
              </a:rPr>
              <a:t>EuroSAT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)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1" i="0" dirty="0">
                <a:solidFill>
                  <a:srgbClr val="1E1E24"/>
                </a:solidFill>
                <a:latin typeface="Calibri"/>
              </a:rPr>
              <a:t>Distribution dependence: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strong only where web captions cover the concept</a:t>
            </a:r>
          </a:p>
          <a:p>
            <a:pPr marL="347472" indent="-146304" algn="l">
              <a:buClr>
                <a:srgbClr val="6B6B73"/>
              </a:buClr>
              <a:buFont typeface="Arial"/>
              <a:buChar char="–"/>
            </a:pPr>
            <a:r>
              <a:rPr sz="1400" b="0" i="0" dirty="0">
                <a:solidFill>
                  <a:srgbClr val="6B6B73"/>
                </a:solidFill>
                <a:latin typeface="Calibri"/>
              </a:rPr>
              <a:t>Zero-shot </a:t>
            </a:r>
            <a:r>
              <a:rPr sz="1400" b="0" i="0" dirty="0" err="1">
                <a:solidFill>
                  <a:srgbClr val="6B6B73"/>
                </a:solidFill>
                <a:latin typeface="Calibri"/>
              </a:rPr>
              <a:t>MNIST</a:t>
            </a:r>
            <a:r>
              <a:rPr sz="1400" b="0" i="0" dirty="0">
                <a:solidFill>
                  <a:srgbClr val="6B6B73"/>
                </a:solidFill>
                <a:latin typeface="Calibri"/>
              </a:rPr>
              <a:t> ≈ 88% — below logistic regression on raw pixels</a:t>
            </a:r>
          </a:p>
          <a:p>
            <a:pPr marL="347472" indent="-146304" algn="l">
              <a:buClr>
                <a:srgbClr val="6B6B73"/>
              </a:buClr>
              <a:buFont typeface="Arial"/>
              <a:buChar char="–"/>
            </a:pPr>
            <a:r>
              <a:rPr sz="1400" b="0" i="0" dirty="0">
                <a:solidFill>
                  <a:srgbClr val="6B6B73"/>
                </a:solidFill>
                <a:latin typeface="Calibri"/>
              </a:rPr>
              <a:t>Weak on satellite, medical, synthetic counting tasks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Specialized domains usually need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fine-tuning or prompt learning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(e.g. CLIP-</a:t>
            </a:r>
            <a:r>
              <a:rPr sz="1600" b="0" i="0" dirty="0" err="1">
                <a:solidFill>
                  <a:srgbClr val="1E1E24"/>
                </a:solidFill>
                <a:latin typeface="Calibri"/>
              </a:rPr>
              <a:t>RSICD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1E1E24"/>
                </a:solidFill>
                <a:latin typeface="Calibri"/>
              </a:rPr>
              <a:t>CoOp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)</a:t>
            </a: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622E38E-543D-369E-1D05-F8D10E2E7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52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Compositionality: word order and spatial relations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winoground_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222" y="1051560"/>
            <a:ext cx="3375874" cy="205740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127248"/>
            <a:ext cx="393192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Same words, different order. Thrush et al. (2022), Winoground Fig. 1.</a:t>
            </a:r>
          </a:p>
        </p:txBody>
      </p:sp>
      <p:pic>
        <p:nvPicPr>
          <p:cNvPr id="8" name="Picture 7" descr="5df0225f14e6fd0d1d0fa5163af01b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379444"/>
            <a:ext cx="1920240" cy="295611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720840" y="1143000"/>
            <a:ext cx="1965960" cy="35204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A dog </a:t>
            </a:r>
            <a:r>
              <a:rPr sz="1600" b="1" i="0" dirty="0">
                <a:solidFill>
                  <a:srgbClr val="1E1E24"/>
                </a:solidFill>
                <a:latin typeface="Calibri"/>
              </a:rPr>
              <a:t>on / under / left of / right of</a:t>
            </a:r>
            <a:r>
              <a:rPr sz="1600" b="0" i="0" dirty="0">
                <a:solidFill>
                  <a:srgbClr val="1E1E24"/>
                </a:solidFill>
                <a:latin typeface="Calibri"/>
              </a:rPr>
              <a:t> a table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Humans: all correct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CLIP (robot column): picks "right of" almost always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429000"/>
            <a:ext cx="3931920" cy="12344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"some plants surrounding a lightbulb" vs. "a lightbulb surrounding some plants"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CLIP-style models perform near chance on Winoground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4663440"/>
            <a:ext cx="406908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800" b="0" i="1">
                <a:solidFill>
                  <a:srgbClr val="6B6B73"/>
                </a:solidFill>
                <a:latin typeface="Calibri"/>
              </a:rPr>
              <a:t>What's up with VLMs (Kamath et al., 2023).</a:t>
            </a: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6DBA3AF7-706B-D672-C5BC-C7CE27686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53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Why: CLIP can behave like a bag of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641206d77b39c6a6081591febfe110b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05924"/>
            <a:ext cx="5440680" cy="303637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4096512"/>
            <a:ext cx="521208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ARO benchmark: relations, attributes, order. Yuksekgonul et al. (2023), Fig. 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7880" y="1143000"/>
            <a:ext cx="2788920" cy="283464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"the horse is eating the grass" vs. "the grass is eating the horse" — similar scores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Shuffled captions still match their images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600" b="0" i="0" dirty="0">
                <a:solidFill>
                  <a:srgbClr val="1E1E24"/>
                </a:solidFill>
                <a:latin typeface="Calibri"/>
              </a:rPr>
              <a:t>Contrastive batches rarely contain order-only negatives → no pressure to learn order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370832"/>
            <a:ext cx="8229600" cy="32004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4370832"/>
            <a:ext cx="7900416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100" b="1" i="0">
                <a:solidFill>
                  <a:srgbClr val="7A1A2A"/>
                </a:solidFill>
                <a:latin typeface="Calibri"/>
              </a:rPr>
              <a:t>Fix explored in the paper: hard negatives with swapped word order (NegCLIP).</a:t>
            </a:r>
          </a:p>
        </p:txBody>
      </p:sp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40A0C902-7416-9FAC-D60D-04E685FA72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54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Social bias inherited from web-scale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dv_pap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5191"/>
            <a:ext cx="5394960" cy="2304456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401568"/>
            <a:ext cx="539496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Measuring bias through image–text similarity. Berg et al. (2022).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703320"/>
            <a:ext cx="5394960" cy="9601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Similarity to "a criminal" or "an intelligent person" can correlate with gender and race</a:t>
            </a:r>
          </a:p>
          <a:p>
            <a:pPr marL="164592" indent="-146304" algn="l">
              <a:buClr>
                <a:srgbClr val="9D2235"/>
              </a:buClr>
              <a:buFont typeface="Arial"/>
              <a:buChar char="•"/>
            </a:pPr>
            <a:r>
              <a:rPr sz="1150" b="0" i="0">
                <a:solidFill>
                  <a:srgbClr val="1E1E24"/>
                </a:solidFill>
                <a:latin typeface="Calibri"/>
              </a:rPr>
              <a:t>Results depend on the chosen class names and prompts</a:t>
            </a:r>
          </a:p>
        </p:txBody>
      </p:sp>
      <p:sp>
        <p:nvSpPr>
          <p:cNvPr id="9" name="Rectangle 8"/>
          <p:cNvSpPr/>
          <p:nvPr/>
        </p:nvSpPr>
        <p:spPr>
          <a:xfrm>
            <a:off x="6080760" y="1097280"/>
            <a:ext cx="2606040" cy="155448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0" y="1170432"/>
            <a:ext cx="2331720" cy="142646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9D2235"/>
                </a:solidFill>
                <a:latin typeface="Calibri"/>
              </a:rPr>
              <a:t>In the CLIP paper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FairFace images were assigned crime-related and non-human labels at different rates across groups.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0" y="2788920"/>
            <a:ext cx="2606040" cy="1417320"/>
          </a:xfrm>
          <a:prstGeom prst="rect">
            <a:avLst/>
          </a:prstGeom>
          <a:solidFill>
            <a:srgbClr val="E4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17920" y="2862072"/>
            <a:ext cx="2331720" cy="128930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2B6C8F"/>
                </a:solidFill>
                <a:latin typeface="Calibri"/>
              </a:rPr>
              <a:t>Practice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Audit zero-shot classifiers before deployment; measure, then mitigate.</a:t>
            </a:r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84807420-C8B6-2877-9232-E51878E4EA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55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300" b="1" i="0">
                <a:solidFill>
                  <a:srgbClr val="1E1E24"/>
                </a:solidFill>
                <a:latin typeface="Cambria"/>
              </a:rPr>
              <a:t>Global compatibility scoring, no caption generation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pic>
        <p:nvPicPr>
          <p:cNvPr id="6" name="Picture 5" descr="clipcap_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8919"/>
            <a:ext cx="8229600" cy="2388440"/>
          </a:xfrm>
          <a:prstGeom prst="rect">
            <a:avLst/>
          </a:prstGeom>
          <a:ln w="9525">
            <a:solidFill>
              <a:srgbClr val="DDDDE2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57200" y="3502152"/>
            <a:ext cx="82296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1">
                <a:solidFill>
                  <a:srgbClr val="6B6B73"/>
                </a:solidFill>
                <a:latin typeface="Calibri"/>
              </a:rPr>
              <a:t>ClipCap: a mapping network turns the CLIP embedding into a GPT-2 prefix. Mokady et al. (2021), Fig. 2.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749039"/>
            <a:ext cx="4023360" cy="914400"/>
          </a:xfrm>
          <a:prstGeom prst="rect">
            <a:avLst/>
          </a:prstGeom>
          <a:solidFill>
            <a:srgbClr val="F3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3822191"/>
            <a:ext cx="3749040" cy="78638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1E1E24"/>
                </a:solidFill>
                <a:latin typeface="Calibri"/>
              </a:rPr>
              <a:t>What CLIP gives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One global score per (image, text): ranks candidates, cannot write or localize.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63440" y="3749039"/>
            <a:ext cx="4023360" cy="91440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00600" y="3822191"/>
            <a:ext cx="3749040" cy="786384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>
              <a:spcAft>
                <a:spcPts val="200"/>
              </a:spcAft>
            </a:pPr>
            <a:r>
              <a:rPr sz="1100" b="1" i="0">
                <a:solidFill>
                  <a:srgbClr val="9D2235"/>
                </a:solidFill>
                <a:latin typeface="Calibri"/>
              </a:rPr>
              <a:t>How later models add generation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1E1E24"/>
                </a:solidFill>
                <a:latin typeface="Calibri"/>
              </a:rPr>
              <a:t>CLIP encoder + decoder: ClipCap, BLIP, CoCa, LLaVA.</a:t>
            </a:r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AD77B7AA-DDC6-0D57-C1CC-2FE147ACF0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56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50" b="1" i="0">
                <a:solidFill>
                  <a:srgbClr val="9D2235"/>
                </a:solidFill>
                <a:latin typeface="Calibri"/>
              </a:rPr>
              <a:t>PART VI ·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20624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2600" b="1" i="0">
                <a:solidFill>
                  <a:srgbClr val="1E1E24"/>
                </a:solidFill>
                <a:latin typeface="Cambria"/>
              </a:rPr>
              <a:t>Four ideas to 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828032"/>
            <a:ext cx="5486400" cy="2011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sz="900" b="0" i="0" dirty="0">
                <a:solidFill>
                  <a:srgbClr val="A9A9B0"/>
                </a:solidFill>
                <a:latin typeface="Calibri"/>
              </a:rPr>
              <a:t>Contrastive Vision–Language Models  ·  CIS </a:t>
            </a:r>
            <a:r>
              <a:rPr lang="en-US" altLang="zh-CN" sz="900" b="0" i="0" dirty="0">
                <a:solidFill>
                  <a:srgbClr val="A9A9B0"/>
                </a:solidFill>
                <a:latin typeface="Calibri"/>
              </a:rPr>
              <a:t>5590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 ·  </a:t>
            </a:r>
            <a:r>
              <a:rPr lang="en-US" sz="900" b="0" i="0" dirty="0">
                <a:solidFill>
                  <a:srgbClr val="A9A9B0"/>
                </a:solidFill>
                <a:latin typeface="Calibri"/>
              </a:rPr>
              <a:t>Fall</a:t>
            </a:r>
            <a:r>
              <a:rPr sz="900" b="0" i="0" dirty="0">
                <a:solidFill>
                  <a:srgbClr val="A9A9B0"/>
                </a:solidFill>
                <a:latin typeface="Calibri"/>
              </a:rPr>
              <a:t> 2026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4224528"/>
            <a:ext cx="8229600" cy="457200"/>
          </a:xfrm>
          <a:prstGeom prst="rect">
            <a:avLst/>
          </a:prstGeom>
          <a:solidFill>
            <a:srgbClr val="F7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1792" y="4224528"/>
            <a:ext cx="7900416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sz="1400" b="1" i="0">
                <a:solidFill>
                  <a:srgbClr val="7A1A2A"/>
                </a:solidFill>
                <a:latin typeface="Calibri"/>
              </a:rPr>
              <a:t>CLIP = contrastive alignment + language as the label interface.</a:t>
            </a:r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2C84EC04-8A34-DA7E-7417-3E91ABCD0A46}"/>
              </a:ext>
            </a:extLst>
          </p:cNvPr>
          <p:cNvSpPr/>
          <p:nvPr/>
        </p:nvSpPr>
        <p:spPr>
          <a:xfrm>
            <a:off x="457200" y="11430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F2395309-52F3-395E-A8BA-99A15AB556DB}"/>
              </a:ext>
            </a:extLst>
          </p:cNvPr>
          <p:cNvSpPr txBox="1"/>
          <p:nvPr/>
        </p:nvSpPr>
        <p:spPr>
          <a:xfrm>
            <a:off x="617220" y="1303020"/>
            <a:ext cx="502920" cy="502920"/>
          </a:xfrm>
          <a:prstGeom prst="ellipse">
            <a:avLst/>
          </a:prstGeom>
          <a:solidFill>
            <a:srgbClr val="2B6C8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1A80AD4D-93FB-5BD5-55A7-C02E56C6CBFE}"/>
              </a:ext>
            </a:extLst>
          </p:cNvPr>
          <p:cNvSpPr txBox="1"/>
          <p:nvPr/>
        </p:nvSpPr>
        <p:spPr>
          <a:xfrm>
            <a:off x="1325880" y="1325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1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space</a:t>
            </a:r>
            <a:endParaRPr lang="en-US" sz="1500" dirty="0"/>
          </a:p>
        </p:txBody>
      </p:sp>
      <p:sp>
        <p:nvSpPr>
          <p:cNvPr id="27" name="Text 7">
            <a:extLst>
              <a:ext uri="{FF2B5EF4-FFF2-40B4-BE49-F238E27FC236}">
                <a16:creationId xmlns:a16="http://schemas.microsoft.com/office/drawing/2014/main" id="{7A2FFB1D-C7A7-3634-842A-E1C714352D44}"/>
              </a:ext>
            </a:extLst>
          </p:cNvPr>
          <p:cNvSpPr txBox="1"/>
          <p:nvPr/>
        </p:nvSpPr>
        <p:spPr>
          <a:xfrm>
            <a:off x="1325880" y="170992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 and text are encoded into one normalized embedding space.</a:t>
            </a:r>
            <a:endParaRPr lang="en-US" sz="1200" dirty="0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BCEA389C-3F1F-FBC9-1539-B558E973AF0F}"/>
              </a:ext>
            </a:extLst>
          </p:cNvPr>
          <p:cNvSpPr/>
          <p:nvPr/>
        </p:nvSpPr>
        <p:spPr>
          <a:xfrm>
            <a:off x="4663440" y="11430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BBCADDF8-E50C-2240-C98C-5771285A5649}"/>
              </a:ext>
            </a:extLst>
          </p:cNvPr>
          <p:cNvSpPr txBox="1"/>
          <p:nvPr/>
        </p:nvSpPr>
        <p:spPr>
          <a:xfrm>
            <a:off x="4823460" y="1303020"/>
            <a:ext cx="502920" cy="502920"/>
          </a:xfrm>
          <a:prstGeom prst="ellipse">
            <a:avLst/>
          </a:prstGeom>
          <a:solidFill>
            <a:srgbClr val="9D223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49C8EF1B-6B10-6AB3-21E4-970827356494}"/>
              </a:ext>
            </a:extLst>
          </p:cNvPr>
          <p:cNvSpPr txBox="1"/>
          <p:nvPr/>
        </p:nvSpPr>
        <p:spPr>
          <a:xfrm>
            <a:off x="5532120" y="13258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1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Contrastive training</a:t>
            </a:r>
            <a:endParaRPr lang="en-US" sz="150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BA118A54-439F-B5A8-E312-F9159BA7013C}"/>
              </a:ext>
            </a:extLst>
          </p:cNvPr>
          <p:cNvSpPr txBox="1"/>
          <p:nvPr/>
        </p:nvSpPr>
        <p:spPr>
          <a:xfrm>
            <a:off x="5532120" y="170992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matrix: matched pairs on the diagonal, all others negative; symmetric InfoNCE with temperature.</a:t>
            </a:r>
            <a:endParaRPr lang="en-US" sz="1200" dirty="0"/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D446FD00-14D4-B43B-FECA-72D40BA13A3E}"/>
              </a:ext>
            </a:extLst>
          </p:cNvPr>
          <p:cNvSpPr/>
          <p:nvPr/>
        </p:nvSpPr>
        <p:spPr>
          <a:xfrm>
            <a:off x="457200" y="269748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F4A717BF-D648-929E-570B-A74F57C4F68A}"/>
              </a:ext>
            </a:extLst>
          </p:cNvPr>
          <p:cNvSpPr txBox="1"/>
          <p:nvPr/>
        </p:nvSpPr>
        <p:spPr>
          <a:xfrm>
            <a:off x="617220" y="2857500"/>
            <a:ext cx="502920" cy="502920"/>
          </a:xfrm>
          <a:prstGeom prst="ellipse">
            <a:avLst/>
          </a:prstGeom>
          <a:solidFill>
            <a:srgbClr val="C7822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5FB545D8-D2ED-C9DE-87F1-FC47318176B3}"/>
              </a:ext>
            </a:extLst>
          </p:cNvPr>
          <p:cNvSpPr txBox="1"/>
          <p:nvPr/>
        </p:nvSpPr>
        <p:spPr>
          <a:xfrm>
            <a:off x="132588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1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Prompts as classifiers</a:t>
            </a:r>
            <a:endParaRPr lang="en-US" sz="1500" dirty="0"/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83BE3712-8D69-FFDE-2C95-2A83F456EF86}"/>
              </a:ext>
            </a:extLst>
          </p:cNvPr>
          <p:cNvSpPr txBox="1"/>
          <p:nvPr/>
        </p:nvSpPr>
        <p:spPr>
          <a:xfrm>
            <a:off x="1325880" y="326440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names become text vectors; zero-shot classification is nearest-neighbor search.</a:t>
            </a:r>
            <a:endParaRPr lang="en-US" sz="1200" dirty="0"/>
          </a:p>
        </p:txBody>
      </p:sp>
      <p:sp>
        <p:nvSpPr>
          <p:cNvPr id="36" name="Shape 16">
            <a:extLst>
              <a:ext uri="{FF2B5EF4-FFF2-40B4-BE49-F238E27FC236}">
                <a16:creationId xmlns:a16="http://schemas.microsoft.com/office/drawing/2014/main" id="{890F0774-B2DA-20CA-9C91-BC634E42F6E2}"/>
              </a:ext>
            </a:extLst>
          </p:cNvPr>
          <p:cNvSpPr/>
          <p:nvPr/>
        </p:nvSpPr>
        <p:spPr>
          <a:xfrm>
            <a:off x="4663440" y="269748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240">
            <a:solidFill>
              <a:srgbClr val="D9D5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B4AFA234-F75A-675B-54B7-C850E99C21A3}"/>
              </a:ext>
            </a:extLst>
          </p:cNvPr>
          <p:cNvSpPr txBox="1"/>
          <p:nvPr/>
        </p:nvSpPr>
        <p:spPr>
          <a:xfrm>
            <a:off x="4823460" y="2857500"/>
            <a:ext cx="502920" cy="502920"/>
          </a:xfrm>
          <a:prstGeom prst="ellipse">
            <a:avLst/>
          </a:prstGeom>
          <a:solidFill>
            <a:srgbClr val="2E7D4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2C555FF0-1DFE-33DD-C555-AD213A6ADA44}"/>
              </a:ext>
            </a:extLst>
          </p:cNvPr>
          <p:cNvSpPr txBox="1"/>
          <p:nvPr/>
        </p:nvSpPr>
        <p:spPr>
          <a:xfrm>
            <a:off x="5532120" y="28803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E1E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Robust, with limits</a:t>
            </a:r>
            <a:endParaRPr lang="en-US" sz="1500" dirty="0"/>
          </a:p>
        </p:txBody>
      </p:sp>
      <p:sp>
        <p:nvSpPr>
          <p:cNvPr id="39" name="Text 19">
            <a:extLst>
              <a:ext uri="{FF2B5EF4-FFF2-40B4-BE49-F238E27FC236}">
                <a16:creationId xmlns:a16="http://schemas.microsoft.com/office/drawing/2014/main" id="{6053B942-B9AE-F335-FC12-E3CFD5088C9D}"/>
              </a:ext>
            </a:extLst>
          </p:cNvPr>
          <p:cNvSpPr txBox="1"/>
          <p:nvPr/>
        </p:nvSpPr>
        <p:spPr>
          <a:xfrm>
            <a:off x="5532120" y="3264408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Natural-language supervision transfers under shift, yet counting, bias and prompts remain issues.</a:t>
            </a:r>
            <a:endParaRPr lang="en-US" sz="120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4E8FACF-260F-6D1D-DA26-930D836C04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73855-5377-46C9-B590-DB6FFAFF9E53}" type="slidenum">
              <a:rPr lang="zh-CN" altLang="en-US" smtClean="0"/>
              <a:t>57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2903</TotalTime>
  <Words>5580</Words>
  <Application>Microsoft Office PowerPoint</Application>
  <PresentationFormat>On-screen Show (16:9)</PresentationFormat>
  <Paragraphs>863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Aptos</vt:lpstr>
      <vt:lpstr>Arial</vt:lpstr>
      <vt:lpstr>Arial Unicode MS</vt:lpstr>
      <vt:lpstr>Calibri</vt:lpstr>
      <vt:lpstr>Cambria</vt:lpstr>
      <vt:lpstr>Consolas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Contrastive Vision–Language Models</dc:title>
  <dc:subject>PptxGenJS Presentation</dc:subject>
  <dc:creator>Ying Jin</dc:creator>
  <cp:lastModifiedBy>Longin Jan Latecki</cp:lastModifiedBy>
  <cp:revision>252</cp:revision>
  <dcterms:created xsi:type="dcterms:W3CDTF">2026-09-24T14:15:14Z</dcterms:created>
  <dcterms:modified xsi:type="dcterms:W3CDTF">2026-10-01T17:51:38Z</dcterms:modified>
</cp:coreProperties>
</file>