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34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89" y="1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045700"/>
            <a:ext cx="9144000" cy="98425"/>
          </a:xfrm>
          <a:custGeom>
            <a:avLst/>
            <a:gdLst/>
            <a:ahLst/>
            <a:cxnLst/>
            <a:rect l="l" t="t" r="r" b="b"/>
            <a:pathLst>
              <a:path w="9144000" h="98425">
                <a:moveTo>
                  <a:pt x="9143999" y="97799"/>
                </a:moveTo>
                <a:lnTo>
                  <a:pt x="0" y="97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97799"/>
                </a:lnTo>
                <a:close/>
              </a:path>
            </a:pathLst>
          </a:custGeom>
          <a:solidFill>
            <a:srgbClr val="CCA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175" y="146094"/>
            <a:ext cx="7746149" cy="5077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4725" y="1291010"/>
            <a:ext cx="4933950" cy="275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18349" y="3266725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39" h="1125220">
                <a:moveTo>
                  <a:pt x="1081624" y="0"/>
                </a:moveTo>
                <a:lnTo>
                  <a:pt x="1081624" y="1124949"/>
                </a:lnTo>
                <a:lnTo>
                  <a:pt x="0" y="1124949"/>
                </a:lnTo>
              </a:path>
            </a:pathLst>
          </a:custGeom>
          <a:ln w="28574">
            <a:solidFill>
              <a:srgbClr val="CCA6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900" y="744574"/>
            <a:ext cx="9113520" cy="2052955"/>
          </a:xfrm>
          <a:custGeom>
            <a:avLst/>
            <a:gdLst/>
            <a:ahLst/>
            <a:cxnLst/>
            <a:rect l="l" t="t" r="r" b="b"/>
            <a:pathLst>
              <a:path w="9113520" h="2052955">
                <a:moveTo>
                  <a:pt x="9113099" y="2052599"/>
                </a:moveTo>
                <a:lnTo>
                  <a:pt x="0" y="2052599"/>
                </a:lnTo>
                <a:lnTo>
                  <a:pt x="0" y="0"/>
                </a:lnTo>
                <a:lnTo>
                  <a:pt x="9113099" y="0"/>
                </a:lnTo>
                <a:lnTo>
                  <a:pt x="9113099" y="2052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6839" y="1514334"/>
            <a:ext cx="75336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Times New Roman"/>
                <a:cs typeface="Times New Roman"/>
              </a:rPr>
              <a:t>Image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Retrieval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&amp;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Image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Similarity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Measures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505" y="2855588"/>
            <a:ext cx="216598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889"/>
              </a:lnSpc>
              <a:spcBef>
                <a:spcPts val="100"/>
              </a:spcBef>
            </a:pPr>
            <a:r>
              <a:rPr sz="1750" spc="-110" dirty="0">
                <a:latin typeface="Arial Narrow"/>
                <a:cs typeface="Arial Narrow"/>
              </a:rPr>
              <a:t>Trafford</a:t>
            </a:r>
            <a:r>
              <a:rPr sz="1750" spc="-40" dirty="0">
                <a:latin typeface="Arial Narrow"/>
                <a:cs typeface="Arial Narrow"/>
              </a:rPr>
              <a:t> </a:t>
            </a:r>
            <a:r>
              <a:rPr sz="1750" spc="-20" dirty="0">
                <a:latin typeface="Arial Narrow"/>
                <a:cs typeface="Arial Narrow"/>
              </a:rPr>
              <a:t>Hunt</a:t>
            </a:r>
            <a:endParaRPr sz="1750">
              <a:latin typeface="Arial Narrow"/>
              <a:cs typeface="Arial Narrow"/>
            </a:endParaRPr>
          </a:p>
          <a:p>
            <a:pPr algn="ctr">
              <a:lnSpc>
                <a:spcPts val="1889"/>
              </a:lnSpc>
            </a:pPr>
            <a:r>
              <a:rPr sz="1750" spc="-245" dirty="0">
                <a:latin typeface="Arial Narrow"/>
                <a:cs typeface="Arial Narrow"/>
              </a:rPr>
              <a:t>MS</a:t>
            </a:r>
            <a:r>
              <a:rPr sz="1750" spc="-45" dirty="0">
                <a:latin typeface="Arial Narrow"/>
                <a:cs typeface="Arial Narrow"/>
              </a:rPr>
              <a:t> </a:t>
            </a:r>
            <a:r>
              <a:rPr sz="1750" spc="-130" dirty="0">
                <a:latin typeface="Arial Narrow"/>
                <a:cs typeface="Arial Narrow"/>
              </a:rPr>
              <a:t>Computational</a:t>
            </a:r>
            <a:r>
              <a:rPr sz="1750" spc="-40" dirty="0">
                <a:latin typeface="Arial Narrow"/>
                <a:cs typeface="Arial Narrow"/>
              </a:rPr>
              <a:t> </a:t>
            </a:r>
            <a:r>
              <a:rPr sz="1750" spc="-160" dirty="0">
                <a:latin typeface="Arial Narrow"/>
                <a:cs typeface="Arial Narrow"/>
              </a:rPr>
              <a:t>Data</a:t>
            </a:r>
            <a:r>
              <a:rPr sz="1750" spc="-40" dirty="0">
                <a:latin typeface="Arial Narrow"/>
                <a:cs typeface="Arial Narrow"/>
              </a:rPr>
              <a:t> </a:t>
            </a:r>
            <a:r>
              <a:rPr sz="1750" spc="-125" dirty="0">
                <a:latin typeface="Arial Narrow"/>
                <a:cs typeface="Arial Narrow"/>
              </a:rPr>
              <a:t>Science</a:t>
            </a:r>
            <a:endParaRPr sz="175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76386" y="2870878"/>
            <a:ext cx="1791970" cy="63373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5080" indent="260350">
              <a:lnSpc>
                <a:spcPts val="2270"/>
              </a:lnSpc>
              <a:spcBef>
                <a:spcPts val="384"/>
              </a:spcBef>
            </a:pPr>
            <a:r>
              <a:rPr sz="2100" spc="-120" dirty="0">
                <a:latin typeface="Arial Narrow"/>
                <a:cs typeface="Arial Narrow"/>
              </a:rPr>
              <a:t>Albert</a:t>
            </a:r>
            <a:r>
              <a:rPr sz="2100" spc="-30" dirty="0">
                <a:latin typeface="Arial Narrow"/>
                <a:cs typeface="Arial Narrow"/>
              </a:rPr>
              <a:t> </a:t>
            </a:r>
            <a:r>
              <a:rPr sz="2100" spc="-50" dirty="0">
                <a:latin typeface="Arial Narrow"/>
                <a:cs typeface="Arial Narrow"/>
              </a:rPr>
              <a:t>Alvarado </a:t>
            </a:r>
            <a:r>
              <a:rPr sz="2100" spc="-275" dirty="0">
                <a:latin typeface="Arial Narrow"/>
                <a:cs typeface="Arial Narrow"/>
              </a:rPr>
              <a:t>MS</a:t>
            </a:r>
            <a:r>
              <a:rPr sz="2100" spc="-60" dirty="0">
                <a:latin typeface="Arial Narrow"/>
                <a:cs typeface="Arial Narrow"/>
              </a:rPr>
              <a:t> </a:t>
            </a:r>
            <a:r>
              <a:rPr sz="2100" spc="-175" dirty="0">
                <a:latin typeface="Arial Narrow"/>
                <a:cs typeface="Arial Narrow"/>
              </a:rPr>
              <a:t>Computer</a:t>
            </a:r>
            <a:r>
              <a:rPr sz="2100" spc="-60" dirty="0">
                <a:latin typeface="Arial Narrow"/>
                <a:cs typeface="Arial Narrow"/>
              </a:rPr>
              <a:t> </a:t>
            </a:r>
            <a:r>
              <a:rPr sz="2100" spc="-195" dirty="0">
                <a:latin typeface="Arial Narrow"/>
                <a:cs typeface="Arial Narrow"/>
              </a:rPr>
              <a:t>Science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2613" y="2849916"/>
            <a:ext cx="1787525" cy="795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100"/>
              </a:lnSpc>
              <a:spcBef>
                <a:spcPts val="90"/>
              </a:spcBef>
            </a:pPr>
            <a:r>
              <a:rPr sz="1950" spc="-165" dirty="0">
                <a:latin typeface="Arial Narrow"/>
                <a:cs typeface="Arial Narrow"/>
              </a:rPr>
              <a:t>Darshan</a:t>
            </a:r>
            <a:r>
              <a:rPr sz="1950" spc="-75" dirty="0">
                <a:latin typeface="Arial Narrow"/>
                <a:cs typeface="Arial Narrow"/>
              </a:rPr>
              <a:t> </a:t>
            </a:r>
            <a:r>
              <a:rPr sz="1950" spc="-10" dirty="0">
                <a:latin typeface="Arial Narrow"/>
                <a:cs typeface="Arial Narrow"/>
              </a:rPr>
              <a:t>Patel</a:t>
            </a:r>
            <a:endParaRPr sz="1950">
              <a:latin typeface="Arial Narrow"/>
              <a:cs typeface="Arial Narrow"/>
            </a:endParaRPr>
          </a:p>
          <a:p>
            <a:pPr marL="12700" marR="5080" algn="ctr">
              <a:lnSpc>
                <a:spcPct val="79700"/>
              </a:lnSpc>
              <a:spcBef>
                <a:spcPts val="240"/>
              </a:spcBef>
            </a:pPr>
            <a:r>
              <a:rPr sz="1950" spc="-265" dirty="0">
                <a:latin typeface="Arial Narrow"/>
                <a:cs typeface="Arial Narrow"/>
              </a:rPr>
              <a:t>MS</a:t>
            </a:r>
            <a:r>
              <a:rPr sz="1950" spc="-55" dirty="0">
                <a:latin typeface="Arial Narrow"/>
                <a:cs typeface="Arial Narrow"/>
              </a:rPr>
              <a:t> </a:t>
            </a:r>
            <a:r>
              <a:rPr sz="1950" spc="-145" dirty="0">
                <a:latin typeface="Arial Narrow"/>
                <a:cs typeface="Arial Narrow"/>
              </a:rPr>
              <a:t>Computational</a:t>
            </a:r>
            <a:r>
              <a:rPr sz="1950" spc="-55" dirty="0">
                <a:latin typeface="Arial Narrow"/>
                <a:cs typeface="Arial Narrow"/>
              </a:rPr>
              <a:t> </a:t>
            </a:r>
            <a:r>
              <a:rPr sz="1950" spc="-160" dirty="0">
                <a:latin typeface="Arial Narrow"/>
                <a:cs typeface="Arial Narrow"/>
              </a:rPr>
              <a:t>Data </a:t>
            </a:r>
            <a:r>
              <a:rPr sz="1950" spc="-45" dirty="0">
                <a:latin typeface="Arial Narrow"/>
                <a:cs typeface="Arial Narrow"/>
              </a:rPr>
              <a:t>Science</a:t>
            </a:r>
            <a:endParaRPr sz="1950">
              <a:latin typeface="Arial Narrow"/>
              <a:cs typeface="Arial Narrow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4376" y="837250"/>
            <a:ext cx="686150" cy="7925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46259" rIns="0" bIns="0" rtlCol="0">
            <a:spAutoFit/>
          </a:bodyPr>
          <a:lstStyle/>
          <a:p>
            <a:pPr marL="469265" indent="-312420">
              <a:lnSpc>
                <a:spcPct val="100000"/>
              </a:lnSpc>
              <a:spcBef>
                <a:spcPts val="535"/>
              </a:spcBef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b="0" dirty="0">
                <a:latin typeface="Open Sans"/>
                <a:cs typeface="Open Sans"/>
              </a:rPr>
              <a:t>High</a:t>
            </a:r>
            <a:r>
              <a:rPr sz="1800" b="0" spc="-40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score</a:t>
            </a:r>
            <a:r>
              <a:rPr sz="1800" b="0" spc="-35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can</a:t>
            </a:r>
            <a:r>
              <a:rPr sz="1800" b="0" spc="-35" dirty="0">
                <a:latin typeface="Open Sans"/>
                <a:cs typeface="Open Sans"/>
              </a:rPr>
              <a:t> </a:t>
            </a:r>
            <a:r>
              <a:rPr sz="1800" b="0" spc="-10" dirty="0">
                <a:latin typeface="Open Sans"/>
                <a:cs typeface="Open Sans"/>
              </a:rPr>
              <a:t>mean:</a:t>
            </a:r>
            <a:endParaRPr sz="1800">
              <a:latin typeface="Open Sans"/>
              <a:cs typeface="Open Sans"/>
            </a:endParaRPr>
          </a:p>
          <a:p>
            <a:pPr marL="926465" lvl="1" indent="-312420">
              <a:lnSpc>
                <a:spcPct val="100000"/>
              </a:lnSpc>
              <a:spcBef>
                <a:spcPts val="340"/>
              </a:spcBef>
              <a:buSzPct val="78571"/>
              <a:buFont typeface="Arial"/>
              <a:buChar char="○"/>
              <a:tabLst>
                <a:tab pos="926465" algn="l"/>
              </a:tabLst>
            </a:pPr>
            <a:r>
              <a:rPr sz="1400" dirty="0">
                <a:latin typeface="Open Sans"/>
                <a:cs typeface="Open Sans"/>
              </a:rPr>
              <a:t>Similar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direction</a:t>
            </a:r>
            <a:endParaRPr sz="1400">
              <a:latin typeface="Open Sans"/>
              <a:cs typeface="Open Sans"/>
            </a:endParaRPr>
          </a:p>
          <a:p>
            <a:pPr marL="926465" lvl="1" indent="-312420">
              <a:lnSpc>
                <a:spcPct val="100000"/>
              </a:lnSpc>
              <a:spcBef>
                <a:spcPts val="254"/>
              </a:spcBef>
              <a:buSzPct val="78571"/>
              <a:buFont typeface="Arial"/>
              <a:buChar char="○"/>
              <a:tabLst>
                <a:tab pos="926465" algn="l"/>
              </a:tabLst>
            </a:pPr>
            <a:r>
              <a:rPr sz="1400" dirty="0">
                <a:latin typeface="Open Sans"/>
                <a:cs typeface="Open Sans"/>
              </a:rPr>
              <a:t>OR</a:t>
            </a:r>
            <a:r>
              <a:rPr sz="1400" spc="-2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just</a:t>
            </a:r>
            <a:r>
              <a:rPr sz="1400" spc="-2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large</a:t>
            </a:r>
            <a:r>
              <a:rPr sz="1400" spc="-1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magnitude</a:t>
            </a: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800" b="0" spc="-10" dirty="0">
                <a:latin typeface="Open Sans"/>
                <a:cs typeface="Open Sans"/>
              </a:rPr>
              <a:t>Problem:</a:t>
            </a:r>
            <a:endParaRPr sz="1800">
              <a:latin typeface="Open Sans"/>
              <a:cs typeface="Open Sans"/>
            </a:endParaRPr>
          </a:p>
          <a:p>
            <a:pPr marL="71755">
              <a:lnSpc>
                <a:spcPct val="100000"/>
              </a:lnSpc>
              <a:spcBef>
                <a:spcPts val="325"/>
              </a:spcBef>
            </a:pPr>
            <a:r>
              <a:rPr sz="1800" b="0" spc="-10" dirty="0">
                <a:latin typeface="Open Sans"/>
                <a:cs typeface="Open Sans"/>
              </a:rPr>
              <a:t>Magnitude</a:t>
            </a:r>
            <a:r>
              <a:rPr sz="1800" b="0" spc="-60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may</a:t>
            </a:r>
            <a:r>
              <a:rPr sz="1800" b="0" spc="-55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not</a:t>
            </a:r>
            <a:r>
              <a:rPr sz="1800" b="0" spc="-55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reﬂect</a:t>
            </a:r>
            <a:r>
              <a:rPr sz="1800" b="0" spc="-55" dirty="0">
                <a:latin typeface="Open Sans"/>
                <a:cs typeface="Open Sans"/>
              </a:rPr>
              <a:t> </a:t>
            </a:r>
            <a:r>
              <a:rPr sz="1800" b="0" dirty="0">
                <a:latin typeface="Open Sans"/>
                <a:cs typeface="Open Sans"/>
              </a:rPr>
              <a:t>semantic</a:t>
            </a:r>
            <a:r>
              <a:rPr sz="1800" b="0" spc="-55" dirty="0">
                <a:latin typeface="Open Sans"/>
                <a:cs typeface="Open Sans"/>
              </a:rPr>
              <a:t> </a:t>
            </a:r>
            <a:r>
              <a:rPr sz="1800" b="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787" y="1337887"/>
            <a:ext cx="2895599" cy="3809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latin typeface="Arial Narrow"/>
                <a:cs typeface="Arial Narrow"/>
              </a:rPr>
              <a:t>Dot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60" dirty="0">
                <a:latin typeface="Arial Narrow"/>
                <a:cs typeface="Arial Narrow"/>
              </a:rPr>
              <a:t>Product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75" dirty="0">
                <a:latin typeface="Arial Narrow"/>
                <a:cs typeface="Arial Narrow"/>
              </a:rPr>
              <a:t>Intuition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83" y="2724104"/>
            <a:ext cx="3027680" cy="80962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432434" indent="-419734">
              <a:lnSpc>
                <a:spcPct val="100000"/>
              </a:lnSpc>
              <a:spcBef>
                <a:spcPts val="525"/>
              </a:spcBef>
              <a:buSzPct val="138888"/>
              <a:buFont typeface="Arial"/>
              <a:buChar char="●"/>
              <a:tabLst>
                <a:tab pos="432434" algn="l"/>
              </a:tabLst>
            </a:pPr>
            <a:r>
              <a:rPr sz="1800" dirty="0">
                <a:latin typeface="Open Sans"/>
                <a:cs typeface="Open Sans"/>
              </a:rPr>
              <a:t>Measures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b="1" dirty="0">
                <a:latin typeface="Open Sans"/>
                <a:cs typeface="Open Sans"/>
              </a:rPr>
              <a:t>angle</a:t>
            </a:r>
            <a:r>
              <a:rPr sz="1800" b="1" spc="-75" dirty="0">
                <a:latin typeface="Open Sans"/>
                <a:cs typeface="Open Sans"/>
              </a:rPr>
              <a:t> </a:t>
            </a:r>
            <a:r>
              <a:rPr sz="1800" b="1" spc="-20" dirty="0">
                <a:latin typeface="Open Sans"/>
                <a:cs typeface="Open Sans"/>
              </a:rPr>
              <a:t>only</a:t>
            </a:r>
            <a:endParaRPr sz="1800">
              <a:latin typeface="Open Sans"/>
              <a:cs typeface="Open Sans"/>
            </a:endParaRPr>
          </a:p>
          <a:p>
            <a:pPr marL="432434" indent="-419734">
              <a:lnSpc>
                <a:spcPct val="100000"/>
              </a:lnSpc>
              <a:spcBef>
                <a:spcPts val="1290"/>
              </a:spcBef>
              <a:buSzPct val="138888"/>
              <a:buFont typeface="Arial"/>
              <a:buChar char="●"/>
              <a:tabLst>
                <a:tab pos="432434" algn="l"/>
              </a:tabLst>
            </a:pPr>
            <a:r>
              <a:rPr sz="1800" dirty="0">
                <a:latin typeface="Open Sans"/>
                <a:cs typeface="Open Sans"/>
              </a:rPr>
              <a:t>Range: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[−1,1][-1,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1][−1,1]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675" y="1323925"/>
            <a:ext cx="2362199" cy="7429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10" dirty="0">
                <a:latin typeface="Arial Narrow"/>
                <a:cs typeface="Arial Narrow"/>
              </a:rPr>
              <a:t>Cosine</a:t>
            </a:r>
            <a:r>
              <a:rPr spc="-25" dirty="0">
                <a:latin typeface="Arial Narrow"/>
                <a:cs typeface="Arial Narrow"/>
              </a:rPr>
              <a:t> </a:t>
            </a:r>
            <a:r>
              <a:rPr spc="-95" dirty="0">
                <a:latin typeface="Arial Narrow"/>
                <a:cs typeface="Arial Narrow"/>
              </a:rPr>
              <a:t>Similarity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5074285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Cambria"/>
                <a:cs typeface="Cambria"/>
              </a:rPr>
              <a:t>𝜃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dirty="0">
                <a:latin typeface="Open Sans"/>
                <a:cs typeface="Open Sans"/>
              </a:rPr>
              <a:t>=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0°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identical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direction</a:t>
            </a:r>
            <a:r>
              <a:rPr sz="1800" spc="-15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max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Cambria"/>
                <a:cs typeface="Cambria"/>
              </a:rPr>
              <a:t>𝜃</a:t>
            </a:r>
            <a:r>
              <a:rPr sz="1800" spc="45" dirty="0">
                <a:latin typeface="Cambria"/>
                <a:cs typeface="Cambria"/>
              </a:rPr>
              <a:t> </a:t>
            </a:r>
            <a:r>
              <a:rPr sz="1800" dirty="0">
                <a:latin typeface="Open Sans"/>
                <a:cs typeface="Open Sans"/>
              </a:rPr>
              <a:t>=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90°</a:t>
            </a:r>
            <a:r>
              <a:rPr sz="1800" spc="-1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Open Sans"/>
                <a:cs typeface="Open Sans"/>
              </a:rPr>
              <a:t>unrelated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Cambria"/>
                <a:cs typeface="Cambria"/>
              </a:rPr>
              <a:t>𝜃</a:t>
            </a:r>
            <a:r>
              <a:rPr sz="1800" spc="45" dirty="0">
                <a:latin typeface="Cambria"/>
                <a:cs typeface="Cambria"/>
              </a:rPr>
              <a:t> </a:t>
            </a:r>
            <a:r>
              <a:rPr sz="1800" dirty="0">
                <a:latin typeface="Open Sans"/>
                <a:cs typeface="Open Sans"/>
              </a:rPr>
              <a:t>=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180°</a:t>
            </a:r>
            <a:r>
              <a:rPr sz="1800" spc="-15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Open Sans"/>
                <a:cs typeface="Open Sans"/>
              </a:rPr>
              <a:t>opposite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0999" y="1567549"/>
            <a:ext cx="3733225" cy="35759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Arial Narrow"/>
                <a:cs typeface="Arial Narrow"/>
              </a:rPr>
              <a:t>Geometric</a:t>
            </a:r>
            <a:r>
              <a:rPr spc="-45" dirty="0">
                <a:latin typeface="Arial Narrow"/>
                <a:cs typeface="Arial Narrow"/>
              </a:rPr>
              <a:t> </a:t>
            </a:r>
            <a:r>
              <a:rPr spc="-100" dirty="0">
                <a:latin typeface="Arial Narrow"/>
                <a:cs typeface="Arial Narrow"/>
              </a:rPr>
              <a:t>Interpretation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2651562"/>
            <a:ext cx="3047365" cy="6565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Converts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to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b="1" dirty="0">
                <a:latin typeface="Open Sans"/>
                <a:cs typeface="Open Sans"/>
              </a:rPr>
              <a:t>unit</a:t>
            </a:r>
            <a:r>
              <a:rPr sz="1800" b="1" spc="-65" dirty="0">
                <a:latin typeface="Open Sans"/>
                <a:cs typeface="Open Sans"/>
              </a:rPr>
              <a:t> </a:t>
            </a:r>
            <a:r>
              <a:rPr sz="1800" b="1" spc="-10" dirty="0">
                <a:latin typeface="Open Sans"/>
                <a:cs typeface="Open Sans"/>
              </a:rPr>
              <a:t>vectors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spc="-10" dirty="0">
                <a:latin typeface="Open Sans"/>
                <a:cs typeface="Open Sans"/>
              </a:rPr>
              <a:t>Then: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700" y="1364800"/>
            <a:ext cx="1219199" cy="761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7752" y="3537777"/>
            <a:ext cx="1999258" cy="41650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latin typeface="Arial Narrow"/>
                <a:cs typeface="Arial Narrow"/>
              </a:rPr>
              <a:t>Dot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229" dirty="0">
                <a:latin typeface="Arial Narrow"/>
                <a:cs typeface="Arial Narrow"/>
              </a:rPr>
              <a:t>vs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210" dirty="0">
                <a:latin typeface="Arial Narrow"/>
                <a:cs typeface="Arial Narrow"/>
              </a:rPr>
              <a:t>Cosine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55" dirty="0">
                <a:latin typeface="Arial Narrow"/>
                <a:cs typeface="Arial Narrow"/>
              </a:rPr>
              <a:t>(Comparison)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47737" y="1804987"/>
          <a:ext cx="7239000" cy="1567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Property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Dot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Product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Cosine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Uses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magnitude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Uses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direction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Scale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sensitive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194246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latin typeface="Arial Narrow"/>
                <a:cs typeface="Arial Narrow"/>
              </a:rPr>
              <a:t>Dot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60" dirty="0">
                <a:latin typeface="Arial Narrow"/>
                <a:cs typeface="Arial Narrow"/>
              </a:rPr>
              <a:t>Product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229" dirty="0">
                <a:latin typeface="Arial Narrow"/>
                <a:cs typeface="Arial Narrow"/>
              </a:rPr>
              <a:t>vs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85" dirty="0">
                <a:latin typeface="Arial Narrow"/>
                <a:cs typeface="Arial Narrow"/>
              </a:rPr>
              <a:t>Cosine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4523105" cy="201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Open Sans"/>
                <a:cs typeface="Open Sans"/>
              </a:rPr>
              <a:t>Embeddings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encode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meaning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in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b="1" spc="-10" dirty="0">
                <a:latin typeface="Open Sans"/>
                <a:cs typeface="Open Sans"/>
              </a:rPr>
              <a:t>direction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1800" spc="-10" dirty="0">
                <a:latin typeface="Open Sans"/>
                <a:cs typeface="Open Sans"/>
              </a:rPr>
              <a:t>Magnitude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may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encode: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1525"/>
              </a:spcBef>
              <a:buFont typeface="Arial"/>
              <a:buChar char="●"/>
              <a:tabLst>
                <a:tab pos="469265" algn="l"/>
              </a:tabLst>
            </a:pPr>
            <a:r>
              <a:rPr sz="1800" spc="-10" dirty="0">
                <a:latin typeface="Open Sans"/>
                <a:cs typeface="Open Sans"/>
              </a:rPr>
              <a:t>Conﬁdence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Scaling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artifacts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removes</a:t>
            </a:r>
            <a:r>
              <a:rPr sz="1800" spc="-8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irrelevant</a:t>
            </a:r>
            <a:r>
              <a:rPr sz="1800" spc="-8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variation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40" dirty="0">
                <a:latin typeface="Arial Narrow"/>
                <a:cs typeface="Arial Narrow"/>
              </a:rPr>
              <a:t>Why</a:t>
            </a:r>
            <a:r>
              <a:rPr spc="-40" dirty="0">
                <a:latin typeface="Arial Narrow"/>
                <a:cs typeface="Arial Narrow"/>
              </a:rPr>
              <a:t> </a:t>
            </a:r>
            <a:r>
              <a:rPr spc="-210" dirty="0">
                <a:latin typeface="Arial Narrow"/>
                <a:cs typeface="Arial Narrow"/>
              </a:rPr>
              <a:t>Cosine</a:t>
            </a:r>
            <a:r>
              <a:rPr spc="-40" dirty="0">
                <a:latin typeface="Arial Narrow"/>
                <a:cs typeface="Arial Narrow"/>
              </a:rPr>
              <a:t> </a:t>
            </a:r>
            <a:r>
              <a:rPr spc="-165" dirty="0">
                <a:latin typeface="Arial Narrow"/>
                <a:cs typeface="Arial Narrow"/>
              </a:rPr>
              <a:t>Works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490982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In</a:t>
            </a:r>
            <a:r>
              <a:rPr sz="1800" spc="-1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high</a:t>
            </a:r>
            <a:r>
              <a:rPr sz="1800" spc="-1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dimensions:</a:t>
            </a:r>
            <a:endParaRPr sz="1800">
              <a:latin typeface="Open Sans"/>
              <a:cs typeface="Open Sans"/>
            </a:endParaRPr>
          </a:p>
          <a:p>
            <a:pPr marL="836294" lvl="1" indent="-415925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836294" algn="l"/>
              </a:tabLst>
            </a:pPr>
            <a:r>
              <a:rPr sz="1800" dirty="0">
                <a:latin typeface="Open Sans"/>
                <a:cs typeface="Open Sans"/>
              </a:rPr>
              <a:t>Vectors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tend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to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be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b="1" dirty="0">
                <a:latin typeface="Open Sans"/>
                <a:cs typeface="Open Sans"/>
              </a:rPr>
              <a:t>nearly</a:t>
            </a:r>
            <a:r>
              <a:rPr sz="1800" b="1" spc="-50" dirty="0">
                <a:latin typeface="Open Sans"/>
                <a:cs typeface="Open Sans"/>
              </a:rPr>
              <a:t> </a:t>
            </a:r>
            <a:r>
              <a:rPr sz="1800" b="1" spc="-10" dirty="0">
                <a:latin typeface="Open Sans"/>
                <a:cs typeface="Open Sans"/>
              </a:rPr>
              <a:t>orthogonal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spc="-10" dirty="0">
                <a:latin typeface="Open Sans"/>
                <a:cs typeface="Open Sans"/>
              </a:rPr>
              <a:t>Distances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become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less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informative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40" dirty="0">
                <a:latin typeface="Arial Narrow"/>
                <a:cs typeface="Arial Narrow"/>
              </a:rPr>
              <a:t>High-</a:t>
            </a:r>
            <a:r>
              <a:rPr spc="-145" dirty="0">
                <a:latin typeface="Arial Narrow"/>
                <a:cs typeface="Arial Narrow"/>
              </a:rPr>
              <a:t>Dimensional</a:t>
            </a:r>
            <a:r>
              <a:rPr spc="20" dirty="0">
                <a:latin typeface="Arial Narrow"/>
                <a:cs typeface="Arial Narrow"/>
              </a:rPr>
              <a:t> </a:t>
            </a:r>
            <a:r>
              <a:rPr spc="-204" dirty="0">
                <a:latin typeface="Arial Narrow"/>
                <a:cs typeface="Arial Narrow"/>
              </a:rPr>
              <a:t>Spaces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3175635" cy="1235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36639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69265" algn="l"/>
              </a:tabLst>
            </a:pPr>
            <a:r>
              <a:rPr sz="1800" spc="-10" dirty="0">
                <a:latin typeface="Open Sans"/>
                <a:cs typeface="Open Sans"/>
              </a:rPr>
              <a:t>Distances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cluster:</a:t>
            </a:r>
            <a:endParaRPr sz="1800">
              <a:latin typeface="Open Sans"/>
              <a:cs typeface="Open Sans"/>
            </a:endParaRPr>
          </a:p>
          <a:p>
            <a:pPr>
              <a:lnSpc>
                <a:spcPct val="100000"/>
              </a:lnSpc>
            </a:pPr>
            <a:endParaRPr sz="18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Open Sans"/>
                <a:cs typeface="Open Sans"/>
              </a:rPr>
              <a:t>Hard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to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distinguish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neighbors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65750" y="1735825"/>
            <a:ext cx="6621145" cy="3193415"/>
            <a:chOff x="1165750" y="1735825"/>
            <a:chExt cx="6621145" cy="31934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5750" y="1735825"/>
              <a:ext cx="3622058" cy="3353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7673" y="2071200"/>
              <a:ext cx="3978726" cy="285757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Arial Narrow"/>
                <a:cs typeface="Arial Narrow"/>
              </a:rPr>
              <a:t>Distance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50" dirty="0">
                <a:latin typeface="Arial Narrow"/>
                <a:cs typeface="Arial Narrow"/>
              </a:rPr>
              <a:t>Concentration</a:t>
            </a: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3529965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Angle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still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varies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meaningfully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spc="-10" dirty="0">
                <a:latin typeface="Open Sans"/>
                <a:cs typeface="Open Sans"/>
              </a:rPr>
              <a:t>Preserves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relative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More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stable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for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ranking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18357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0" dirty="0">
                <a:latin typeface="Arial Narrow"/>
                <a:cs typeface="Arial Narrow"/>
              </a:rPr>
              <a:t>Why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210" dirty="0">
                <a:latin typeface="Arial Narrow"/>
                <a:cs typeface="Arial Narrow"/>
              </a:rPr>
              <a:t>Cosine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35" dirty="0">
                <a:latin typeface="Arial Narrow"/>
                <a:cs typeface="Arial Narrow"/>
              </a:rPr>
              <a:t>Is</a:t>
            </a:r>
            <a:r>
              <a:rPr spc="-45" dirty="0">
                <a:latin typeface="Arial Narrow"/>
                <a:cs typeface="Arial Narrow"/>
              </a:rPr>
              <a:t> </a:t>
            </a:r>
            <a:r>
              <a:rPr spc="-95" dirty="0">
                <a:latin typeface="Arial Narrow"/>
                <a:cs typeface="Arial Narrow"/>
              </a:rPr>
              <a:t>Better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435610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spc="-10" dirty="0">
                <a:latin typeface="Open Sans"/>
                <a:cs typeface="Open Sans"/>
              </a:rPr>
              <a:t>Goal:</a:t>
            </a:r>
            <a:endParaRPr sz="1800">
              <a:latin typeface="Open Sans"/>
              <a:cs typeface="Open Sans"/>
            </a:endParaRPr>
          </a:p>
          <a:p>
            <a:pPr marL="836294" lvl="1" indent="-415925">
              <a:lnSpc>
                <a:spcPct val="100000"/>
              </a:lnSpc>
              <a:spcBef>
                <a:spcPts val="325"/>
              </a:spcBef>
              <a:buAutoNum type="alphaLcPeriod"/>
              <a:tabLst>
                <a:tab pos="836294" algn="l"/>
              </a:tabLst>
            </a:pPr>
            <a:r>
              <a:rPr sz="1800" dirty="0">
                <a:latin typeface="Open Sans"/>
                <a:cs typeface="Open Sans"/>
              </a:rPr>
              <a:t>Structure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the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space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meaningfully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Done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via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b="1" dirty="0">
                <a:latin typeface="Open Sans"/>
                <a:cs typeface="Open Sans"/>
              </a:rPr>
              <a:t>metric</a:t>
            </a:r>
            <a:r>
              <a:rPr sz="1800" b="1" spc="-40" dirty="0">
                <a:latin typeface="Open Sans"/>
                <a:cs typeface="Open Sans"/>
              </a:rPr>
              <a:t> </a:t>
            </a:r>
            <a:r>
              <a:rPr sz="1800" b="1" spc="-10" dirty="0">
                <a:latin typeface="Open Sans"/>
                <a:cs typeface="Open Sans"/>
              </a:rPr>
              <a:t>learning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latin typeface="Arial Narrow"/>
                <a:cs typeface="Arial Narrow"/>
              </a:rPr>
              <a:t>Learning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220" dirty="0">
                <a:latin typeface="Arial Narrow"/>
                <a:cs typeface="Arial Narrow"/>
              </a:rPr>
              <a:t>a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260" dirty="0">
                <a:latin typeface="Arial Narrow"/>
                <a:cs typeface="Arial Narrow"/>
              </a:rPr>
              <a:t>Good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90" dirty="0">
                <a:latin typeface="Arial Narrow"/>
                <a:cs typeface="Arial Narrow"/>
              </a:rPr>
              <a:t>Embedding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185" dirty="0">
                <a:latin typeface="Arial Narrow"/>
                <a:cs typeface="Arial Narrow"/>
              </a:rPr>
              <a:t>Space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90616"/>
            <a:ext cx="8364220" cy="270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Explain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images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are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represented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as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embeddings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for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tasks.</a:t>
            </a:r>
            <a:endParaRPr sz="1500">
              <a:latin typeface="Open Sans"/>
              <a:cs typeface="Open Sans"/>
            </a:endParaRPr>
          </a:p>
          <a:p>
            <a:pPr marL="12700" marR="1039494" indent="456565">
              <a:lnSpc>
                <a:spcPct val="1052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Diﬀerentiate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cosine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similarity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from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dot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product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and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understand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when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each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25" dirty="0">
                <a:latin typeface="Open Sans"/>
                <a:cs typeface="Open Sans"/>
              </a:rPr>
              <a:t>is </a:t>
            </a:r>
            <a:r>
              <a:rPr sz="1500" spc="-10" dirty="0">
                <a:latin typeface="Open Sans"/>
                <a:cs typeface="Open Sans"/>
              </a:rPr>
              <a:t>appropriate.</a:t>
            </a:r>
            <a:endParaRPr sz="1500">
              <a:latin typeface="Open Sans"/>
              <a:cs typeface="Open Sans"/>
            </a:endParaRPr>
          </a:p>
          <a:p>
            <a:pPr marL="469265" indent="-456565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Describe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learned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metric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spaces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enable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semantically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meaningful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similarity.</a:t>
            </a:r>
            <a:endParaRPr sz="1500">
              <a:latin typeface="Open Sans"/>
              <a:cs typeface="Open Sans"/>
            </a:endParaRPr>
          </a:p>
          <a:p>
            <a:pPr marL="469265" indent="-456565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Explain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cross-</a:t>
            </a:r>
            <a:r>
              <a:rPr sz="1500" dirty="0">
                <a:latin typeface="Open Sans"/>
                <a:cs typeface="Open Sans"/>
              </a:rPr>
              <a:t>modal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maps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text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and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images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into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shared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embedding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space.</a:t>
            </a:r>
            <a:endParaRPr sz="1500">
              <a:latin typeface="Open Sans"/>
              <a:cs typeface="Open Sans"/>
            </a:endParaRPr>
          </a:p>
          <a:p>
            <a:pPr marL="469265" indent="-456565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Evaluate</a:t>
            </a:r>
            <a:r>
              <a:rPr sz="1500" spc="-5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performance</a:t>
            </a:r>
            <a:r>
              <a:rPr sz="1500" spc="-5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using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Recall@K</a:t>
            </a:r>
            <a:r>
              <a:rPr sz="1500" spc="-5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and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spc="-20" dirty="0">
                <a:latin typeface="Open Sans"/>
                <a:cs typeface="Open Sans"/>
              </a:rPr>
              <a:t>mAP.</a:t>
            </a:r>
            <a:endParaRPr sz="1500">
              <a:latin typeface="Open Sans"/>
              <a:cs typeface="Open Sans"/>
            </a:endParaRPr>
          </a:p>
          <a:p>
            <a:pPr marL="12700" marR="287655" indent="456565">
              <a:lnSpc>
                <a:spcPct val="1052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Interpret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results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and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reason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about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what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makes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system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succeed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25" dirty="0">
                <a:latin typeface="Open Sans"/>
                <a:cs typeface="Open Sans"/>
              </a:rPr>
              <a:t>or </a:t>
            </a:r>
            <a:r>
              <a:rPr sz="1500" spc="-10" dirty="0">
                <a:latin typeface="Open Sans"/>
                <a:cs typeface="Open Sans"/>
              </a:rPr>
              <a:t>fail.</a:t>
            </a:r>
            <a:endParaRPr sz="15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55" dirty="0">
                <a:latin typeface="Arial Narrow"/>
                <a:cs typeface="Arial Narrow"/>
              </a:rPr>
              <a:t>Learning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155" dirty="0">
                <a:latin typeface="Arial Narrow"/>
                <a:cs typeface="Arial Narrow"/>
              </a:rPr>
              <a:t>Objectives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3656329" cy="1235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36639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Input: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face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image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1800" spc="-10" dirty="0">
                <a:latin typeface="Open Sans"/>
                <a:cs typeface="Open Sans"/>
              </a:rPr>
              <a:t>Output: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ct val="100000"/>
              </a:lnSpc>
              <a:spcBef>
                <a:spcPts val="1525"/>
              </a:spcBef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Same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identity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close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vectors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1325" y="1638225"/>
            <a:ext cx="1611073" cy="4027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550" y="2571750"/>
            <a:ext cx="4896724" cy="22620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95" dirty="0">
                <a:latin typeface="Arial Narrow"/>
                <a:cs typeface="Arial Narrow"/>
              </a:rPr>
              <a:t>FaceNet</a:t>
            </a:r>
            <a:r>
              <a:rPr spc="-60" dirty="0">
                <a:latin typeface="Arial Narrow"/>
                <a:cs typeface="Arial Narrow"/>
              </a:rPr>
              <a:t> </a:t>
            </a:r>
            <a:r>
              <a:rPr spc="-190" dirty="0">
                <a:latin typeface="Arial Narrow"/>
                <a:cs typeface="Arial Narrow"/>
              </a:rPr>
              <a:t>Example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3585845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Anchor</a:t>
            </a: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Positive</a:t>
            </a:r>
            <a:r>
              <a:rPr sz="1800" spc="-7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(same</a:t>
            </a:r>
            <a:r>
              <a:rPr sz="1800" spc="-7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class)</a:t>
            </a:r>
            <a:endParaRPr sz="1800" dirty="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>
                <a:latin typeface="Open Sans"/>
                <a:cs typeface="Open Sans"/>
              </a:rPr>
              <a:t>Negative</a:t>
            </a:r>
            <a:r>
              <a:rPr sz="1800" spc="-7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(diﬀerent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class)</a:t>
            </a:r>
            <a:endParaRPr sz="1800" dirty="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500" y="2724150"/>
            <a:ext cx="4876799" cy="11429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11677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>
                <a:latin typeface="Arial Narrow"/>
                <a:cs typeface="Arial Narrow"/>
              </a:rPr>
              <a:t>Triplet</a:t>
            </a:r>
            <a:r>
              <a:rPr spc="-15" dirty="0">
                <a:latin typeface="Arial Narrow"/>
                <a:cs typeface="Arial Narrow"/>
              </a:rPr>
              <a:t> </a:t>
            </a:r>
            <a:r>
              <a:rPr spc="-140" dirty="0">
                <a:latin typeface="Arial Narrow"/>
                <a:cs typeface="Arial Narrow"/>
              </a:rPr>
              <a:t>Setup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8D7740-F1F9-BB19-64B6-412646DD7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51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53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2692710"/>
            <a:ext cx="15335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Cambria"/>
                <a:cs typeface="Cambria"/>
              </a:rPr>
              <a:t>𝛂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dirty="0">
                <a:latin typeface="Open Sans"/>
                <a:cs typeface="Open Sans"/>
              </a:rPr>
              <a:t>=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margin</a:t>
            </a:r>
            <a:endParaRPr sz="1800" dirty="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2307" y="1260782"/>
            <a:ext cx="6173527" cy="9747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104266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>
                <a:latin typeface="Arial Narrow"/>
                <a:cs typeface="Arial Narrow"/>
              </a:rPr>
              <a:t>Triplet</a:t>
            </a:r>
            <a:r>
              <a:rPr spc="-15" dirty="0">
                <a:latin typeface="Arial Narrow"/>
                <a:cs typeface="Arial Narrow"/>
              </a:rPr>
              <a:t> </a:t>
            </a:r>
            <a:r>
              <a:rPr spc="-229" dirty="0">
                <a:latin typeface="Arial Narrow"/>
                <a:cs typeface="Arial Narrow"/>
              </a:rPr>
              <a:t>Loss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1556385" cy="217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36639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69265" algn="l"/>
              </a:tabLst>
            </a:pPr>
            <a:r>
              <a:rPr sz="1800" spc="-10" dirty="0">
                <a:latin typeface="Open Sans"/>
                <a:cs typeface="Open Sans"/>
              </a:rPr>
              <a:t>Minimize:</a:t>
            </a:r>
            <a:endParaRPr sz="1800">
              <a:latin typeface="Open Sans"/>
              <a:cs typeface="Open Sans"/>
            </a:endParaRPr>
          </a:p>
          <a:p>
            <a:pPr marL="12700" marR="5080" indent="456565">
              <a:lnSpc>
                <a:spcPct val="341100"/>
              </a:lnSpc>
              <a:buFont typeface="Arial"/>
              <a:buChar char="●"/>
              <a:tabLst>
                <a:tab pos="469265" algn="l"/>
              </a:tabLst>
            </a:pPr>
            <a:r>
              <a:rPr sz="1800" spc="-10" dirty="0">
                <a:latin typeface="Open Sans"/>
                <a:cs typeface="Open Sans"/>
              </a:rPr>
              <a:t>Maximize: Constraint: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8889" y="1748439"/>
            <a:ext cx="1195335" cy="3187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9249" y="2571750"/>
            <a:ext cx="1354695" cy="3984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6904" y="3638954"/>
            <a:ext cx="3494435" cy="38827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14" dirty="0">
                <a:latin typeface="Arial Narrow"/>
                <a:cs typeface="Arial Narrow"/>
              </a:rPr>
              <a:t>Triplet</a:t>
            </a:r>
            <a:r>
              <a:rPr spc="-35" dirty="0">
                <a:latin typeface="Arial Narrow"/>
                <a:cs typeface="Arial Narrow"/>
              </a:rPr>
              <a:t> </a:t>
            </a:r>
            <a:r>
              <a:rPr spc="-250" dirty="0">
                <a:latin typeface="Arial Narrow"/>
                <a:cs typeface="Arial Narrow"/>
              </a:rPr>
              <a:t>Loss</a:t>
            </a:r>
            <a:r>
              <a:rPr spc="-35" dirty="0">
                <a:latin typeface="Arial Narrow"/>
                <a:cs typeface="Arial Narrow"/>
              </a:rPr>
              <a:t> </a:t>
            </a:r>
            <a:r>
              <a:rPr spc="-75" dirty="0">
                <a:latin typeface="Arial Narrow"/>
                <a:cs typeface="Arial Narrow"/>
              </a:rPr>
              <a:t>Intuition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4400550" cy="6565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Clusters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form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naturally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Separation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between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classes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increases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509" y="1988300"/>
            <a:ext cx="4801814" cy="288437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2402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>
                <a:latin typeface="Arial Narrow"/>
                <a:cs typeface="Arial Narrow"/>
              </a:rPr>
              <a:t>Effect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204" dirty="0">
                <a:latin typeface="Arial Narrow"/>
                <a:cs typeface="Arial Narrow"/>
              </a:rPr>
              <a:t>on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90" dirty="0">
                <a:latin typeface="Arial Narrow"/>
                <a:cs typeface="Arial Narrow"/>
              </a:rPr>
              <a:t>Embedding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90" dirty="0">
                <a:latin typeface="Arial Narrow"/>
                <a:cs typeface="Arial Narrow"/>
              </a:rPr>
              <a:t>Space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399161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Retrieval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=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nearest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neighbors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Better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geometry</a:t>
            </a:r>
            <a:r>
              <a:rPr sz="1800" spc="-2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better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ranking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Works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with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40" dirty="0">
                <a:latin typeface="Arial Narrow"/>
                <a:cs typeface="Arial Narrow"/>
              </a:rPr>
              <a:t>Why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85" dirty="0">
                <a:latin typeface="Arial Narrow"/>
                <a:cs typeface="Arial Narrow"/>
              </a:rPr>
              <a:t>This</a:t>
            </a:r>
            <a:r>
              <a:rPr spc="-45" dirty="0">
                <a:latin typeface="Arial Narrow"/>
                <a:cs typeface="Arial Narrow"/>
              </a:rPr>
              <a:t> </a:t>
            </a:r>
            <a:r>
              <a:rPr spc="-195" dirty="0">
                <a:latin typeface="Arial Narrow"/>
                <a:cs typeface="Arial Narrow"/>
              </a:rPr>
              <a:t>Helps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10" dirty="0">
                <a:latin typeface="Arial Narrow"/>
                <a:cs typeface="Arial Narrow"/>
              </a:rPr>
              <a:t>Retrieval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564" y="1247958"/>
            <a:ext cx="3820795" cy="128778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31800" indent="-419100">
              <a:lnSpc>
                <a:spcPct val="100000"/>
              </a:lnSpc>
              <a:spcBef>
                <a:spcPts val="420"/>
              </a:spcBef>
              <a:buAutoNum type="arabicPeriod"/>
              <a:tabLst>
                <a:tab pos="431800" algn="l"/>
              </a:tabLst>
            </a:pPr>
            <a:r>
              <a:rPr sz="1800" dirty="0">
                <a:latin typeface="Open Sans"/>
                <a:cs typeface="Open Sans"/>
              </a:rPr>
              <a:t>Image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" dirty="0">
                <a:latin typeface="Open Sans"/>
                <a:cs typeface="Open Sans"/>
              </a:rPr>
              <a:t>embedding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spc="-20" dirty="0">
                <a:latin typeface="Cambria"/>
                <a:cs typeface="Cambria"/>
              </a:rPr>
              <a:t>𝑓</a:t>
            </a:r>
            <a:r>
              <a:rPr sz="1800" spc="-20" dirty="0">
                <a:latin typeface="Open Sans"/>
                <a:cs typeface="Open Sans"/>
              </a:rPr>
              <a:t>(</a:t>
            </a:r>
            <a:r>
              <a:rPr sz="1800" spc="-20" dirty="0">
                <a:latin typeface="Cambria"/>
                <a:cs typeface="Cambria"/>
              </a:rPr>
              <a:t>𝔁</a:t>
            </a:r>
            <a:r>
              <a:rPr sz="1800" spc="-20" dirty="0">
                <a:latin typeface="Open Sans"/>
                <a:cs typeface="Open Sans"/>
              </a:rPr>
              <a:t>)</a:t>
            </a:r>
            <a:endParaRPr sz="1800">
              <a:latin typeface="Open Sans"/>
              <a:cs typeface="Open Sans"/>
            </a:endParaRPr>
          </a:p>
          <a:p>
            <a:pPr marL="431800" indent="-419100">
              <a:lnSpc>
                <a:spcPct val="100000"/>
              </a:lnSpc>
              <a:spcBef>
                <a:spcPts val="325"/>
              </a:spcBef>
              <a:buAutoNum type="arabicPeriod"/>
              <a:tabLst>
                <a:tab pos="431800" algn="l"/>
              </a:tabLst>
            </a:pPr>
            <a:r>
              <a:rPr sz="1800" dirty="0">
                <a:latin typeface="Open Sans"/>
                <a:cs typeface="Open Sans"/>
              </a:rPr>
              <a:t>Compare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using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  <a:p>
            <a:pPr marL="431800" indent="-419100">
              <a:lnSpc>
                <a:spcPct val="100000"/>
              </a:lnSpc>
              <a:spcBef>
                <a:spcPts val="325"/>
              </a:spcBef>
              <a:buAutoNum type="arabicPeriod"/>
              <a:tabLst>
                <a:tab pos="431800" algn="l"/>
              </a:tabLst>
            </a:pPr>
            <a:r>
              <a:rPr sz="1800" dirty="0">
                <a:latin typeface="Open Sans"/>
                <a:cs typeface="Open Sans"/>
              </a:rPr>
              <a:t>Rank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results</a:t>
            </a:r>
            <a:endParaRPr sz="1800">
              <a:latin typeface="Open Sans"/>
              <a:cs typeface="Open Sans"/>
            </a:endParaRPr>
          </a:p>
          <a:p>
            <a:pPr marL="431800" indent="-419100">
              <a:lnSpc>
                <a:spcPct val="100000"/>
              </a:lnSpc>
              <a:spcBef>
                <a:spcPts val="325"/>
              </a:spcBef>
              <a:buAutoNum type="arabicPeriod"/>
              <a:tabLst>
                <a:tab pos="431800" algn="l"/>
              </a:tabLst>
            </a:pPr>
            <a:r>
              <a:rPr sz="1800" dirty="0">
                <a:latin typeface="Open Sans"/>
                <a:cs typeface="Open Sans"/>
              </a:rPr>
              <a:t>Return</a:t>
            </a:r>
            <a:r>
              <a:rPr sz="1800" spc="-10" dirty="0">
                <a:latin typeface="Open Sans"/>
                <a:cs typeface="Open Sans"/>
              </a:rPr>
              <a:t> top-</a:t>
            </a:r>
            <a:r>
              <a:rPr sz="1800" spc="-50" dirty="0">
                <a:latin typeface="Open Sans"/>
                <a:cs typeface="Open Sans"/>
              </a:rPr>
              <a:t>K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45" dirty="0">
                <a:latin typeface="Arial Narrow"/>
                <a:cs typeface="Arial Narrow"/>
              </a:rPr>
              <a:t>Full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10" dirty="0">
                <a:latin typeface="Arial Narrow"/>
                <a:cs typeface="Arial Narrow"/>
              </a:rPr>
              <a:t>Pipeline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249" y="1247958"/>
            <a:ext cx="546608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spc="-10" dirty="0">
                <a:latin typeface="Open Sans"/>
                <a:cs typeface="Open Sans"/>
              </a:rPr>
              <a:t>Embeddings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semantic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representation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similarity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10" dirty="0">
                <a:latin typeface="Open Sans"/>
                <a:cs typeface="Open Sans"/>
              </a:rPr>
              <a:t>direction-</a:t>
            </a:r>
            <a:r>
              <a:rPr sz="1800" dirty="0">
                <a:latin typeface="Open Sans"/>
                <a:cs typeface="Open Sans"/>
              </a:rPr>
              <a:t>based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comparison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Triplet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loss</a:t>
            </a:r>
            <a:r>
              <a:rPr sz="1800" spc="-20" dirty="0">
                <a:latin typeface="Open Sans"/>
                <a:cs typeface="Open Sans"/>
              </a:rPr>
              <a:t> </a:t>
            </a:r>
            <a:r>
              <a:rPr sz="1800" dirty="0">
                <a:latin typeface="Arial"/>
                <a:cs typeface="Arial"/>
              </a:rPr>
              <a:t>→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Open Sans"/>
                <a:cs typeface="Open Sans"/>
              </a:rPr>
              <a:t>learns</a:t>
            </a:r>
            <a:r>
              <a:rPr sz="1800" spc="-3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meaningful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structure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29" dirty="0">
                <a:latin typeface="Arial Narrow"/>
                <a:cs typeface="Arial Narrow"/>
              </a:rPr>
              <a:t>Key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04" dirty="0">
                <a:latin typeface="Arial Narrow"/>
                <a:cs typeface="Arial Narrow"/>
              </a:rPr>
              <a:t>Takeaways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2659"/>
            <a:ext cx="260477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Open Sans"/>
                <a:cs typeface="Open Sans"/>
              </a:rPr>
              <a:t>You</a:t>
            </a:r>
            <a:r>
              <a:rPr sz="1400" spc="-5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are</a:t>
            </a:r>
            <a:r>
              <a:rPr sz="1400" spc="-5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given</a:t>
            </a:r>
            <a:r>
              <a:rPr sz="1400" spc="-5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two</a:t>
            </a:r>
            <a:r>
              <a:rPr sz="1400" spc="-5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embeddings: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725" y="2345763"/>
            <a:ext cx="3515995" cy="1656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Open Sans"/>
                <a:cs typeface="Open Sans"/>
              </a:rPr>
              <a:t>Which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statement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is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true?</a:t>
            </a:r>
            <a:endParaRPr sz="1400">
              <a:latin typeface="Open Sans"/>
              <a:cs typeface="Open Sans"/>
            </a:endParaRPr>
          </a:p>
          <a:p>
            <a:pPr marL="221615" indent="-208915">
              <a:lnSpc>
                <a:spcPct val="100000"/>
              </a:lnSpc>
              <a:spcBef>
                <a:spcPts val="1110"/>
              </a:spcBef>
              <a:buAutoNum type="alphaUcParenR"/>
              <a:tabLst>
                <a:tab pos="221615" algn="l"/>
              </a:tabLst>
            </a:pPr>
            <a:r>
              <a:rPr sz="1400" dirty="0">
                <a:latin typeface="Open Sans"/>
                <a:cs typeface="Open Sans"/>
              </a:rPr>
              <a:t>Cosine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similarity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=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50" dirty="0">
                <a:latin typeface="Open Sans"/>
                <a:cs typeface="Open Sans"/>
              </a:rPr>
              <a:t>1</a:t>
            </a:r>
            <a:endParaRPr sz="1400">
              <a:latin typeface="Open Sans"/>
              <a:cs typeface="Open Sans"/>
            </a:endParaRPr>
          </a:p>
          <a:p>
            <a:pPr marL="224154" indent="-211454">
              <a:lnSpc>
                <a:spcPct val="100000"/>
              </a:lnSpc>
              <a:spcBef>
                <a:spcPts val="1110"/>
              </a:spcBef>
              <a:buAutoNum type="alphaUcParenR"/>
              <a:tabLst>
                <a:tab pos="224154" algn="l"/>
              </a:tabLst>
            </a:pPr>
            <a:r>
              <a:rPr sz="1400" dirty="0">
                <a:latin typeface="Open Sans"/>
                <a:cs typeface="Open Sans"/>
              </a:rPr>
              <a:t>Dot</a:t>
            </a:r>
            <a:r>
              <a:rPr sz="1400" spc="-5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product</a:t>
            </a:r>
            <a:r>
              <a:rPr sz="1400" spc="-5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=</a:t>
            </a:r>
            <a:r>
              <a:rPr sz="1400" spc="-55" dirty="0">
                <a:latin typeface="Open Sans"/>
                <a:cs typeface="Open Sans"/>
              </a:rPr>
              <a:t> </a:t>
            </a:r>
            <a:r>
              <a:rPr sz="1400" spc="-50" dirty="0">
                <a:latin typeface="Open Sans"/>
                <a:cs typeface="Open Sans"/>
              </a:rPr>
              <a:t>1</a:t>
            </a:r>
            <a:endParaRPr sz="1400">
              <a:latin typeface="Open Sans"/>
              <a:cs typeface="Open Sans"/>
            </a:endParaRPr>
          </a:p>
          <a:p>
            <a:pPr marL="220979" indent="-208279">
              <a:lnSpc>
                <a:spcPct val="100000"/>
              </a:lnSpc>
              <a:spcBef>
                <a:spcPts val="1110"/>
              </a:spcBef>
              <a:buAutoNum type="alphaUcParenR"/>
              <a:tabLst>
                <a:tab pos="220979" algn="l"/>
              </a:tabLst>
            </a:pPr>
            <a:r>
              <a:rPr sz="1400" dirty="0">
                <a:latin typeface="Open Sans"/>
                <a:cs typeface="Open Sans"/>
              </a:rPr>
              <a:t>They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are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completely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diﬀerent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directions</a:t>
            </a:r>
            <a:endParaRPr sz="1400">
              <a:latin typeface="Open Sans"/>
              <a:cs typeface="Open Sans"/>
            </a:endParaRPr>
          </a:p>
          <a:p>
            <a:pPr marL="238125" indent="-225425">
              <a:lnSpc>
                <a:spcPct val="100000"/>
              </a:lnSpc>
              <a:spcBef>
                <a:spcPts val="1110"/>
              </a:spcBef>
              <a:buAutoNum type="alphaUcParenR"/>
              <a:tabLst>
                <a:tab pos="238125" algn="l"/>
              </a:tabLst>
            </a:pPr>
            <a:r>
              <a:rPr sz="1400" dirty="0">
                <a:latin typeface="Open Sans"/>
                <a:cs typeface="Open Sans"/>
              </a:rPr>
              <a:t>Cosine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similarity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=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50" dirty="0">
                <a:latin typeface="Open Sans"/>
                <a:cs typeface="Open Sans"/>
              </a:rPr>
              <a:t>0</a:t>
            </a:r>
            <a:endParaRPr sz="1400">
              <a:latin typeface="Open Sans"/>
              <a:cs typeface="Open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8212" y="1519875"/>
            <a:ext cx="1457324" cy="83819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15" dirty="0">
                <a:latin typeface="Arial Narrow"/>
                <a:cs typeface="Arial Narrow"/>
              </a:rPr>
              <a:t>Check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04" dirty="0">
                <a:latin typeface="Arial Narrow"/>
                <a:cs typeface="Arial Narrow"/>
              </a:rPr>
              <a:t>on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50" dirty="0">
                <a:latin typeface="Arial Narrow"/>
                <a:cs typeface="Arial Narrow"/>
              </a:rPr>
              <a:t>Learning</a:t>
            </a: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5937" y="460225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1081624" y="1124949"/>
                </a:moveTo>
                <a:lnTo>
                  <a:pt x="1081624" y="0"/>
                </a:lnTo>
                <a:lnTo>
                  <a:pt x="0" y="0"/>
                </a:lnTo>
              </a:path>
            </a:pathLst>
          </a:custGeom>
          <a:ln w="28574">
            <a:solidFill>
              <a:srgbClr val="CCA6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6425" y="3558325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0" y="0"/>
                </a:moveTo>
                <a:lnTo>
                  <a:pt x="0" y="1124949"/>
                </a:lnTo>
                <a:lnTo>
                  <a:pt x="1081624" y="1124949"/>
                </a:lnTo>
              </a:path>
            </a:pathLst>
          </a:custGeom>
          <a:ln w="28574">
            <a:solidFill>
              <a:srgbClr val="CCA6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41854" y="2257577"/>
            <a:ext cx="4460875" cy="613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25"/>
              </a:lnSpc>
            </a:pPr>
            <a:r>
              <a:rPr sz="4200" spc="-330" dirty="0">
                <a:latin typeface="Arial Narrow"/>
                <a:cs typeface="Arial Narrow"/>
              </a:rPr>
              <a:t>Embedding</a:t>
            </a:r>
            <a:r>
              <a:rPr sz="4200" spc="-155" dirty="0">
                <a:latin typeface="Arial Narrow"/>
                <a:cs typeface="Arial Narrow"/>
              </a:rPr>
              <a:t> </a:t>
            </a:r>
            <a:r>
              <a:rPr sz="4200" spc="-430" dirty="0">
                <a:latin typeface="Arial Narrow"/>
                <a:cs typeface="Arial Narrow"/>
              </a:rPr>
              <a:t>Based</a:t>
            </a:r>
            <a:r>
              <a:rPr sz="4200" spc="-155" dirty="0">
                <a:latin typeface="Arial Narrow"/>
                <a:cs typeface="Arial Narrow"/>
              </a:rPr>
              <a:t> </a:t>
            </a:r>
            <a:r>
              <a:rPr sz="4200" spc="-280" dirty="0">
                <a:latin typeface="Arial Narrow"/>
                <a:cs typeface="Arial Narrow"/>
              </a:rPr>
              <a:t>Retrieval</a:t>
            </a:r>
            <a:endParaRPr sz="42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450" y="1981499"/>
            <a:ext cx="9113520" cy="1181100"/>
          </a:xfrm>
          <a:custGeom>
            <a:avLst/>
            <a:gdLst/>
            <a:ahLst/>
            <a:cxnLst/>
            <a:rect l="l" t="t" r="r" b="b"/>
            <a:pathLst>
              <a:path w="9113520" h="1181100">
                <a:moveTo>
                  <a:pt x="9113099" y="1180499"/>
                </a:moveTo>
                <a:lnTo>
                  <a:pt x="0" y="1180499"/>
                </a:lnTo>
                <a:lnTo>
                  <a:pt x="0" y="0"/>
                </a:lnTo>
                <a:lnTo>
                  <a:pt x="9113099" y="0"/>
                </a:lnTo>
                <a:lnTo>
                  <a:pt x="9113099" y="1180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852992" y="2315210"/>
            <a:ext cx="34385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70" dirty="0">
                <a:latin typeface="Arial Narrow"/>
                <a:cs typeface="Arial Narrow"/>
              </a:rPr>
              <a:t>Embedding</a:t>
            </a:r>
            <a:r>
              <a:rPr sz="3000" spc="-105" dirty="0">
                <a:latin typeface="Arial Narrow"/>
                <a:cs typeface="Arial Narrow"/>
              </a:rPr>
              <a:t> </a:t>
            </a:r>
            <a:r>
              <a:rPr sz="3000" spc="-325" dirty="0">
                <a:latin typeface="Arial Narrow"/>
                <a:cs typeface="Arial Narrow"/>
              </a:rPr>
              <a:t>Based</a:t>
            </a:r>
            <a:r>
              <a:rPr sz="3000" spc="-100" dirty="0">
                <a:latin typeface="Arial Narrow"/>
                <a:cs typeface="Arial Narrow"/>
              </a:rPr>
              <a:t> </a:t>
            </a:r>
            <a:r>
              <a:rPr sz="3000" spc="-155" dirty="0">
                <a:latin typeface="Arial Narrow"/>
                <a:cs typeface="Arial Narrow"/>
              </a:rPr>
              <a:t>Retrieval</a:t>
            </a:r>
            <a:endParaRPr sz="3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7482205" cy="217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Open Sans"/>
                <a:cs typeface="Open Sans"/>
              </a:rPr>
              <a:t>Why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might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be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preferred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over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dot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product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in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retrieval?</a:t>
            </a:r>
            <a:endParaRPr sz="1800">
              <a:latin typeface="Open Sans"/>
              <a:cs typeface="Open Sans"/>
            </a:endParaRPr>
          </a:p>
          <a:p>
            <a:pPr marL="281940" indent="-269240">
              <a:lnSpc>
                <a:spcPct val="100000"/>
              </a:lnSpc>
              <a:spcBef>
                <a:spcPts val="1520"/>
              </a:spcBef>
              <a:buAutoNum type="alphaUcParenR"/>
              <a:tabLst>
                <a:tab pos="281940" algn="l"/>
              </a:tabLst>
            </a:pPr>
            <a:r>
              <a:rPr sz="1800" dirty="0">
                <a:latin typeface="Open Sans"/>
                <a:cs typeface="Open Sans"/>
              </a:rPr>
              <a:t>It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ignores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magnitude</a:t>
            </a:r>
            <a:endParaRPr sz="1800">
              <a:latin typeface="Open Sans"/>
              <a:cs typeface="Open Sans"/>
            </a:endParaRPr>
          </a:p>
          <a:p>
            <a:pPr marL="285115" indent="-272415">
              <a:lnSpc>
                <a:spcPct val="100000"/>
              </a:lnSpc>
              <a:spcBef>
                <a:spcPts val="1525"/>
              </a:spcBef>
              <a:buAutoNum type="alphaUcParenR"/>
              <a:tabLst>
                <a:tab pos="285115" algn="l"/>
              </a:tabLst>
            </a:pPr>
            <a:r>
              <a:rPr sz="1800" dirty="0">
                <a:latin typeface="Open Sans"/>
                <a:cs typeface="Open Sans"/>
              </a:rPr>
              <a:t>It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is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faster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to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compute</a:t>
            </a:r>
            <a:endParaRPr sz="1800">
              <a:latin typeface="Open Sans"/>
              <a:cs typeface="Open Sans"/>
            </a:endParaRPr>
          </a:p>
          <a:p>
            <a:pPr marL="281305" indent="-268605">
              <a:lnSpc>
                <a:spcPct val="100000"/>
              </a:lnSpc>
              <a:spcBef>
                <a:spcPts val="1525"/>
              </a:spcBef>
              <a:buAutoNum type="alphaUcParenR"/>
              <a:tabLst>
                <a:tab pos="281305" algn="l"/>
              </a:tabLst>
            </a:pPr>
            <a:r>
              <a:rPr sz="1800" dirty="0">
                <a:latin typeface="Open Sans"/>
                <a:cs typeface="Open Sans"/>
              </a:rPr>
              <a:t>It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increases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vector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length</a:t>
            </a:r>
            <a:endParaRPr sz="1800">
              <a:latin typeface="Open Sans"/>
              <a:cs typeface="Open Sans"/>
            </a:endParaRPr>
          </a:p>
          <a:p>
            <a:pPr marL="302895" indent="-290195">
              <a:lnSpc>
                <a:spcPct val="100000"/>
              </a:lnSpc>
              <a:spcBef>
                <a:spcPts val="1525"/>
              </a:spcBef>
              <a:buAutoNum type="alphaUcParenR"/>
              <a:tabLst>
                <a:tab pos="302895" algn="l"/>
              </a:tabLst>
            </a:pPr>
            <a:r>
              <a:rPr sz="1800" dirty="0">
                <a:latin typeface="Open Sans"/>
                <a:cs typeface="Open Sans"/>
              </a:rPr>
              <a:t>It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removes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all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noise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15" dirty="0">
                <a:latin typeface="Arial Narrow"/>
                <a:cs typeface="Arial Narrow"/>
              </a:rPr>
              <a:t>Check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04" dirty="0">
                <a:latin typeface="Arial Narrow"/>
                <a:cs typeface="Arial Narrow"/>
              </a:rPr>
              <a:t>on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50" dirty="0">
                <a:latin typeface="Arial Narrow"/>
                <a:cs typeface="Arial Narrow"/>
              </a:rPr>
              <a:t>Learning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5937" y="460225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1081624" y="1124949"/>
                </a:moveTo>
                <a:lnTo>
                  <a:pt x="1081624" y="0"/>
                </a:lnTo>
                <a:lnTo>
                  <a:pt x="0" y="0"/>
                </a:lnTo>
              </a:path>
            </a:pathLst>
          </a:custGeom>
          <a:ln w="28574">
            <a:solidFill>
              <a:srgbClr val="CCA6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6425" y="3558325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0" y="0"/>
                </a:moveTo>
                <a:lnTo>
                  <a:pt x="0" y="1124949"/>
                </a:lnTo>
                <a:lnTo>
                  <a:pt x="1081624" y="1124949"/>
                </a:lnTo>
              </a:path>
            </a:pathLst>
          </a:custGeom>
          <a:ln w="28574">
            <a:solidFill>
              <a:srgbClr val="CCA6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41854" y="2257577"/>
            <a:ext cx="4460875" cy="613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25"/>
              </a:lnSpc>
            </a:pPr>
            <a:r>
              <a:rPr sz="4200" spc="-330" dirty="0">
                <a:latin typeface="Arial Narrow"/>
                <a:cs typeface="Arial Narrow"/>
              </a:rPr>
              <a:t>Embedding</a:t>
            </a:r>
            <a:r>
              <a:rPr sz="4200" spc="-155" dirty="0">
                <a:latin typeface="Arial Narrow"/>
                <a:cs typeface="Arial Narrow"/>
              </a:rPr>
              <a:t> </a:t>
            </a:r>
            <a:r>
              <a:rPr sz="4200" spc="-430" dirty="0">
                <a:latin typeface="Arial Narrow"/>
                <a:cs typeface="Arial Narrow"/>
              </a:rPr>
              <a:t>Based</a:t>
            </a:r>
            <a:r>
              <a:rPr sz="4200" spc="-155" dirty="0">
                <a:latin typeface="Arial Narrow"/>
                <a:cs typeface="Arial Narrow"/>
              </a:rPr>
              <a:t> </a:t>
            </a:r>
            <a:r>
              <a:rPr sz="4200" spc="-280" dirty="0">
                <a:latin typeface="Arial Narrow"/>
                <a:cs typeface="Arial Narrow"/>
              </a:rPr>
              <a:t>Retrieval</a:t>
            </a:r>
            <a:endParaRPr sz="42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450" y="1981499"/>
            <a:ext cx="9113520" cy="1181100"/>
          </a:xfrm>
          <a:custGeom>
            <a:avLst/>
            <a:gdLst/>
            <a:ahLst/>
            <a:cxnLst/>
            <a:rect l="l" t="t" r="r" b="b"/>
            <a:pathLst>
              <a:path w="9113520" h="1181100">
                <a:moveTo>
                  <a:pt x="9113099" y="1180499"/>
                </a:moveTo>
                <a:lnTo>
                  <a:pt x="0" y="1180499"/>
                </a:lnTo>
                <a:lnTo>
                  <a:pt x="0" y="0"/>
                </a:lnTo>
                <a:lnTo>
                  <a:pt x="9113099" y="0"/>
                </a:lnTo>
                <a:lnTo>
                  <a:pt x="9113099" y="1180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218181" y="2315210"/>
            <a:ext cx="27076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35" dirty="0">
                <a:latin typeface="Arial Narrow"/>
                <a:cs typeface="Arial Narrow"/>
              </a:rPr>
              <a:t>Cross</a:t>
            </a:r>
            <a:r>
              <a:rPr sz="3000" spc="-114" dirty="0">
                <a:latin typeface="Arial Narrow"/>
                <a:cs typeface="Arial Narrow"/>
              </a:rPr>
              <a:t> </a:t>
            </a:r>
            <a:r>
              <a:rPr sz="3000" spc="-270" dirty="0">
                <a:latin typeface="Arial Narrow"/>
                <a:cs typeface="Arial Narrow"/>
              </a:rPr>
              <a:t>Modal</a:t>
            </a:r>
            <a:r>
              <a:rPr sz="3000" spc="-114" dirty="0">
                <a:latin typeface="Arial Narrow"/>
                <a:cs typeface="Arial Narrow"/>
              </a:rPr>
              <a:t> </a:t>
            </a:r>
            <a:r>
              <a:rPr sz="3000" spc="-165" dirty="0">
                <a:latin typeface="Arial Narrow"/>
                <a:cs typeface="Arial Narrow"/>
              </a:rPr>
              <a:t>Retrieval</a:t>
            </a:r>
            <a:endParaRPr sz="3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Introduction</a:t>
            </a:r>
            <a:r>
              <a:rPr sz="2000" spc="-35" dirty="0"/>
              <a:t> </a:t>
            </a:r>
            <a:r>
              <a:rPr sz="2000" dirty="0"/>
              <a:t>to</a:t>
            </a:r>
            <a:r>
              <a:rPr sz="2000" spc="-20" dirty="0"/>
              <a:t> </a:t>
            </a:r>
            <a:r>
              <a:rPr sz="2000" spc="-10" dirty="0"/>
              <a:t>Cross-</a:t>
            </a:r>
            <a:r>
              <a:rPr sz="2000" dirty="0"/>
              <a:t>Modal</a:t>
            </a:r>
            <a:r>
              <a:rPr sz="2000" spc="-20" dirty="0"/>
              <a:t> </a:t>
            </a:r>
            <a:r>
              <a:rPr sz="2000" spc="-10" dirty="0"/>
              <a:t>Search</a:t>
            </a:r>
            <a:endParaRPr sz="200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3624" y="710400"/>
            <a:ext cx="7732800" cy="42741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358413"/>
            <a:ext cx="817118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Open Sans"/>
                <a:cs typeface="Open Sans"/>
              </a:rPr>
              <a:t>The</a:t>
            </a:r>
            <a:r>
              <a:rPr sz="1400" b="1" spc="-45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Heterogeneity</a:t>
            </a:r>
            <a:r>
              <a:rPr sz="1400" b="1" spc="-40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Gap:</a:t>
            </a:r>
            <a:r>
              <a:rPr sz="1400" b="1" spc="-2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Understanding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the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fundamental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disconnect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between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pixels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and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text.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latin typeface="Open Sans"/>
                <a:cs typeface="Open Sans"/>
              </a:rPr>
              <a:t>Baseline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Architecture</a:t>
            </a:r>
            <a:r>
              <a:rPr sz="1400" b="1" spc="-25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(CLIP):</a:t>
            </a:r>
            <a:r>
              <a:rPr sz="1400" b="1" spc="-10" dirty="0">
                <a:latin typeface="Open Sans"/>
                <a:cs typeface="Open Sans"/>
              </a:rPr>
              <a:t> </a:t>
            </a:r>
            <a:r>
              <a:rPr sz="1400" spc="-20" dirty="0">
                <a:latin typeface="Open Sans"/>
                <a:cs typeface="Open Sans"/>
              </a:rPr>
              <a:t>Dual-</a:t>
            </a:r>
            <a:r>
              <a:rPr sz="1400" spc="-10" dirty="0">
                <a:latin typeface="Open Sans"/>
                <a:cs typeface="Open Sans"/>
              </a:rPr>
              <a:t>encoders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and</a:t>
            </a:r>
            <a:r>
              <a:rPr sz="1400" spc="-2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contrastive</a:t>
            </a:r>
            <a:r>
              <a:rPr sz="1400" spc="-2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learning.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Open Sans"/>
                <a:cs typeface="Open Sans"/>
              </a:rPr>
              <a:t>Composed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Image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Retrieval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(CIR):</a:t>
            </a:r>
            <a:r>
              <a:rPr sz="1400" b="1" spc="-2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Modifying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reference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images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with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20" dirty="0">
                <a:latin typeface="Open Sans"/>
                <a:cs typeface="Open Sans"/>
              </a:rPr>
              <a:t>text-</a:t>
            </a:r>
            <a:r>
              <a:rPr sz="1400" dirty="0">
                <a:latin typeface="Open Sans"/>
                <a:cs typeface="Open Sans"/>
              </a:rPr>
              <a:t>based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instructions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(TIRG).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Open Sans"/>
                <a:cs typeface="Open Sans"/>
              </a:rPr>
              <a:t>The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Evolution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of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Retrieval:</a:t>
            </a:r>
            <a:r>
              <a:rPr sz="1400" b="1" spc="-2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Multimodal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fusion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(BLIP)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and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20" dirty="0">
                <a:latin typeface="Open Sans"/>
                <a:cs typeface="Open Sans"/>
              </a:rPr>
              <a:t>multi-</a:t>
            </a:r>
            <a:r>
              <a:rPr sz="1400" dirty="0">
                <a:latin typeface="Open Sans"/>
                <a:cs typeface="Open Sans"/>
              </a:rPr>
              <a:t>vector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search.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Open Sans"/>
                <a:cs typeface="Open Sans"/>
              </a:rPr>
              <a:t>The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Generative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Shift:</a:t>
            </a:r>
            <a:r>
              <a:rPr sz="1400" b="1" spc="-25" dirty="0">
                <a:latin typeface="Open Sans"/>
                <a:cs typeface="Open Sans"/>
              </a:rPr>
              <a:t> </a:t>
            </a:r>
            <a:r>
              <a:rPr sz="1400" spc="-20" dirty="0">
                <a:latin typeface="Open Sans"/>
                <a:cs typeface="Open Sans"/>
              </a:rPr>
              <a:t>Reasoning-</a:t>
            </a:r>
            <a:r>
              <a:rPr sz="1400" dirty="0">
                <a:latin typeface="Open Sans"/>
                <a:cs typeface="Open Sans"/>
              </a:rPr>
              <a:t>based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retrieval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with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VLMs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(LLaVA).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latin typeface="Open Sans"/>
                <a:cs typeface="Open Sans"/>
              </a:rPr>
              <a:t>Searching</a:t>
            </a:r>
            <a:r>
              <a:rPr sz="1400" b="1" spc="-45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at</a:t>
            </a:r>
            <a:r>
              <a:rPr sz="1400" b="1" spc="-40" dirty="0">
                <a:latin typeface="Open Sans"/>
                <a:cs typeface="Open Sans"/>
              </a:rPr>
              <a:t> </a:t>
            </a:r>
            <a:r>
              <a:rPr sz="1400" b="1" dirty="0">
                <a:latin typeface="Open Sans"/>
                <a:cs typeface="Open Sans"/>
              </a:rPr>
              <a:t>Scale:</a:t>
            </a:r>
            <a:r>
              <a:rPr sz="1400" b="1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Vector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databases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and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Approximate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Nearest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Neighbors</a:t>
            </a:r>
            <a:r>
              <a:rPr sz="1400" spc="-40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(ANN).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Open Sans"/>
                <a:cs typeface="Open Sans"/>
              </a:rPr>
              <a:t>Open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b="1" spc="-10" dirty="0">
                <a:latin typeface="Open Sans"/>
                <a:cs typeface="Open Sans"/>
              </a:rPr>
              <a:t>Challenges:</a:t>
            </a:r>
            <a:r>
              <a:rPr sz="1400" b="1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The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Modality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Gap</a:t>
            </a:r>
            <a:r>
              <a:rPr sz="1400" spc="-30" dirty="0">
                <a:latin typeface="Open Sans"/>
                <a:cs typeface="Open Sans"/>
              </a:rPr>
              <a:t> </a:t>
            </a:r>
            <a:r>
              <a:rPr sz="1400" dirty="0">
                <a:latin typeface="Open Sans"/>
                <a:cs typeface="Open Sans"/>
              </a:rPr>
              <a:t>and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20" dirty="0">
                <a:latin typeface="Open Sans"/>
                <a:cs typeface="Open Sans"/>
              </a:rPr>
              <a:t>real-</a:t>
            </a:r>
            <a:r>
              <a:rPr sz="1400" dirty="0">
                <a:latin typeface="Open Sans"/>
                <a:cs typeface="Open Sans"/>
              </a:rPr>
              <a:t>world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implementation</a:t>
            </a:r>
            <a:r>
              <a:rPr sz="1400" spc="-35" dirty="0">
                <a:latin typeface="Open Sans"/>
                <a:cs typeface="Open Sans"/>
              </a:rPr>
              <a:t> </a:t>
            </a:r>
            <a:r>
              <a:rPr sz="1400" spc="-10" dirty="0">
                <a:latin typeface="Open Sans"/>
                <a:cs typeface="Open Sans"/>
              </a:rPr>
              <a:t>hurdles.</a:t>
            </a:r>
            <a:endParaRPr sz="14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Cross</a:t>
            </a:r>
            <a:r>
              <a:rPr sz="2000" spc="-55" dirty="0"/>
              <a:t> </a:t>
            </a:r>
            <a:r>
              <a:rPr sz="2000" dirty="0"/>
              <a:t>Modal</a:t>
            </a:r>
            <a:r>
              <a:rPr sz="2000" spc="-50" dirty="0"/>
              <a:t> </a:t>
            </a:r>
            <a:r>
              <a:rPr sz="2000" dirty="0"/>
              <a:t>Retrieval</a:t>
            </a:r>
            <a:r>
              <a:rPr sz="2000" spc="-50" dirty="0"/>
              <a:t> </a:t>
            </a:r>
            <a:r>
              <a:rPr sz="2000" spc="-10" dirty="0"/>
              <a:t>Outline</a:t>
            </a:r>
            <a:endParaRPr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1550" y="912125"/>
            <a:ext cx="3847249" cy="40951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5993" y="1051634"/>
            <a:ext cx="3435985" cy="125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5080" indent="-336550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348615" algn="l"/>
              </a:tabLst>
            </a:pP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400" b="1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Open Sans"/>
                <a:cs typeface="Open Sans"/>
              </a:rPr>
              <a:t>Heterogeneity</a:t>
            </a:r>
            <a:r>
              <a:rPr sz="1400" b="1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Gap:</a:t>
            </a:r>
            <a:r>
              <a:rPr sz="14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Images (continuous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pixels)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and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(discrete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tokens)</a:t>
            </a:r>
            <a:r>
              <a:rPr sz="1400" spc="-5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exist</a:t>
            </a:r>
            <a:r>
              <a:rPr sz="1400" spc="-5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in</a:t>
            </a:r>
            <a:r>
              <a:rPr sz="1400" spc="-5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disjoint</a:t>
            </a:r>
            <a:r>
              <a:rPr sz="1400" spc="-5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mathematical spaces</a:t>
            </a:r>
            <a:endParaRPr sz="1400">
              <a:latin typeface="Open Sans"/>
              <a:cs typeface="Open Sans"/>
            </a:endParaRPr>
          </a:p>
          <a:p>
            <a:pPr marL="347980" indent="-335280">
              <a:lnSpc>
                <a:spcPct val="100000"/>
              </a:lnSpc>
              <a:spcBef>
                <a:spcPts val="250"/>
              </a:spcBef>
              <a:buFont typeface="Arial"/>
              <a:buChar char="●"/>
              <a:tabLst>
                <a:tab pos="347980" algn="l"/>
              </a:tabLst>
            </a:pP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4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Goal:</a:t>
            </a:r>
            <a:r>
              <a:rPr sz="14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Learn</a:t>
            </a:r>
            <a:r>
              <a:rPr sz="14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4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mapping</a:t>
            </a:r>
            <a:r>
              <a:rPr sz="14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function</a:t>
            </a:r>
            <a:endParaRPr sz="1400">
              <a:latin typeface="Open Sans"/>
              <a:cs typeface="Open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9050" y="2546737"/>
            <a:ext cx="3637573" cy="5149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05993" y="3340134"/>
            <a:ext cx="3187065" cy="51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5080" indent="-336550">
              <a:lnSpc>
                <a:spcPct val="114999"/>
              </a:lnSpc>
              <a:spcBef>
                <a:spcPts val="100"/>
              </a:spcBef>
              <a:buChar char="●"/>
              <a:tabLst>
                <a:tab pos="348615" algn="l"/>
              </a:tabLst>
            </a:pP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Semantically</a:t>
            </a:r>
            <a:r>
              <a:rPr sz="14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identical</a:t>
            </a:r>
            <a:r>
              <a:rPr sz="14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inputs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map</a:t>
            </a:r>
            <a:r>
              <a:rPr sz="14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F1F1F"/>
                </a:solidFill>
                <a:latin typeface="Arial"/>
                <a:cs typeface="Arial"/>
              </a:rPr>
              <a:t>to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similar</a:t>
            </a:r>
            <a:r>
              <a:rPr sz="14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vector</a:t>
            </a:r>
            <a:r>
              <a:rPr sz="1400" spc="-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Arial"/>
                <a:cs typeface="Arial"/>
              </a:rPr>
              <a:t>coordinates.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latin typeface="Arial Narrow"/>
                <a:cs typeface="Arial Narrow"/>
              </a:rPr>
              <a:t>The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25" dirty="0">
                <a:latin typeface="Arial Narrow"/>
                <a:cs typeface="Arial Narrow"/>
              </a:rPr>
              <a:t>Core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00" dirty="0">
                <a:latin typeface="Arial Narrow"/>
                <a:cs typeface="Arial Narrow"/>
              </a:rPr>
              <a:t>Concept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80" dirty="0">
                <a:latin typeface="Arial Narrow"/>
                <a:cs typeface="Arial Narrow"/>
              </a:rPr>
              <a:t>–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35" dirty="0">
                <a:latin typeface="Arial Narrow"/>
                <a:cs typeface="Arial Narrow"/>
              </a:rPr>
              <a:t>Bridging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10" dirty="0">
                <a:latin typeface="Arial Narrow"/>
                <a:cs typeface="Arial Narrow"/>
              </a:rPr>
              <a:t>the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140" dirty="0">
                <a:latin typeface="Arial Narrow"/>
                <a:cs typeface="Arial Narrow"/>
              </a:rPr>
              <a:t>Heterogeneity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85" dirty="0">
                <a:latin typeface="Arial Narrow"/>
                <a:cs typeface="Arial Narrow"/>
              </a:rPr>
              <a:t>Gap</a:t>
            </a: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5993" y="1186383"/>
            <a:ext cx="7774940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227965" indent="-336550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348615" algn="l"/>
              </a:tabLst>
            </a:pP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Vision</a:t>
            </a:r>
            <a:r>
              <a:rPr sz="1400" b="1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Open Sans"/>
                <a:cs typeface="Open Sans"/>
              </a:rPr>
              <a:t>Encoders:</a:t>
            </a:r>
            <a:r>
              <a:rPr sz="1400" b="1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Compress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20" dirty="0">
                <a:solidFill>
                  <a:srgbClr val="1F1F1F"/>
                </a:solidFill>
                <a:latin typeface="Open Sans"/>
                <a:cs typeface="Open Sans"/>
              </a:rPr>
              <a:t>high-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dimensional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pixel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data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into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dense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vectors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(e.g.,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Vision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Transformers/ViT,</a:t>
            </a:r>
            <a:r>
              <a:rPr sz="1400" spc="-8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ResNet).</a:t>
            </a:r>
            <a:endParaRPr sz="1400">
              <a:latin typeface="Open Sans"/>
              <a:cs typeface="Open Sans"/>
            </a:endParaRPr>
          </a:p>
          <a:p>
            <a:pPr marL="347980" indent="-335280">
              <a:lnSpc>
                <a:spcPct val="100000"/>
              </a:lnSpc>
              <a:spcBef>
                <a:spcPts val="250"/>
              </a:spcBef>
              <a:buFont typeface="Arial"/>
              <a:buChar char="●"/>
              <a:tabLst>
                <a:tab pos="347980" algn="l"/>
              </a:tabLst>
            </a:pPr>
            <a:r>
              <a:rPr sz="1400" b="1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400" b="1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Open Sans"/>
                <a:cs typeface="Open Sans"/>
              </a:rPr>
              <a:t>Encoders:</a:t>
            </a:r>
            <a:r>
              <a:rPr sz="1400" b="1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Process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language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syntax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into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dense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vectors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(e.g.,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standard</a:t>
            </a:r>
            <a:r>
              <a:rPr sz="1400" spc="-4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Transformers).</a:t>
            </a:r>
            <a:endParaRPr sz="1400">
              <a:latin typeface="Open Sans"/>
              <a:cs typeface="Open Sans"/>
            </a:endParaRPr>
          </a:p>
          <a:p>
            <a:pPr marL="347980" indent="-335280">
              <a:lnSpc>
                <a:spcPct val="100000"/>
              </a:lnSpc>
              <a:spcBef>
                <a:spcPts val="250"/>
              </a:spcBef>
              <a:buFont typeface="Arial"/>
              <a:buChar char="●"/>
              <a:tabLst>
                <a:tab pos="347980" algn="l"/>
              </a:tabLst>
            </a:pP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Raw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data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cannot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be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compared;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we</a:t>
            </a:r>
            <a:r>
              <a:rPr sz="14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Open Sans"/>
                <a:cs typeface="Open Sans"/>
              </a:rPr>
              <a:t>compare</a:t>
            </a:r>
            <a:r>
              <a:rPr sz="14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1F1F1F"/>
                </a:solidFill>
                <a:latin typeface="Open Sans"/>
                <a:cs typeface="Open Sans"/>
              </a:rPr>
              <a:t>their</a:t>
            </a:r>
            <a:r>
              <a:rPr sz="1400" spc="-1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i="1" dirty="0">
                <a:solidFill>
                  <a:srgbClr val="1F1F1F"/>
                </a:solidFill>
                <a:latin typeface="Open Sans"/>
                <a:cs typeface="Open Sans"/>
              </a:rPr>
              <a:t>encoded</a:t>
            </a:r>
            <a:r>
              <a:rPr sz="1400" i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i="1" dirty="0">
                <a:solidFill>
                  <a:srgbClr val="1F1F1F"/>
                </a:solidFill>
                <a:latin typeface="Open Sans"/>
                <a:cs typeface="Open Sans"/>
              </a:rPr>
              <a:t>feature</a:t>
            </a:r>
            <a:r>
              <a:rPr sz="1400" i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400" i="1" spc="-10" dirty="0">
                <a:solidFill>
                  <a:srgbClr val="1F1F1F"/>
                </a:solidFill>
                <a:latin typeface="Open Sans"/>
                <a:cs typeface="Open Sans"/>
              </a:rPr>
              <a:t>vectors</a:t>
            </a:r>
            <a:endParaRPr sz="14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3799" y="2401974"/>
            <a:ext cx="4476400" cy="250047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Preparing</a:t>
            </a:r>
            <a:r>
              <a:rPr spc="-4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Data</a:t>
            </a:r>
            <a:r>
              <a:rPr spc="-45" dirty="0"/>
              <a:t> </a:t>
            </a:r>
            <a:r>
              <a:rPr dirty="0"/>
              <a:t>–</a:t>
            </a:r>
            <a:r>
              <a:rPr spc="-40" dirty="0"/>
              <a:t> </a:t>
            </a:r>
            <a:r>
              <a:rPr dirty="0"/>
              <a:t>Modality</a:t>
            </a:r>
            <a:r>
              <a:rPr spc="-45" dirty="0"/>
              <a:t> </a:t>
            </a:r>
            <a:r>
              <a:rPr spc="-10" dirty="0"/>
              <a:t>Encoders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3150" y="1152178"/>
            <a:ext cx="8060055" cy="20116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469265" indent="-327660">
              <a:lnSpc>
                <a:spcPct val="100000"/>
              </a:lnSpc>
              <a:spcBef>
                <a:spcPts val="334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The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spc="-20" dirty="0">
                <a:latin typeface="Arial"/>
                <a:cs typeface="Arial"/>
              </a:rPr>
              <a:t>Dual-</a:t>
            </a:r>
            <a:r>
              <a:rPr sz="1300" b="1" spc="-10" dirty="0">
                <a:latin typeface="Arial"/>
                <a:cs typeface="Arial"/>
              </a:rPr>
              <a:t>Encoder</a:t>
            </a:r>
            <a:r>
              <a:rPr sz="1300" b="1" spc="-7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Architecture: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Pioneered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by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models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like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CLIP.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29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Independent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Parameterization:</a:t>
            </a:r>
            <a:r>
              <a:rPr sz="1300" b="1" spc="-6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Two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strictly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isolated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networks,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one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vision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(f</a:t>
            </a:r>
            <a:r>
              <a:rPr sz="1300" dirty="0">
                <a:solidFill>
                  <a:srgbClr val="4A4A4A"/>
                </a:solidFill>
                <a:latin typeface="Arial"/>
                <a:cs typeface="Arial"/>
              </a:rPr>
              <a:t>θ)</a:t>
            </a:r>
            <a:r>
              <a:rPr sz="1300" spc="-40" dirty="0">
                <a:solidFill>
                  <a:srgbClr val="4A4A4A"/>
                </a:solidFill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one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text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(g</a:t>
            </a:r>
            <a:r>
              <a:rPr sz="1300" spc="-10" dirty="0">
                <a:solidFill>
                  <a:srgbClr val="4A4A4A"/>
                </a:solidFill>
                <a:latin typeface="Arial"/>
                <a:cs typeface="Arial"/>
              </a:rPr>
              <a:t>Φ)</a:t>
            </a:r>
            <a:r>
              <a:rPr sz="1300" spc="-10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Strict</a:t>
            </a:r>
            <a:r>
              <a:rPr sz="1300" b="1" spc="-6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Modality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Isolation:</a:t>
            </a:r>
            <a:r>
              <a:rPr sz="1300" b="1" spc="-8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Activations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weights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are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never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shared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during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forward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pass.</a:t>
            </a:r>
            <a:endParaRPr sz="1300">
              <a:latin typeface="Arial"/>
              <a:cs typeface="Arial"/>
            </a:endParaRPr>
          </a:p>
          <a:p>
            <a:pPr marL="469900" marR="53975" indent="-328295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1300" b="1" spc="-10" dirty="0">
                <a:latin typeface="Arial"/>
                <a:cs typeface="Arial"/>
              </a:rPr>
              <a:t>Learning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an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Isomorphic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Space: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architecture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forces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discrete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tokens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continuous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pixels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map </a:t>
            </a:r>
            <a:r>
              <a:rPr sz="1300" dirty="0">
                <a:latin typeface="Arial"/>
                <a:cs typeface="Arial"/>
              </a:rPr>
              <a:t>onto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exact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same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d-</a:t>
            </a:r>
            <a:r>
              <a:rPr sz="1300" spc="-10" dirty="0">
                <a:latin typeface="Arial"/>
                <a:cs typeface="Arial"/>
              </a:rPr>
              <a:t>dimensional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manifold.</a:t>
            </a:r>
            <a:endParaRPr sz="1300">
              <a:latin typeface="Arial"/>
              <a:cs typeface="Arial"/>
            </a:endParaRPr>
          </a:p>
          <a:p>
            <a:pPr marL="469900" marR="317500" indent="-328295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1300" b="1" spc="-10" dirty="0">
                <a:latin typeface="Arial"/>
                <a:cs typeface="Arial"/>
              </a:rPr>
              <a:t>Semantic</a:t>
            </a:r>
            <a:r>
              <a:rPr sz="1300" b="1" spc="-8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Alignment: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joint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relationship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between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modalities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is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modeled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entirely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by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inner product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spc="-50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6562" y="3295912"/>
            <a:ext cx="2380174" cy="4405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1994" y="2571750"/>
            <a:ext cx="3319880" cy="22160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40" dirty="0"/>
              <a:t> </a:t>
            </a:r>
            <a:r>
              <a:rPr dirty="0"/>
              <a:t>Baseline</a:t>
            </a:r>
            <a:r>
              <a:rPr spc="-110" dirty="0"/>
              <a:t> </a:t>
            </a:r>
            <a:r>
              <a:rPr dirty="0"/>
              <a:t>Architecture</a:t>
            </a:r>
            <a:r>
              <a:rPr spc="-35" dirty="0"/>
              <a:t> </a:t>
            </a:r>
            <a:r>
              <a:rPr dirty="0"/>
              <a:t>–</a:t>
            </a:r>
            <a:r>
              <a:rPr spc="-4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spc="-10" dirty="0"/>
              <a:t>Dual-</a:t>
            </a:r>
            <a:r>
              <a:rPr dirty="0"/>
              <a:t>Encoder</a:t>
            </a:r>
            <a:r>
              <a:rPr spc="-35" dirty="0"/>
              <a:t> </a:t>
            </a:r>
            <a:r>
              <a:rPr spc="-10" dirty="0"/>
              <a:t>(CLIP)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8976" y="1211800"/>
            <a:ext cx="170815" cy="167640"/>
          </a:xfrm>
          <a:custGeom>
            <a:avLst/>
            <a:gdLst/>
            <a:ahLst/>
            <a:cxnLst/>
            <a:rect l="l" t="t" r="r" b="b"/>
            <a:pathLst>
              <a:path w="170814" h="167640">
                <a:moveTo>
                  <a:pt x="170399" y="167639"/>
                </a:moveTo>
                <a:lnTo>
                  <a:pt x="0" y="167639"/>
                </a:lnTo>
                <a:lnTo>
                  <a:pt x="0" y="0"/>
                </a:lnTo>
                <a:lnTo>
                  <a:pt x="170399" y="0"/>
                </a:lnTo>
                <a:lnTo>
                  <a:pt x="170399" y="16763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49802" y="1211800"/>
            <a:ext cx="170815" cy="167640"/>
          </a:xfrm>
          <a:custGeom>
            <a:avLst/>
            <a:gdLst/>
            <a:ahLst/>
            <a:cxnLst/>
            <a:rect l="l" t="t" r="r" b="b"/>
            <a:pathLst>
              <a:path w="170814" h="167640">
                <a:moveTo>
                  <a:pt x="170398" y="167639"/>
                </a:moveTo>
                <a:lnTo>
                  <a:pt x="0" y="167639"/>
                </a:lnTo>
                <a:lnTo>
                  <a:pt x="0" y="0"/>
                </a:lnTo>
                <a:lnTo>
                  <a:pt x="170398" y="0"/>
                </a:lnTo>
                <a:lnTo>
                  <a:pt x="170398" y="16763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79728" y="1211800"/>
            <a:ext cx="170815" cy="167640"/>
          </a:xfrm>
          <a:custGeom>
            <a:avLst/>
            <a:gdLst/>
            <a:ahLst/>
            <a:cxnLst/>
            <a:rect l="l" t="t" r="r" b="b"/>
            <a:pathLst>
              <a:path w="170815" h="167640">
                <a:moveTo>
                  <a:pt x="170398" y="167639"/>
                </a:moveTo>
                <a:lnTo>
                  <a:pt x="0" y="167639"/>
                </a:lnTo>
                <a:lnTo>
                  <a:pt x="0" y="0"/>
                </a:lnTo>
                <a:lnTo>
                  <a:pt x="170398" y="0"/>
                </a:lnTo>
                <a:lnTo>
                  <a:pt x="170398" y="16763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9650" y="1168366"/>
            <a:ext cx="8016240" cy="1182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Query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Processing: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spc="-35" dirty="0">
                <a:latin typeface="Arial"/>
                <a:cs typeface="Arial"/>
              </a:rPr>
              <a:t>Text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sequence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050" spc="-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BPE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Tokenization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050" spc="2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Text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Transformer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(e.g.,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masked</a:t>
            </a:r>
            <a:r>
              <a:rPr sz="1100" spc="-10" dirty="0">
                <a:latin typeface="Arial"/>
                <a:cs typeface="Arial"/>
              </a:rPr>
              <a:t> self-</a:t>
            </a:r>
            <a:r>
              <a:rPr sz="1100" dirty="0">
                <a:latin typeface="Arial"/>
                <a:cs typeface="Arial"/>
              </a:rPr>
              <a:t>attention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architecture)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050" spc="2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Extract </a:t>
            </a:r>
            <a:r>
              <a:rPr sz="1100" dirty="0">
                <a:latin typeface="Arial"/>
                <a:cs typeface="Arial"/>
              </a:rPr>
              <a:t>hidden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state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of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8037"/>
                </a:solidFill>
                <a:latin typeface="Arial"/>
                <a:cs typeface="Arial"/>
              </a:rPr>
              <a:t>[EOS]</a:t>
            </a:r>
            <a:r>
              <a:rPr sz="1100" spc="-25" dirty="0">
                <a:solidFill>
                  <a:srgbClr val="188037"/>
                </a:solidFill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token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100" spc="-50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Linear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Projection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Normalization: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Map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shared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semantic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space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using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learned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weight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matrix,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followed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by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L2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normalization: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650" y="3121371"/>
            <a:ext cx="4371975" cy="77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Database: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pre-</a:t>
            </a:r>
            <a:r>
              <a:rPr sz="1100" dirty="0">
                <a:latin typeface="Arial"/>
                <a:cs typeface="Arial"/>
              </a:rPr>
              <a:t>computed</a:t>
            </a:r>
            <a:r>
              <a:rPr sz="1100" spc="-10" dirty="0">
                <a:latin typeface="Arial"/>
                <a:cs typeface="Arial"/>
              </a:rPr>
              <a:t> manifold </a:t>
            </a:r>
            <a:r>
              <a:rPr sz="1100" dirty="0">
                <a:latin typeface="Arial"/>
                <a:cs typeface="Arial"/>
              </a:rPr>
              <a:t>of</a:t>
            </a:r>
            <a:r>
              <a:rPr sz="1100" spc="-10" dirty="0">
                <a:latin typeface="Arial"/>
                <a:cs typeface="Arial"/>
              </a:rPr>
              <a:t> normalized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image</a:t>
            </a:r>
            <a:r>
              <a:rPr sz="1100" spc="-10" dirty="0">
                <a:latin typeface="Arial"/>
                <a:cs typeface="Arial"/>
              </a:rPr>
              <a:t> embeddings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spc="-50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100" b="1" dirty="0">
                <a:latin typeface="Arial"/>
                <a:cs typeface="Arial"/>
              </a:rPr>
              <a:t>Retrieval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(Maximum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Inner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Product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Search):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6962" y="1602375"/>
            <a:ext cx="1290099" cy="3997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9275" y="2571750"/>
            <a:ext cx="1290099" cy="28463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2450500"/>
            <a:ext cx="1836523" cy="5271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4362" y="3372450"/>
            <a:ext cx="1495324" cy="34635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80262" y="3931425"/>
            <a:ext cx="3183476" cy="57269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</a:t>
            </a:r>
            <a:r>
              <a:rPr spc="-35" dirty="0"/>
              <a:t> </a:t>
            </a:r>
            <a:r>
              <a:rPr dirty="0"/>
              <a:t>in</a:t>
            </a:r>
            <a:r>
              <a:rPr spc="-110" dirty="0"/>
              <a:t> </a:t>
            </a:r>
            <a:r>
              <a:rPr dirty="0"/>
              <a:t>Action</a:t>
            </a:r>
            <a:r>
              <a:rPr spc="-3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spc="-45" dirty="0"/>
              <a:t>Text-</a:t>
            </a:r>
            <a:r>
              <a:rPr spc="-10" dirty="0"/>
              <a:t>to-</a:t>
            </a:r>
            <a:r>
              <a:rPr dirty="0"/>
              <a:t>Image</a:t>
            </a:r>
            <a:r>
              <a:rPr spc="-30" dirty="0"/>
              <a:t> </a:t>
            </a:r>
            <a:r>
              <a:rPr dirty="0"/>
              <a:t>(T2I)</a:t>
            </a:r>
            <a:r>
              <a:rPr spc="-35" dirty="0"/>
              <a:t> </a:t>
            </a:r>
            <a:r>
              <a:rPr spc="-10" dirty="0"/>
              <a:t>Search</a:t>
            </a: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64418" y="1103450"/>
            <a:ext cx="158750" cy="213360"/>
          </a:xfrm>
          <a:custGeom>
            <a:avLst/>
            <a:gdLst/>
            <a:ahLst/>
            <a:cxnLst/>
            <a:rect l="l" t="t" r="r" b="b"/>
            <a:pathLst>
              <a:path w="158750" h="213359">
                <a:moveTo>
                  <a:pt x="158650" y="213359"/>
                </a:moveTo>
                <a:lnTo>
                  <a:pt x="0" y="213359"/>
                </a:lnTo>
                <a:lnTo>
                  <a:pt x="0" y="0"/>
                </a:lnTo>
                <a:lnTo>
                  <a:pt x="158650" y="0"/>
                </a:lnTo>
                <a:lnTo>
                  <a:pt x="158650" y="21335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05839" y="1103450"/>
            <a:ext cx="158750" cy="213360"/>
          </a:xfrm>
          <a:custGeom>
            <a:avLst/>
            <a:gdLst/>
            <a:ahLst/>
            <a:cxnLst/>
            <a:rect l="l" t="t" r="r" b="b"/>
            <a:pathLst>
              <a:path w="158750" h="213359">
                <a:moveTo>
                  <a:pt x="158650" y="213359"/>
                </a:moveTo>
                <a:lnTo>
                  <a:pt x="0" y="213359"/>
                </a:lnTo>
                <a:lnTo>
                  <a:pt x="0" y="0"/>
                </a:lnTo>
                <a:lnTo>
                  <a:pt x="158650" y="0"/>
                </a:lnTo>
                <a:lnTo>
                  <a:pt x="158650" y="21335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4625" y="1348813"/>
            <a:ext cx="203200" cy="198120"/>
          </a:xfrm>
          <a:custGeom>
            <a:avLst/>
            <a:gdLst/>
            <a:ahLst/>
            <a:cxnLst/>
            <a:rect l="l" t="t" r="r" b="b"/>
            <a:pathLst>
              <a:path w="203200" h="198119">
                <a:moveTo>
                  <a:pt x="202729" y="198119"/>
                </a:moveTo>
                <a:lnTo>
                  <a:pt x="0" y="198119"/>
                </a:lnTo>
                <a:lnTo>
                  <a:pt x="0" y="0"/>
                </a:lnTo>
                <a:lnTo>
                  <a:pt x="202729" y="0"/>
                </a:lnTo>
                <a:lnTo>
                  <a:pt x="202729" y="198119"/>
                </a:lnTo>
                <a:close/>
              </a:path>
            </a:pathLst>
          </a:custGeom>
          <a:solidFill>
            <a:srgbClr val="F1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5993" y="1061286"/>
            <a:ext cx="8084184" cy="4921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375"/>
              </a:spcBef>
              <a:buSzPct val="107692"/>
              <a:buFont typeface="Arial"/>
              <a:buChar char="●"/>
              <a:tabLst>
                <a:tab pos="347980" algn="l"/>
              </a:tabLst>
            </a:pPr>
            <a:r>
              <a:rPr sz="1300" b="1" dirty="0">
                <a:latin typeface="Arial"/>
                <a:cs typeface="Arial"/>
              </a:rPr>
              <a:t>Query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Processing: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Image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250" spc="-1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Patch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Embedding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(e.g.,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16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x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16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patches)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250" spc="-1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Vision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Transformer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35" dirty="0">
                <a:latin typeface="Arial"/>
                <a:cs typeface="Arial"/>
              </a:rPr>
              <a:t>(ViT-</a:t>
            </a:r>
            <a:r>
              <a:rPr sz="1300" spc="-10" dirty="0">
                <a:latin typeface="Arial"/>
                <a:cs typeface="Arial"/>
              </a:rPr>
              <a:t>B/32)</a:t>
            </a:r>
            <a:endParaRPr sz="1300">
              <a:latin typeface="Arial"/>
              <a:cs typeface="Arial"/>
            </a:endParaRPr>
          </a:p>
          <a:p>
            <a:pPr marL="348615">
              <a:lnSpc>
                <a:spcPct val="100000"/>
              </a:lnSpc>
              <a:spcBef>
                <a:spcPts val="275"/>
              </a:spcBef>
            </a:pPr>
            <a:r>
              <a:rPr sz="1250" dirty="0">
                <a:solidFill>
                  <a:srgbClr val="222222"/>
                </a:solidFill>
                <a:latin typeface="Arial"/>
                <a:cs typeface="Arial"/>
              </a:rPr>
              <a:t>→</a:t>
            </a:r>
            <a:r>
              <a:rPr sz="1250" spc="-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Extract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hidden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state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of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188037"/>
                </a:solidFill>
                <a:latin typeface="Arial"/>
                <a:cs typeface="Arial"/>
              </a:rPr>
              <a:t>[CLS]</a:t>
            </a:r>
            <a:r>
              <a:rPr sz="1300" spc="-40" dirty="0">
                <a:solidFill>
                  <a:srgbClr val="188037"/>
                </a:solidFill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token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50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3633" y="2089985"/>
            <a:ext cx="74980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indent="-32766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40360" algn="l"/>
              </a:tabLst>
            </a:pPr>
            <a:r>
              <a:rPr sz="1300" b="1" dirty="0">
                <a:latin typeface="Arial"/>
                <a:cs typeface="Arial"/>
              </a:rPr>
              <a:t>Linear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Projection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&amp;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Normalization: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Map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shared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semantic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space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using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learned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weight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matrix</a:t>
            </a:r>
            <a:r>
              <a:rPr sz="1300" spc="-50" dirty="0">
                <a:latin typeface="Arial"/>
                <a:cs typeface="Arial"/>
              </a:rPr>
              <a:t> :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3633" y="3458537"/>
            <a:ext cx="409575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indent="-32766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40360" algn="l"/>
              </a:tabLst>
            </a:pPr>
            <a:r>
              <a:rPr sz="1300" b="1" spc="-10" dirty="0">
                <a:latin typeface="Arial"/>
                <a:cs typeface="Arial"/>
              </a:rPr>
              <a:t>Approximate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Nearest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Neighbor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(ANN)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Retrieval: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5725" y="1637850"/>
            <a:ext cx="1071400" cy="3142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1862" y="2804700"/>
            <a:ext cx="1487717" cy="3142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2741600"/>
            <a:ext cx="1575574" cy="4404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36435" y="4079999"/>
            <a:ext cx="3071129" cy="57269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</a:t>
            </a:r>
            <a:r>
              <a:rPr spc="-50" dirty="0"/>
              <a:t> </a:t>
            </a:r>
            <a:r>
              <a:rPr dirty="0"/>
              <a:t>in</a:t>
            </a:r>
            <a:r>
              <a:rPr spc="-120" dirty="0"/>
              <a:t> </a:t>
            </a:r>
            <a:r>
              <a:rPr dirty="0"/>
              <a:t>Action</a:t>
            </a:r>
            <a:r>
              <a:rPr spc="-45" dirty="0"/>
              <a:t> </a:t>
            </a:r>
            <a:r>
              <a:rPr dirty="0"/>
              <a:t>–</a:t>
            </a:r>
            <a:r>
              <a:rPr spc="-45" dirty="0"/>
              <a:t> </a:t>
            </a:r>
            <a:r>
              <a:rPr spc="-10" dirty="0"/>
              <a:t>Image-to-</a:t>
            </a:r>
            <a:r>
              <a:rPr spc="-20" dirty="0"/>
              <a:t>Text</a:t>
            </a:r>
            <a:r>
              <a:rPr spc="-45" dirty="0"/>
              <a:t> </a:t>
            </a:r>
            <a:r>
              <a:rPr dirty="0"/>
              <a:t>(I2T)</a:t>
            </a:r>
            <a:r>
              <a:rPr spc="-45" dirty="0"/>
              <a:t> </a:t>
            </a:r>
            <a:r>
              <a:rPr spc="-10" dirty="0"/>
              <a:t>Retrieval</a:t>
            </a: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Contrastive</a:t>
            </a:r>
            <a:r>
              <a:rPr spc="-55" dirty="0"/>
              <a:t> </a:t>
            </a:r>
            <a:r>
              <a:rPr spc="-10" dirty="0"/>
              <a:t>Learning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381000" y="952500"/>
            <a:ext cx="4000500" cy="3810000"/>
          </a:xfrm>
          <a:custGeom>
            <a:avLst/>
            <a:gdLst/>
            <a:ahLst/>
            <a:cxnLst/>
            <a:rect l="l" t="t" r="r" b="b"/>
            <a:pathLst>
              <a:path w="4000500" h="3810000">
                <a:moveTo>
                  <a:pt x="3924299" y="3809999"/>
                </a:moveTo>
                <a:lnTo>
                  <a:pt x="76199" y="3809999"/>
                </a:lnTo>
                <a:lnTo>
                  <a:pt x="46539" y="3804011"/>
                </a:lnTo>
                <a:lnTo>
                  <a:pt x="22318" y="3787681"/>
                </a:lnTo>
                <a:lnTo>
                  <a:pt x="5988" y="3763460"/>
                </a:lnTo>
                <a:lnTo>
                  <a:pt x="0" y="3733799"/>
                </a:lnTo>
                <a:lnTo>
                  <a:pt x="0" y="76199"/>
                </a:lnTo>
                <a:lnTo>
                  <a:pt x="5988" y="46539"/>
                </a:lnTo>
                <a:lnTo>
                  <a:pt x="22318" y="22318"/>
                </a:lnTo>
                <a:lnTo>
                  <a:pt x="46539" y="5988"/>
                </a:lnTo>
                <a:lnTo>
                  <a:pt x="76199" y="0"/>
                </a:lnTo>
                <a:lnTo>
                  <a:pt x="3924299" y="0"/>
                </a:lnTo>
                <a:lnTo>
                  <a:pt x="3966575" y="12802"/>
                </a:lnTo>
                <a:lnTo>
                  <a:pt x="3994699" y="47039"/>
                </a:lnTo>
                <a:lnTo>
                  <a:pt x="4000499" y="76199"/>
                </a:lnTo>
                <a:lnTo>
                  <a:pt x="4000499" y="3733799"/>
                </a:lnTo>
                <a:lnTo>
                  <a:pt x="3994511" y="3763460"/>
                </a:lnTo>
                <a:lnTo>
                  <a:pt x="3978181" y="3787681"/>
                </a:lnTo>
                <a:lnTo>
                  <a:pt x="3953960" y="3804011"/>
                </a:lnTo>
                <a:lnTo>
                  <a:pt x="3924299" y="3809999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54050" y="1217422"/>
            <a:ext cx="3446145" cy="263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600" b="1" spc="-3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81E31"/>
                </a:solidFill>
                <a:latin typeface="Arial"/>
                <a:cs typeface="Arial"/>
              </a:rPr>
              <a:t>Learning</a:t>
            </a:r>
            <a:r>
              <a:rPr sz="16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81E31"/>
                </a:solidFill>
                <a:latin typeface="Arial"/>
                <a:cs typeface="Arial"/>
              </a:rPr>
              <a:t>Objective</a:t>
            </a:r>
            <a:endParaRPr sz="1600">
              <a:latin typeface="Arial"/>
              <a:cs typeface="Arial"/>
            </a:endParaRPr>
          </a:p>
          <a:p>
            <a:pPr marL="12700" marR="309880">
              <a:lnSpc>
                <a:spcPct val="101000"/>
              </a:lnSpc>
              <a:spcBef>
                <a:spcPts val="1525"/>
              </a:spcBef>
            </a:pP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How</a:t>
            </a:r>
            <a:r>
              <a:rPr sz="1300" spc="-4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CLIP</a:t>
            </a:r>
            <a:r>
              <a:rPr sz="1300" spc="-6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learns</a:t>
            </a:r>
            <a:r>
              <a:rPr sz="1300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a</a:t>
            </a:r>
            <a:r>
              <a:rPr sz="1300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shared</a:t>
            </a:r>
            <a:r>
              <a:rPr sz="1300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semantic</a:t>
            </a:r>
            <a:r>
              <a:rPr sz="1300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444444"/>
                </a:solidFill>
                <a:latin typeface="Arial"/>
                <a:cs typeface="Arial"/>
              </a:rPr>
              <a:t>space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without</a:t>
            </a:r>
            <a:r>
              <a:rPr sz="1300" spc="-7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444444"/>
                </a:solidFill>
                <a:latin typeface="Arial"/>
                <a:cs typeface="Arial"/>
              </a:rPr>
              <a:t>manual</a:t>
            </a:r>
            <a:r>
              <a:rPr sz="1300" spc="-7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444444"/>
                </a:solidFill>
                <a:latin typeface="Arial"/>
                <a:cs typeface="Arial"/>
              </a:rPr>
              <a:t>labels.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300">
              <a:latin typeface="Arial"/>
              <a:cs typeface="Arial"/>
            </a:endParaRPr>
          </a:p>
          <a:p>
            <a:pPr marL="208915" indent="-196215">
              <a:lnSpc>
                <a:spcPct val="100000"/>
              </a:lnSpc>
              <a:buAutoNum type="arabicPeriod"/>
              <a:tabLst>
                <a:tab pos="208915" algn="l"/>
              </a:tabLst>
            </a:pPr>
            <a:r>
              <a:rPr sz="1400" b="1" dirty="0">
                <a:solidFill>
                  <a:srgbClr val="1F1F1F"/>
                </a:solidFill>
                <a:latin typeface="Arial"/>
                <a:cs typeface="Arial"/>
              </a:rPr>
              <a:t>Maximize</a:t>
            </a:r>
            <a:r>
              <a:rPr sz="1400" b="1" spc="-4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Similarity</a:t>
            </a:r>
            <a:endParaRPr sz="1400">
              <a:latin typeface="Arial"/>
              <a:cs typeface="Arial"/>
            </a:endParaRPr>
          </a:p>
          <a:p>
            <a:pPr marL="12700" marR="401955">
              <a:lnSpc>
                <a:spcPts val="1430"/>
              </a:lnSpc>
              <a:spcBef>
                <a:spcPts val="409"/>
              </a:spcBef>
            </a:pP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Pull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matching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7D31"/>
                </a:solidFill>
                <a:latin typeface="Arial"/>
                <a:cs typeface="Arial"/>
              </a:rPr>
              <a:t>(positive)</a:t>
            </a:r>
            <a:r>
              <a:rPr sz="1200" b="1" spc="-20" dirty="0">
                <a:solidFill>
                  <a:srgbClr val="2E7D3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pairs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together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in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the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vector</a:t>
            </a:r>
            <a:r>
              <a:rPr sz="1200" spc="-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Arial"/>
                <a:cs typeface="Arial"/>
              </a:rPr>
              <a:t>space.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200">
              <a:latin typeface="Arial"/>
              <a:cs typeface="Arial"/>
            </a:endParaRPr>
          </a:p>
          <a:p>
            <a:pPr marL="208915" indent="-196215">
              <a:lnSpc>
                <a:spcPct val="100000"/>
              </a:lnSpc>
              <a:buAutoNum type="arabicPeriod" startAt="2"/>
              <a:tabLst>
                <a:tab pos="208915" algn="l"/>
              </a:tabLst>
            </a:pPr>
            <a:r>
              <a:rPr sz="1400" b="1" dirty="0">
                <a:solidFill>
                  <a:srgbClr val="1F1F1F"/>
                </a:solidFill>
                <a:latin typeface="Arial"/>
                <a:cs typeface="Arial"/>
              </a:rPr>
              <a:t>Minimize</a:t>
            </a:r>
            <a:r>
              <a:rPr sz="1400" b="1" spc="-4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Similarity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09"/>
              </a:spcBef>
            </a:pP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Push</a:t>
            </a:r>
            <a:r>
              <a:rPr sz="1200" spc="-3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mismatched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62828"/>
                </a:solidFill>
                <a:latin typeface="Arial"/>
                <a:cs typeface="Arial"/>
              </a:rPr>
              <a:t>(negative)</a:t>
            </a:r>
            <a:r>
              <a:rPr sz="1200" b="1" spc="-20" dirty="0">
                <a:solidFill>
                  <a:srgbClr val="C6282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pairs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apart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within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the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same</a:t>
            </a:r>
            <a:r>
              <a:rPr sz="1200" spc="-2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Arial"/>
                <a:cs typeface="Arial"/>
              </a:rPr>
              <a:t>batch.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3850" y="1515600"/>
            <a:ext cx="4427750" cy="24171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887" y="2308349"/>
            <a:ext cx="7419974" cy="27241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5249" y="1247958"/>
            <a:ext cx="4429760" cy="97218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Goal: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retrieve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similar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images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Need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a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meaningful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measure</a:t>
            </a:r>
            <a:endParaRPr sz="1800">
              <a:latin typeface="Open Sans"/>
              <a:cs typeface="Open Sans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Font typeface="Arial"/>
              <a:buChar char="●"/>
              <a:tabLst>
                <a:tab pos="379095" algn="l"/>
              </a:tabLst>
            </a:pPr>
            <a:r>
              <a:rPr sz="1800" dirty="0">
                <a:latin typeface="Open Sans"/>
                <a:cs typeface="Open Sans"/>
              </a:rPr>
              <a:t>Pixel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space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≠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semantic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meaning</a:t>
            </a:r>
            <a:endParaRPr sz="18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15627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latin typeface="Arial Narrow"/>
                <a:cs typeface="Arial Narrow"/>
              </a:rPr>
              <a:t>The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225" dirty="0">
                <a:latin typeface="Arial Narrow"/>
                <a:cs typeface="Arial Narrow"/>
              </a:rPr>
              <a:t>Core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50" dirty="0">
                <a:latin typeface="Arial Narrow"/>
                <a:cs typeface="Arial Narrow"/>
              </a:rPr>
              <a:t>Problem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25" y="784595"/>
            <a:ext cx="348615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Open Sans"/>
                <a:cs typeface="Open Sans"/>
              </a:rPr>
              <a:t>The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Symmetric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20" dirty="0">
                <a:latin typeface="Open Sans"/>
                <a:cs typeface="Open Sans"/>
              </a:rPr>
              <a:t>Cross-</a:t>
            </a:r>
            <a:r>
              <a:rPr sz="1300" dirty="0">
                <a:latin typeface="Open Sans"/>
                <a:cs typeface="Open Sans"/>
              </a:rPr>
              <a:t>Entropy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Loss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(InfoNCE):</a:t>
            </a:r>
            <a:endParaRPr sz="1300" dirty="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25" y="2463282"/>
            <a:ext cx="8870950" cy="181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Open Sans"/>
                <a:cs typeface="Open Sans"/>
              </a:rPr>
              <a:t>CLIP's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Secret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Weapon: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A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massive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batch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size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(N=32,768).</a:t>
            </a:r>
            <a:endParaRPr sz="1300" dirty="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300" b="1" dirty="0">
                <a:latin typeface="Open Sans"/>
                <a:cs typeface="Open Sans"/>
              </a:rPr>
              <a:t>Deﬁning</a:t>
            </a:r>
            <a:r>
              <a:rPr sz="1300" b="1" spc="-25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the</a:t>
            </a:r>
            <a:r>
              <a:rPr sz="1300" b="1" spc="-25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Negatives:</a:t>
            </a:r>
            <a:endParaRPr sz="1300" dirty="0">
              <a:latin typeface="Open Sans"/>
              <a:cs typeface="Open Sans"/>
            </a:endParaRPr>
          </a:p>
          <a:p>
            <a:pPr marL="469265" indent="-327660">
              <a:lnSpc>
                <a:spcPct val="100000"/>
              </a:lnSpc>
              <a:spcBef>
                <a:spcPts val="1430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Open Sans"/>
                <a:cs typeface="Open Sans"/>
              </a:rPr>
              <a:t>Easy</a:t>
            </a:r>
            <a:r>
              <a:rPr sz="1300" b="1" spc="-40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Negatives:</a:t>
            </a:r>
            <a:r>
              <a:rPr sz="1300" b="1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Trivially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mismatched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pairs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(e.g.,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"dog"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vs.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"car").</a:t>
            </a:r>
            <a:endParaRPr sz="1300" dirty="0">
              <a:latin typeface="Open Sans"/>
              <a:cs typeface="Open Sans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Open Sans"/>
                <a:cs typeface="Open Sans"/>
              </a:rPr>
              <a:t>Hard</a:t>
            </a:r>
            <a:r>
              <a:rPr sz="1300" b="1" spc="-50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Negatives:</a:t>
            </a:r>
            <a:r>
              <a:rPr sz="1300" b="1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Highly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similar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but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incorrect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pairs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(e.g.,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"red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car"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vs.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"blue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car").</a:t>
            </a:r>
            <a:endParaRPr sz="1300" dirty="0">
              <a:latin typeface="Open Sans"/>
              <a:cs typeface="Open Sans"/>
            </a:endParaRPr>
          </a:p>
          <a:p>
            <a:pPr marL="12700" marR="5080">
              <a:lnSpc>
                <a:spcPct val="114999"/>
              </a:lnSpc>
              <a:spcBef>
                <a:spcPts val="1200"/>
              </a:spcBef>
            </a:pPr>
            <a:r>
              <a:rPr sz="1300" dirty="0">
                <a:latin typeface="Open Sans"/>
                <a:cs typeface="Open Sans"/>
              </a:rPr>
              <a:t>A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massive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batch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guarantees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thousands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of</a:t>
            </a:r>
            <a:r>
              <a:rPr sz="1300" spc="-20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hard</a:t>
            </a:r>
            <a:r>
              <a:rPr sz="1300" b="1" spc="-35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negatives</a:t>
            </a:r>
            <a:r>
              <a:rPr sz="1300" b="1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per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step,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forcing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the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model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to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learn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highly</a:t>
            </a:r>
            <a:r>
              <a:rPr sz="1300" spc="-3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precise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vector </a:t>
            </a:r>
            <a:r>
              <a:rPr sz="1300" dirty="0">
                <a:latin typeface="Open Sans"/>
                <a:cs typeface="Open Sans"/>
              </a:rPr>
              <a:t>representations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rather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than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taking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the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easy</a:t>
            </a:r>
            <a:r>
              <a:rPr sz="1300" spc="-5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way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spc="-20" dirty="0">
                <a:latin typeface="Open Sans"/>
                <a:cs typeface="Open Sans"/>
              </a:rPr>
              <a:t>out.</a:t>
            </a:r>
            <a:endParaRPr sz="1300" dirty="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Contrastive</a:t>
            </a:r>
            <a:r>
              <a:rPr spc="-65" dirty="0"/>
              <a:t> </a:t>
            </a:r>
            <a:r>
              <a:rPr dirty="0"/>
              <a:t>Learning</a:t>
            </a:r>
            <a:r>
              <a:rPr spc="-65" dirty="0"/>
              <a:t> </a:t>
            </a:r>
            <a:r>
              <a:rPr dirty="0"/>
              <a:t>&amp;</a:t>
            </a:r>
            <a:r>
              <a:rPr spc="-60" dirty="0"/>
              <a:t> </a:t>
            </a:r>
            <a:r>
              <a:rPr spc="-20" dirty="0"/>
              <a:t>Scale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1287" y="1326550"/>
            <a:ext cx="5730521" cy="996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8290F2-72D0-D922-5BDC-814C684A1258}"/>
              </a:ext>
            </a:extLst>
          </p:cNvPr>
          <p:cNvSpPr txBox="1"/>
          <p:nvPr/>
        </p:nvSpPr>
        <p:spPr>
          <a:xfrm>
            <a:off x="21062" y="4283192"/>
            <a:ext cx="9101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While Triplet Loss was the gold standard for years (especially after the </a:t>
            </a:r>
            <a:r>
              <a:rPr lang="en-US" dirty="0" err="1"/>
              <a:t>FaceNet</a:t>
            </a:r>
            <a:r>
              <a:rPr lang="en-US" dirty="0"/>
              <a:t> paper), most SOTA (State of the Art) image retrieval methods have moved toward </a:t>
            </a:r>
            <a:r>
              <a:rPr lang="en-US" dirty="0" err="1"/>
              <a:t>InfoNCE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005" y="880112"/>
            <a:ext cx="622427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Re-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framing</a:t>
            </a:r>
            <a:r>
              <a:rPr sz="11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Task: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Classiﬁcation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executed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as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Image-to-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search.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65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Target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Image: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[Uploaded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Photo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an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white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cat]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65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Generated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Database:</a:t>
            </a:r>
            <a:r>
              <a:rPr sz="1100" b="1" spc="-1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"A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photo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dog",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"A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photo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car",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"A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photo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white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cat".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65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Result:</a:t>
            </a:r>
            <a:r>
              <a:rPr sz="11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CLIP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retrieves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closest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vector,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classifying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without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ﬁne-tuning.</a:t>
            </a:r>
            <a:endParaRPr sz="11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Emergent</a:t>
            </a:r>
            <a:r>
              <a:rPr spc="-20" dirty="0"/>
              <a:t> </a:t>
            </a:r>
            <a:r>
              <a:rPr spc="-10" dirty="0"/>
              <a:t>Capability</a:t>
            </a:r>
            <a:r>
              <a:rPr spc="-15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20" dirty="0"/>
              <a:t>Zero-</a:t>
            </a:r>
            <a:r>
              <a:rPr dirty="0"/>
              <a:t>Shot</a:t>
            </a:r>
            <a:r>
              <a:rPr spc="-15" dirty="0"/>
              <a:t> </a:t>
            </a:r>
            <a:r>
              <a:rPr spc="-10" dirty="0"/>
              <a:t>Classification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5406" y="1656000"/>
            <a:ext cx="6593195" cy="322367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60" dirty="0"/>
              <a:t> </a:t>
            </a:r>
            <a:r>
              <a:rPr dirty="0"/>
              <a:t>Evolution</a:t>
            </a:r>
            <a:r>
              <a:rPr spc="-5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dirty="0"/>
              <a:t>Cross</a:t>
            </a:r>
            <a:r>
              <a:rPr spc="-55" dirty="0"/>
              <a:t> </a:t>
            </a:r>
            <a:r>
              <a:rPr spc="-10" dirty="0"/>
              <a:t>Modal</a:t>
            </a:r>
            <a:r>
              <a:rPr spc="-130" dirty="0"/>
              <a:t> </a:t>
            </a:r>
            <a:r>
              <a:rPr spc="-10" dirty="0"/>
              <a:t>Architectures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5750" y="857250"/>
            <a:ext cx="8572500" cy="381000"/>
          </a:xfrm>
          <a:prstGeom prst="rect">
            <a:avLst/>
          </a:prstGeom>
          <a:solidFill>
            <a:srgbClr val="F7F9FA"/>
          </a:solidFill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r>
              <a:rPr sz="1200" b="1" dirty="0">
                <a:solidFill>
                  <a:srgbClr val="981E31"/>
                </a:solidFill>
                <a:latin typeface="Arial"/>
                <a:cs typeface="Arial"/>
              </a:rPr>
              <a:t>Beyond</a:t>
            </a:r>
            <a:r>
              <a:rPr sz="12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2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981E31"/>
                </a:solidFill>
                <a:latin typeface="Arial"/>
                <a:cs typeface="Arial"/>
              </a:rPr>
              <a:t>Baseline:</a:t>
            </a:r>
            <a:r>
              <a:rPr sz="1200" b="1" spc="-1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CLIP’s</a:t>
            </a:r>
            <a:r>
              <a:rPr sz="12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dual-encoder</a:t>
            </a:r>
            <a:r>
              <a:rPr sz="12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fast</a:t>
            </a:r>
            <a:r>
              <a:rPr sz="12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but</a:t>
            </a:r>
            <a:r>
              <a:rPr sz="12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structurally</a:t>
            </a:r>
            <a:r>
              <a:rPr sz="12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limited</a:t>
            </a:r>
            <a:r>
              <a:rPr sz="12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in</a:t>
            </a:r>
            <a:r>
              <a:rPr sz="12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F1F1F"/>
                </a:solidFill>
                <a:latin typeface="Arial"/>
                <a:cs typeface="Arial"/>
              </a:rPr>
              <a:t>semantic</a:t>
            </a:r>
            <a:r>
              <a:rPr sz="1200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Arial"/>
                <a:cs typeface="Arial"/>
              </a:rPr>
              <a:t>reasoning.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3362" y="1423987"/>
            <a:ext cx="7539355" cy="2348230"/>
            <a:chOff x="233362" y="1423987"/>
            <a:chExt cx="7539355" cy="23482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0" y="3619500"/>
              <a:ext cx="6400799" cy="1523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812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1542921" y="1904999"/>
                  </a:move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812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0" y="76178"/>
                  </a:move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8154" y="1464767"/>
            <a:ext cx="1479550" cy="87884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sz="1100" b="1" spc="-20" dirty="0">
                <a:solidFill>
                  <a:srgbClr val="981E31"/>
                </a:solidFill>
                <a:latin typeface="Arial"/>
                <a:cs typeface="Arial"/>
              </a:rPr>
              <a:t>Retrieve-then-Read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1000" b="1" spc="-10" dirty="0">
                <a:solidFill>
                  <a:srgbClr val="1F1F1F"/>
                </a:solidFill>
                <a:latin typeface="Arial"/>
                <a:cs typeface="Arial"/>
              </a:rPr>
              <a:t>(CLIP)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130"/>
              </a:lnSpc>
              <a:spcBef>
                <a:spcPts val="650"/>
              </a:spcBef>
            </a:pP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Fast,</a:t>
            </a:r>
            <a:r>
              <a:rPr sz="95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late-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interaction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metric learning.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95487" y="1423987"/>
            <a:ext cx="1628775" cy="1914525"/>
            <a:chOff x="1995487" y="1423987"/>
            <a:chExt cx="1628775" cy="1914525"/>
          </a:xfrm>
        </p:grpSpPr>
        <p:sp>
          <p:nvSpPr>
            <p:cNvPr id="13" name="object 13"/>
            <p:cNvSpPr/>
            <p:nvPr/>
          </p:nvSpPr>
          <p:spPr>
            <a:xfrm>
              <a:off x="2000250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1542921" y="1904999"/>
                  </a:move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00250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0" y="76178"/>
                  </a:move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130437" y="1553336"/>
            <a:ext cx="1359535" cy="96202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97155" marR="90170" algn="ctr">
              <a:lnSpc>
                <a:spcPct val="102299"/>
              </a:lnSpc>
              <a:spcBef>
                <a:spcPts val="70"/>
              </a:spcBef>
            </a:pP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Composed</a:t>
            </a:r>
            <a:r>
              <a:rPr sz="11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Image Retrieval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30"/>
              </a:spcBef>
            </a:pPr>
            <a:r>
              <a:rPr sz="1000" b="1" spc="-10" dirty="0">
                <a:solidFill>
                  <a:srgbClr val="1F1F1F"/>
                </a:solidFill>
                <a:latin typeface="Arial"/>
                <a:cs typeface="Arial"/>
              </a:rPr>
              <a:t>(CIR)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130"/>
              </a:lnSpc>
              <a:spcBef>
                <a:spcPts val="650"/>
              </a:spcBef>
            </a:pP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Querying</a:t>
            </a:r>
            <a:r>
              <a:rPr sz="95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with</a:t>
            </a:r>
            <a:r>
              <a:rPr sz="95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image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 and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text</a:t>
            </a:r>
            <a:r>
              <a:rPr sz="950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simultaneously.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57612" y="1423987"/>
            <a:ext cx="1628775" cy="1914525"/>
            <a:chOff x="3757612" y="1423987"/>
            <a:chExt cx="1628775" cy="1914525"/>
          </a:xfrm>
        </p:grpSpPr>
        <p:sp>
          <p:nvSpPr>
            <p:cNvPr id="17" name="object 17"/>
            <p:cNvSpPr/>
            <p:nvPr/>
          </p:nvSpPr>
          <p:spPr>
            <a:xfrm>
              <a:off x="376237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1542921" y="1904999"/>
                  </a:move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6237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0" y="76178"/>
                  </a:move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1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1" y="1904999"/>
                  </a:ln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916136" y="1464767"/>
            <a:ext cx="1312545" cy="87884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sz="1100" b="1" spc="-20" dirty="0">
                <a:solidFill>
                  <a:srgbClr val="981E31"/>
                </a:solidFill>
                <a:latin typeface="Arial"/>
                <a:cs typeface="Arial"/>
              </a:rPr>
              <a:t>End-</a:t>
            </a: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to-</a:t>
            </a:r>
            <a:r>
              <a:rPr sz="1100" b="1" dirty="0">
                <a:solidFill>
                  <a:srgbClr val="981E31"/>
                </a:solidFill>
                <a:latin typeface="Arial"/>
                <a:cs typeface="Arial"/>
              </a:rPr>
              <a:t>End </a:t>
            </a: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Fusion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1000" b="1" spc="-10" dirty="0">
                <a:solidFill>
                  <a:srgbClr val="1F1F1F"/>
                </a:solidFill>
                <a:latin typeface="Arial"/>
                <a:cs typeface="Arial"/>
              </a:rPr>
              <a:t>(BLIP)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130"/>
              </a:lnSpc>
              <a:spcBef>
                <a:spcPts val="650"/>
              </a:spcBef>
            </a:pP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Mid/Early-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interaction</a:t>
            </a:r>
            <a:r>
              <a:rPr sz="950" spc="-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via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Cross-Attention.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519737" y="1423987"/>
            <a:ext cx="1628775" cy="1914525"/>
            <a:chOff x="5519737" y="1423987"/>
            <a:chExt cx="1628775" cy="1914525"/>
          </a:xfrm>
        </p:grpSpPr>
        <p:sp>
          <p:nvSpPr>
            <p:cNvPr id="21" name="object 21"/>
            <p:cNvSpPr/>
            <p:nvPr/>
          </p:nvSpPr>
          <p:spPr>
            <a:xfrm>
              <a:off x="5524500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1542920" y="1904999"/>
                  </a:move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0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0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24500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0" y="76178"/>
                  </a:move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0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0" y="1904999"/>
                  </a:ln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627787" y="1464767"/>
            <a:ext cx="1413510" cy="87884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sz="1100" b="1" dirty="0">
                <a:solidFill>
                  <a:srgbClr val="981E31"/>
                </a:solidFill>
                <a:latin typeface="Arial"/>
                <a:cs typeface="Arial"/>
              </a:rPr>
              <a:t>LLM</a:t>
            </a:r>
            <a:r>
              <a:rPr sz="11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81E31"/>
                </a:solidFill>
                <a:latin typeface="Arial"/>
                <a:cs typeface="Arial"/>
              </a:rPr>
              <a:t>+</a:t>
            </a:r>
            <a:r>
              <a:rPr sz="1100" b="1" spc="-1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Retriever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1000" b="1" spc="-10" dirty="0">
                <a:solidFill>
                  <a:srgbClr val="1F1F1F"/>
                </a:solidFill>
                <a:latin typeface="Arial"/>
                <a:cs typeface="Arial"/>
              </a:rPr>
              <a:t>(LLaVA)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130"/>
              </a:lnSpc>
              <a:spcBef>
                <a:spcPts val="650"/>
              </a:spcBef>
            </a:pP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Generative</a:t>
            </a:r>
            <a:r>
              <a:rPr sz="950" spc="-5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reasoning</a:t>
            </a:r>
            <a:r>
              <a:rPr sz="950" spc="-4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and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autoregressive</a:t>
            </a:r>
            <a:r>
              <a:rPr sz="950" spc="7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extraction.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281862" y="1423987"/>
            <a:ext cx="1628775" cy="1914525"/>
            <a:chOff x="7281862" y="1423987"/>
            <a:chExt cx="1628775" cy="1914525"/>
          </a:xfrm>
        </p:grpSpPr>
        <p:sp>
          <p:nvSpPr>
            <p:cNvPr id="25" name="object 25"/>
            <p:cNvSpPr/>
            <p:nvPr/>
          </p:nvSpPr>
          <p:spPr>
            <a:xfrm>
              <a:off x="728662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1542920" y="1904999"/>
                  </a:move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0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0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286625" y="1428750"/>
              <a:ext cx="1619250" cy="1905000"/>
            </a:xfrm>
            <a:custGeom>
              <a:avLst/>
              <a:gdLst/>
              <a:ahLst/>
              <a:cxnLst/>
              <a:rect l="l" t="t" r="r" b="b"/>
              <a:pathLst>
                <a:path w="1619250" h="1905000">
                  <a:moveTo>
                    <a:pt x="0" y="76178"/>
                  </a:moveTo>
                  <a:lnTo>
                    <a:pt x="5986" y="46526"/>
                  </a:lnTo>
                  <a:lnTo>
                    <a:pt x="22312" y="22312"/>
                  </a:lnTo>
                  <a:lnTo>
                    <a:pt x="46526" y="5986"/>
                  </a:lnTo>
                  <a:lnTo>
                    <a:pt x="76178" y="0"/>
                  </a:lnTo>
                  <a:lnTo>
                    <a:pt x="1542920" y="0"/>
                  </a:lnTo>
                  <a:lnTo>
                    <a:pt x="1585185" y="12798"/>
                  </a:lnTo>
                  <a:lnTo>
                    <a:pt x="1613301" y="47026"/>
                  </a:lnTo>
                  <a:lnTo>
                    <a:pt x="1619099" y="76178"/>
                  </a:lnTo>
                  <a:lnTo>
                    <a:pt x="1619099" y="1828821"/>
                  </a:lnTo>
                  <a:lnTo>
                    <a:pt x="1613113" y="1858473"/>
                  </a:lnTo>
                  <a:lnTo>
                    <a:pt x="1596787" y="1882687"/>
                  </a:lnTo>
                  <a:lnTo>
                    <a:pt x="1572573" y="1899013"/>
                  </a:lnTo>
                  <a:lnTo>
                    <a:pt x="1542920" y="1904999"/>
                  </a:lnTo>
                  <a:lnTo>
                    <a:pt x="76178" y="1904999"/>
                  </a:lnTo>
                  <a:lnTo>
                    <a:pt x="46526" y="1899013"/>
                  </a:lnTo>
                  <a:lnTo>
                    <a:pt x="22312" y="1882687"/>
                  </a:lnTo>
                  <a:lnTo>
                    <a:pt x="5986" y="1858473"/>
                  </a:lnTo>
                  <a:lnTo>
                    <a:pt x="0" y="1828821"/>
                  </a:lnTo>
                  <a:lnTo>
                    <a:pt x="0" y="76178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354565" y="1464767"/>
            <a:ext cx="1482725" cy="102171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sz="1100" b="1" spc="-20" dirty="0">
                <a:solidFill>
                  <a:srgbClr val="981E31"/>
                </a:solidFill>
                <a:latin typeface="Arial"/>
                <a:cs typeface="Arial"/>
              </a:rPr>
              <a:t>Knowledge-</a:t>
            </a:r>
            <a:r>
              <a:rPr sz="1100" b="1" spc="-10" dirty="0">
                <a:solidFill>
                  <a:srgbClr val="981E31"/>
                </a:solidFill>
                <a:latin typeface="Arial"/>
                <a:cs typeface="Arial"/>
              </a:rPr>
              <a:t>Grounded</a:t>
            </a:r>
            <a:endParaRPr sz="11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635"/>
              </a:spcBef>
            </a:pPr>
            <a:r>
              <a:rPr sz="1000" b="1" spc="-20" dirty="0">
                <a:solidFill>
                  <a:srgbClr val="1F1F1F"/>
                </a:solidFill>
                <a:latin typeface="Arial"/>
                <a:cs typeface="Arial"/>
              </a:rPr>
              <a:t>(QA)</a:t>
            </a:r>
            <a:endParaRPr sz="1000">
              <a:latin typeface="Arial"/>
              <a:cs typeface="Arial"/>
            </a:endParaRPr>
          </a:p>
          <a:p>
            <a:pPr marL="64769" marR="55244" algn="ctr">
              <a:lnSpc>
                <a:spcPts val="1130"/>
              </a:lnSpc>
              <a:spcBef>
                <a:spcPts val="650"/>
              </a:spcBef>
            </a:pP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Integrates</a:t>
            </a:r>
            <a:r>
              <a:rPr sz="950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external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structured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data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5F6368"/>
                </a:solidFill>
                <a:latin typeface="Arial"/>
                <a:cs typeface="Arial"/>
              </a:rPr>
              <a:t>for</a:t>
            </a:r>
            <a:r>
              <a:rPr sz="95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F6368"/>
                </a:solidFill>
                <a:latin typeface="Arial"/>
                <a:cs typeface="Arial"/>
              </a:rPr>
              <a:t>logical reasoning.</a:t>
            </a:r>
            <a:endParaRPr sz="9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51409" y="3956007"/>
            <a:ext cx="5438775" cy="57721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60"/>
              </a:spcBef>
            </a:pPr>
            <a:r>
              <a:rPr sz="1600" b="1" dirty="0">
                <a:solidFill>
                  <a:srgbClr val="1F1F1F"/>
                </a:solidFill>
                <a:latin typeface="Arial"/>
                <a:cs typeface="Arial"/>
              </a:rPr>
              <a:t>The</a:t>
            </a:r>
            <a:r>
              <a:rPr sz="1600" b="1" spc="-1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1F1F"/>
                </a:solidFill>
                <a:latin typeface="Arial"/>
                <a:cs typeface="Arial"/>
              </a:rPr>
              <a:t>Fundamental</a:t>
            </a:r>
            <a:r>
              <a:rPr sz="1600" b="1" spc="-1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1F1F1F"/>
                </a:solidFill>
                <a:latin typeface="Arial"/>
                <a:cs typeface="Arial"/>
              </a:rPr>
              <a:t>Trade-</a:t>
            </a:r>
            <a:r>
              <a:rPr sz="1600" b="1" spc="-25" dirty="0">
                <a:solidFill>
                  <a:srgbClr val="1F1F1F"/>
                </a:solidFill>
                <a:latin typeface="Arial"/>
                <a:cs typeface="Arial"/>
              </a:rPr>
              <a:t>off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As</a:t>
            </a:r>
            <a:r>
              <a:rPr sz="12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semantic</a:t>
            </a:r>
            <a:r>
              <a:rPr sz="12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understanding</a:t>
            </a:r>
            <a:r>
              <a:rPr sz="12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increases,</a:t>
            </a:r>
            <a:r>
              <a:rPr sz="12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computational</a:t>
            </a:r>
            <a:r>
              <a:rPr sz="12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efficiency</a:t>
            </a:r>
            <a:r>
              <a:rPr sz="12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F6368"/>
                </a:solidFill>
                <a:latin typeface="Arial"/>
                <a:cs typeface="Arial"/>
              </a:rPr>
              <a:t>drops</a:t>
            </a:r>
            <a:r>
              <a:rPr sz="12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5F6368"/>
                </a:solidFill>
                <a:latin typeface="Arial"/>
                <a:cs typeface="Arial"/>
              </a:rPr>
              <a:t>drastically.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925" y="1245787"/>
            <a:ext cx="4900930" cy="1735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Open Sans"/>
                <a:cs typeface="Open Sans"/>
              </a:rPr>
              <a:t>The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Task: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Find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"Target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Image"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using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multi-</a:t>
            </a:r>
            <a:r>
              <a:rPr sz="1100" dirty="0">
                <a:latin typeface="Open Sans"/>
                <a:cs typeface="Open Sans"/>
              </a:rPr>
              <a:t>modal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query:</a:t>
            </a:r>
            <a:endParaRPr sz="11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100">
              <a:latin typeface="Open Sans"/>
              <a:cs typeface="Open Sans"/>
            </a:endParaRPr>
          </a:p>
          <a:p>
            <a:pPr marL="132715" algn="ctr">
              <a:lnSpc>
                <a:spcPct val="100000"/>
              </a:lnSpc>
            </a:pPr>
            <a:r>
              <a:rPr sz="1100" i="1" dirty="0">
                <a:latin typeface="Open Sans"/>
                <a:cs typeface="Open Sans"/>
              </a:rPr>
              <a:t>Reference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Image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+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Modiﬁcation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spc="-10" dirty="0">
                <a:latin typeface="Open Sans"/>
                <a:cs typeface="Open Sans"/>
              </a:rPr>
              <a:t>Text.</a:t>
            </a:r>
            <a:endParaRPr sz="11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Open Sans"/>
                <a:cs typeface="Open Sans"/>
              </a:rPr>
              <a:t>Key</a:t>
            </a:r>
            <a:r>
              <a:rPr sz="1100" b="1" spc="-10" dirty="0">
                <a:latin typeface="Open Sans"/>
                <a:cs typeface="Open Sans"/>
              </a:rPr>
              <a:t> Architectures </a:t>
            </a:r>
            <a:r>
              <a:rPr sz="1100" b="1" dirty="0">
                <a:latin typeface="Open Sans"/>
                <a:cs typeface="Open Sans"/>
              </a:rPr>
              <a:t>&amp;</a:t>
            </a:r>
            <a:r>
              <a:rPr sz="1100" b="1" spc="-10" dirty="0">
                <a:latin typeface="Open Sans"/>
                <a:cs typeface="Open Sans"/>
              </a:rPr>
              <a:t> Systems:</a:t>
            </a:r>
            <a:endParaRPr sz="1100">
              <a:latin typeface="Open Sans"/>
              <a:cs typeface="Open Sans"/>
            </a:endParaRPr>
          </a:p>
          <a:p>
            <a:pPr marL="469900" marR="5080" indent="-313055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1100" b="1" spc="-10" dirty="0">
                <a:latin typeface="Open Sans"/>
                <a:cs typeface="Open Sans"/>
              </a:rPr>
              <a:t>CIRPLANT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(2021):</a:t>
            </a:r>
            <a:r>
              <a:rPr sz="1100" b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Liu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et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al.</a:t>
            </a:r>
            <a:r>
              <a:rPr sz="1100" i="1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Uses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Pretrained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LANguage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Transformers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reason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over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visual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features.</a:t>
            </a:r>
            <a:endParaRPr sz="1100">
              <a:latin typeface="Open Sans"/>
              <a:cs typeface="Open Sans"/>
            </a:endParaRPr>
          </a:p>
          <a:p>
            <a:pPr marL="469900" marR="356870" indent="-313055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1100" b="1" dirty="0">
                <a:latin typeface="Open Sans"/>
                <a:cs typeface="Open Sans"/>
              </a:rPr>
              <a:t>VAL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(2020):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Chen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et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al.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Introduced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Vector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Attention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Learning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to </a:t>
            </a:r>
            <a:r>
              <a:rPr sz="1100" dirty="0">
                <a:latin typeface="Open Sans"/>
                <a:cs typeface="Open Sans"/>
              </a:rPr>
              <a:t>capture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composite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relationships.</a:t>
            </a:r>
            <a:endParaRPr sz="11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925" y="3879258"/>
            <a:ext cx="491045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100" b="1" dirty="0">
                <a:latin typeface="Open Sans"/>
                <a:cs typeface="Open Sans"/>
              </a:rPr>
              <a:t>Foundational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Origin: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TIRG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(2019):</a:t>
            </a:r>
            <a:r>
              <a:rPr sz="1100" b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Vo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et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al.,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"Composing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Text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and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Image</a:t>
            </a:r>
            <a:r>
              <a:rPr sz="1100" i="1" spc="-25" dirty="0">
                <a:latin typeface="Open Sans"/>
                <a:cs typeface="Open Sans"/>
              </a:rPr>
              <a:t> for </a:t>
            </a:r>
            <a:r>
              <a:rPr sz="1100" i="1" dirty="0">
                <a:latin typeface="Open Sans"/>
                <a:cs typeface="Open Sans"/>
              </a:rPr>
              <a:t>Image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Retrieval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-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An</a:t>
            </a:r>
            <a:r>
              <a:rPr sz="1100" i="1" spc="-2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Empirical</a:t>
            </a:r>
            <a:r>
              <a:rPr sz="1100" i="1" spc="-25" dirty="0">
                <a:latin typeface="Open Sans"/>
                <a:cs typeface="Open Sans"/>
              </a:rPr>
              <a:t> </a:t>
            </a:r>
            <a:r>
              <a:rPr sz="1100" i="1" spc="-10" dirty="0">
                <a:latin typeface="Open Sans"/>
                <a:cs typeface="Open Sans"/>
              </a:rPr>
              <a:t>Odyssey"</a:t>
            </a:r>
            <a:r>
              <a:rPr sz="1100" i="1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Deﬁned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core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task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and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introduced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1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ﬁrst</a:t>
            </a:r>
            <a:r>
              <a:rPr sz="1100" spc="1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gating/residual</a:t>
            </a:r>
            <a:r>
              <a:rPr sz="1100" spc="1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architectures.</a:t>
            </a:r>
            <a:endParaRPr sz="11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Composed</a:t>
            </a:r>
            <a:r>
              <a:rPr spc="-40" dirty="0"/>
              <a:t> </a:t>
            </a:r>
            <a:r>
              <a:rPr dirty="0"/>
              <a:t>Image</a:t>
            </a:r>
            <a:r>
              <a:rPr spc="-35" dirty="0"/>
              <a:t> </a:t>
            </a:r>
            <a:r>
              <a:rPr dirty="0"/>
              <a:t>Retrieval</a:t>
            </a:r>
            <a:r>
              <a:rPr spc="-35" dirty="0"/>
              <a:t> </a:t>
            </a:r>
            <a:r>
              <a:rPr spc="-10" dirty="0"/>
              <a:t>(CIR)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4325" y="1496287"/>
            <a:ext cx="3610267" cy="275165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10565"/>
          </a:xfrm>
          <a:custGeom>
            <a:avLst/>
            <a:gdLst/>
            <a:ahLst/>
            <a:cxnLst/>
            <a:rect l="l" t="t" r="r" b="b"/>
            <a:pathLst>
              <a:path w="9144000" h="710565">
                <a:moveTo>
                  <a:pt x="9143999" y="710399"/>
                </a:moveTo>
                <a:lnTo>
                  <a:pt x="0" y="7103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103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Text-</a:t>
            </a:r>
            <a:r>
              <a:rPr dirty="0"/>
              <a:t>Image</a:t>
            </a:r>
            <a:r>
              <a:rPr spc="-45" dirty="0"/>
              <a:t> </a:t>
            </a:r>
            <a:r>
              <a:rPr dirty="0"/>
              <a:t>Residual</a:t>
            </a:r>
            <a:r>
              <a:rPr spc="-45" dirty="0"/>
              <a:t> </a:t>
            </a:r>
            <a:r>
              <a:rPr dirty="0"/>
              <a:t>Gating</a:t>
            </a:r>
            <a:r>
              <a:rPr spc="-40" dirty="0"/>
              <a:t> </a:t>
            </a:r>
            <a:r>
              <a:rPr spc="-10" dirty="0"/>
              <a:t>(TIRG)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1125" y="752691"/>
            <a:ext cx="6223000" cy="4114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Arial"/>
                <a:cs typeface="Arial"/>
              </a:rPr>
              <a:t>The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Logic:</a:t>
            </a:r>
            <a:endParaRPr sz="1100">
              <a:latin typeface="Arial"/>
              <a:cs typeface="Arial"/>
            </a:endParaRPr>
          </a:p>
          <a:p>
            <a:pPr marL="469265" indent="-312420">
              <a:lnSpc>
                <a:spcPct val="100000"/>
              </a:lnSpc>
              <a:spcBef>
                <a:spcPts val="200"/>
              </a:spcBef>
              <a:buFont typeface="Arial"/>
              <a:buChar char="●"/>
              <a:tabLst>
                <a:tab pos="469265" algn="l"/>
              </a:tabLst>
            </a:pPr>
            <a:r>
              <a:rPr sz="1100" b="1" dirty="0">
                <a:latin typeface="Arial"/>
                <a:cs typeface="Arial"/>
              </a:rPr>
              <a:t>The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Gate: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Filters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out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irrelevant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features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from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reference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image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(e.g.,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erasing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daylight).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405" y="1660995"/>
            <a:ext cx="46742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latin typeface="Arial"/>
                <a:cs typeface="Arial"/>
              </a:rPr>
              <a:t>The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Residual: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Learns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what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add</a:t>
            </a:r>
            <a:r>
              <a:rPr sz="1100" i="1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from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text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(e.g.,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night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lights).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405" y="2351366"/>
            <a:ext cx="62972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latin typeface="Arial"/>
                <a:cs typeface="Arial"/>
              </a:rPr>
              <a:t>Composition: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Assembles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final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query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vector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locate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transformed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target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in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database.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8400" y="2675050"/>
            <a:ext cx="6384290" cy="2422525"/>
            <a:chOff x="778400" y="2675050"/>
            <a:chExt cx="6384290" cy="242252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2675" y="2911550"/>
              <a:ext cx="4999683" cy="21856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8400" y="2675050"/>
              <a:ext cx="3793604" cy="23649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6999" y="1315847"/>
            <a:ext cx="2787969" cy="2365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6999" y="1979500"/>
            <a:ext cx="2400099" cy="236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5148580"/>
            <a:chOff x="-4762" y="-4762"/>
            <a:chExt cx="9153525" cy="5148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09612"/>
              <a:ext cx="9143999" cy="4433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1000" y="904875"/>
              <a:ext cx="8382000" cy="571500"/>
            </a:xfrm>
            <a:custGeom>
              <a:avLst/>
              <a:gdLst/>
              <a:ahLst/>
              <a:cxnLst/>
              <a:rect l="l" t="t" r="r" b="b"/>
              <a:pathLst>
                <a:path w="8382000" h="571500">
                  <a:moveTo>
                    <a:pt x="8305801" y="571499"/>
                  </a:moveTo>
                  <a:lnTo>
                    <a:pt x="76198" y="571499"/>
                  </a:lnTo>
                  <a:lnTo>
                    <a:pt x="46538" y="565511"/>
                  </a:lnTo>
                  <a:lnTo>
                    <a:pt x="22317" y="549182"/>
                  </a:lnTo>
                  <a:lnTo>
                    <a:pt x="5988" y="524961"/>
                  </a:lnTo>
                  <a:lnTo>
                    <a:pt x="0" y="495301"/>
                  </a:lnTo>
                  <a:lnTo>
                    <a:pt x="0" y="76197"/>
                  </a:lnTo>
                  <a:lnTo>
                    <a:pt x="5988" y="46538"/>
                  </a:lnTo>
                  <a:lnTo>
                    <a:pt x="22317" y="22317"/>
                  </a:lnTo>
                  <a:lnTo>
                    <a:pt x="46538" y="5988"/>
                  </a:lnTo>
                  <a:lnTo>
                    <a:pt x="76198" y="0"/>
                  </a:lnTo>
                  <a:lnTo>
                    <a:pt x="8305801" y="0"/>
                  </a:lnTo>
                  <a:lnTo>
                    <a:pt x="8348076" y="12802"/>
                  </a:lnTo>
                  <a:lnTo>
                    <a:pt x="8376199" y="47038"/>
                  </a:lnTo>
                  <a:lnTo>
                    <a:pt x="8381999" y="76197"/>
                  </a:lnTo>
                  <a:lnTo>
                    <a:pt x="8381999" y="495301"/>
                  </a:lnTo>
                  <a:lnTo>
                    <a:pt x="8376011" y="524961"/>
                  </a:lnTo>
                  <a:lnTo>
                    <a:pt x="8359682" y="549182"/>
                  </a:lnTo>
                  <a:lnTo>
                    <a:pt x="8335461" y="565511"/>
                  </a:lnTo>
                  <a:lnTo>
                    <a:pt x="8305801" y="571499"/>
                  </a:lnTo>
                  <a:close/>
                </a:path>
              </a:pathLst>
            </a:custGeom>
            <a:solidFill>
              <a:srgbClr val="F7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904875"/>
              <a:ext cx="8382000" cy="571500"/>
            </a:xfrm>
            <a:custGeom>
              <a:avLst/>
              <a:gdLst/>
              <a:ahLst/>
              <a:cxnLst/>
              <a:rect l="l" t="t" r="r" b="b"/>
              <a:pathLst>
                <a:path w="8382000" h="571500">
                  <a:moveTo>
                    <a:pt x="0" y="76197"/>
                  </a:moveTo>
                  <a:lnTo>
                    <a:pt x="5988" y="46538"/>
                  </a:lnTo>
                  <a:lnTo>
                    <a:pt x="22317" y="22317"/>
                  </a:lnTo>
                  <a:lnTo>
                    <a:pt x="46538" y="5988"/>
                  </a:lnTo>
                  <a:lnTo>
                    <a:pt x="76198" y="0"/>
                  </a:lnTo>
                  <a:lnTo>
                    <a:pt x="8305801" y="0"/>
                  </a:lnTo>
                  <a:lnTo>
                    <a:pt x="8348076" y="12802"/>
                  </a:lnTo>
                  <a:lnTo>
                    <a:pt x="8376199" y="47038"/>
                  </a:lnTo>
                  <a:lnTo>
                    <a:pt x="8381999" y="76197"/>
                  </a:lnTo>
                  <a:lnTo>
                    <a:pt x="8381999" y="495301"/>
                  </a:lnTo>
                  <a:lnTo>
                    <a:pt x="8376011" y="524961"/>
                  </a:lnTo>
                  <a:lnTo>
                    <a:pt x="8359682" y="549182"/>
                  </a:lnTo>
                  <a:lnTo>
                    <a:pt x="8335461" y="565511"/>
                  </a:lnTo>
                  <a:lnTo>
                    <a:pt x="8305801" y="571499"/>
                  </a:lnTo>
                  <a:lnTo>
                    <a:pt x="76198" y="571499"/>
                  </a:lnTo>
                  <a:lnTo>
                    <a:pt x="46538" y="565511"/>
                  </a:lnTo>
                  <a:lnTo>
                    <a:pt x="22317" y="549182"/>
                  </a:lnTo>
                  <a:lnTo>
                    <a:pt x="5988" y="524961"/>
                  </a:lnTo>
                  <a:lnTo>
                    <a:pt x="0" y="495301"/>
                  </a:lnTo>
                  <a:lnTo>
                    <a:pt x="0" y="76197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Multi-</a:t>
            </a:r>
            <a:r>
              <a:rPr dirty="0"/>
              <a:t>Modal</a:t>
            </a:r>
            <a:r>
              <a:rPr spc="-65" dirty="0"/>
              <a:t> </a:t>
            </a:r>
            <a:r>
              <a:rPr spc="-10" dirty="0"/>
              <a:t>Composition</a:t>
            </a:r>
            <a:r>
              <a:rPr spc="-65" dirty="0"/>
              <a:t> </a:t>
            </a:r>
            <a:r>
              <a:rPr spc="-10" dirty="0"/>
              <a:t>Strategies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55600" y="1066038"/>
            <a:ext cx="6494780" cy="821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4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Challenge:</a:t>
            </a:r>
            <a:r>
              <a:rPr sz="14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How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to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combine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V</a:t>
            </a:r>
            <a:r>
              <a:rPr sz="1350" baseline="-33950" dirty="0">
                <a:solidFill>
                  <a:srgbClr val="1F1F1F"/>
                </a:solidFill>
                <a:latin typeface="Arial"/>
                <a:cs typeface="Arial"/>
              </a:rPr>
              <a:t>Img</a:t>
            </a:r>
            <a:r>
              <a:rPr sz="1350" spc="179" baseline="-3395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and</a:t>
            </a:r>
            <a:r>
              <a:rPr sz="14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V</a:t>
            </a:r>
            <a:r>
              <a:rPr sz="1350" baseline="-33950" dirty="0">
                <a:solidFill>
                  <a:srgbClr val="1F1F1F"/>
                </a:solidFill>
                <a:latin typeface="Arial"/>
                <a:cs typeface="Arial"/>
              </a:rPr>
              <a:t>Text</a:t>
            </a:r>
            <a:r>
              <a:rPr sz="1350" spc="112" baseline="-3395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without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losing</a:t>
            </a:r>
            <a:r>
              <a:rPr sz="14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Arial"/>
                <a:cs typeface="Arial"/>
              </a:rPr>
              <a:t>fine-</a:t>
            </a:r>
            <a:r>
              <a:rPr sz="1400" dirty="0">
                <a:solidFill>
                  <a:srgbClr val="1F1F1F"/>
                </a:solidFill>
                <a:latin typeface="Arial"/>
                <a:cs typeface="Arial"/>
              </a:rPr>
              <a:t>grained</a:t>
            </a:r>
            <a:r>
              <a:rPr sz="14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F1F1F"/>
                </a:solidFill>
                <a:latin typeface="Arial"/>
                <a:cs typeface="Arial"/>
              </a:rPr>
              <a:t>detail.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4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600" b="1" dirty="0">
                <a:solidFill>
                  <a:srgbClr val="981E31"/>
                </a:solidFill>
                <a:latin typeface="Arial"/>
                <a:cs typeface="Arial"/>
              </a:rPr>
              <a:t>System</a:t>
            </a:r>
            <a:r>
              <a:rPr sz="1600" b="1" spc="-3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81E31"/>
                </a:solidFill>
                <a:latin typeface="Arial"/>
                <a:cs typeface="Arial"/>
              </a:rPr>
              <a:t>Implementations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6237" y="51874"/>
            <a:ext cx="8551545" cy="3667760"/>
            <a:chOff x="376237" y="51874"/>
            <a:chExt cx="8551545" cy="366776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1000" y="2000249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2571759" y="1714499"/>
                  </a:move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1000" y="2000249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0" y="95240"/>
                  </a:move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close/>
                </a:path>
              </a:pathLst>
            </a:custGeom>
            <a:ln w="9524">
              <a:solidFill>
                <a:srgbClr val="D1D4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63550" y="1986330"/>
            <a:ext cx="1716405" cy="52641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Combinatorial</a:t>
            </a:r>
            <a:r>
              <a:rPr sz="1200" b="1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Mapping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e.g.,</a:t>
            </a:r>
            <a:r>
              <a:rPr sz="1000" i="1" spc="-45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6B7280"/>
                </a:solidFill>
                <a:latin typeface="Arial"/>
                <a:cs typeface="Arial"/>
              </a:rPr>
              <a:t>ARTEMIS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3550" y="2601087"/>
            <a:ext cx="2470785" cy="5359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70"/>
              </a:spcBef>
            </a:pP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Learns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a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dedicated mapping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function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to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combine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queries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into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a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single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"composed"</a:t>
            </a:r>
            <a:r>
              <a:rPr sz="1100" spc="-5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vector.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33737" y="1995487"/>
            <a:ext cx="2676525" cy="1724025"/>
            <a:chOff x="3233737" y="1995487"/>
            <a:chExt cx="2676525" cy="1724025"/>
          </a:xfrm>
        </p:grpSpPr>
        <p:sp>
          <p:nvSpPr>
            <p:cNvPr id="17" name="object 17"/>
            <p:cNvSpPr/>
            <p:nvPr/>
          </p:nvSpPr>
          <p:spPr>
            <a:xfrm>
              <a:off x="3238500" y="20002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2571759" y="1714499"/>
                  </a:move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8500" y="20002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0" y="95240"/>
                  </a:move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close/>
                </a:path>
              </a:pathLst>
            </a:custGeom>
            <a:ln w="9524">
              <a:solidFill>
                <a:srgbClr val="D1D4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21050" y="1986330"/>
            <a:ext cx="1273175" cy="52641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200" b="1" dirty="0">
                <a:solidFill>
                  <a:srgbClr val="1F1F1F"/>
                </a:solidFill>
                <a:latin typeface="Arial"/>
                <a:cs typeface="Arial"/>
              </a:rPr>
              <a:t>Gated</a:t>
            </a:r>
            <a:r>
              <a:rPr sz="1200" b="1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Fusion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e.g.,</a:t>
            </a:r>
            <a:r>
              <a:rPr sz="1000" i="1" spc="10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6B7280"/>
                </a:solidFill>
                <a:latin typeface="Arial"/>
                <a:cs typeface="Arial"/>
              </a:rPr>
              <a:t>Fashion-</a:t>
            </a: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IQ</a:t>
            </a:r>
            <a:r>
              <a:rPr sz="1000" i="1" spc="10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6B7280"/>
                </a:solidFill>
                <a:latin typeface="Arial"/>
                <a:cs typeface="Arial"/>
              </a:rPr>
              <a:t>Impls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21050" y="2601087"/>
            <a:ext cx="2237740" cy="5359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70"/>
              </a:spcBef>
            </a:pP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Uses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a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gating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mechanism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to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decide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which</a:t>
            </a:r>
            <a:r>
              <a:rPr sz="1100" spc="-4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image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features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to</a:t>
            </a:r>
            <a:r>
              <a:rPr sz="1100" spc="-4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'keep'</a:t>
            </a:r>
            <a:r>
              <a:rPr sz="1100" spc="-3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or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'override'</a:t>
            </a:r>
            <a:r>
              <a:rPr sz="1100" spc="-2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with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text.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091237" y="1995487"/>
            <a:ext cx="2676525" cy="1724025"/>
            <a:chOff x="6091237" y="1995487"/>
            <a:chExt cx="2676525" cy="1724025"/>
          </a:xfrm>
        </p:grpSpPr>
        <p:sp>
          <p:nvSpPr>
            <p:cNvPr id="22" name="object 22"/>
            <p:cNvSpPr/>
            <p:nvPr/>
          </p:nvSpPr>
          <p:spPr>
            <a:xfrm>
              <a:off x="6096000" y="20002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2571759" y="1714499"/>
                  </a:move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96000" y="20002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0" y="95240"/>
                  </a:moveTo>
                  <a:lnTo>
                    <a:pt x="7484" y="58168"/>
                  </a:lnTo>
                  <a:lnTo>
                    <a:pt x="27895" y="27895"/>
                  </a:lnTo>
                  <a:lnTo>
                    <a:pt x="58168" y="7484"/>
                  </a:lnTo>
                  <a:lnTo>
                    <a:pt x="95240" y="0"/>
                  </a:lnTo>
                  <a:lnTo>
                    <a:pt x="2571759" y="0"/>
                  </a:lnTo>
                  <a:lnTo>
                    <a:pt x="2624599" y="16001"/>
                  </a:lnTo>
                  <a:lnTo>
                    <a:pt x="2659750" y="58793"/>
                  </a:lnTo>
                  <a:lnTo>
                    <a:pt x="2666999" y="95240"/>
                  </a:lnTo>
                  <a:lnTo>
                    <a:pt x="2666999" y="1619259"/>
                  </a:lnTo>
                  <a:lnTo>
                    <a:pt x="2659515" y="1656331"/>
                  </a:lnTo>
                  <a:lnTo>
                    <a:pt x="2639104" y="1686604"/>
                  </a:lnTo>
                  <a:lnTo>
                    <a:pt x="2608831" y="1707015"/>
                  </a:lnTo>
                  <a:lnTo>
                    <a:pt x="2571759" y="1714499"/>
                  </a:lnTo>
                  <a:lnTo>
                    <a:pt x="95240" y="1714499"/>
                  </a:lnTo>
                  <a:lnTo>
                    <a:pt x="58168" y="1707015"/>
                  </a:lnTo>
                  <a:lnTo>
                    <a:pt x="27895" y="1686604"/>
                  </a:lnTo>
                  <a:lnTo>
                    <a:pt x="7484" y="1656331"/>
                  </a:lnTo>
                  <a:lnTo>
                    <a:pt x="0" y="1619259"/>
                  </a:lnTo>
                  <a:lnTo>
                    <a:pt x="0" y="95240"/>
                  </a:lnTo>
                  <a:close/>
                </a:path>
              </a:pathLst>
            </a:custGeom>
            <a:ln w="9524">
              <a:solidFill>
                <a:srgbClr val="D1D4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178550" y="1986330"/>
            <a:ext cx="1513205" cy="52641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Zero-</a:t>
            </a:r>
            <a:r>
              <a:rPr sz="1200" b="1" dirty="0">
                <a:solidFill>
                  <a:srgbClr val="1F1F1F"/>
                </a:solidFill>
                <a:latin typeface="Arial"/>
                <a:cs typeface="Arial"/>
              </a:rPr>
              <a:t>Shot</a:t>
            </a:r>
            <a:r>
              <a:rPr sz="1200" b="1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F1F1F"/>
                </a:solidFill>
                <a:latin typeface="Arial"/>
                <a:cs typeface="Arial"/>
              </a:rPr>
              <a:t>CIR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e.g.,</a:t>
            </a:r>
            <a:r>
              <a:rPr sz="1000" i="1" spc="-15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SEARLE</a:t>
            </a:r>
            <a:r>
              <a:rPr sz="1000" i="1" spc="-15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6B7280"/>
                </a:solidFill>
                <a:latin typeface="Arial"/>
                <a:cs typeface="Arial"/>
              </a:rPr>
              <a:t>&amp;</a:t>
            </a:r>
            <a:r>
              <a:rPr sz="1000" i="1" spc="-15" dirty="0">
                <a:solidFill>
                  <a:srgbClr val="6B7280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6B7280"/>
                </a:solidFill>
                <a:latin typeface="Arial"/>
                <a:cs typeface="Arial"/>
              </a:rPr>
              <a:t>Pic2Word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78550" y="2601087"/>
            <a:ext cx="1916430" cy="5359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70"/>
              </a:spcBef>
            </a:pP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Converts</a:t>
            </a:r>
            <a:r>
              <a:rPr sz="1100" spc="-3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images</a:t>
            </a:r>
            <a:r>
              <a:rPr sz="1100" spc="-3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into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374151"/>
                </a:solidFill>
                <a:latin typeface="Arial"/>
                <a:cs typeface="Arial"/>
              </a:rPr>
              <a:t>CLIP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"pseudo-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words"</a:t>
            </a:r>
            <a:r>
              <a:rPr sz="1100" spc="-2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using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LLMs</a:t>
            </a:r>
            <a:r>
              <a:rPr sz="1100" spc="-15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374151"/>
                </a:solidFill>
                <a:latin typeface="Arial"/>
                <a:cs typeface="Arial"/>
              </a:rPr>
              <a:t>or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specialized</a:t>
            </a:r>
            <a:r>
              <a:rPr sz="1100" dirty="0">
                <a:solidFill>
                  <a:srgbClr val="37415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74151"/>
                </a:solidFill>
                <a:latin typeface="Arial"/>
                <a:cs typeface="Arial"/>
              </a:rPr>
              <a:t>mappers.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81000" y="4286250"/>
            <a:ext cx="8382000" cy="476884"/>
          </a:xfrm>
          <a:custGeom>
            <a:avLst/>
            <a:gdLst/>
            <a:ahLst/>
            <a:cxnLst/>
            <a:rect l="l" t="t" r="r" b="b"/>
            <a:pathLst>
              <a:path w="8382000" h="476885">
                <a:moveTo>
                  <a:pt x="8305775" y="476399"/>
                </a:moveTo>
                <a:lnTo>
                  <a:pt x="76223" y="476399"/>
                </a:lnTo>
                <a:lnTo>
                  <a:pt x="46554" y="470409"/>
                </a:lnTo>
                <a:lnTo>
                  <a:pt x="22325" y="454074"/>
                </a:lnTo>
                <a:lnTo>
                  <a:pt x="5990" y="429845"/>
                </a:lnTo>
                <a:lnTo>
                  <a:pt x="0" y="400176"/>
                </a:lnTo>
                <a:lnTo>
                  <a:pt x="0" y="76223"/>
                </a:lnTo>
                <a:lnTo>
                  <a:pt x="5990" y="46554"/>
                </a:lnTo>
                <a:lnTo>
                  <a:pt x="22325" y="22325"/>
                </a:lnTo>
                <a:lnTo>
                  <a:pt x="46554" y="5990"/>
                </a:lnTo>
                <a:lnTo>
                  <a:pt x="76223" y="0"/>
                </a:lnTo>
                <a:lnTo>
                  <a:pt x="8305775" y="0"/>
                </a:lnTo>
                <a:lnTo>
                  <a:pt x="8348065" y="12806"/>
                </a:lnTo>
                <a:lnTo>
                  <a:pt x="8376197" y="47054"/>
                </a:lnTo>
                <a:lnTo>
                  <a:pt x="8381999" y="76223"/>
                </a:lnTo>
                <a:lnTo>
                  <a:pt x="8381999" y="400176"/>
                </a:lnTo>
                <a:lnTo>
                  <a:pt x="8376009" y="429845"/>
                </a:lnTo>
                <a:lnTo>
                  <a:pt x="8359674" y="454074"/>
                </a:lnTo>
                <a:lnTo>
                  <a:pt x="8335445" y="470409"/>
                </a:lnTo>
                <a:lnTo>
                  <a:pt x="8305775" y="476399"/>
                </a:lnTo>
                <a:close/>
              </a:path>
            </a:pathLst>
          </a:custGeom>
          <a:solidFill>
            <a:srgbClr val="F3F4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557128" y="4415166"/>
            <a:ext cx="6029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981E31"/>
                </a:solidFill>
                <a:latin typeface="Arial"/>
                <a:cs typeface="Arial"/>
              </a:rPr>
              <a:t>Standard</a:t>
            </a:r>
            <a:r>
              <a:rPr sz="12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981E31"/>
                </a:solidFill>
                <a:latin typeface="Arial"/>
                <a:cs typeface="Arial"/>
              </a:rPr>
              <a:t>Benchmark:</a:t>
            </a:r>
            <a:r>
              <a:rPr sz="1200" b="1" spc="-1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CIRR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(Real-</a:t>
            </a:r>
            <a:r>
              <a:rPr sz="1200" dirty="0">
                <a:latin typeface="Arial"/>
                <a:cs typeface="Arial"/>
              </a:rPr>
              <a:t>life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images),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FashionIQ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(Clothing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attribute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modifications)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BLIP:</a:t>
            </a:r>
            <a:r>
              <a:rPr spc="-114" dirty="0"/>
              <a:t> </a:t>
            </a:r>
            <a:r>
              <a:rPr dirty="0"/>
              <a:t>A</a:t>
            </a:r>
            <a:r>
              <a:rPr spc="-110" dirty="0"/>
              <a:t> </a:t>
            </a:r>
            <a:r>
              <a:rPr spc="-60" dirty="0"/>
              <a:t>Two-</a:t>
            </a:r>
            <a:r>
              <a:rPr dirty="0"/>
              <a:t>Stage</a:t>
            </a:r>
            <a:r>
              <a:rPr spc="-40" dirty="0"/>
              <a:t> </a:t>
            </a:r>
            <a:r>
              <a:rPr dirty="0"/>
              <a:t>Pipeline</a:t>
            </a:r>
            <a:r>
              <a:rPr spc="-40" dirty="0"/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dirty="0"/>
              <a:t>I2T</a:t>
            </a:r>
            <a:r>
              <a:rPr spc="-40" dirty="0"/>
              <a:t> </a:t>
            </a:r>
            <a:r>
              <a:rPr dirty="0"/>
              <a:t>&amp;</a:t>
            </a:r>
            <a:r>
              <a:rPr spc="-40" dirty="0"/>
              <a:t> </a:t>
            </a:r>
            <a:r>
              <a:rPr dirty="0"/>
              <a:t>T2I</a:t>
            </a:r>
            <a:r>
              <a:rPr spc="-40" dirty="0"/>
              <a:t> </a:t>
            </a:r>
            <a:r>
              <a:rPr spc="-10" dirty="0"/>
              <a:t>Retrieval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805362" y="947737"/>
            <a:ext cx="4058285" cy="2867025"/>
            <a:chOff x="4805362" y="947737"/>
            <a:chExt cx="4058285" cy="2867025"/>
          </a:xfrm>
        </p:grpSpPr>
        <p:sp>
          <p:nvSpPr>
            <p:cNvPr id="8" name="object 8"/>
            <p:cNvSpPr/>
            <p:nvPr/>
          </p:nvSpPr>
          <p:spPr>
            <a:xfrm>
              <a:off x="4810125" y="952500"/>
              <a:ext cx="4048760" cy="2857500"/>
            </a:xfrm>
            <a:custGeom>
              <a:avLst/>
              <a:gdLst/>
              <a:ahLst/>
              <a:cxnLst/>
              <a:rect l="l" t="t" r="r" b="b"/>
              <a:pathLst>
                <a:path w="4048759" h="2857500">
                  <a:moveTo>
                    <a:pt x="0" y="114299"/>
                  </a:move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3933899" y="0"/>
                  </a:lnTo>
                  <a:lnTo>
                    <a:pt x="3977640" y="8700"/>
                  </a:lnTo>
                  <a:lnTo>
                    <a:pt x="4014722" y="33477"/>
                  </a:lnTo>
                  <a:lnTo>
                    <a:pt x="4039499" y="70559"/>
                  </a:lnTo>
                  <a:lnTo>
                    <a:pt x="4048199" y="114299"/>
                  </a:lnTo>
                  <a:lnTo>
                    <a:pt x="4048199" y="2743199"/>
                  </a:lnTo>
                  <a:lnTo>
                    <a:pt x="4039217" y="2787690"/>
                  </a:lnTo>
                  <a:lnTo>
                    <a:pt x="4014722" y="2824022"/>
                  </a:lnTo>
                  <a:lnTo>
                    <a:pt x="3978390" y="2848517"/>
                  </a:lnTo>
                  <a:lnTo>
                    <a:pt x="3933899" y="2857499"/>
                  </a:lnTo>
                  <a:lnTo>
                    <a:pt x="114299" y="2857499"/>
                  </a:lnTo>
                  <a:lnTo>
                    <a:pt x="69809" y="2848517"/>
                  </a:lnTo>
                  <a:lnTo>
                    <a:pt x="33477" y="2824022"/>
                  </a:lnTo>
                  <a:lnTo>
                    <a:pt x="8982" y="2787690"/>
                  </a:lnTo>
                  <a:lnTo>
                    <a:pt x="0" y="2743199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7978" y="1047750"/>
              <a:ext cx="3835096" cy="21527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7312" y="3286125"/>
              <a:ext cx="3333899" cy="26669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039692" y="3944620"/>
            <a:ext cx="35896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Bootstrapping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5F6368"/>
                </a:solidFill>
                <a:latin typeface="Arial"/>
                <a:cs typeface="Arial"/>
              </a:rPr>
              <a:t>Language-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Image</a:t>
            </a:r>
            <a:r>
              <a:rPr sz="1000" i="1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5F6368"/>
                </a:solidFill>
                <a:latin typeface="Arial"/>
                <a:cs typeface="Arial"/>
              </a:rPr>
              <a:t>Pre-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training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(BLIP)</a:t>
            </a:r>
            <a:r>
              <a:rPr sz="1000" i="1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spc="-10" dirty="0">
                <a:solidFill>
                  <a:srgbClr val="5F6368"/>
                </a:solidFill>
                <a:latin typeface="Arial"/>
                <a:cs typeface="Arial"/>
              </a:rPr>
              <a:t>architecture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effectively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handles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noisy</a:t>
            </a:r>
            <a:r>
              <a:rPr sz="1000" i="1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web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data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through</a:t>
            </a:r>
            <a:r>
              <a:rPr sz="1000" i="1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unified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5F6368"/>
                </a:solidFill>
                <a:latin typeface="Arial"/>
                <a:cs typeface="Arial"/>
              </a:rPr>
              <a:t>filtering</a:t>
            </a:r>
            <a:r>
              <a:rPr sz="1000" i="1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000" i="1" spc="-25" dirty="0">
                <a:solidFill>
                  <a:srgbClr val="5F6368"/>
                </a:solidFill>
                <a:latin typeface="Arial"/>
                <a:cs typeface="Arial"/>
              </a:rPr>
              <a:t>and </a:t>
            </a:r>
            <a:r>
              <a:rPr sz="1000" i="1" spc="-10" dirty="0">
                <a:solidFill>
                  <a:srgbClr val="5F6368"/>
                </a:solidFill>
                <a:latin typeface="Arial"/>
                <a:cs typeface="Arial"/>
              </a:rPr>
              <a:t>generation.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8800" y="1029461"/>
            <a:ext cx="3596004" cy="216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The</a:t>
            </a:r>
            <a:r>
              <a:rPr sz="1100" b="1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Limitation</a:t>
            </a:r>
            <a:r>
              <a:rPr sz="1100" b="1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of</a:t>
            </a:r>
            <a:r>
              <a:rPr sz="1100" b="1" spc="-1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1F1F1F"/>
                </a:solidFill>
                <a:latin typeface="Arial"/>
                <a:cs typeface="Arial"/>
              </a:rPr>
              <a:t>Dual-</a:t>
            </a:r>
            <a:r>
              <a:rPr sz="1100" b="1" spc="-10" dirty="0">
                <a:solidFill>
                  <a:srgbClr val="1F1F1F"/>
                </a:solidFill>
                <a:latin typeface="Arial"/>
                <a:cs typeface="Arial"/>
              </a:rPr>
              <a:t>Encoders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Simple</a:t>
            </a:r>
            <a:r>
              <a:rPr sz="1100" spc="-5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linear</a:t>
            </a:r>
            <a:r>
              <a:rPr sz="1100" spc="-4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projections</a:t>
            </a:r>
            <a:r>
              <a:rPr sz="1100" spc="-4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struggle</a:t>
            </a:r>
            <a:r>
              <a:rPr sz="1100" spc="-5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with</a:t>
            </a:r>
            <a:r>
              <a:rPr sz="1100" spc="-4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complex</a:t>
            </a:r>
            <a:r>
              <a:rPr sz="1100" spc="-4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C4043"/>
                </a:solidFill>
                <a:latin typeface="Arial"/>
                <a:cs typeface="Arial"/>
              </a:rPr>
              <a:t>semantics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and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noisy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web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data.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BLIP</a:t>
            </a:r>
            <a:r>
              <a:rPr sz="1100" spc="-4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introduces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a</a:t>
            </a:r>
            <a:r>
              <a:rPr sz="110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C4043"/>
                </a:solidFill>
                <a:latin typeface="Arial"/>
                <a:cs typeface="Arial"/>
              </a:rPr>
              <a:t>two-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stage</a:t>
            </a:r>
            <a:r>
              <a:rPr sz="110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C4043"/>
                </a:solidFill>
                <a:latin typeface="Arial"/>
                <a:cs typeface="Arial"/>
              </a:rPr>
              <a:t>pipeline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for</a:t>
            </a:r>
            <a:r>
              <a:rPr sz="1100" spc="-4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C4043"/>
                </a:solidFill>
                <a:latin typeface="Arial"/>
                <a:cs typeface="Arial"/>
              </a:rPr>
              <a:t>precise</a:t>
            </a:r>
            <a:r>
              <a:rPr sz="1100" spc="-4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3C4043"/>
                </a:solidFill>
                <a:latin typeface="Arial"/>
                <a:cs typeface="Arial"/>
              </a:rPr>
              <a:t>retrieval.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11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3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3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981E31"/>
                </a:solidFill>
                <a:latin typeface="Arial"/>
                <a:cs typeface="Arial"/>
              </a:rPr>
              <a:t>Retrieval</a:t>
            </a:r>
            <a:r>
              <a:rPr sz="13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981E31"/>
                </a:solidFill>
                <a:latin typeface="Arial"/>
                <a:cs typeface="Arial"/>
              </a:rPr>
              <a:t>Mechanics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Step</a:t>
            </a:r>
            <a:r>
              <a:rPr sz="1100" b="1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1:</a:t>
            </a:r>
            <a:r>
              <a:rPr sz="1100" b="1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Arial"/>
                <a:cs typeface="Arial"/>
              </a:rPr>
              <a:t>Image-Text</a:t>
            </a:r>
            <a:r>
              <a:rPr sz="1100" b="1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Contrastive</a:t>
            </a:r>
            <a:r>
              <a:rPr sz="1100" b="1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Arial"/>
                <a:cs typeface="Arial"/>
              </a:rPr>
              <a:t>(ITC)</a:t>
            </a:r>
            <a:endParaRPr sz="1100">
              <a:latin typeface="Arial"/>
              <a:cs typeface="Arial"/>
            </a:endParaRPr>
          </a:p>
          <a:p>
            <a:pPr marL="12700" marR="201930">
              <a:lnSpc>
                <a:spcPct val="100000"/>
              </a:lnSpc>
              <a:spcBef>
                <a:spcPts val="375"/>
              </a:spcBef>
            </a:pP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Fast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dual-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encoder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search.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Used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to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retrieve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the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top-</a:t>
            </a:r>
            <a:r>
              <a:rPr sz="1050" i="1" spc="-50" dirty="0">
                <a:solidFill>
                  <a:srgbClr val="3C4043"/>
                </a:solidFill>
                <a:latin typeface="Arial"/>
                <a:cs typeface="Arial"/>
              </a:rPr>
              <a:t>k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candidates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from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a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massive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database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for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both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I2T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and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T2I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queries.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8800" y="3305307"/>
            <a:ext cx="3611245" cy="77152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Step</a:t>
            </a:r>
            <a:r>
              <a:rPr sz="1100" b="1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2:</a:t>
            </a:r>
            <a:r>
              <a:rPr sz="1100" b="1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Arial"/>
                <a:cs typeface="Arial"/>
              </a:rPr>
              <a:t>Image-Text</a:t>
            </a:r>
            <a:r>
              <a:rPr sz="1100" b="1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F1F1F"/>
                </a:solidFill>
                <a:latin typeface="Arial"/>
                <a:cs typeface="Arial"/>
              </a:rPr>
              <a:t>Matching</a:t>
            </a:r>
            <a:r>
              <a:rPr sz="1100" b="1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Arial"/>
                <a:cs typeface="Arial"/>
              </a:rPr>
              <a:t>(ITM)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75"/>
              </a:spcBef>
            </a:pP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Deep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cross-attention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re-ranking.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Fuses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the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query</a:t>
            </a:r>
            <a:r>
              <a:rPr sz="1050" spc="-2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and</a:t>
            </a:r>
            <a:r>
              <a:rPr sz="1050" spc="-25" dirty="0">
                <a:solidFill>
                  <a:srgbClr val="3C4043"/>
                </a:solidFill>
                <a:latin typeface="Arial"/>
                <a:cs typeface="Arial"/>
              </a:rPr>
              <a:t> top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candidates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at</a:t>
            </a:r>
            <a:r>
              <a:rPr sz="1050" spc="-3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the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patch/token</a:t>
            </a:r>
            <a:r>
              <a:rPr sz="1050" spc="-3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level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to</a:t>
            </a:r>
            <a:r>
              <a:rPr sz="1050" spc="-3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output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a</a:t>
            </a:r>
            <a:r>
              <a:rPr sz="1050" spc="-30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precise</a:t>
            </a:r>
            <a:r>
              <a:rPr sz="1050" spc="-3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binary </a:t>
            </a:r>
            <a:r>
              <a:rPr sz="1050" dirty="0">
                <a:solidFill>
                  <a:srgbClr val="3C4043"/>
                </a:solidFill>
                <a:latin typeface="Arial"/>
                <a:cs typeface="Arial"/>
              </a:rPr>
              <a:t>match</a:t>
            </a:r>
            <a:r>
              <a:rPr sz="1050" spc="-55" dirty="0">
                <a:solidFill>
                  <a:srgbClr val="3C4043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3C4043"/>
                </a:solidFill>
                <a:latin typeface="Arial"/>
                <a:cs typeface="Arial"/>
              </a:rPr>
              <a:t>score.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Fine-</a:t>
            </a:r>
            <a:r>
              <a:rPr spc="-10" dirty="0"/>
              <a:t>Grained</a:t>
            </a:r>
            <a:r>
              <a:rPr spc="-114" dirty="0"/>
              <a:t> </a:t>
            </a:r>
            <a:r>
              <a:rPr dirty="0"/>
              <a:t>Alignment</a:t>
            </a:r>
            <a:r>
              <a:rPr spc="-35" dirty="0"/>
              <a:t> </a:t>
            </a:r>
            <a:r>
              <a:rPr dirty="0"/>
              <a:t>via</a:t>
            </a:r>
            <a:r>
              <a:rPr spc="-35" dirty="0"/>
              <a:t> </a:t>
            </a:r>
            <a:r>
              <a:rPr dirty="0"/>
              <a:t>Late</a:t>
            </a:r>
            <a:r>
              <a:rPr spc="-35" dirty="0"/>
              <a:t> </a:t>
            </a:r>
            <a:r>
              <a:rPr spc="-10" dirty="0"/>
              <a:t>Interaction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05900" y="1043004"/>
            <a:ext cx="7547609" cy="283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Old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Way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(Single-</a:t>
            </a:r>
            <a:r>
              <a:rPr sz="1200" b="1" spc="-10" dirty="0">
                <a:latin typeface="Arial"/>
                <a:cs typeface="Arial"/>
              </a:rPr>
              <a:t>Vector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Bottleneck)</a:t>
            </a: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1200"/>
              </a:spcBef>
              <a:buChar char="●"/>
              <a:tabLst>
                <a:tab pos="469265" algn="l"/>
              </a:tabLst>
            </a:pPr>
            <a:r>
              <a:rPr sz="1200" dirty="0">
                <a:latin typeface="Arial"/>
                <a:cs typeface="Arial"/>
              </a:rPr>
              <a:t>Models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(e.g.,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CLIP)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compress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entire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image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query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into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single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vectors.</a:t>
            </a: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215"/>
              </a:spcBef>
              <a:buFont typeface="Arial"/>
              <a:buChar char="●"/>
              <a:tabLst>
                <a:tab pos="469265" algn="l"/>
              </a:tabLst>
            </a:pPr>
            <a:r>
              <a:rPr sz="1200" i="1" dirty="0">
                <a:latin typeface="Arial"/>
                <a:cs typeface="Arial"/>
              </a:rPr>
              <a:t>Drawback: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Erases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fine-</a:t>
            </a:r>
            <a:r>
              <a:rPr sz="1200" dirty="0">
                <a:latin typeface="Arial"/>
                <a:cs typeface="Arial"/>
              </a:rPr>
              <a:t>grained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details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dense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documents.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New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Way: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Late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Interaction</a:t>
            </a:r>
            <a:endParaRPr sz="1200">
              <a:latin typeface="Arial"/>
              <a:cs typeface="Arial"/>
            </a:endParaRPr>
          </a:p>
          <a:p>
            <a:pPr marL="469900" marR="125095" indent="-320675">
              <a:lnSpc>
                <a:spcPct val="114999"/>
              </a:lnSpc>
              <a:spcBef>
                <a:spcPts val="1200"/>
              </a:spcBef>
              <a:buChar char="●"/>
              <a:tabLst>
                <a:tab pos="469900" algn="l"/>
              </a:tabLst>
            </a:pPr>
            <a:r>
              <a:rPr sz="1200" dirty="0">
                <a:latin typeface="Arial"/>
                <a:cs typeface="Arial"/>
              </a:rPr>
              <a:t>Query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document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processed </a:t>
            </a:r>
            <a:r>
              <a:rPr sz="1200" i="1" dirty="0">
                <a:latin typeface="Arial"/>
                <a:cs typeface="Arial"/>
              </a:rPr>
              <a:t>independently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into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token-</a:t>
            </a:r>
            <a:r>
              <a:rPr sz="1200" dirty="0">
                <a:latin typeface="Arial"/>
                <a:cs typeface="Arial"/>
              </a:rPr>
              <a:t>level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embeddings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only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interact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the </a:t>
            </a:r>
            <a:r>
              <a:rPr sz="1200" spc="-20" dirty="0">
                <a:latin typeface="Arial"/>
                <a:cs typeface="Arial"/>
              </a:rPr>
              <a:t>end.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Multi-</a:t>
            </a:r>
            <a:r>
              <a:rPr sz="1200" b="1" spc="-10" dirty="0">
                <a:latin typeface="Arial"/>
                <a:cs typeface="Arial"/>
              </a:rPr>
              <a:t>Vector Solution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5"/>
              </a:spcBef>
              <a:buFont typeface="Arial"/>
              <a:buChar char="●"/>
              <a:tabLst>
                <a:tab pos="469265" algn="l"/>
              </a:tabLst>
            </a:pPr>
            <a:r>
              <a:rPr sz="1200" b="1" spc="-10" dirty="0">
                <a:latin typeface="Arial"/>
                <a:cs typeface="Arial"/>
              </a:rPr>
              <a:t>Text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Query: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Represented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matrix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word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tokens.</a:t>
            </a: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215"/>
              </a:spcBef>
              <a:buFont typeface="Arial"/>
              <a:buChar char="●"/>
              <a:tabLst>
                <a:tab pos="469265" algn="l"/>
              </a:tabLst>
            </a:pPr>
            <a:r>
              <a:rPr sz="1200" b="1" dirty="0">
                <a:latin typeface="Arial"/>
                <a:cs typeface="Arial"/>
              </a:rPr>
              <a:t>Document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Image: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Split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into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grid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visual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patches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via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Vision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Transformer.</a:t>
            </a:r>
            <a:endParaRPr sz="1200">
              <a:latin typeface="Arial"/>
              <a:cs typeface="Arial"/>
            </a:endParaRPr>
          </a:p>
          <a:p>
            <a:pPr marL="469265" indent="-320040">
              <a:lnSpc>
                <a:spcPct val="100000"/>
              </a:lnSpc>
              <a:spcBef>
                <a:spcPts val="215"/>
              </a:spcBef>
              <a:buFont typeface="Arial"/>
              <a:buChar char="●"/>
              <a:tabLst>
                <a:tab pos="469265" algn="l"/>
              </a:tabLst>
            </a:pPr>
            <a:r>
              <a:rPr sz="1200" i="1" dirty="0">
                <a:latin typeface="Arial"/>
                <a:cs typeface="Arial"/>
              </a:rPr>
              <a:t>The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Key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Takeaway: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visual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retrieval,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visual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patches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act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document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tokens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(No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OCR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required).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5148580"/>
            <a:chOff x="-4762" y="-4762"/>
            <a:chExt cx="9153525" cy="5148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60" dirty="0"/>
              <a:t> </a:t>
            </a:r>
            <a:r>
              <a:rPr dirty="0"/>
              <a:t>MaxSim</a:t>
            </a:r>
            <a:r>
              <a:rPr spc="-60" dirty="0"/>
              <a:t> </a:t>
            </a:r>
            <a:r>
              <a:rPr dirty="0"/>
              <a:t>Operation</a:t>
            </a:r>
            <a:r>
              <a:rPr spc="-55" dirty="0"/>
              <a:t> </a:t>
            </a:r>
            <a:r>
              <a:rPr dirty="0"/>
              <a:t>&amp;</a:t>
            </a:r>
            <a:r>
              <a:rPr spc="-60" dirty="0"/>
              <a:t> </a:t>
            </a:r>
            <a:r>
              <a:rPr dirty="0"/>
              <a:t>State-of-the-</a:t>
            </a:r>
            <a:r>
              <a:rPr spc="-25" dirty="0"/>
              <a:t>Art</a:t>
            </a:r>
          </a:p>
        </p:txBody>
      </p:sp>
      <p:sp>
        <p:nvSpPr>
          <p:cNvPr id="7" name="object 7"/>
          <p:cNvSpPr/>
          <p:nvPr/>
        </p:nvSpPr>
        <p:spPr>
          <a:xfrm>
            <a:off x="285750" y="952500"/>
            <a:ext cx="8572500" cy="1429385"/>
          </a:xfrm>
          <a:custGeom>
            <a:avLst/>
            <a:gdLst/>
            <a:ahLst/>
            <a:cxnLst/>
            <a:rect l="l" t="t" r="r" b="b"/>
            <a:pathLst>
              <a:path w="8572500" h="1429385">
                <a:moveTo>
                  <a:pt x="8458188" y="1428899"/>
                </a:moveTo>
                <a:lnTo>
                  <a:pt x="114311" y="1428899"/>
                </a:lnTo>
                <a:lnTo>
                  <a:pt x="69816" y="1419916"/>
                </a:lnTo>
                <a:lnTo>
                  <a:pt x="33481" y="1395418"/>
                </a:lnTo>
                <a:lnTo>
                  <a:pt x="8983" y="1359083"/>
                </a:lnTo>
                <a:lnTo>
                  <a:pt x="0" y="1314587"/>
                </a:lnTo>
                <a:lnTo>
                  <a:pt x="0" y="114311"/>
                </a:lnTo>
                <a:lnTo>
                  <a:pt x="8983" y="69816"/>
                </a:lnTo>
                <a:lnTo>
                  <a:pt x="33481" y="33481"/>
                </a:lnTo>
                <a:lnTo>
                  <a:pt x="69816" y="8983"/>
                </a:lnTo>
                <a:lnTo>
                  <a:pt x="114311" y="0"/>
                </a:lnTo>
                <a:lnTo>
                  <a:pt x="8458188" y="0"/>
                </a:lnTo>
                <a:lnTo>
                  <a:pt x="8501933" y="8701"/>
                </a:lnTo>
                <a:lnTo>
                  <a:pt x="8539018" y="33481"/>
                </a:lnTo>
                <a:lnTo>
                  <a:pt x="8563798" y="70566"/>
                </a:lnTo>
                <a:lnTo>
                  <a:pt x="8572499" y="114311"/>
                </a:lnTo>
                <a:lnTo>
                  <a:pt x="8572499" y="1314587"/>
                </a:lnTo>
                <a:lnTo>
                  <a:pt x="8563516" y="1359083"/>
                </a:lnTo>
                <a:lnTo>
                  <a:pt x="8539018" y="1395418"/>
                </a:lnTo>
                <a:lnTo>
                  <a:pt x="8502683" y="1419916"/>
                </a:lnTo>
                <a:lnTo>
                  <a:pt x="8458188" y="1428899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5925" y="1066112"/>
            <a:ext cx="37084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400" b="1" spc="-3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MaxSim</a:t>
            </a:r>
            <a:r>
              <a:rPr sz="14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(Maximum</a:t>
            </a:r>
            <a:r>
              <a:rPr sz="14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Similarity)</a:t>
            </a:r>
            <a:r>
              <a:rPr sz="1400" b="1" spc="-2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81E31"/>
                </a:solidFill>
                <a:latin typeface="Arial"/>
                <a:cs typeface="Arial"/>
              </a:rPr>
              <a:t>Equation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80987" y="1381125"/>
            <a:ext cx="5711190" cy="3481704"/>
            <a:chOff x="280987" y="1381125"/>
            <a:chExt cx="5711190" cy="3481704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1774" y="1381125"/>
              <a:ext cx="2840400" cy="6065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85750" y="2952749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2552699" y="1904999"/>
                  </a:move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5750" y="2952749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0" y="114299"/>
                  </a:move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5925" y="2030425"/>
            <a:ext cx="773049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i="1" dirty="0">
                <a:latin typeface="Arial"/>
                <a:cs typeface="Arial"/>
              </a:rPr>
              <a:t>How</a:t>
            </a:r>
            <a:r>
              <a:rPr sz="900" i="1" spc="5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it</a:t>
            </a:r>
            <a:r>
              <a:rPr sz="900" i="1" spc="5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works:</a:t>
            </a:r>
            <a:r>
              <a:rPr sz="900" i="1" spc="6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For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every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query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word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(t),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find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highest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scoring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image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patch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(v).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Sum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these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maximum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scores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to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get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document's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total</a:t>
            </a:r>
            <a:r>
              <a:rPr sz="900" spc="5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relevance.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3050" y="2590113"/>
            <a:ext cx="27908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State-of-the-Art</a:t>
            </a:r>
            <a:r>
              <a:rPr sz="1400" b="1" spc="-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81E31"/>
                </a:solidFill>
                <a:latin typeface="Arial"/>
                <a:cs typeface="Arial"/>
              </a:rPr>
              <a:t>Implementations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5925" y="2995225"/>
            <a:ext cx="2144395" cy="70421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ColBERT</a:t>
            </a:r>
            <a:r>
              <a:rPr sz="1200" b="1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(2020)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60"/>
              </a:spcBef>
            </a:pP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The</a:t>
            </a:r>
            <a:r>
              <a:rPr sz="1100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foundational</a:t>
            </a:r>
            <a:r>
              <a:rPr sz="1100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math;</a:t>
            </a:r>
            <a:r>
              <a:rPr sz="1100" spc="-2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introduced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Late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Interaction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for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pure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text.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33737" y="2947987"/>
            <a:ext cx="2676525" cy="1914525"/>
            <a:chOff x="3233737" y="2947987"/>
            <a:chExt cx="2676525" cy="1914525"/>
          </a:xfrm>
        </p:grpSpPr>
        <p:sp>
          <p:nvSpPr>
            <p:cNvPr id="17" name="object 17"/>
            <p:cNvSpPr/>
            <p:nvPr/>
          </p:nvSpPr>
          <p:spPr>
            <a:xfrm>
              <a:off x="3238500" y="2952750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2552699" y="1904999"/>
                  </a:move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8500" y="2952750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0" y="114299"/>
                  </a:move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68675" y="2995225"/>
            <a:ext cx="2202815" cy="8756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0"/>
              </a:spcBef>
            </a:pPr>
            <a:r>
              <a:rPr sz="1200" b="1" dirty="0">
                <a:solidFill>
                  <a:srgbClr val="1F1F1F"/>
                </a:solidFill>
                <a:latin typeface="Arial"/>
                <a:cs typeface="Arial"/>
              </a:rPr>
              <a:t>ColPali</a:t>
            </a:r>
            <a:r>
              <a:rPr sz="1200" b="1" spc="-8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(2024)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02299"/>
              </a:lnSpc>
              <a:spcBef>
                <a:spcPts val="560"/>
              </a:spcBef>
            </a:pP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Applies</a:t>
            </a:r>
            <a:r>
              <a:rPr sz="11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MaxSim</a:t>
            </a:r>
            <a:r>
              <a:rPr sz="11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to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the</a:t>
            </a:r>
            <a:r>
              <a:rPr sz="1100" spc="-3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PaliGemma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model</a:t>
            </a:r>
            <a:r>
              <a:rPr sz="1100" spc="-4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for</a:t>
            </a:r>
            <a:r>
              <a:rPr sz="11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highly</a:t>
            </a:r>
            <a:r>
              <a:rPr sz="11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efficient,</a:t>
            </a:r>
            <a:r>
              <a:rPr sz="1100" spc="-3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OCR-</a:t>
            </a:r>
            <a:r>
              <a:rPr sz="1100" spc="-20" dirty="0">
                <a:solidFill>
                  <a:srgbClr val="5F6368"/>
                </a:solidFill>
                <a:latin typeface="Arial"/>
                <a:cs typeface="Arial"/>
              </a:rPr>
              <a:t>free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visual</a:t>
            </a:r>
            <a:r>
              <a:rPr sz="1100" spc="-5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document</a:t>
            </a:r>
            <a:r>
              <a:rPr sz="1100" spc="-5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retrieval.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86487" y="2947987"/>
            <a:ext cx="2676525" cy="1914525"/>
            <a:chOff x="6186487" y="2947987"/>
            <a:chExt cx="2676525" cy="1914525"/>
          </a:xfrm>
        </p:grpSpPr>
        <p:sp>
          <p:nvSpPr>
            <p:cNvPr id="21" name="object 21"/>
            <p:cNvSpPr/>
            <p:nvPr/>
          </p:nvSpPr>
          <p:spPr>
            <a:xfrm>
              <a:off x="6191250" y="2952750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2552699" y="1904999"/>
                  </a:move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91250" y="2952750"/>
              <a:ext cx="2667000" cy="1905000"/>
            </a:xfrm>
            <a:custGeom>
              <a:avLst/>
              <a:gdLst/>
              <a:ahLst/>
              <a:cxnLst/>
              <a:rect l="l" t="t" r="r" b="b"/>
              <a:pathLst>
                <a:path w="2667000" h="1905000">
                  <a:moveTo>
                    <a:pt x="0" y="114299"/>
                  </a:moveTo>
                  <a:lnTo>
                    <a:pt x="8982" y="69809"/>
                  </a:lnTo>
                  <a:lnTo>
                    <a:pt x="33477" y="33477"/>
                  </a:lnTo>
                  <a:lnTo>
                    <a:pt x="69809" y="8982"/>
                  </a:lnTo>
                  <a:lnTo>
                    <a:pt x="114299" y="0"/>
                  </a:lnTo>
                  <a:lnTo>
                    <a:pt x="2552699" y="0"/>
                  </a:lnTo>
                  <a:lnTo>
                    <a:pt x="2596440" y="8700"/>
                  </a:lnTo>
                  <a:lnTo>
                    <a:pt x="2633522" y="33477"/>
                  </a:lnTo>
                  <a:lnTo>
                    <a:pt x="2658299" y="70559"/>
                  </a:lnTo>
                  <a:lnTo>
                    <a:pt x="2666999" y="114299"/>
                  </a:lnTo>
                  <a:lnTo>
                    <a:pt x="2666999" y="1790699"/>
                  </a:lnTo>
                  <a:lnTo>
                    <a:pt x="2658017" y="1835190"/>
                  </a:lnTo>
                  <a:lnTo>
                    <a:pt x="2633522" y="1871522"/>
                  </a:lnTo>
                  <a:lnTo>
                    <a:pt x="2597190" y="1896017"/>
                  </a:lnTo>
                  <a:lnTo>
                    <a:pt x="2552699" y="1904999"/>
                  </a:lnTo>
                  <a:lnTo>
                    <a:pt x="114299" y="1904999"/>
                  </a:lnTo>
                  <a:lnTo>
                    <a:pt x="69809" y="1896017"/>
                  </a:lnTo>
                  <a:lnTo>
                    <a:pt x="33477" y="1871522"/>
                  </a:lnTo>
                  <a:lnTo>
                    <a:pt x="8982" y="1835190"/>
                  </a:lnTo>
                  <a:lnTo>
                    <a:pt x="0" y="1790699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321425" y="2995225"/>
            <a:ext cx="2205990" cy="8756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200" b="1" spc="-10" dirty="0">
                <a:solidFill>
                  <a:srgbClr val="1F1F1F"/>
                </a:solidFill>
                <a:latin typeface="Arial"/>
                <a:cs typeface="Arial"/>
              </a:rPr>
              <a:t>ColQwen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60"/>
              </a:spcBef>
            </a:pP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Adapts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the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exact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same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multi-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vector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strategy</a:t>
            </a:r>
            <a:r>
              <a:rPr sz="1100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to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the</a:t>
            </a:r>
            <a:r>
              <a:rPr sz="1100" spc="-1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more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 powerful </a:t>
            </a:r>
            <a:r>
              <a:rPr sz="1100" spc="-20" dirty="0">
                <a:solidFill>
                  <a:srgbClr val="5F6368"/>
                </a:solidFill>
                <a:latin typeface="Arial"/>
                <a:cs typeface="Arial"/>
              </a:rPr>
              <a:t>Qwen-</a:t>
            </a:r>
            <a:r>
              <a:rPr sz="1100" dirty="0">
                <a:solidFill>
                  <a:srgbClr val="5F6368"/>
                </a:solidFill>
                <a:latin typeface="Arial"/>
                <a:cs typeface="Arial"/>
              </a:rPr>
              <a:t>VL</a:t>
            </a:r>
            <a:r>
              <a:rPr sz="1100" spc="-25" dirty="0">
                <a:solidFill>
                  <a:srgbClr val="5F636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5F6368"/>
                </a:solidFill>
                <a:latin typeface="Arial"/>
                <a:cs typeface="Arial"/>
              </a:rPr>
              <a:t>architecture.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25" y="1292662"/>
            <a:ext cx="7964170" cy="305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Open Sans"/>
                <a:cs typeface="Open Sans"/>
              </a:rPr>
              <a:t>LLaVA:</a:t>
            </a:r>
            <a:r>
              <a:rPr sz="1100" b="1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Large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Language-and-</a:t>
            </a:r>
            <a:r>
              <a:rPr sz="1100" dirty="0">
                <a:latin typeface="Open Sans"/>
                <a:cs typeface="Open Sans"/>
              </a:rPr>
              <a:t>Vision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Assistant.</a:t>
            </a:r>
            <a:endParaRPr sz="11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100">
              <a:latin typeface="Open Sans"/>
              <a:cs typeface="Open Sans"/>
            </a:endParaRPr>
          </a:p>
          <a:p>
            <a:pPr marL="50800">
              <a:lnSpc>
                <a:spcPct val="100000"/>
              </a:lnSpc>
            </a:pPr>
            <a:r>
              <a:rPr sz="1100" b="1" dirty="0">
                <a:latin typeface="Open Sans"/>
                <a:cs typeface="Open Sans"/>
              </a:rPr>
              <a:t>Concept:</a:t>
            </a:r>
            <a:r>
              <a:rPr sz="1100" b="1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Shifting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from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metric-</a:t>
            </a:r>
            <a:r>
              <a:rPr sz="1100" dirty="0">
                <a:latin typeface="Open Sans"/>
                <a:cs typeface="Open Sans"/>
              </a:rPr>
              <a:t>space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similarity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autoregressive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reasoning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for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complex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search.</a:t>
            </a:r>
            <a:endParaRPr sz="11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100">
              <a:latin typeface="Open Sans"/>
              <a:cs typeface="Open Sans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latin typeface="Open Sans"/>
                <a:cs typeface="Open Sans"/>
              </a:rPr>
              <a:t>Architecture:</a:t>
            </a:r>
            <a:endParaRPr sz="11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100">
              <a:latin typeface="Open Sans"/>
              <a:cs typeface="Open Sans"/>
            </a:endParaRPr>
          </a:p>
          <a:p>
            <a:pPr marL="507365" indent="-312420">
              <a:lnSpc>
                <a:spcPct val="100000"/>
              </a:lnSpc>
              <a:buFont typeface="Arial"/>
              <a:buChar char="●"/>
              <a:tabLst>
                <a:tab pos="507365" algn="l"/>
              </a:tabLst>
            </a:pPr>
            <a:r>
              <a:rPr sz="1100" dirty="0">
                <a:latin typeface="Open Sans"/>
                <a:cs typeface="Open Sans"/>
              </a:rPr>
              <a:t>Vision</a:t>
            </a:r>
            <a:r>
              <a:rPr sz="1100" spc="-5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Encoder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extracts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features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X</a:t>
            </a:r>
            <a:r>
              <a:rPr sz="1050" spc="-37" baseline="-31746" dirty="0">
                <a:latin typeface="Open Sans"/>
                <a:cs typeface="Open Sans"/>
              </a:rPr>
              <a:t>v</a:t>
            </a:r>
            <a:endParaRPr sz="1050" baseline="-31746">
              <a:latin typeface="Open Sans"/>
              <a:cs typeface="Open Sans"/>
            </a:endParaRPr>
          </a:p>
          <a:p>
            <a:pPr marL="507365" indent="-312420">
              <a:lnSpc>
                <a:spcPct val="100000"/>
              </a:lnSpc>
              <a:spcBef>
                <a:spcPts val="200"/>
              </a:spcBef>
              <a:buFont typeface="Arial"/>
              <a:buChar char="●"/>
              <a:tabLst>
                <a:tab pos="507365" algn="l"/>
              </a:tabLst>
            </a:pPr>
            <a:r>
              <a:rPr sz="1100" dirty="0">
                <a:latin typeface="Open Sans"/>
                <a:cs typeface="Open Sans"/>
              </a:rPr>
              <a:t>Linear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Projection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maps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them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language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tokens: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Hv=X</a:t>
            </a:r>
            <a:r>
              <a:rPr sz="1050" spc="-15" baseline="-31746" dirty="0">
                <a:latin typeface="Open Sans"/>
                <a:cs typeface="Open Sans"/>
              </a:rPr>
              <a:t>v</a:t>
            </a:r>
            <a:r>
              <a:rPr sz="1100" spc="-10" dirty="0">
                <a:latin typeface="Open Sans"/>
                <a:cs typeface="Open Sans"/>
              </a:rPr>
              <a:t>W</a:t>
            </a:r>
            <a:endParaRPr sz="1100">
              <a:latin typeface="Open Sans"/>
              <a:cs typeface="Open Sans"/>
            </a:endParaRPr>
          </a:p>
          <a:p>
            <a:pPr marL="507365" indent="-312420">
              <a:lnSpc>
                <a:spcPct val="100000"/>
              </a:lnSpc>
              <a:spcBef>
                <a:spcPts val="195"/>
              </a:spcBef>
              <a:buFont typeface="Arial"/>
              <a:buChar char="●"/>
              <a:tabLst>
                <a:tab pos="507365" algn="l"/>
              </a:tabLst>
            </a:pPr>
            <a:r>
              <a:rPr sz="1100" dirty="0">
                <a:latin typeface="Open Sans"/>
                <a:cs typeface="Open Sans"/>
              </a:rPr>
              <a:t>LLM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processes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Hv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alongside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text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prompt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Hq</a:t>
            </a:r>
            <a:endParaRPr sz="1100">
              <a:latin typeface="Open Sans"/>
              <a:cs typeface="Open Sans"/>
            </a:endParaRPr>
          </a:p>
          <a:p>
            <a:pPr marL="50800">
              <a:lnSpc>
                <a:spcPct val="100000"/>
              </a:lnSpc>
              <a:spcBef>
                <a:spcPts val="1400"/>
              </a:spcBef>
            </a:pPr>
            <a:r>
              <a:rPr sz="1100" b="1" dirty="0">
                <a:latin typeface="Open Sans"/>
                <a:cs typeface="Open Sans"/>
              </a:rPr>
              <a:t>The</a:t>
            </a:r>
            <a:r>
              <a:rPr sz="1100" b="1" spc="-4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Retrieval</a:t>
            </a:r>
            <a:r>
              <a:rPr sz="1100" b="1" spc="-40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Upgrade:</a:t>
            </a:r>
            <a:endParaRPr sz="1100">
              <a:latin typeface="Open Sans"/>
              <a:cs typeface="Open Sans"/>
            </a:endParaRPr>
          </a:p>
          <a:p>
            <a:pPr marL="508000" marR="43180" indent="-313055">
              <a:lnSpc>
                <a:spcPct val="114999"/>
              </a:lnSpc>
              <a:spcBef>
                <a:spcPts val="1200"/>
              </a:spcBef>
              <a:buFont typeface="Arial"/>
              <a:buChar char="●"/>
              <a:tabLst>
                <a:tab pos="508000" algn="l"/>
              </a:tabLst>
            </a:pPr>
            <a:r>
              <a:rPr sz="1100" b="1" spc="-10" dirty="0">
                <a:latin typeface="Open Sans"/>
                <a:cs typeface="Open Sans"/>
              </a:rPr>
              <a:t>Image-to-</a:t>
            </a:r>
            <a:r>
              <a:rPr sz="1100" b="1" dirty="0">
                <a:latin typeface="Open Sans"/>
                <a:cs typeface="Open Sans"/>
              </a:rPr>
              <a:t>Text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(I2T):</a:t>
            </a:r>
            <a:r>
              <a:rPr sz="1100" b="1" spc="-2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Uploading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photo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of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white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cat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chewing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frayed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Jetson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Nano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wire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retrieve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exact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PDF </a:t>
            </a:r>
            <a:r>
              <a:rPr sz="1100" dirty="0">
                <a:latin typeface="Open Sans"/>
                <a:cs typeface="Open Sans"/>
              </a:rPr>
              <a:t>hardware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repair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manual.</a:t>
            </a:r>
            <a:endParaRPr sz="1100">
              <a:latin typeface="Open Sans"/>
              <a:cs typeface="Open Sans"/>
            </a:endParaRPr>
          </a:p>
          <a:p>
            <a:pPr marL="508000" marR="94615" indent="-313055">
              <a:lnSpc>
                <a:spcPct val="114999"/>
              </a:lnSpc>
              <a:buFont typeface="Arial"/>
              <a:buChar char="●"/>
              <a:tabLst>
                <a:tab pos="508000" algn="l"/>
              </a:tabLst>
            </a:pPr>
            <a:r>
              <a:rPr sz="1100" b="1" spc="-10" dirty="0">
                <a:latin typeface="Open Sans"/>
                <a:cs typeface="Open Sans"/>
              </a:rPr>
              <a:t>Text-to-</a:t>
            </a:r>
            <a:r>
              <a:rPr sz="1100" b="1" dirty="0">
                <a:latin typeface="Open Sans"/>
                <a:cs typeface="Open Sans"/>
              </a:rPr>
              <a:t>Image</a:t>
            </a:r>
            <a:r>
              <a:rPr sz="1100" b="1" spc="-3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(T2I):</a:t>
            </a:r>
            <a:r>
              <a:rPr sz="1100" b="1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Querying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for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"a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white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cat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sitting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BEHIND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laptop"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and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retrieving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exact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image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by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logically </a:t>
            </a:r>
            <a:r>
              <a:rPr sz="1100" dirty="0">
                <a:latin typeface="Open Sans"/>
                <a:cs typeface="Open Sans"/>
              </a:rPr>
              <a:t>ﬁltering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out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results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where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cat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is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on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the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keyboard.</a:t>
            </a:r>
            <a:endParaRPr sz="11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45" dirty="0"/>
              <a:t> </a:t>
            </a:r>
            <a:r>
              <a:rPr dirty="0"/>
              <a:t>Generative</a:t>
            </a:r>
            <a:r>
              <a:rPr spc="-40" dirty="0"/>
              <a:t> </a:t>
            </a:r>
            <a:r>
              <a:rPr dirty="0"/>
              <a:t>Shift:</a:t>
            </a:r>
            <a:r>
              <a:rPr spc="-35" dirty="0"/>
              <a:t> </a:t>
            </a:r>
            <a:r>
              <a:rPr spc="-45" dirty="0"/>
              <a:t>LLaVA</a:t>
            </a:r>
            <a:r>
              <a:rPr spc="-10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-10" dirty="0"/>
              <a:t>Retrieval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3633" y="1283721"/>
            <a:ext cx="3489960" cy="1774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latin typeface="Open Sans"/>
                <a:cs typeface="Open Sans"/>
              </a:rPr>
              <a:t>Mapping:</a:t>
            </a:r>
            <a:r>
              <a:rPr sz="1300" spc="-3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image</a:t>
            </a:r>
            <a:r>
              <a:rPr sz="1300" spc="-20" dirty="0">
                <a:latin typeface="Open Sans"/>
                <a:cs typeface="Open Sans"/>
              </a:rPr>
              <a:t> </a:t>
            </a:r>
            <a:r>
              <a:rPr sz="1300" dirty="0">
                <a:latin typeface="Arial"/>
                <a:cs typeface="Arial"/>
              </a:rPr>
              <a:t>→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Open Sans"/>
                <a:cs typeface="Open Sans"/>
              </a:rPr>
              <a:t>vector</a:t>
            </a:r>
            <a:endParaRPr sz="13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1300">
              <a:latin typeface="Open Sans"/>
              <a:cs typeface="Open Sans"/>
            </a:endParaRPr>
          </a:p>
          <a:p>
            <a:pPr marL="111760" marR="5080">
              <a:lnSpc>
                <a:spcPct val="171900"/>
              </a:lnSpc>
            </a:pPr>
            <a:r>
              <a:rPr sz="1300" dirty="0">
                <a:latin typeface="Open Sans"/>
                <a:cs typeface="Open Sans"/>
              </a:rPr>
              <a:t>Encodes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semantic</a:t>
            </a:r>
            <a:r>
              <a:rPr sz="1300" b="1" spc="-40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meaning</a:t>
            </a:r>
            <a:r>
              <a:rPr sz="1300" dirty="0">
                <a:latin typeface="Open Sans"/>
                <a:cs typeface="Open Sans"/>
              </a:rPr>
              <a:t>,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not</a:t>
            </a:r>
            <a:r>
              <a:rPr sz="1300" spc="-45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raw</a:t>
            </a:r>
            <a:r>
              <a:rPr sz="1300" spc="-40" dirty="0">
                <a:latin typeface="Open Sans"/>
                <a:cs typeface="Open Sans"/>
              </a:rPr>
              <a:t> </a:t>
            </a:r>
            <a:r>
              <a:rPr sz="1300" spc="-10" dirty="0">
                <a:latin typeface="Open Sans"/>
                <a:cs typeface="Open Sans"/>
              </a:rPr>
              <a:t>pixels Goal:</a:t>
            </a:r>
            <a:endParaRPr sz="1300">
              <a:latin typeface="Open Sans"/>
              <a:cs typeface="Open Sans"/>
            </a:endParaRPr>
          </a:p>
          <a:p>
            <a:pPr marL="340360" indent="-327660">
              <a:lnSpc>
                <a:spcPts val="1520"/>
              </a:lnSpc>
              <a:spcBef>
                <a:spcPts val="1120"/>
              </a:spcBef>
              <a:buFont typeface="Arial"/>
              <a:buChar char="●"/>
              <a:tabLst>
                <a:tab pos="340360" algn="l"/>
              </a:tabLst>
            </a:pPr>
            <a:r>
              <a:rPr sz="1300" dirty="0">
                <a:latin typeface="Open Sans"/>
                <a:cs typeface="Open Sans"/>
              </a:rPr>
              <a:t>Similar</a:t>
            </a:r>
            <a:r>
              <a:rPr sz="1300" spc="-3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images</a:t>
            </a:r>
            <a:r>
              <a:rPr sz="1300" spc="-20" dirty="0">
                <a:latin typeface="Open Sans"/>
                <a:cs typeface="Open Sans"/>
              </a:rPr>
              <a:t> </a:t>
            </a:r>
            <a:r>
              <a:rPr sz="1300" dirty="0">
                <a:latin typeface="Arial"/>
                <a:cs typeface="Arial"/>
              </a:rPr>
              <a:t>→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b="1" dirty="0">
                <a:latin typeface="Open Sans"/>
                <a:cs typeface="Open Sans"/>
              </a:rPr>
              <a:t>close</a:t>
            </a:r>
            <a:r>
              <a:rPr sz="1300" b="1" spc="-30" dirty="0">
                <a:latin typeface="Open Sans"/>
                <a:cs typeface="Open Sans"/>
              </a:rPr>
              <a:t> </a:t>
            </a:r>
            <a:r>
              <a:rPr sz="1300" b="1" dirty="0">
                <a:latin typeface="Open Sans"/>
                <a:cs typeface="Open Sans"/>
              </a:rPr>
              <a:t>in</a:t>
            </a:r>
            <a:r>
              <a:rPr sz="1300" b="1" spc="-30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space</a:t>
            </a:r>
            <a:endParaRPr sz="1300">
              <a:latin typeface="Open Sans"/>
              <a:cs typeface="Open Sans"/>
            </a:endParaRPr>
          </a:p>
          <a:p>
            <a:pPr marL="340360" indent="-327660">
              <a:lnSpc>
                <a:spcPts val="1520"/>
              </a:lnSpc>
              <a:buFont typeface="Arial"/>
              <a:buChar char="●"/>
              <a:tabLst>
                <a:tab pos="340360" algn="l"/>
              </a:tabLst>
            </a:pPr>
            <a:r>
              <a:rPr sz="1300" spc="-10" dirty="0">
                <a:latin typeface="Open Sans"/>
                <a:cs typeface="Open Sans"/>
              </a:rPr>
              <a:t>Dissimilar</a:t>
            </a:r>
            <a:r>
              <a:rPr sz="1300" spc="-30" dirty="0">
                <a:latin typeface="Open Sans"/>
                <a:cs typeface="Open Sans"/>
              </a:rPr>
              <a:t> </a:t>
            </a:r>
            <a:r>
              <a:rPr sz="1300" dirty="0">
                <a:latin typeface="Open Sans"/>
                <a:cs typeface="Open Sans"/>
              </a:rPr>
              <a:t>images</a:t>
            </a:r>
            <a:r>
              <a:rPr sz="1300" spc="-10" dirty="0">
                <a:latin typeface="Open Sans"/>
                <a:cs typeface="Open Sans"/>
              </a:rPr>
              <a:t> </a:t>
            </a:r>
            <a:r>
              <a:rPr sz="1300" dirty="0">
                <a:latin typeface="Arial"/>
                <a:cs typeface="Arial"/>
              </a:rPr>
              <a:t>→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b="1" dirty="0">
                <a:latin typeface="Open Sans"/>
                <a:cs typeface="Open Sans"/>
              </a:rPr>
              <a:t>far</a:t>
            </a:r>
            <a:r>
              <a:rPr sz="1300" b="1" spc="-25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apart</a:t>
            </a:r>
            <a:endParaRPr sz="13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4375" y="1565500"/>
            <a:ext cx="1385199" cy="4403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3812" y="1282575"/>
            <a:ext cx="3725312" cy="283832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24091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0" dirty="0">
                <a:latin typeface="Arial Narrow"/>
                <a:cs typeface="Arial Narrow"/>
              </a:rPr>
              <a:t>Embeddings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00" dirty="0">
                <a:latin typeface="Arial Narrow"/>
                <a:cs typeface="Arial Narrow"/>
              </a:rPr>
              <a:t>(Brief</a:t>
            </a:r>
            <a:r>
              <a:rPr spc="-55" dirty="0">
                <a:latin typeface="Arial Narrow"/>
                <a:cs typeface="Arial Narrow"/>
              </a:rPr>
              <a:t> </a:t>
            </a:r>
            <a:r>
              <a:rPr spc="-114" dirty="0">
                <a:latin typeface="Arial Narrow"/>
                <a:cs typeface="Arial Narrow"/>
              </a:rPr>
              <a:t>Review)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005" y="1208842"/>
            <a:ext cx="7823200" cy="153416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76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Re-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framing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Retrieval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as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Reasoning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spc="-10" dirty="0">
                <a:solidFill>
                  <a:srgbClr val="1F1F1F"/>
                </a:solidFill>
                <a:latin typeface="Open Sans"/>
                <a:cs typeface="Open Sans"/>
              </a:rPr>
              <a:t>Task:</a:t>
            </a:r>
            <a:endParaRPr sz="1100">
              <a:latin typeface="Open Sans"/>
              <a:cs typeface="Open Sans"/>
            </a:endParaRPr>
          </a:p>
          <a:p>
            <a:pPr marL="782320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Traditional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Query: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"A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blue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car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in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rain."</a:t>
            </a:r>
            <a:endParaRPr sz="1100">
              <a:latin typeface="Open Sans"/>
              <a:cs typeface="Open Sans"/>
            </a:endParaRPr>
          </a:p>
          <a:p>
            <a:pPr marL="782320" marR="5080" lvl="1" indent="-313055">
              <a:lnSpc>
                <a:spcPct val="150000"/>
              </a:lnSpc>
              <a:buFont typeface="Arial"/>
              <a:buChar char="○"/>
              <a:tabLst>
                <a:tab pos="782320" algn="l"/>
              </a:tabLst>
            </a:pP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LLaVA</a:t>
            </a:r>
            <a:r>
              <a:rPr sz="11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Prompt:</a:t>
            </a:r>
            <a:r>
              <a:rPr sz="11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"Analyze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these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10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spc="-10" dirty="0">
                <a:solidFill>
                  <a:srgbClr val="1F1F1F"/>
                </a:solidFill>
                <a:latin typeface="Open Sans"/>
                <a:cs typeface="Open Sans"/>
              </a:rPr>
              <a:t>candidate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images.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Which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one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depicts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blue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car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driving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through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rain,</a:t>
            </a:r>
            <a:r>
              <a:rPr sz="1100" i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and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spc="-20" dirty="0">
                <a:solidFill>
                  <a:srgbClr val="1F1F1F"/>
                </a:solidFill>
                <a:latin typeface="Open Sans"/>
                <a:cs typeface="Open Sans"/>
              </a:rPr>
              <a:t>why?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Return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100" i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i="1" dirty="0">
                <a:solidFill>
                  <a:srgbClr val="1F1F1F"/>
                </a:solidFill>
                <a:latin typeface="Open Sans"/>
                <a:cs typeface="Open Sans"/>
              </a:rPr>
              <a:t>image</a:t>
            </a:r>
            <a:r>
              <a:rPr sz="1100" i="1" spc="-20" dirty="0">
                <a:solidFill>
                  <a:srgbClr val="1F1F1F"/>
                </a:solidFill>
                <a:latin typeface="Open Sans"/>
                <a:cs typeface="Open Sans"/>
              </a:rPr>
              <a:t> ID."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66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Use</a:t>
            </a:r>
            <a:r>
              <a:rPr sz="1100" b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Cases:</a:t>
            </a:r>
            <a:r>
              <a:rPr sz="1100" b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Highly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complex,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multi-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hop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extraction</a:t>
            </a:r>
            <a:r>
              <a:rPr sz="11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requiring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spatial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or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logical</a:t>
            </a:r>
            <a:r>
              <a:rPr sz="11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reasoning.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66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solidFill>
                  <a:srgbClr val="1F1F1F"/>
                </a:solidFill>
                <a:latin typeface="Open Sans"/>
                <a:cs typeface="Open Sans"/>
              </a:rPr>
              <a:t>Limitation:</a:t>
            </a:r>
            <a:r>
              <a:rPr sz="11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Strictly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used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as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ﬁnal-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stage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re-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ranker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due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to</a:t>
            </a:r>
            <a:r>
              <a:rPr sz="11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massive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dirty="0">
                <a:solidFill>
                  <a:srgbClr val="1F1F1F"/>
                </a:solidFill>
                <a:latin typeface="Open Sans"/>
                <a:cs typeface="Open Sans"/>
              </a:rPr>
              <a:t>inference</a:t>
            </a:r>
            <a:r>
              <a:rPr sz="11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Open Sans"/>
                <a:cs typeface="Open Sans"/>
              </a:rPr>
              <a:t>costs.</a:t>
            </a:r>
            <a:endParaRPr sz="11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Complex</a:t>
            </a:r>
            <a:r>
              <a:rPr spc="-35" dirty="0"/>
              <a:t> </a:t>
            </a:r>
            <a:r>
              <a:rPr dirty="0"/>
              <a:t>Retrieval</a:t>
            </a:r>
            <a:r>
              <a:rPr spc="-30" dirty="0"/>
              <a:t> </a:t>
            </a:r>
            <a:r>
              <a:rPr dirty="0"/>
              <a:t>via</a:t>
            </a:r>
            <a:r>
              <a:rPr spc="-30" dirty="0"/>
              <a:t> </a:t>
            </a:r>
            <a:r>
              <a:rPr spc="-20" dirty="0"/>
              <a:t>VLMs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6237" y="947737"/>
            <a:ext cx="8391525" cy="819785"/>
            <a:chOff x="376237" y="947737"/>
            <a:chExt cx="8391525" cy="819785"/>
          </a:xfrm>
        </p:grpSpPr>
        <p:sp>
          <p:nvSpPr>
            <p:cNvPr id="3" name="object 3"/>
            <p:cNvSpPr/>
            <p:nvPr/>
          </p:nvSpPr>
          <p:spPr>
            <a:xfrm>
              <a:off x="381000" y="952500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8305799" y="809699"/>
                  </a:move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60"/>
                  </a:lnTo>
                  <a:lnTo>
                    <a:pt x="0" y="733499"/>
                  </a:lnTo>
                  <a:lnTo>
                    <a:pt x="0" y="76200"/>
                  </a:lnTo>
                  <a:lnTo>
                    <a:pt x="5988" y="46540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60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close/>
                </a:path>
              </a:pathLst>
            </a:custGeom>
            <a:solidFill>
              <a:srgbClr val="F7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952500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0" y="76200"/>
                  </a:moveTo>
                  <a:lnTo>
                    <a:pt x="5988" y="46540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60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60"/>
                  </a:lnTo>
                  <a:lnTo>
                    <a:pt x="0" y="733499"/>
                  </a:lnTo>
                  <a:lnTo>
                    <a:pt x="0" y="76200"/>
                  </a:lnTo>
                  <a:close/>
                </a:path>
              </a:pathLst>
            </a:custGeom>
            <a:ln w="9524">
              <a:solidFill>
                <a:srgbClr val="E9EC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96900" y="1186497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0" dirty="0">
                <a:solidFill>
                  <a:srgbClr val="981E31"/>
                </a:solidFill>
                <a:latin typeface="Segoe UI Symbol"/>
                <a:cs typeface="Segoe UI Symbol"/>
              </a:rPr>
              <a:t></a:t>
            </a:r>
            <a:endParaRPr sz="2400">
              <a:latin typeface="Segoe UI Symbol"/>
              <a:cs typeface="Segoe UI 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2675" y="1147038"/>
            <a:ext cx="5581015" cy="40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400" b="1" spc="-1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81E31"/>
                </a:solidFill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Encoders</a:t>
            </a:r>
            <a:r>
              <a:rPr sz="1100" spc="-4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(like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CLIP)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convert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images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and</a:t>
            </a:r>
            <a:r>
              <a:rPr sz="1100" spc="-4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text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into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high-dimensional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mathematical</a:t>
            </a:r>
            <a:r>
              <a:rPr sz="1100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vectors.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6237" y="1762125"/>
            <a:ext cx="8391525" cy="1005205"/>
            <a:chOff x="376237" y="1762125"/>
            <a:chExt cx="8391525" cy="100520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14850" y="1762125"/>
              <a:ext cx="114299" cy="2048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1000" y="1952624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8305799" y="809699"/>
                  </a:move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60"/>
                  </a:lnTo>
                  <a:lnTo>
                    <a:pt x="0" y="733499"/>
                  </a:lnTo>
                  <a:lnTo>
                    <a:pt x="0" y="76200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60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close/>
                </a:path>
              </a:pathLst>
            </a:custGeom>
            <a:solidFill>
              <a:srgbClr val="F7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1000" y="1952624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0" y="76200"/>
                  </a:moveTo>
                  <a:lnTo>
                    <a:pt x="5988" y="46539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60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60"/>
                  </a:lnTo>
                  <a:lnTo>
                    <a:pt x="0" y="733499"/>
                  </a:lnTo>
                  <a:lnTo>
                    <a:pt x="0" y="76200"/>
                  </a:lnTo>
                  <a:close/>
                </a:path>
              </a:pathLst>
            </a:custGeom>
            <a:ln w="9524">
              <a:solidFill>
                <a:srgbClr val="E9EC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6900" y="2186622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610" dirty="0">
                <a:solidFill>
                  <a:srgbClr val="981E31"/>
                </a:solidFill>
                <a:latin typeface="Segoe UI Symbol"/>
                <a:cs typeface="Segoe UI Symbol"/>
              </a:rPr>
              <a:t></a:t>
            </a:r>
            <a:endParaRPr sz="2400">
              <a:latin typeface="Segoe UI Symbol"/>
              <a:cs typeface="Segoe UI 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82675" y="2147163"/>
            <a:ext cx="3090545" cy="40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4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81E31"/>
                </a:solidFill>
                <a:latin typeface="Arial"/>
                <a:cs typeface="Arial"/>
              </a:rPr>
              <a:t>Infrastructure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These</a:t>
            </a:r>
            <a:r>
              <a:rPr sz="1100" spc="-4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vectors</a:t>
            </a:r>
            <a:r>
              <a:rPr sz="11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are</a:t>
            </a:r>
            <a:r>
              <a:rPr sz="11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loaded</a:t>
            </a:r>
            <a:r>
              <a:rPr sz="11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into</a:t>
            </a:r>
            <a:r>
              <a:rPr sz="11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</a:t>
            </a:r>
            <a:r>
              <a:rPr sz="1100" spc="-3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Vector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Database.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6237" y="2762250"/>
            <a:ext cx="8391525" cy="1005205"/>
            <a:chOff x="376237" y="2762250"/>
            <a:chExt cx="8391525" cy="100520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14850" y="2762250"/>
              <a:ext cx="114299" cy="20489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81000" y="2952749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8305799" y="809699"/>
                  </a:move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59"/>
                  </a:lnTo>
                  <a:lnTo>
                    <a:pt x="0" y="733499"/>
                  </a:lnTo>
                  <a:lnTo>
                    <a:pt x="0" y="76200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59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close/>
                </a:path>
              </a:pathLst>
            </a:custGeom>
            <a:solidFill>
              <a:srgbClr val="F7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1000" y="2952749"/>
              <a:ext cx="8382000" cy="810260"/>
            </a:xfrm>
            <a:custGeom>
              <a:avLst/>
              <a:gdLst/>
              <a:ahLst/>
              <a:cxnLst/>
              <a:rect l="l" t="t" r="r" b="b"/>
              <a:pathLst>
                <a:path w="8382000" h="810260">
                  <a:moveTo>
                    <a:pt x="0" y="76200"/>
                  </a:moveTo>
                  <a:lnTo>
                    <a:pt x="5988" y="46539"/>
                  </a:lnTo>
                  <a:lnTo>
                    <a:pt x="22318" y="22318"/>
                  </a:lnTo>
                  <a:lnTo>
                    <a:pt x="46540" y="5988"/>
                  </a:lnTo>
                  <a:lnTo>
                    <a:pt x="76200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40"/>
                  </a:lnTo>
                  <a:lnTo>
                    <a:pt x="8381999" y="76200"/>
                  </a:lnTo>
                  <a:lnTo>
                    <a:pt x="8381999" y="733499"/>
                  </a:lnTo>
                  <a:lnTo>
                    <a:pt x="8376011" y="763159"/>
                  </a:lnTo>
                  <a:lnTo>
                    <a:pt x="8359681" y="787381"/>
                  </a:lnTo>
                  <a:lnTo>
                    <a:pt x="8335459" y="803711"/>
                  </a:lnTo>
                  <a:lnTo>
                    <a:pt x="8305799" y="809699"/>
                  </a:lnTo>
                  <a:lnTo>
                    <a:pt x="76200" y="809699"/>
                  </a:lnTo>
                  <a:lnTo>
                    <a:pt x="46540" y="803711"/>
                  </a:lnTo>
                  <a:lnTo>
                    <a:pt x="22318" y="787381"/>
                  </a:lnTo>
                  <a:lnTo>
                    <a:pt x="5988" y="763159"/>
                  </a:lnTo>
                  <a:lnTo>
                    <a:pt x="0" y="733499"/>
                  </a:lnTo>
                  <a:lnTo>
                    <a:pt x="0" y="76200"/>
                  </a:lnTo>
                  <a:close/>
                </a:path>
              </a:pathLst>
            </a:custGeom>
            <a:ln w="9524">
              <a:solidFill>
                <a:srgbClr val="E9EC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96900" y="3186747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0" dirty="0">
                <a:solidFill>
                  <a:srgbClr val="981E31"/>
                </a:solidFill>
                <a:latin typeface="Segoe UI Symbol"/>
                <a:cs typeface="Segoe UI Symbol"/>
              </a:rPr>
              <a:t></a:t>
            </a:r>
            <a:endParaRPr sz="2400">
              <a:latin typeface="Segoe UI Symbol"/>
              <a:cs typeface="Segoe UI 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2675" y="3147288"/>
            <a:ext cx="6978650" cy="40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The</a:t>
            </a:r>
            <a:r>
              <a:rPr sz="1400" b="1" spc="-30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81E31"/>
                </a:solidFill>
                <a:latin typeface="Arial"/>
                <a:cs typeface="Arial"/>
              </a:rPr>
              <a:t>Baseline</a:t>
            </a:r>
            <a:r>
              <a:rPr sz="1400" b="1" spc="-25" dirty="0">
                <a:solidFill>
                  <a:srgbClr val="981E3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81E31"/>
                </a:solidFill>
                <a:latin typeface="Arial"/>
                <a:cs typeface="Arial"/>
              </a:rPr>
              <a:t>Search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spc="-75" dirty="0">
                <a:solidFill>
                  <a:srgbClr val="1F1F1F"/>
                </a:solidFill>
                <a:latin typeface="Arial"/>
                <a:cs typeface="Arial"/>
              </a:rPr>
              <a:t>To</a:t>
            </a:r>
            <a:r>
              <a:rPr sz="1100" spc="-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find</a:t>
            </a:r>
            <a:r>
              <a:rPr sz="1100" spc="-4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match,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the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database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uses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Cosine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Similarity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to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measure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the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distance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between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query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and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stored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vectors.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76237" y="3762375"/>
            <a:ext cx="8391525" cy="1148080"/>
            <a:chOff x="376237" y="3762375"/>
            <a:chExt cx="8391525" cy="1148080"/>
          </a:xfrm>
        </p:grpSpPr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14850" y="3762375"/>
              <a:ext cx="114299" cy="20489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81000" y="3952874"/>
              <a:ext cx="8382000" cy="952500"/>
            </a:xfrm>
            <a:custGeom>
              <a:avLst/>
              <a:gdLst/>
              <a:ahLst/>
              <a:cxnLst/>
              <a:rect l="l" t="t" r="r" b="b"/>
              <a:pathLst>
                <a:path w="8382000" h="952500">
                  <a:moveTo>
                    <a:pt x="8305799" y="952499"/>
                  </a:moveTo>
                  <a:lnTo>
                    <a:pt x="76199" y="952499"/>
                  </a:lnTo>
                  <a:lnTo>
                    <a:pt x="46539" y="946511"/>
                  </a:lnTo>
                  <a:lnTo>
                    <a:pt x="22318" y="930181"/>
                  </a:lnTo>
                  <a:lnTo>
                    <a:pt x="5988" y="905960"/>
                  </a:lnTo>
                  <a:lnTo>
                    <a:pt x="0" y="876299"/>
                  </a:lnTo>
                  <a:lnTo>
                    <a:pt x="0" y="76199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39"/>
                  </a:lnTo>
                  <a:lnTo>
                    <a:pt x="8381999" y="76199"/>
                  </a:lnTo>
                  <a:lnTo>
                    <a:pt x="8381999" y="876299"/>
                  </a:lnTo>
                  <a:lnTo>
                    <a:pt x="8376011" y="905960"/>
                  </a:lnTo>
                  <a:lnTo>
                    <a:pt x="8359681" y="930181"/>
                  </a:lnTo>
                  <a:lnTo>
                    <a:pt x="8335460" y="946511"/>
                  </a:lnTo>
                  <a:lnTo>
                    <a:pt x="8305799" y="952499"/>
                  </a:lnTo>
                  <a:close/>
                </a:path>
              </a:pathLst>
            </a:custGeom>
            <a:solidFill>
              <a:srgbClr val="FF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1000" y="3952874"/>
              <a:ext cx="8382000" cy="952500"/>
            </a:xfrm>
            <a:custGeom>
              <a:avLst/>
              <a:gdLst/>
              <a:ahLst/>
              <a:cxnLst/>
              <a:rect l="l" t="t" r="r" b="b"/>
              <a:pathLst>
                <a:path w="8382000" h="952500">
                  <a:moveTo>
                    <a:pt x="0" y="76199"/>
                  </a:move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8305799" y="0"/>
                  </a:lnTo>
                  <a:lnTo>
                    <a:pt x="8348075" y="12802"/>
                  </a:lnTo>
                  <a:lnTo>
                    <a:pt x="8376199" y="47039"/>
                  </a:lnTo>
                  <a:lnTo>
                    <a:pt x="8381999" y="76199"/>
                  </a:lnTo>
                  <a:lnTo>
                    <a:pt x="8381999" y="876299"/>
                  </a:lnTo>
                  <a:lnTo>
                    <a:pt x="8376011" y="905960"/>
                  </a:lnTo>
                  <a:lnTo>
                    <a:pt x="8359681" y="930181"/>
                  </a:lnTo>
                  <a:lnTo>
                    <a:pt x="8335460" y="946511"/>
                  </a:lnTo>
                  <a:lnTo>
                    <a:pt x="8305799" y="952499"/>
                  </a:lnTo>
                  <a:lnTo>
                    <a:pt x="76199" y="952499"/>
                  </a:lnTo>
                  <a:lnTo>
                    <a:pt x="46539" y="946511"/>
                  </a:lnTo>
                  <a:lnTo>
                    <a:pt x="22318" y="930181"/>
                  </a:lnTo>
                  <a:lnTo>
                    <a:pt x="5988" y="905960"/>
                  </a:lnTo>
                  <a:lnTo>
                    <a:pt x="0" y="876299"/>
                  </a:lnTo>
                  <a:lnTo>
                    <a:pt x="0" y="76199"/>
                  </a:lnTo>
                  <a:close/>
                </a:path>
              </a:pathLst>
            </a:custGeom>
            <a:ln w="9524">
              <a:solidFill>
                <a:srgbClr val="FFA8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96900" y="425831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35" dirty="0">
                <a:solidFill>
                  <a:srgbClr val="C92A2A"/>
                </a:solidFill>
                <a:latin typeface="Segoe UI Symbol"/>
                <a:cs typeface="Segoe UI Symbol"/>
              </a:rPr>
              <a:t></a:t>
            </a:r>
            <a:endParaRPr sz="2400">
              <a:latin typeface="Segoe UI Symbol"/>
              <a:cs typeface="Segoe UI 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2675" y="4218813"/>
            <a:ext cx="7117080" cy="40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1" dirty="0">
                <a:solidFill>
                  <a:srgbClr val="C92A2A"/>
                </a:solidFill>
                <a:latin typeface="Arial"/>
                <a:cs typeface="Arial"/>
              </a:rPr>
              <a:t>The</a:t>
            </a:r>
            <a:r>
              <a:rPr sz="1400" b="1" spc="-35" dirty="0">
                <a:solidFill>
                  <a:srgbClr val="C92A2A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92A2A"/>
                </a:solidFill>
                <a:latin typeface="Arial"/>
                <a:cs typeface="Arial"/>
              </a:rPr>
              <a:t>Trap:</a:t>
            </a:r>
            <a:r>
              <a:rPr sz="1400" b="1" spc="-35" dirty="0">
                <a:solidFill>
                  <a:srgbClr val="C92A2A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92A2A"/>
                </a:solidFill>
                <a:latin typeface="Arial"/>
                <a:cs typeface="Arial"/>
              </a:rPr>
              <a:t>Exact</a:t>
            </a:r>
            <a:r>
              <a:rPr sz="1400" b="1" spc="-35" dirty="0">
                <a:solidFill>
                  <a:srgbClr val="C92A2A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92A2A"/>
                </a:solidFill>
                <a:latin typeface="Arial"/>
                <a:cs typeface="Arial"/>
              </a:rPr>
              <a:t>Search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Naive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O(N)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bottleneck: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Checking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1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billion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images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this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way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takes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minutes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as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it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compares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query</a:t>
            </a:r>
            <a:r>
              <a:rPr sz="1100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F1F1F"/>
                </a:solidFill>
                <a:latin typeface="Arial"/>
                <a:cs typeface="Arial"/>
              </a:rPr>
              <a:t>to</a:t>
            </a:r>
            <a:r>
              <a:rPr sz="1100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1F1F"/>
                </a:solidFill>
                <a:latin typeface="Arial"/>
                <a:cs typeface="Arial"/>
              </a:rPr>
              <a:t>every</a:t>
            </a:r>
            <a:r>
              <a:rPr sz="1100" i="1" spc="-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1F1F1F"/>
                </a:solidFill>
                <a:latin typeface="Arial"/>
                <a:cs typeface="Arial"/>
              </a:rPr>
              <a:t>single</a:t>
            </a:r>
            <a:r>
              <a:rPr sz="1100" i="1" spc="-2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1F1F1F"/>
                </a:solidFill>
                <a:latin typeface="Arial"/>
                <a:cs typeface="Arial"/>
              </a:rPr>
              <a:t>item</a:t>
            </a:r>
            <a:r>
              <a:rPr sz="1100" spc="-10" dirty="0">
                <a:solidFill>
                  <a:srgbClr val="1F1F1F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26" name="object 2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65" dirty="0"/>
              <a:t> </a:t>
            </a:r>
            <a:r>
              <a:rPr dirty="0"/>
              <a:t>Vector</a:t>
            </a:r>
            <a:r>
              <a:rPr spc="-65" dirty="0"/>
              <a:t> </a:t>
            </a:r>
            <a:r>
              <a:rPr dirty="0"/>
              <a:t>Database:</a:t>
            </a:r>
            <a:r>
              <a:rPr spc="-60" dirty="0"/>
              <a:t> </a:t>
            </a:r>
            <a:r>
              <a:rPr dirty="0"/>
              <a:t>Storing</a:t>
            </a:r>
            <a:r>
              <a:rPr spc="-65" dirty="0"/>
              <a:t> </a:t>
            </a:r>
            <a:r>
              <a:rPr dirty="0"/>
              <a:t>&amp;</a:t>
            </a:r>
            <a:r>
              <a:rPr spc="-65" dirty="0"/>
              <a:t> </a:t>
            </a:r>
            <a:r>
              <a:rPr spc="-10" dirty="0"/>
              <a:t>Searching</a:t>
            </a:r>
          </a:p>
        </p:txBody>
      </p:sp>
      <p:pic>
        <p:nvPicPr>
          <p:cNvPr id="29" name="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714375"/>
            </a:xfrm>
            <a:custGeom>
              <a:avLst/>
              <a:gdLst/>
              <a:ahLst/>
              <a:cxnLst/>
              <a:rect l="l" t="t" r="r" b="b"/>
              <a:pathLst>
                <a:path w="9144000" h="714375">
                  <a:moveTo>
                    <a:pt x="9143999" y="714299"/>
                  </a:moveTo>
                  <a:lnTo>
                    <a:pt x="0" y="7142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42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Scaling</a:t>
            </a:r>
            <a:r>
              <a:rPr spc="-80" dirty="0"/>
              <a:t> </a:t>
            </a:r>
            <a:r>
              <a:rPr spc="-10" dirty="0"/>
              <a:t>Multimodal</a:t>
            </a:r>
            <a:r>
              <a:rPr spc="-80" dirty="0"/>
              <a:t> </a:t>
            </a:r>
            <a:r>
              <a:rPr dirty="0"/>
              <a:t>Search</a:t>
            </a:r>
            <a:r>
              <a:rPr spc="-75" dirty="0"/>
              <a:t> </a:t>
            </a:r>
            <a:r>
              <a:rPr dirty="0"/>
              <a:t>for</a:t>
            </a:r>
            <a:r>
              <a:rPr spc="-80" dirty="0"/>
              <a:t> </a:t>
            </a:r>
            <a:r>
              <a:rPr dirty="0"/>
              <a:t>Vector</a:t>
            </a:r>
            <a:r>
              <a:rPr spc="-75" dirty="0"/>
              <a:t> </a:t>
            </a:r>
            <a:r>
              <a:rPr spc="-10" dirty="0"/>
              <a:t>Databases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29625" y="76200"/>
            <a:ext cx="476399" cy="5525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97400" y="961678"/>
            <a:ext cx="7090409" cy="131699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300" b="1" dirty="0">
                <a:latin typeface="Arial"/>
                <a:cs typeface="Arial"/>
              </a:rPr>
              <a:t>The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Problem: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Exact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Search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(O(N))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29"/>
              </a:spcBef>
              <a:buChar char="●"/>
              <a:tabLst>
                <a:tab pos="469265" algn="l"/>
              </a:tabLst>
            </a:pPr>
            <a:r>
              <a:rPr sz="1300" dirty="0">
                <a:latin typeface="Arial"/>
                <a:cs typeface="Arial"/>
              </a:rPr>
              <a:t>Checks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every</a:t>
            </a:r>
            <a:r>
              <a:rPr sz="1300" i="1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vector.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45" dirty="0">
                <a:latin typeface="Arial"/>
                <a:cs typeface="Arial"/>
              </a:rPr>
              <a:t>Too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slow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real-</a:t>
            </a:r>
            <a:r>
              <a:rPr sz="1300" spc="-10" dirty="0">
                <a:latin typeface="Arial"/>
                <a:cs typeface="Arial"/>
              </a:rPr>
              <a:t>time.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300" b="1" dirty="0">
                <a:latin typeface="Arial"/>
                <a:cs typeface="Arial"/>
              </a:rPr>
              <a:t>The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Solution:</a:t>
            </a:r>
            <a:r>
              <a:rPr sz="1300" b="1" spc="-6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ANN</a:t>
            </a:r>
            <a:r>
              <a:rPr sz="1300" b="1" spc="-2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(Approximate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Nearest</a:t>
            </a:r>
            <a:r>
              <a:rPr sz="1300" b="1" spc="-2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Neighbors)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1.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Space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Reduction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(IVF):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Search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only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closest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vector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"neighborhood."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Ignore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rest.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4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2.</a:t>
            </a:r>
            <a:r>
              <a:rPr sz="1300" b="1" spc="-7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Math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Speedup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(PQ):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Run</a:t>
            </a:r>
            <a:r>
              <a:rPr sz="1300" spc="-8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Asymmetric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Distance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directly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on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compressed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codes.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7400" y="2861344"/>
            <a:ext cx="6748145" cy="13169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b="1" dirty="0">
                <a:latin typeface="Arial"/>
                <a:cs typeface="Arial"/>
              </a:rPr>
              <a:t>The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Impact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Char char="●"/>
              <a:tabLst>
                <a:tab pos="469265" algn="l"/>
              </a:tabLst>
            </a:pPr>
            <a:r>
              <a:rPr sz="1300" spc="-10" dirty="0">
                <a:latin typeface="Arial"/>
                <a:cs typeface="Arial"/>
              </a:rPr>
              <a:t>Trades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perfect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accuracy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extreme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speed.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Complexity: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O(N)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\rightarrow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O(log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N)</a:t>
            </a:r>
            <a:endParaRPr sz="1300">
              <a:latin typeface="Arial"/>
              <a:cs typeface="Arial"/>
            </a:endParaRPr>
          </a:p>
          <a:p>
            <a:pPr marL="469265" indent="-327660">
              <a:lnSpc>
                <a:spcPct val="100000"/>
              </a:lnSpc>
              <a:spcBef>
                <a:spcPts val="235"/>
              </a:spcBef>
              <a:buFont typeface="Arial"/>
              <a:buChar char="●"/>
              <a:tabLst>
                <a:tab pos="469265" algn="l"/>
              </a:tabLst>
            </a:pPr>
            <a:r>
              <a:rPr sz="1300" b="1" dirty="0">
                <a:latin typeface="Arial"/>
                <a:cs typeface="Arial"/>
              </a:rPr>
              <a:t>Scale: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1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Billion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image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database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$\approx$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30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distance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calculations.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300" b="1" spc="-10" dirty="0">
                <a:latin typeface="Arial"/>
                <a:cs typeface="Arial"/>
              </a:rPr>
              <a:t>Foundational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Paper: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Product</a:t>
            </a:r>
            <a:r>
              <a:rPr sz="1300" i="1" spc="-45" dirty="0">
                <a:latin typeface="Arial"/>
                <a:cs typeface="Arial"/>
              </a:rPr>
              <a:t> </a:t>
            </a:r>
            <a:r>
              <a:rPr sz="1300" i="1" spc="-10" dirty="0">
                <a:latin typeface="Arial"/>
                <a:cs typeface="Arial"/>
              </a:rPr>
              <a:t>quantization</a:t>
            </a:r>
            <a:r>
              <a:rPr sz="1300" i="1" spc="-50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for</a:t>
            </a:r>
            <a:r>
              <a:rPr sz="1300" i="1" spc="-45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nearest</a:t>
            </a:r>
            <a:r>
              <a:rPr sz="1300" i="1" spc="-45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neighbor</a:t>
            </a:r>
            <a:r>
              <a:rPr sz="1300" i="1" spc="-45" dirty="0">
                <a:latin typeface="Arial"/>
                <a:cs typeface="Arial"/>
              </a:rPr>
              <a:t> </a:t>
            </a:r>
            <a:r>
              <a:rPr sz="1300" i="1" dirty="0">
                <a:latin typeface="Arial"/>
                <a:cs typeface="Arial"/>
              </a:rPr>
              <a:t>search</a:t>
            </a:r>
            <a:r>
              <a:rPr sz="1300" i="1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(Jégou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et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al.,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2010).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19675" y="2339900"/>
            <a:ext cx="2677300" cy="714299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005" y="1136092"/>
            <a:ext cx="5995670" cy="103124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760"/>
              </a:spcBef>
              <a:buFont typeface="Arial"/>
              <a:buChar char="●"/>
              <a:tabLst>
                <a:tab pos="325120" algn="l"/>
              </a:tabLst>
            </a:pPr>
            <a:r>
              <a:rPr sz="1100" b="1" dirty="0">
                <a:latin typeface="Open Sans"/>
                <a:cs typeface="Open Sans"/>
              </a:rPr>
              <a:t>The</a:t>
            </a:r>
            <a:r>
              <a:rPr sz="1100" b="1" spc="-4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HNSW</a:t>
            </a:r>
            <a:r>
              <a:rPr sz="1100" b="1" spc="-4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Graph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(Navigation)</a:t>
            </a:r>
            <a:endParaRPr sz="1100">
              <a:latin typeface="Open Sans"/>
              <a:cs typeface="Open Sans"/>
            </a:endParaRPr>
          </a:p>
          <a:p>
            <a:pPr marL="782320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dirty="0">
                <a:latin typeface="Open Sans"/>
                <a:cs typeface="Open Sans"/>
              </a:rPr>
              <a:t>Top</a:t>
            </a:r>
            <a:r>
              <a:rPr sz="1100" b="1" spc="-30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Layers:</a:t>
            </a:r>
            <a:r>
              <a:rPr sz="1100" b="1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Sparse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"highways"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for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instant</a:t>
            </a:r>
            <a:r>
              <a:rPr sz="1100" spc="-2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regional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jumps.</a:t>
            </a:r>
            <a:endParaRPr sz="1100">
              <a:latin typeface="Open Sans"/>
              <a:cs typeface="Open Sans"/>
            </a:endParaRPr>
          </a:p>
          <a:p>
            <a:pPr marL="782320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dirty="0">
                <a:latin typeface="Open Sans"/>
                <a:cs typeface="Open Sans"/>
              </a:rPr>
              <a:t>Bottom</a:t>
            </a:r>
            <a:r>
              <a:rPr sz="1100" b="1" spc="-4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Layers: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Dense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"local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roads"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for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exact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matching.</a:t>
            </a:r>
            <a:endParaRPr sz="1100">
              <a:latin typeface="Open Sans"/>
              <a:cs typeface="Open Sans"/>
            </a:endParaRPr>
          </a:p>
          <a:p>
            <a:pPr marL="782320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dirty="0">
                <a:latin typeface="Open Sans"/>
                <a:cs typeface="Open Sans"/>
              </a:rPr>
              <a:t>The</a:t>
            </a:r>
            <a:r>
              <a:rPr sz="1100" b="1" spc="-2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Math:</a:t>
            </a:r>
            <a:r>
              <a:rPr sz="1100" b="1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Nodes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are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probabilistically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layered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2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maintain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an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eﬃcient</a:t>
            </a:r>
            <a:r>
              <a:rPr sz="1100" spc="-1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hierarchy:</a:t>
            </a:r>
            <a:endParaRPr sz="11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725" y="2949651"/>
            <a:ext cx="8212455" cy="168656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469265" indent="-312420">
              <a:lnSpc>
                <a:spcPct val="100000"/>
              </a:lnSpc>
              <a:spcBef>
                <a:spcPts val="760"/>
              </a:spcBef>
              <a:buFont typeface="Arial"/>
              <a:buChar char="●"/>
              <a:tabLst>
                <a:tab pos="469265" algn="l"/>
              </a:tabLst>
            </a:pPr>
            <a:r>
              <a:rPr sz="1100" b="1" dirty="0">
                <a:latin typeface="Open Sans"/>
                <a:cs typeface="Open Sans"/>
              </a:rPr>
              <a:t>Impact</a:t>
            </a:r>
            <a:r>
              <a:rPr sz="1100" b="1" spc="-30" dirty="0">
                <a:latin typeface="Open Sans"/>
                <a:cs typeface="Open Sans"/>
              </a:rPr>
              <a:t> </a:t>
            </a:r>
            <a:r>
              <a:rPr sz="1100" b="1" dirty="0">
                <a:latin typeface="Open Sans"/>
                <a:cs typeface="Open Sans"/>
              </a:rPr>
              <a:t>&amp;</a:t>
            </a:r>
            <a:r>
              <a:rPr sz="1100" b="1" spc="-15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Implementation</a:t>
            </a:r>
            <a:endParaRPr sz="1100">
              <a:latin typeface="Open Sans"/>
              <a:cs typeface="Open Sans"/>
            </a:endParaRPr>
          </a:p>
          <a:p>
            <a:pPr marL="926465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926465" algn="l"/>
              </a:tabLst>
            </a:pPr>
            <a:r>
              <a:rPr sz="1100" b="1" dirty="0">
                <a:latin typeface="Open Sans"/>
                <a:cs typeface="Open Sans"/>
              </a:rPr>
              <a:t>Speed:</a:t>
            </a:r>
            <a:r>
              <a:rPr sz="1100" b="1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Drops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search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complexity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from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O(N)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to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O(log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N).</a:t>
            </a:r>
            <a:endParaRPr sz="1100">
              <a:latin typeface="Open Sans"/>
              <a:cs typeface="Open Sans"/>
            </a:endParaRPr>
          </a:p>
          <a:p>
            <a:pPr marL="926465" lvl="1" indent="-312420">
              <a:lnSpc>
                <a:spcPct val="100000"/>
              </a:lnSpc>
              <a:spcBef>
                <a:spcPts val="660"/>
              </a:spcBef>
              <a:buFont typeface="Arial"/>
              <a:buChar char="○"/>
              <a:tabLst>
                <a:tab pos="926465" algn="l"/>
              </a:tabLst>
            </a:pPr>
            <a:r>
              <a:rPr sz="1100" b="1" dirty="0">
                <a:latin typeface="Open Sans"/>
                <a:cs typeface="Open Sans"/>
              </a:rPr>
              <a:t>Databases:</a:t>
            </a:r>
            <a:r>
              <a:rPr sz="1100" b="1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FAISS,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Pinecone,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Milvus.</a:t>
            </a:r>
            <a:endParaRPr sz="1100">
              <a:latin typeface="Open Sans"/>
              <a:cs typeface="Open Sans"/>
            </a:endParaRPr>
          </a:p>
          <a:p>
            <a:pPr lvl="1">
              <a:lnSpc>
                <a:spcPct val="100000"/>
              </a:lnSpc>
              <a:spcBef>
                <a:spcPts val="360"/>
              </a:spcBef>
              <a:buFont typeface="Arial"/>
              <a:buChar char="○"/>
            </a:pPr>
            <a:endParaRPr sz="11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Open Sans"/>
                <a:cs typeface="Open Sans"/>
              </a:rPr>
              <a:t>Foundational</a:t>
            </a:r>
            <a:r>
              <a:rPr sz="1100" b="1" spc="-60" dirty="0">
                <a:latin typeface="Open Sans"/>
                <a:cs typeface="Open Sans"/>
              </a:rPr>
              <a:t> </a:t>
            </a:r>
            <a:r>
              <a:rPr sz="1100" b="1" spc="-10" dirty="0">
                <a:latin typeface="Open Sans"/>
                <a:cs typeface="Open Sans"/>
              </a:rPr>
              <a:t>Literature:</a:t>
            </a:r>
            <a:endParaRPr sz="1100">
              <a:latin typeface="Open Sans"/>
              <a:cs typeface="Open Sans"/>
            </a:endParaRPr>
          </a:p>
          <a:p>
            <a:pPr marL="469900" marR="5080" indent="-313055">
              <a:lnSpc>
                <a:spcPct val="150000"/>
              </a:lnSpc>
              <a:buFont typeface="Arial"/>
              <a:buChar char="●"/>
              <a:tabLst>
                <a:tab pos="469900" algn="l"/>
              </a:tabLst>
            </a:pPr>
            <a:r>
              <a:rPr sz="1100" b="1" dirty="0">
                <a:latin typeface="Open Sans"/>
                <a:cs typeface="Open Sans"/>
              </a:rPr>
              <a:t>HNSW:</a:t>
            </a:r>
            <a:r>
              <a:rPr sz="1100" b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Eﬃcient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and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robust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approximate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nearest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neighbor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search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using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spc="-10" dirty="0">
                <a:latin typeface="Open Sans"/>
                <a:cs typeface="Open Sans"/>
              </a:rPr>
              <a:t>hierarchical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navigable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small</a:t>
            </a:r>
            <a:r>
              <a:rPr sz="1100" i="1" spc="-35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world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i="1" dirty="0">
                <a:latin typeface="Open Sans"/>
                <a:cs typeface="Open Sans"/>
              </a:rPr>
              <a:t>graphs</a:t>
            </a:r>
            <a:r>
              <a:rPr sz="1100" i="1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(Malkov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50" dirty="0">
                <a:latin typeface="Open Sans"/>
                <a:cs typeface="Open Sans"/>
              </a:rPr>
              <a:t>&amp; </a:t>
            </a:r>
            <a:r>
              <a:rPr sz="1100" dirty="0">
                <a:latin typeface="Open Sans"/>
                <a:cs typeface="Open Sans"/>
              </a:rPr>
              <a:t>Yashunin,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2018).</a:t>
            </a:r>
            <a:endParaRPr sz="1100">
              <a:latin typeface="Open Sans"/>
              <a:cs typeface="Open Sa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Hierarchical</a:t>
            </a:r>
            <a:r>
              <a:rPr spc="-75" dirty="0"/>
              <a:t> </a:t>
            </a:r>
            <a:r>
              <a:rPr dirty="0"/>
              <a:t>Navigable</a:t>
            </a:r>
            <a:r>
              <a:rPr spc="-75" dirty="0"/>
              <a:t> </a:t>
            </a:r>
            <a:r>
              <a:rPr dirty="0"/>
              <a:t>Small</a:t>
            </a:r>
            <a:r>
              <a:rPr spc="-75" dirty="0"/>
              <a:t> </a:t>
            </a:r>
            <a:r>
              <a:rPr dirty="0"/>
              <a:t>World</a:t>
            </a:r>
            <a:r>
              <a:rPr spc="-75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dirty="0"/>
              <a:t>Vector</a:t>
            </a:r>
            <a:r>
              <a:rPr spc="-75" dirty="0"/>
              <a:t> </a:t>
            </a:r>
            <a:r>
              <a:rPr spc="-10" dirty="0"/>
              <a:t>Infrastructure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5475" y="2409562"/>
            <a:ext cx="4193101" cy="3243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98650" y="1510950"/>
            <a:ext cx="2426624" cy="2257424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699" y="1170797"/>
            <a:ext cx="8201025" cy="19183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315"/>
              </a:spcBef>
              <a:buFont typeface="Arial"/>
              <a:buChar char="●"/>
              <a:tabLst>
                <a:tab pos="332740" algn="l"/>
              </a:tabLst>
            </a:pP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b="1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Phenomenon:</a:t>
            </a:r>
            <a:endParaRPr sz="1200">
              <a:latin typeface="Open Sans"/>
              <a:cs typeface="Open Sans"/>
            </a:endParaRPr>
          </a:p>
          <a:p>
            <a:pPr marL="332740" marR="262255" indent="-320675">
              <a:lnSpc>
                <a:spcPct val="114999"/>
              </a:lnSpc>
              <a:buFont typeface="Arial"/>
              <a:buChar char="●"/>
              <a:tabLst>
                <a:tab pos="332740" algn="l"/>
              </a:tabLst>
            </a:pP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he</a:t>
            </a:r>
            <a:r>
              <a:rPr sz="1200" b="1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Translation:</a:t>
            </a:r>
            <a:r>
              <a:rPr sz="12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mathematical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center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all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image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vectors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does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not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equal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center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all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vectors.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Even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in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perfectly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trained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models,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they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segregate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into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separate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"neighborhoods."</a:t>
            </a:r>
            <a:endParaRPr sz="1200">
              <a:latin typeface="Open Sans"/>
              <a:cs typeface="Open Sans"/>
            </a:endParaRPr>
          </a:p>
          <a:p>
            <a:pPr marL="332740" indent="-320040">
              <a:lnSpc>
                <a:spcPct val="100000"/>
              </a:lnSpc>
              <a:spcBef>
                <a:spcPts val="215"/>
              </a:spcBef>
              <a:buFont typeface="Arial"/>
              <a:buChar char="●"/>
              <a:tabLst>
                <a:tab pos="332740" algn="l"/>
              </a:tabLst>
            </a:pP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Why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does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this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happen?</a:t>
            </a:r>
            <a:endParaRPr sz="1200">
              <a:latin typeface="Open Sans"/>
              <a:cs typeface="Open Sans"/>
            </a:endParaRPr>
          </a:p>
          <a:p>
            <a:pPr marL="789940" lvl="1" indent="-320040">
              <a:lnSpc>
                <a:spcPct val="100000"/>
              </a:lnSpc>
              <a:spcBef>
                <a:spcPts val="215"/>
              </a:spcBef>
              <a:buFont typeface="Arial"/>
              <a:buChar char="○"/>
              <a:tabLst>
                <a:tab pos="789940" algn="l"/>
              </a:tabLst>
            </a:pP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Dense: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word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"Dog"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100%</a:t>
            </a:r>
            <a:r>
              <a:rPr sz="1200" spc="-4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pure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meaning.</a:t>
            </a:r>
            <a:endParaRPr sz="1200">
              <a:latin typeface="Open Sans"/>
              <a:cs typeface="Open Sans"/>
            </a:endParaRPr>
          </a:p>
          <a:p>
            <a:pPr marL="789940" marR="5080" lvl="1" indent="-320675">
              <a:lnSpc>
                <a:spcPct val="114999"/>
              </a:lnSpc>
              <a:buFont typeface="Arial"/>
              <a:buChar char="○"/>
              <a:tabLst>
                <a:tab pos="789940" algn="l"/>
              </a:tabLst>
            </a:pP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Images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are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Messy: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photo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dog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contains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thousands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of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"distracting"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pixels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(the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grass,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lighting,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the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camera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angle).</a:t>
            </a:r>
            <a:endParaRPr sz="1200">
              <a:latin typeface="Open Sans"/>
              <a:cs typeface="Open Sans"/>
            </a:endParaRPr>
          </a:p>
          <a:p>
            <a:pPr marL="332740" marR="24765" indent="-320675">
              <a:lnSpc>
                <a:spcPct val="114999"/>
              </a:lnSpc>
              <a:buFont typeface="Arial"/>
              <a:buChar char="●"/>
              <a:tabLst>
                <a:tab pos="332740" algn="l"/>
              </a:tabLst>
            </a:pP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Because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data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structures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are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fundamentally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diﬀerent,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AI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naturally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pushes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them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into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separate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corners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of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vector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space.</a:t>
            </a:r>
            <a:endParaRPr sz="12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90" dirty="0"/>
              <a:t> </a:t>
            </a:r>
            <a:r>
              <a:rPr dirty="0"/>
              <a:t>Modality</a:t>
            </a:r>
            <a:r>
              <a:rPr spc="-90" dirty="0"/>
              <a:t> </a:t>
            </a:r>
            <a:r>
              <a:rPr spc="-25" dirty="0"/>
              <a:t>Gap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18704" y="1227976"/>
            <a:ext cx="1562099" cy="1783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8200" y="2911549"/>
            <a:ext cx="4407600" cy="215605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-4762"/>
            <a:ext cx="9153525" cy="5148580"/>
            <a:chOff x="-4762" y="-4762"/>
            <a:chExt cx="9153525" cy="5148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045700"/>
              <a:ext cx="9144000" cy="98425"/>
            </a:xfrm>
            <a:custGeom>
              <a:avLst/>
              <a:gdLst/>
              <a:ahLst/>
              <a:cxnLst/>
              <a:rect l="l" t="t" r="r" b="b"/>
              <a:pathLst>
                <a:path w="9144000" h="98425">
                  <a:moveTo>
                    <a:pt x="9143999" y="97799"/>
                  </a:moveTo>
                  <a:lnTo>
                    <a:pt x="0" y="97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97799"/>
                  </a:lnTo>
                  <a:close/>
                </a:path>
              </a:pathLst>
            </a:custGeom>
            <a:solidFill>
              <a:srgbClr val="CCA6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Real-World</a:t>
            </a:r>
            <a:r>
              <a:rPr spc="-105" dirty="0"/>
              <a:t> </a:t>
            </a:r>
            <a:r>
              <a:rPr spc="-10" dirty="0"/>
              <a:t>Applications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76237" y="51874"/>
            <a:ext cx="8551545" cy="2430145"/>
            <a:chOff x="376237" y="51874"/>
            <a:chExt cx="8551545" cy="243014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81000" y="1047749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5" h="1429385">
                  <a:moveTo>
                    <a:pt x="4000649" y="1428899"/>
                  </a:move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1000" y="1047749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5" h="1429385">
                  <a:moveTo>
                    <a:pt x="0" y="95250"/>
                  </a:move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3875" y="1190624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799" y="380999"/>
                  </a:moveTo>
                  <a:lnTo>
                    <a:pt x="76199" y="380999"/>
                  </a:lnTo>
                  <a:lnTo>
                    <a:pt x="46539" y="375011"/>
                  </a:lnTo>
                  <a:lnTo>
                    <a:pt x="22318" y="358681"/>
                  </a:lnTo>
                  <a:lnTo>
                    <a:pt x="5988" y="334460"/>
                  </a:lnTo>
                  <a:lnTo>
                    <a:pt x="0" y="304799"/>
                  </a:lnTo>
                  <a:lnTo>
                    <a:pt x="0" y="76199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304799" y="0"/>
                  </a:lnTo>
                  <a:lnTo>
                    <a:pt x="347075" y="12802"/>
                  </a:lnTo>
                  <a:lnTo>
                    <a:pt x="375199" y="47039"/>
                  </a:lnTo>
                  <a:lnTo>
                    <a:pt x="380999" y="76199"/>
                  </a:lnTo>
                  <a:lnTo>
                    <a:pt x="380999" y="304799"/>
                  </a:lnTo>
                  <a:lnTo>
                    <a:pt x="375011" y="334460"/>
                  </a:lnTo>
                  <a:lnTo>
                    <a:pt x="358681" y="358681"/>
                  </a:lnTo>
                  <a:lnTo>
                    <a:pt x="334460" y="375011"/>
                  </a:lnTo>
                  <a:lnTo>
                    <a:pt x="304799" y="380999"/>
                  </a:lnTo>
                  <a:close/>
                </a:path>
              </a:pathLst>
            </a:custGeom>
            <a:solidFill>
              <a:srgbClr val="FD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74724" y="1235075"/>
            <a:ext cx="279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solidFill>
                  <a:srgbClr val="981E31"/>
                </a:solidFill>
                <a:latin typeface="Segoe UI Symbol"/>
                <a:cs typeface="Segoe UI Symbol"/>
              </a:rPr>
              <a:t></a:t>
            </a:r>
            <a:endParaRPr sz="2000">
              <a:latin typeface="Segoe UI Symbol"/>
              <a:cs typeface="Segoe UI 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7425" y="1076740"/>
            <a:ext cx="3272790" cy="74612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E-Commerce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50"/>
              </a:spcBef>
            </a:pP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"Shop</a:t>
            </a:r>
            <a:r>
              <a:rPr sz="1100" spc="-1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the</a:t>
            </a:r>
            <a:r>
              <a:rPr sz="1100" spc="-1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look"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via</a:t>
            </a:r>
            <a:r>
              <a:rPr sz="1100" spc="-1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Image-to-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Image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or</a:t>
            </a:r>
            <a:r>
              <a:rPr sz="1100" spc="-3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40" dirty="0">
                <a:solidFill>
                  <a:srgbClr val="4B5563"/>
                </a:solidFill>
                <a:latin typeface="Arial"/>
                <a:cs typeface="Arial"/>
              </a:rPr>
              <a:t>Text-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to-Image routing.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662487" y="1042987"/>
            <a:ext cx="4105910" cy="1438910"/>
            <a:chOff x="4662487" y="1042987"/>
            <a:chExt cx="4105910" cy="1438910"/>
          </a:xfrm>
        </p:grpSpPr>
        <p:sp>
          <p:nvSpPr>
            <p:cNvPr id="16" name="object 16"/>
            <p:cNvSpPr/>
            <p:nvPr/>
          </p:nvSpPr>
          <p:spPr>
            <a:xfrm>
              <a:off x="4667250" y="104775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4" h="1429385">
                  <a:moveTo>
                    <a:pt x="4000649" y="1428899"/>
                  </a:move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67250" y="104775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4" h="1429385">
                  <a:moveTo>
                    <a:pt x="0" y="95250"/>
                  </a:move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10125" y="1190625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799" y="380999"/>
                  </a:moveTo>
                  <a:lnTo>
                    <a:pt x="76199" y="380999"/>
                  </a:lnTo>
                  <a:lnTo>
                    <a:pt x="46539" y="375011"/>
                  </a:lnTo>
                  <a:lnTo>
                    <a:pt x="22318" y="358681"/>
                  </a:lnTo>
                  <a:lnTo>
                    <a:pt x="5988" y="334460"/>
                  </a:lnTo>
                  <a:lnTo>
                    <a:pt x="0" y="304799"/>
                  </a:lnTo>
                  <a:lnTo>
                    <a:pt x="0" y="76199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304799" y="0"/>
                  </a:lnTo>
                  <a:lnTo>
                    <a:pt x="347075" y="12802"/>
                  </a:lnTo>
                  <a:lnTo>
                    <a:pt x="375199" y="47039"/>
                  </a:lnTo>
                  <a:lnTo>
                    <a:pt x="380999" y="76199"/>
                  </a:lnTo>
                  <a:lnTo>
                    <a:pt x="380999" y="304799"/>
                  </a:lnTo>
                  <a:lnTo>
                    <a:pt x="375011" y="334460"/>
                  </a:lnTo>
                  <a:lnTo>
                    <a:pt x="358681" y="358681"/>
                  </a:lnTo>
                  <a:lnTo>
                    <a:pt x="334460" y="375011"/>
                  </a:lnTo>
                  <a:lnTo>
                    <a:pt x="304799" y="380999"/>
                  </a:lnTo>
                  <a:close/>
                </a:path>
              </a:pathLst>
            </a:custGeom>
            <a:solidFill>
              <a:srgbClr val="FD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60974" y="1235075"/>
            <a:ext cx="279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solidFill>
                  <a:srgbClr val="981E31"/>
                </a:solidFill>
                <a:latin typeface="Segoe UI Symbol"/>
                <a:cs typeface="Segoe UI Symbol"/>
              </a:rPr>
              <a:t></a:t>
            </a:r>
            <a:endParaRPr sz="2000">
              <a:latin typeface="Segoe UI Symbol"/>
              <a:cs typeface="Segoe UI 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73675" y="1076740"/>
            <a:ext cx="2933065" cy="74612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Generative</a:t>
            </a:r>
            <a:r>
              <a:rPr sz="1400" b="1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F1F1F"/>
                </a:solidFill>
                <a:latin typeface="Arial"/>
                <a:cs typeface="Arial"/>
              </a:rPr>
              <a:t>AI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50"/>
              </a:spcBef>
            </a:pP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Uses</a:t>
            </a:r>
            <a:r>
              <a:rPr sz="1100" spc="-3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CLIP’s</a:t>
            </a:r>
            <a:r>
              <a:rPr sz="1100" spc="-3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text-encoder</a:t>
            </a:r>
            <a:r>
              <a:rPr sz="1100" spc="-2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to</a:t>
            </a:r>
            <a:r>
              <a:rPr sz="1100" spc="-3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guide</a:t>
            </a:r>
            <a:r>
              <a:rPr sz="1100" spc="-3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denoising.</a:t>
            </a:r>
            <a:r>
              <a:rPr sz="1100" spc="-25" dirty="0">
                <a:solidFill>
                  <a:srgbClr val="4B5563"/>
                </a:solidFill>
                <a:latin typeface="Arial"/>
                <a:cs typeface="Arial"/>
              </a:rPr>
              <a:t> If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encoding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fails,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generation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fails.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6237" y="2662237"/>
            <a:ext cx="4105910" cy="1438910"/>
            <a:chOff x="376237" y="2662237"/>
            <a:chExt cx="4105910" cy="1438910"/>
          </a:xfrm>
        </p:grpSpPr>
        <p:sp>
          <p:nvSpPr>
            <p:cNvPr id="22" name="object 22"/>
            <p:cNvSpPr/>
            <p:nvPr/>
          </p:nvSpPr>
          <p:spPr>
            <a:xfrm>
              <a:off x="381000" y="266700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5" h="1429385">
                  <a:moveTo>
                    <a:pt x="4000649" y="1428899"/>
                  </a:move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1000" y="266700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5" h="1429385">
                  <a:moveTo>
                    <a:pt x="0" y="95250"/>
                  </a:move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3875" y="2809875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799" y="380999"/>
                  </a:moveTo>
                  <a:lnTo>
                    <a:pt x="76199" y="380999"/>
                  </a:lnTo>
                  <a:lnTo>
                    <a:pt x="46539" y="375011"/>
                  </a:lnTo>
                  <a:lnTo>
                    <a:pt x="22318" y="358681"/>
                  </a:lnTo>
                  <a:lnTo>
                    <a:pt x="5988" y="334460"/>
                  </a:lnTo>
                  <a:lnTo>
                    <a:pt x="0" y="304799"/>
                  </a:lnTo>
                  <a:lnTo>
                    <a:pt x="0" y="76199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304799" y="0"/>
                  </a:lnTo>
                  <a:lnTo>
                    <a:pt x="347075" y="12802"/>
                  </a:lnTo>
                  <a:lnTo>
                    <a:pt x="375199" y="47039"/>
                  </a:lnTo>
                  <a:lnTo>
                    <a:pt x="380999" y="76199"/>
                  </a:lnTo>
                  <a:lnTo>
                    <a:pt x="380999" y="304799"/>
                  </a:lnTo>
                  <a:lnTo>
                    <a:pt x="375011" y="334460"/>
                  </a:lnTo>
                  <a:lnTo>
                    <a:pt x="358681" y="358681"/>
                  </a:lnTo>
                  <a:lnTo>
                    <a:pt x="334460" y="375011"/>
                  </a:lnTo>
                  <a:lnTo>
                    <a:pt x="304799" y="380999"/>
                  </a:lnTo>
                  <a:close/>
                </a:path>
              </a:pathLst>
            </a:custGeom>
            <a:solidFill>
              <a:srgbClr val="FD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74724" y="2854325"/>
            <a:ext cx="279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20" dirty="0">
                <a:solidFill>
                  <a:srgbClr val="981E31"/>
                </a:solidFill>
                <a:latin typeface="Segoe UI Symbol"/>
                <a:cs typeface="Segoe UI Symbol"/>
              </a:rPr>
              <a:t></a:t>
            </a:r>
            <a:endParaRPr sz="2000">
              <a:latin typeface="Segoe UI Symbol"/>
              <a:cs typeface="Segoe UI 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87425" y="2695990"/>
            <a:ext cx="3192145" cy="74612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solidFill>
                  <a:srgbClr val="1F1F1F"/>
                </a:solidFill>
                <a:latin typeface="Arial"/>
                <a:cs typeface="Arial"/>
              </a:rPr>
              <a:t>Medical</a:t>
            </a:r>
            <a:r>
              <a:rPr sz="1400" b="1" spc="-3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Imaging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50"/>
              </a:spcBef>
            </a:pP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Retrieving</a:t>
            </a:r>
            <a:r>
              <a:rPr sz="1100" spc="-2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historical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X-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Rays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using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natural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language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symptom</a:t>
            </a:r>
            <a:r>
              <a:rPr sz="1100" spc="-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descriptions.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62487" y="2662237"/>
            <a:ext cx="4105910" cy="1438910"/>
            <a:chOff x="4662487" y="2662237"/>
            <a:chExt cx="4105910" cy="1438910"/>
          </a:xfrm>
        </p:grpSpPr>
        <p:sp>
          <p:nvSpPr>
            <p:cNvPr id="28" name="object 28"/>
            <p:cNvSpPr/>
            <p:nvPr/>
          </p:nvSpPr>
          <p:spPr>
            <a:xfrm>
              <a:off x="4667250" y="266700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4" h="1429385">
                  <a:moveTo>
                    <a:pt x="4000649" y="1428899"/>
                  </a:move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67250" y="2667000"/>
              <a:ext cx="4096385" cy="1429385"/>
            </a:xfrm>
            <a:custGeom>
              <a:avLst/>
              <a:gdLst/>
              <a:ahLst/>
              <a:cxnLst/>
              <a:rect l="l" t="t" r="r" b="b"/>
              <a:pathLst>
                <a:path w="4096384" h="1429385">
                  <a:moveTo>
                    <a:pt x="0" y="95250"/>
                  </a:moveTo>
                  <a:lnTo>
                    <a:pt x="7485" y="58174"/>
                  </a:lnTo>
                  <a:lnTo>
                    <a:pt x="27898" y="27898"/>
                  </a:lnTo>
                  <a:lnTo>
                    <a:pt x="58174" y="7485"/>
                  </a:lnTo>
                  <a:lnTo>
                    <a:pt x="95250" y="0"/>
                  </a:lnTo>
                  <a:lnTo>
                    <a:pt x="4000649" y="0"/>
                  </a:lnTo>
                  <a:lnTo>
                    <a:pt x="4053494" y="16003"/>
                  </a:lnTo>
                  <a:lnTo>
                    <a:pt x="4088649" y="58799"/>
                  </a:lnTo>
                  <a:lnTo>
                    <a:pt x="4095899" y="95250"/>
                  </a:lnTo>
                  <a:lnTo>
                    <a:pt x="4095899" y="1333649"/>
                  </a:lnTo>
                  <a:lnTo>
                    <a:pt x="4088414" y="1370725"/>
                  </a:lnTo>
                  <a:lnTo>
                    <a:pt x="4068001" y="1401001"/>
                  </a:lnTo>
                  <a:lnTo>
                    <a:pt x="4037725" y="1421414"/>
                  </a:lnTo>
                  <a:lnTo>
                    <a:pt x="4000649" y="1428899"/>
                  </a:lnTo>
                  <a:lnTo>
                    <a:pt x="95250" y="1428899"/>
                  </a:lnTo>
                  <a:lnTo>
                    <a:pt x="58174" y="1421414"/>
                  </a:lnTo>
                  <a:lnTo>
                    <a:pt x="27898" y="1401001"/>
                  </a:lnTo>
                  <a:lnTo>
                    <a:pt x="7485" y="1370725"/>
                  </a:lnTo>
                  <a:lnTo>
                    <a:pt x="0" y="1333649"/>
                  </a:lnTo>
                  <a:lnTo>
                    <a:pt x="0" y="95250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10125" y="2809875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799" y="380999"/>
                  </a:moveTo>
                  <a:lnTo>
                    <a:pt x="76199" y="380999"/>
                  </a:lnTo>
                  <a:lnTo>
                    <a:pt x="46539" y="375011"/>
                  </a:lnTo>
                  <a:lnTo>
                    <a:pt x="22318" y="358681"/>
                  </a:lnTo>
                  <a:lnTo>
                    <a:pt x="5988" y="334460"/>
                  </a:lnTo>
                  <a:lnTo>
                    <a:pt x="0" y="304799"/>
                  </a:lnTo>
                  <a:lnTo>
                    <a:pt x="0" y="76199"/>
                  </a:lnTo>
                  <a:lnTo>
                    <a:pt x="5988" y="46539"/>
                  </a:lnTo>
                  <a:lnTo>
                    <a:pt x="22318" y="22318"/>
                  </a:lnTo>
                  <a:lnTo>
                    <a:pt x="46539" y="5988"/>
                  </a:lnTo>
                  <a:lnTo>
                    <a:pt x="76199" y="0"/>
                  </a:lnTo>
                  <a:lnTo>
                    <a:pt x="304799" y="0"/>
                  </a:lnTo>
                  <a:lnTo>
                    <a:pt x="347075" y="12802"/>
                  </a:lnTo>
                  <a:lnTo>
                    <a:pt x="375199" y="47039"/>
                  </a:lnTo>
                  <a:lnTo>
                    <a:pt x="380999" y="76199"/>
                  </a:lnTo>
                  <a:lnTo>
                    <a:pt x="380999" y="304799"/>
                  </a:lnTo>
                  <a:lnTo>
                    <a:pt x="375011" y="334460"/>
                  </a:lnTo>
                  <a:lnTo>
                    <a:pt x="358681" y="358681"/>
                  </a:lnTo>
                  <a:lnTo>
                    <a:pt x="334460" y="375011"/>
                  </a:lnTo>
                  <a:lnTo>
                    <a:pt x="304799" y="380999"/>
                  </a:lnTo>
                  <a:close/>
                </a:path>
              </a:pathLst>
            </a:custGeom>
            <a:solidFill>
              <a:srgbClr val="FD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860974" y="2854325"/>
            <a:ext cx="279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solidFill>
                  <a:srgbClr val="981E31"/>
                </a:solidFill>
                <a:latin typeface="Segoe UI Symbol"/>
                <a:cs typeface="Segoe UI Symbol"/>
              </a:rPr>
              <a:t></a:t>
            </a:r>
            <a:endParaRPr sz="2000">
              <a:latin typeface="Segoe UI Symbol"/>
              <a:cs typeface="Segoe UI 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73675" y="2695990"/>
            <a:ext cx="2921000" cy="74612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solidFill>
                  <a:srgbClr val="1F1F1F"/>
                </a:solidFill>
                <a:latin typeface="Arial"/>
                <a:cs typeface="Arial"/>
              </a:rPr>
              <a:t>Content</a:t>
            </a:r>
            <a:r>
              <a:rPr sz="1400" b="1" spc="-5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1F1F"/>
                </a:solidFill>
                <a:latin typeface="Arial"/>
                <a:cs typeface="Arial"/>
              </a:rPr>
              <a:t>Moderation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  <a:spcBef>
                <a:spcPts val="550"/>
              </a:spcBef>
            </a:pP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Scanning</a:t>
            </a:r>
            <a:r>
              <a:rPr sz="1100" spc="-2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uploads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for</a:t>
            </a:r>
            <a:r>
              <a:rPr sz="1100" spc="-2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restricted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concepts</a:t>
            </a:r>
            <a:r>
              <a:rPr sz="1100" spc="-2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using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flexible</a:t>
            </a:r>
            <a:r>
              <a:rPr sz="1100" spc="-50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B5563"/>
                </a:solidFill>
                <a:latin typeface="Arial"/>
                <a:cs typeface="Arial"/>
              </a:rPr>
              <a:t>text</a:t>
            </a:r>
            <a:r>
              <a:rPr sz="1100" spc="-45" dirty="0">
                <a:solidFill>
                  <a:srgbClr val="4B5563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4B5563"/>
                </a:solidFill>
                <a:latin typeface="Arial"/>
                <a:cs typeface="Arial"/>
              </a:rPr>
              <a:t>prompts.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274" y="1200714"/>
            <a:ext cx="820039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384810" indent="-320675">
              <a:lnSpc>
                <a:spcPct val="150000"/>
              </a:lnSpc>
              <a:spcBef>
                <a:spcPts val="100"/>
              </a:spcBef>
              <a:buFont typeface="Arial"/>
              <a:buChar char="●"/>
              <a:tabLst>
                <a:tab pos="332740" algn="l"/>
              </a:tabLst>
            </a:pP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Expressivity</a:t>
            </a:r>
            <a:r>
              <a:rPr sz="12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vs.</a:t>
            </a:r>
            <a:r>
              <a:rPr sz="12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Eﬃciency</a:t>
            </a:r>
            <a:r>
              <a:rPr sz="1200" b="1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spc="-20" dirty="0">
                <a:solidFill>
                  <a:srgbClr val="1F1F1F"/>
                </a:solidFill>
                <a:latin typeface="Open Sans"/>
                <a:cs typeface="Open Sans"/>
              </a:rPr>
              <a:t>Trade-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oﬀ: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Fast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models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lack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reasoning;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reasoning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models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are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too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slow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for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massive scale.</a:t>
            </a:r>
            <a:endParaRPr sz="1200">
              <a:latin typeface="Open Sans"/>
              <a:cs typeface="Open Sans"/>
            </a:endParaRPr>
          </a:p>
          <a:p>
            <a:pPr marL="332740" indent="-320040">
              <a:lnSpc>
                <a:spcPct val="100000"/>
              </a:lnSpc>
              <a:spcBef>
                <a:spcPts val="720"/>
              </a:spcBef>
              <a:buFont typeface="Arial"/>
              <a:buChar char="●"/>
              <a:tabLst>
                <a:tab pos="332740" algn="l"/>
              </a:tabLst>
            </a:pP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b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Modality</a:t>
            </a:r>
            <a:r>
              <a:rPr sz="12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Gap:</a:t>
            </a:r>
            <a:r>
              <a:rPr sz="1200" b="1" spc="-2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Persistent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geometric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separation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between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and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pixels.</a:t>
            </a:r>
            <a:endParaRPr sz="1200">
              <a:latin typeface="Open Sans"/>
              <a:cs typeface="Open Sans"/>
            </a:endParaRPr>
          </a:p>
          <a:p>
            <a:pPr marL="332740" indent="-320040">
              <a:lnSpc>
                <a:spcPct val="100000"/>
              </a:lnSpc>
              <a:spcBef>
                <a:spcPts val="720"/>
              </a:spcBef>
              <a:buFont typeface="Arial"/>
              <a:buChar char="●"/>
              <a:tabLst>
                <a:tab pos="332740" algn="l"/>
              </a:tabLst>
            </a:pP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Hallucinations:</a:t>
            </a:r>
            <a:r>
              <a:rPr sz="1200" b="1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VLMs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can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conﬁdently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hallucinate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connections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between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mismatched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and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images.</a:t>
            </a:r>
            <a:endParaRPr sz="1200">
              <a:latin typeface="Open Sans"/>
              <a:cs typeface="Open Sans"/>
            </a:endParaRPr>
          </a:p>
          <a:p>
            <a:pPr marL="332740" marR="5080" indent="-320675">
              <a:lnSpc>
                <a:spcPct val="150000"/>
              </a:lnSpc>
              <a:buFont typeface="Arial"/>
              <a:buChar char="●"/>
              <a:tabLst>
                <a:tab pos="332740" algn="l"/>
              </a:tabLst>
            </a:pP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Modality</a:t>
            </a:r>
            <a:r>
              <a:rPr sz="1200" b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Attribution:</a:t>
            </a:r>
            <a:r>
              <a:rPr sz="1200" b="1" spc="-1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VLMs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struggle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to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provide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20" dirty="0">
                <a:solidFill>
                  <a:srgbClr val="1F1F1F"/>
                </a:solidFill>
                <a:latin typeface="Open Sans"/>
                <a:cs typeface="Open Sans"/>
              </a:rPr>
              <a:t>segment-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level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citations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(e.g.,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pointing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to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exact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image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patch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or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bounding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box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that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proves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their</a:t>
            </a:r>
            <a:r>
              <a:rPr sz="1200" spc="-2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generated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answer).</a:t>
            </a:r>
            <a:endParaRPr sz="1200">
              <a:latin typeface="Open Sans"/>
              <a:cs typeface="Open Sans"/>
            </a:endParaRPr>
          </a:p>
          <a:p>
            <a:pPr marL="332740" marR="55880" indent="-320675">
              <a:lnSpc>
                <a:spcPct val="150000"/>
              </a:lnSpc>
              <a:buFont typeface="Arial"/>
              <a:buChar char="●"/>
              <a:tabLst>
                <a:tab pos="332740" algn="l"/>
              </a:tabLst>
            </a:pPr>
            <a:r>
              <a:rPr sz="1200" b="1" spc="-20" dirty="0">
                <a:solidFill>
                  <a:srgbClr val="1F1F1F"/>
                </a:solidFill>
                <a:latin typeface="Open Sans"/>
                <a:cs typeface="Open Sans"/>
              </a:rPr>
              <a:t>Fine-</a:t>
            </a:r>
            <a:r>
              <a:rPr sz="1200" b="1" spc="-10" dirty="0">
                <a:solidFill>
                  <a:srgbClr val="1F1F1F"/>
                </a:solidFill>
                <a:latin typeface="Open Sans"/>
                <a:cs typeface="Open Sans"/>
              </a:rPr>
              <a:t>Grained</a:t>
            </a:r>
            <a:r>
              <a:rPr sz="1200" b="1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b="1" dirty="0">
                <a:solidFill>
                  <a:srgbClr val="1F1F1F"/>
                </a:solidFill>
                <a:latin typeface="Open Sans"/>
                <a:cs typeface="Open Sans"/>
              </a:rPr>
              <a:t>Detail:</a:t>
            </a:r>
            <a:r>
              <a:rPr sz="1200" b="1" spc="-1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Global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vector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models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still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struggle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with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counting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objects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or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reading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small</a:t>
            </a:r>
            <a:r>
              <a:rPr sz="1200" spc="-3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text</a:t>
            </a:r>
            <a:r>
              <a:rPr sz="1200" spc="-30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embedded </a:t>
            </a:r>
            <a:r>
              <a:rPr sz="1200" dirty="0">
                <a:solidFill>
                  <a:srgbClr val="1F1F1F"/>
                </a:solidFill>
                <a:latin typeface="Open Sans"/>
                <a:cs typeface="Open Sans"/>
              </a:rPr>
              <a:t>in</a:t>
            </a:r>
            <a:r>
              <a:rPr sz="1200" spc="-15" dirty="0">
                <a:solidFill>
                  <a:srgbClr val="1F1F1F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1F1F1F"/>
                </a:solidFill>
                <a:latin typeface="Open Sans"/>
                <a:cs typeface="Open Sans"/>
              </a:rPr>
              <a:t>complex images.</a:t>
            </a:r>
            <a:endParaRPr sz="12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Core</a:t>
            </a:r>
            <a:r>
              <a:rPr spc="-55" dirty="0"/>
              <a:t> </a:t>
            </a:r>
            <a:r>
              <a:rPr dirty="0"/>
              <a:t>Challenges</a:t>
            </a:r>
            <a:r>
              <a:rPr spc="-50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dirty="0"/>
              <a:t>Modern</a:t>
            </a:r>
            <a:r>
              <a:rPr spc="-50" dirty="0"/>
              <a:t> </a:t>
            </a:r>
            <a:r>
              <a:rPr spc="-10" dirty="0"/>
              <a:t>Retrieval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50" y="1981499"/>
            <a:ext cx="9113520" cy="1181100"/>
          </a:xfrm>
          <a:custGeom>
            <a:avLst/>
            <a:gdLst/>
            <a:ahLst/>
            <a:cxnLst/>
            <a:rect l="l" t="t" r="r" b="b"/>
            <a:pathLst>
              <a:path w="9113520" h="1181100">
                <a:moveTo>
                  <a:pt x="9113099" y="1180499"/>
                </a:moveTo>
                <a:lnTo>
                  <a:pt x="0" y="1180499"/>
                </a:lnTo>
                <a:lnTo>
                  <a:pt x="0" y="0"/>
                </a:lnTo>
                <a:lnTo>
                  <a:pt x="9113099" y="0"/>
                </a:lnTo>
                <a:lnTo>
                  <a:pt x="9113099" y="1180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17063" y="2315210"/>
            <a:ext cx="23101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25" dirty="0">
                <a:latin typeface="Arial Narrow"/>
                <a:cs typeface="Arial Narrow"/>
              </a:rPr>
              <a:t>Evaluation</a:t>
            </a:r>
            <a:r>
              <a:rPr sz="3000" spc="-105" dirty="0">
                <a:latin typeface="Arial Narrow"/>
                <a:cs typeface="Arial Narrow"/>
              </a:rPr>
              <a:t> </a:t>
            </a:r>
            <a:r>
              <a:rPr sz="3000" spc="-200" dirty="0">
                <a:latin typeface="Arial Narrow"/>
                <a:cs typeface="Arial Narrow"/>
              </a:rPr>
              <a:t>Metrics</a:t>
            </a:r>
            <a:endParaRPr sz="3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3558694"/>
            <a:ext cx="7879080" cy="932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Open Sans"/>
                <a:cs typeface="Open Sans"/>
              </a:rPr>
              <a:t>Key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idea:</a:t>
            </a:r>
            <a:endParaRPr sz="1500">
              <a:latin typeface="Open Sans"/>
              <a:cs typeface="Open Sans"/>
            </a:endParaRPr>
          </a:p>
          <a:p>
            <a:pPr marL="469900" marR="5080" indent="-344170">
              <a:lnSpc>
                <a:spcPct val="114999"/>
              </a:lnSpc>
              <a:spcBef>
                <a:spcPts val="1200"/>
              </a:spcBef>
              <a:buFont typeface="Arial"/>
              <a:buChar char="●"/>
              <a:tabLst>
                <a:tab pos="469900" algn="l"/>
              </a:tabLst>
            </a:pPr>
            <a:r>
              <a:rPr sz="1500" dirty="0">
                <a:latin typeface="Open Sans"/>
                <a:cs typeface="Open Sans"/>
              </a:rPr>
              <a:t>Retrieval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is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performed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by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comparing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feature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representations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and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ranking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results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25" dirty="0">
                <a:latin typeface="Open Sans"/>
                <a:cs typeface="Open Sans"/>
              </a:rPr>
              <a:t>by </a:t>
            </a:r>
            <a:r>
              <a:rPr sz="1500" spc="-10" dirty="0">
                <a:latin typeface="Open Sans"/>
                <a:cs typeface="Open Sans"/>
              </a:rPr>
              <a:t>similarity</a:t>
            </a:r>
            <a:endParaRPr sz="15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41680"/>
          </a:xfrm>
          <a:custGeom>
            <a:avLst/>
            <a:gdLst/>
            <a:ahLst/>
            <a:cxnLst/>
            <a:rect l="l" t="t" r="r" b="b"/>
            <a:pathLst>
              <a:path w="9144000" h="741680">
                <a:moveTo>
                  <a:pt x="9143999" y="741374"/>
                </a:moveTo>
                <a:lnTo>
                  <a:pt x="0" y="741374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1374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721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Image</a:t>
            </a:r>
            <a:r>
              <a:rPr sz="2300" spc="-45" dirty="0"/>
              <a:t> </a:t>
            </a:r>
            <a:r>
              <a:rPr sz="2300" dirty="0"/>
              <a:t>Retrieval</a:t>
            </a:r>
            <a:r>
              <a:rPr sz="2300" spc="-35" dirty="0"/>
              <a:t> </a:t>
            </a:r>
            <a:r>
              <a:rPr sz="2300" dirty="0"/>
              <a:t>System</a:t>
            </a:r>
            <a:r>
              <a:rPr sz="2300" spc="-30" dirty="0"/>
              <a:t> </a:t>
            </a:r>
            <a:r>
              <a:rPr sz="2300" spc="-10" dirty="0"/>
              <a:t>Overview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1700" y="890724"/>
            <a:ext cx="7738999" cy="2693399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41680"/>
          </a:xfrm>
          <a:custGeom>
            <a:avLst/>
            <a:gdLst/>
            <a:ahLst/>
            <a:cxnLst/>
            <a:rect l="l" t="t" r="r" b="b"/>
            <a:pathLst>
              <a:path w="9144000" h="741680">
                <a:moveTo>
                  <a:pt x="9143999" y="741374"/>
                </a:moveTo>
                <a:lnTo>
                  <a:pt x="0" y="741374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1374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721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Query</a:t>
            </a:r>
            <a:r>
              <a:rPr sz="2300" spc="-30" dirty="0"/>
              <a:t> </a:t>
            </a:r>
            <a:r>
              <a:rPr sz="2300" dirty="0"/>
              <a:t>Modalities</a:t>
            </a:r>
            <a:r>
              <a:rPr sz="2300" spc="-30" dirty="0"/>
              <a:t> </a:t>
            </a:r>
            <a:r>
              <a:rPr sz="2300" dirty="0"/>
              <a:t>&amp;</a:t>
            </a:r>
            <a:r>
              <a:rPr sz="2300" spc="-30" dirty="0"/>
              <a:t> </a:t>
            </a:r>
            <a:r>
              <a:rPr sz="2300" dirty="0"/>
              <a:t>User</a:t>
            </a:r>
            <a:r>
              <a:rPr sz="2300" spc="-30" dirty="0"/>
              <a:t> </a:t>
            </a:r>
            <a:r>
              <a:rPr sz="2300" spc="-10" dirty="0"/>
              <a:t>Intent</a:t>
            </a:r>
            <a:endParaRPr sz="2300"/>
          </a:p>
        </p:txBody>
      </p:sp>
      <p:grpSp>
        <p:nvGrpSpPr>
          <p:cNvPr id="4" name="object 4"/>
          <p:cNvGrpSpPr/>
          <p:nvPr/>
        </p:nvGrpSpPr>
        <p:grpSpPr>
          <a:xfrm>
            <a:off x="3768129" y="51874"/>
            <a:ext cx="5375910" cy="4868545"/>
            <a:chOff x="3768129" y="51874"/>
            <a:chExt cx="5375910" cy="48685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8129" y="741375"/>
              <a:ext cx="5375872" cy="41785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3025" y="807287"/>
            <a:ext cx="3682365" cy="190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"Similarity"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depends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retrieval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approach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1100" b="1" dirty="0">
                <a:latin typeface="Arial"/>
                <a:cs typeface="Arial"/>
              </a:rPr>
              <a:t>Different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Approaches:</a:t>
            </a:r>
            <a:endParaRPr sz="1100">
              <a:latin typeface="Arial"/>
              <a:cs typeface="Arial"/>
            </a:endParaRPr>
          </a:p>
          <a:p>
            <a:pPr marL="469900" marR="5080" indent="-345440">
              <a:lnSpc>
                <a:spcPct val="114999"/>
              </a:lnSpc>
              <a:spcBef>
                <a:spcPts val="1195"/>
              </a:spcBef>
              <a:buFont typeface="Arial"/>
              <a:buAutoNum type="arabicPeriod"/>
              <a:tabLst>
                <a:tab pos="469900" algn="l"/>
              </a:tabLst>
            </a:pPr>
            <a:r>
              <a:rPr sz="1100" b="1" dirty="0">
                <a:latin typeface="Arial"/>
                <a:cs typeface="Arial"/>
              </a:rPr>
              <a:t>Query-by-Example: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"Find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images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that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look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like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this </a:t>
            </a:r>
            <a:r>
              <a:rPr sz="1100" spc="-10" dirty="0">
                <a:latin typeface="Arial"/>
                <a:cs typeface="Arial"/>
              </a:rPr>
              <a:t>photo."</a:t>
            </a:r>
            <a:endParaRPr sz="1100">
              <a:latin typeface="Arial"/>
              <a:cs typeface="Arial"/>
            </a:endParaRPr>
          </a:p>
          <a:p>
            <a:pPr marL="469900" marR="325120" indent="-345440">
              <a:lnSpc>
                <a:spcPct val="114999"/>
              </a:lnSpc>
              <a:buFont typeface="Arial"/>
              <a:buAutoNum type="arabicPeriod"/>
              <a:tabLst>
                <a:tab pos="469900" algn="l"/>
              </a:tabLst>
            </a:pPr>
            <a:r>
              <a:rPr sz="1100" b="1" dirty="0">
                <a:latin typeface="Arial"/>
                <a:cs typeface="Arial"/>
              </a:rPr>
              <a:t>Query-by-Sketch: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Finding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images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based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on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0" dirty="0">
                <a:latin typeface="Arial"/>
                <a:cs typeface="Arial"/>
              </a:rPr>
              <a:t>a </a:t>
            </a:r>
            <a:r>
              <a:rPr sz="1100" spc="-20" dirty="0">
                <a:latin typeface="Arial"/>
                <a:cs typeface="Arial"/>
              </a:rPr>
              <a:t>hand-</a:t>
            </a:r>
            <a:r>
              <a:rPr sz="1100" dirty="0">
                <a:latin typeface="Arial"/>
                <a:cs typeface="Arial"/>
              </a:rPr>
              <a:t>drawn</a:t>
            </a:r>
            <a:r>
              <a:rPr sz="1100" spc="-10" dirty="0">
                <a:latin typeface="Arial"/>
                <a:cs typeface="Arial"/>
              </a:rPr>
              <a:t> outline.</a:t>
            </a:r>
            <a:endParaRPr sz="1100">
              <a:latin typeface="Arial"/>
              <a:cs typeface="Arial"/>
            </a:endParaRPr>
          </a:p>
          <a:p>
            <a:pPr marL="469900" marR="23495" indent="-345440">
              <a:lnSpc>
                <a:spcPct val="114999"/>
              </a:lnSpc>
              <a:buFont typeface="Arial"/>
              <a:buAutoNum type="arabicPeriod"/>
              <a:tabLst>
                <a:tab pos="469900" algn="l"/>
              </a:tabLst>
            </a:pPr>
            <a:r>
              <a:rPr sz="1100" b="1" dirty="0">
                <a:latin typeface="Arial"/>
                <a:cs typeface="Arial"/>
              </a:rPr>
              <a:t>Query-by-Attribute: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Searching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via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color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or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specific </a:t>
            </a:r>
            <a:r>
              <a:rPr sz="1100" dirty="0">
                <a:latin typeface="Arial"/>
                <a:cs typeface="Arial"/>
              </a:rPr>
              <a:t>visual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traits.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025" y="3223081"/>
            <a:ext cx="3707765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Key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challenge: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14999"/>
              </a:lnSpc>
              <a:spcBef>
                <a:spcPts val="1220"/>
              </a:spcBef>
            </a:pPr>
            <a:r>
              <a:rPr sz="1100" b="1" dirty="0">
                <a:latin typeface="Arial"/>
                <a:cs typeface="Arial"/>
              </a:rPr>
              <a:t>The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Challenge: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spc="-75" dirty="0">
                <a:latin typeface="Arial"/>
                <a:cs typeface="Arial"/>
              </a:rPr>
              <a:t>To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prove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system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works,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our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metrics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must </a:t>
            </a:r>
            <a:r>
              <a:rPr sz="1100" dirty="0">
                <a:latin typeface="Arial"/>
                <a:cs typeface="Arial"/>
              </a:rPr>
              <a:t>show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can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rank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relevant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results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the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top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regard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91645"/>
            <a:ext cx="2910205" cy="115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latin typeface="Open Sans"/>
                <a:cs typeface="Open Sans"/>
              </a:rPr>
              <a:t>Content:</a:t>
            </a:r>
            <a:endParaRPr sz="13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1440"/>
              </a:spcBef>
              <a:buFont typeface="Arial"/>
              <a:buChar char="●"/>
              <a:tabLst>
                <a:tab pos="469265" algn="l"/>
              </a:tabLst>
            </a:pPr>
            <a:r>
              <a:rPr sz="1100" dirty="0">
                <a:latin typeface="Open Sans"/>
                <a:cs typeface="Open Sans"/>
              </a:rPr>
              <a:t>Input:</a:t>
            </a:r>
            <a:r>
              <a:rPr sz="1100" spc="-5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query</a:t>
            </a:r>
            <a:r>
              <a:rPr sz="1100" spc="-4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image</a:t>
            </a:r>
            <a:r>
              <a:rPr sz="1100" spc="-40" dirty="0">
                <a:latin typeface="Open Sans"/>
                <a:cs typeface="Open Sans"/>
              </a:rPr>
              <a:t> </a:t>
            </a:r>
            <a:r>
              <a:rPr sz="1100" spc="-50" dirty="0">
                <a:latin typeface="Cambria"/>
                <a:cs typeface="Cambria"/>
              </a:rPr>
              <a:t>𝙦</a:t>
            </a:r>
            <a:endParaRPr sz="1100">
              <a:latin typeface="Cambria"/>
              <a:cs typeface="Cambria"/>
            </a:endParaRPr>
          </a:p>
          <a:p>
            <a:pPr marL="469265" indent="-312420">
              <a:lnSpc>
                <a:spcPct val="100000"/>
              </a:lnSpc>
              <a:spcBef>
                <a:spcPts val="200"/>
              </a:spcBef>
              <a:buFont typeface="Arial"/>
              <a:buChar char="●"/>
              <a:tabLst>
                <a:tab pos="469265" algn="l"/>
              </a:tabLst>
            </a:pPr>
            <a:r>
              <a:rPr sz="1100" spc="-10" dirty="0">
                <a:latin typeface="Open Sans"/>
                <a:cs typeface="Open Sans"/>
              </a:rPr>
              <a:t>Database:</a:t>
            </a:r>
            <a:endParaRPr sz="11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195"/>
              </a:spcBef>
              <a:buFont typeface="Arial"/>
              <a:buChar char="●"/>
              <a:tabLst>
                <a:tab pos="469265" algn="l"/>
              </a:tabLst>
            </a:pPr>
            <a:r>
              <a:rPr sz="1100" spc="-10" dirty="0">
                <a:latin typeface="Open Sans"/>
                <a:cs typeface="Open Sans"/>
              </a:rPr>
              <a:t>Output:</a:t>
            </a:r>
            <a:endParaRPr sz="1100">
              <a:latin typeface="Open Sans"/>
              <a:cs typeface="Open Sans"/>
            </a:endParaRPr>
          </a:p>
          <a:p>
            <a:pPr marL="926465" lvl="1" indent="-312420">
              <a:lnSpc>
                <a:spcPct val="100000"/>
              </a:lnSpc>
              <a:spcBef>
                <a:spcPts val="200"/>
              </a:spcBef>
              <a:buFont typeface="Arial"/>
              <a:buChar char="○"/>
              <a:tabLst>
                <a:tab pos="926465" algn="l"/>
              </a:tabLst>
            </a:pPr>
            <a:r>
              <a:rPr sz="1100" dirty="0">
                <a:latin typeface="Open Sans"/>
                <a:cs typeface="Open Sans"/>
              </a:rPr>
              <a:t>Ranked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list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based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on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similarity</a:t>
            </a:r>
            <a:endParaRPr sz="11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609" y="2725434"/>
            <a:ext cx="2889001" cy="3009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6312" y="1912145"/>
            <a:ext cx="1124271" cy="2248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37261" y="1302449"/>
            <a:ext cx="4390438" cy="276814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33502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latin typeface="Arial Narrow"/>
                <a:cs typeface="Arial Narrow"/>
              </a:rPr>
              <a:t>Image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125" dirty="0">
                <a:latin typeface="Arial Narrow"/>
                <a:cs typeface="Arial Narrow"/>
              </a:rPr>
              <a:t>Retrieval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229" dirty="0">
                <a:latin typeface="Arial Narrow"/>
                <a:cs typeface="Arial Narrow"/>
              </a:rPr>
              <a:t>as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220" dirty="0">
                <a:latin typeface="Arial Narrow"/>
                <a:cs typeface="Arial Narrow"/>
              </a:rPr>
              <a:t>a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50" dirty="0">
                <a:latin typeface="Arial Narrow"/>
                <a:cs typeface="Arial Narrow"/>
              </a:rPr>
              <a:t>Ranking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145" dirty="0">
                <a:latin typeface="Arial Narrow"/>
                <a:cs typeface="Arial Narrow"/>
              </a:rPr>
              <a:t>Problem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225" y="4414544"/>
            <a:ext cx="572135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dirty="0">
                <a:latin typeface="Open Sans"/>
                <a:cs typeface="Open Sans"/>
              </a:rPr>
              <a:t>Similarity</a:t>
            </a:r>
            <a:r>
              <a:rPr sz="1850" spc="25" dirty="0">
                <a:latin typeface="Open Sans"/>
                <a:cs typeface="Open Sans"/>
              </a:rPr>
              <a:t> </a:t>
            </a:r>
            <a:r>
              <a:rPr sz="1850" dirty="0">
                <a:latin typeface="Open Sans"/>
                <a:cs typeface="Open Sans"/>
              </a:rPr>
              <a:t>is</a:t>
            </a:r>
            <a:r>
              <a:rPr sz="1850" spc="30" dirty="0">
                <a:latin typeface="Open Sans"/>
                <a:cs typeface="Open Sans"/>
              </a:rPr>
              <a:t> </a:t>
            </a:r>
            <a:r>
              <a:rPr sz="1850" dirty="0">
                <a:latin typeface="Open Sans"/>
                <a:cs typeface="Open Sans"/>
              </a:rPr>
              <a:t>not</a:t>
            </a:r>
            <a:r>
              <a:rPr sz="1850" spc="25" dirty="0">
                <a:latin typeface="Open Sans"/>
                <a:cs typeface="Open Sans"/>
              </a:rPr>
              <a:t> </a:t>
            </a:r>
            <a:r>
              <a:rPr sz="1850" dirty="0">
                <a:latin typeface="Open Sans"/>
                <a:cs typeface="Open Sans"/>
              </a:rPr>
              <a:t>enough;</a:t>
            </a:r>
            <a:r>
              <a:rPr sz="1850" spc="30" dirty="0">
                <a:latin typeface="Open Sans"/>
                <a:cs typeface="Open Sans"/>
              </a:rPr>
              <a:t> </a:t>
            </a:r>
            <a:r>
              <a:rPr sz="1850" dirty="0">
                <a:latin typeface="Open Sans"/>
                <a:cs typeface="Open Sans"/>
              </a:rPr>
              <a:t>we</a:t>
            </a:r>
            <a:r>
              <a:rPr sz="1850" spc="25" dirty="0">
                <a:latin typeface="Open Sans"/>
                <a:cs typeface="Open Sans"/>
              </a:rPr>
              <a:t> </a:t>
            </a:r>
            <a:r>
              <a:rPr sz="1850" dirty="0">
                <a:latin typeface="Open Sans"/>
                <a:cs typeface="Open Sans"/>
              </a:rPr>
              <a:t>need</a:t>
            </a:r>
            <a:r>
              <a:rPr sz="1850" spc="80" dirty="0">
                <a:latin typeface="Open Sans"/>
                <a:cs typeface="Open Sans"/>
              </a:rPr>
              <a:t> </a:t>
            </a:r>
            <a:r>
              <a:rPr sz="1850" b="1" dirty="0">
                <a:latin typeface="Open Sans"/>
                <a:cs typeface="Open Sans"/>
              </a:rPr>
              <a:t>Ranking</a:t>
            </a:r>
            <a:r>
              <a:rPr sz="1850" b="1" spc="30" dirty="0">
                <a:latin typeface="Open Sans"/>
                <a:cs typeface="Open Sans"/>
              </a:rPr>
              <a:t> </a:t>
            </a:r>
            <a:r>
              <a:rPr sz="1850" b="1" spc="-10" dirty="0">
                <a:latin typeface="Open Sans"/>
                <a:cs typeface="Open Sans"/>
              </a:rPr>
              <a:t>Quality</a:t>
            </a:r>
            <a:r>
              <a:rPr sz="1850" spc="-10" dirty="0">
                <a:latin typeface="Open Sans"/>
                <a:cs typeface="Open Sans"/>
              </a:rPr>
              <a:t>.</a:t>
            </a:r>
            <a:endParaRPr sz="185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41680"/>
          </a:xfrm>
          <a:custGeom>
            <a:avLst/>
            <a:gdLst/>
            <a:ahLst/>
            <a:cxnLst/>
            <a:rect l="l" t="t" r="r" b="b"/>
            <a:pathLst>
              <a:path w="9144000" h="741680">
                <a:moveTo>
                  <a:pt x="9143999" y="741374"/>
                </a:moveTo>
                <a:lnTo>
                  <a:pt x="0" y="741374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1374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721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Visual</a:t>
            </a:r>
            <a:r>
              <a:rPr sz="2300" spc="-25" dirty="0"/>
              <a:t> </a:t>
            </a:r>
            <a:r>
              <a:rPr sz="2300" dirty="0"/>
              <a:t>Case</a:t>
            </a:r>
            <a:r>
              <a:rPr sz="2300" spc="-25" dirty="0"/>
              <a:t> </a:t>
            </a:r>
            <a:r>
              <a:rPr sz="2300" dirty="0"/>
              <a:t>Study:</a:t>
            </a:r>
            <a:r>
              <a:rPr sz="2300" spc="-25" dirty="0"/>
              <a:t> </a:t>
            </a:r>
            <a:r>
              <a:rPr sz="2300" dirty="0"/>
              <a:t>The</a:t>
            </a:r>
            <a:r>
              <a:rPr sz="2300" spc="-25" dirty="0"/>
              <a:t> </a:t>
            </a:r>
            <a:r>
              <a:rPr sz="2300" spc="-10" dirty="0"/>
              <a:t>top-</a:t>
            </a:r>
            <a:r>
              <a:rPr sz="2300" dirty="0"/>
              <a:t>10</a:t>
            </a:r>
            <a:r>
              <a:rPr sz="2300" spc="-25" dirty="0"/>
              <a:t> </a:t>
            </a:r>
            <a:r>
              <a:rPr sz="2300" dirty="0"/>
              <a:t>ranked</a:t>
            </a:r>
            <a:r>
              <a:rPr sz="2300" spc="-25" dirty="0"/>
              <a:t> </a:t>
            </a:r>
            <a:r>
              <a:rPr sz="2300" spc="-20" dirty="0"/>
              <a:t>list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278" y="795037"/>
            <a:ext cx="5174399" cy="35534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04534" y="951964"/>
            <a:ext cx="2792095" cy="2684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6715" marR="238125" indent="-228600">
              <a:lnSpc>
                <a:spcPct val="114999"/>
              </a:lnSpc>
              <a:spcBef>
                <a:spcPts val="100"/>
              </a:spcBef>
            </a:pPr>
            <a:r>
              <a:rPr sz="1500" b="1" spc="-10" dirty="0">
                <a:latin typeface="Arial"/>
                <a:cs typeface="Arial"/>
              </a:rPr>
              <a:t>(Query-by-</a:t>
            </a:r>
            <a:r>
              <a:rPr sz="1500" b="1" dirty="0">
                <a:latin typeface="Arial"/>
                <a:cs typeface="Arial"/>
              </a:rPr>
              <a:t>Example):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spc="-50" dirty="0">
                <a:latin typeface="Arial"/>
                <a:cs typeface="Arial"/>
              </a:rPr>
              <a:t>* </a:t>
            </a:r>
            <a:r>
              <a:rPr sz="1500" dirty="0">
                <a:latin typeface="Arial"/>
                <a:cs typeface="Arial"/>
              </a:rPr>
              <a:t>System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found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8/10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dogs..</a:t>
            </a:r>
            <a:endParaRPr sz="1500">
              <a:latin typeface="Arial"/>
              <a:cs typeface="Arial"/>
            </a:endParaRPr>
          </a:p>
          <a:p>
            <a:pPr marL="386715" marR="5080" indent="-374650">
              <a:lnSpc>
                <a:spcPct val="119700"/>
              </a:lnSpc>
              <a:spcBef>
                <a:spcPts val="1500"/>
              </a:spcBef>
              <a:buSzPct val="126666"/>
              <a:buChar char="●"/>
              <a:tabLst>
                <a:tab pos="386715" algn="l"/>
              </a:tabLst>
            </a:pPr>
            <a:r>
              <a:rPr sz="1500" dirty="0">
                <a:latin typeface="Arial"/>
                <a:cs typeface="Arial"/>
              </a:rPr>
              <a:t>At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Rank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6</a:t>
            </a:r>
            <a:r>
              <a:rPr sz="1500" dirty="0">
                <a:latin typeface="Arial"/>
                <a:cs typeface="Arial"/>
              </a:rPr>
              <a:t>,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cat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appears.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It </a:t>
            </a:r>
            <a:r>
              <a:rPr sz="1500" dirty="0">
                <a:latin typeface="Arial"/>
                <a:cs typeface="Arial"/>
              </a:rPr>
              <a:t>matches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color</a:t>
            </a:r>
            <a:r>
              <a:rPr sz="1500" i="1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vector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but </a:t>
            </a:r>
            <a:r>
              <a:rPr sz="1500" dirty="0">
                <a:latin typeface="Arial"/>
                <a:cs typeface="Arial"/>
              </a:rPr>
              <a:t>fails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i="1" dirty="0">
                <a:latin typeface="Arial"/>
                <a:cs typeface="Arial"/>
              </a:rPr>
              <a:t>semantic</a:t>
            </a:r>
            <a:r>
              <a:rPr sz="1500" i="1" spc="-4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category.</a:t>
            </a:r>
            <a:endParaRPr sz="1500">
              <a:latin typeface="Arial"/>
              <a:cs typeface="Arial"/>
            </a:endParaRPr>
          </a:p>
          <a:p>
            <a:pPr marL="386715" marR="6350" indent="-374650">
              <a:lnSpc>
                <a:spcPct val="118100"/>
              </a:lnSpc>
              <a:spcBef>
                <a:spcPts val="325"/>
              </a:spcBef>
              <a:buSzPct val="126666"/>
              <a:buChar char="●"/>
              <a:tabLst>
                <a:tab pos="386715" algn="l"/>
              </a:tabLst>
            </a:pPr>
            <a:r>
              <a:rPr sz="1500" dirty="0">
                <a:latin typeface="Arial"/>
                <a:cs typeface="Arial"/>
              </a:rPr>
              <a:t>We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need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Ranking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Quality </a:t>
            </a:r>
            <a:r>
              <a:rPr sz="1500" dirty="0">
                <a:latin typeface="Arial"/>
                <a:cs typeface="Arial"/>
              </a:rPr>
              <a:t>metrics</a:t>
            </a:r>
            <a:r>
              <a:rPr sz="1500" spc="-6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that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penalize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the </a:t>
            </a:r>
            <a:r>
              <a:rPr sz="1500" dirty="0">
                <a:latin typeface="Arial"/>
                <a:cs typeface="Arial"/>
              </a:rPr>
              <a:t>system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for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putting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that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cat</a:t>
            </a:r>
            <a:r>
              <a:rPr sz="1500" spc="-25" dirty="0">
                <a:latin typeface="Arial"/>
                <a:cs typeface="Arial"/>
              </a:rPr>
              <a:t> at </a:t>
            </a:r>
            <a:r>
              <a:rPr sz="1500" dirty="0">
                <a:latin typeface="Arial"/>
                <a:cs typeface="Arial"/>
              </a:rPr>
              <a:t>Rank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6.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" y="768148"/>
            <a:ext cx="7400925" cy="42259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69265" indent="-333375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In</a:t>
            </a:r>
            <a:r>
              <a:rPr sz="1350" spc="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image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retrieval,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the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system</a:t>
            </a:r>
            <a:r>
              <a:rPr sz="1350" spc="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outputs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a</a:t>
            </a:r>
            <a:r>
              <a:rPr sz="1350" spc="3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ranked</a:t>
            </a:r>
            <a:r>
              <a:rPr sz="1350" b="1" spc="1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list</a:t>
            </a:r>
            <a:r>
              <a:rPr sz="1350" b="1" spc="1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of</a:t>
            </a:r>
            <a:r>
              <a:rPr sz="1350" b="1" spc="1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results</a:t>
            </a:r>
            <a:r>
              <a:rPr sz="1350" dirty="0">
                <a:latin typeface="Open Sans"/>
                <a:cs typeface="Open Sans"/>
              </a:rPr>
              <a:t>,</a:t>
            </a:r>
            <a:r>
              <a:rPr sz="1350" spc="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not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a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single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prediction</a:t>
            </a:r>
            <a:endParaRPr sz="1350">
              <a:latin typeface="Open Sans"/>
              <a:cs typeface="Open Sans"/>
            </a:endParaRPr>
          </a:p>
          <a:p>
            <a:pPr marL="241300">
              <a:lnSpc>
                <a:spcPct val="100000"/>
              </a:lnSpc>
              <a:spcBef>
                <a:spcPts val="1140"/>
              </a:spcBef>
            </a:pPr>
            <a:r>
              <a:rPr sz="1350" dirty="0">
                <a:latin typeface="Open Sans"/>
                <a:cs typeface="Open Sans"/>
              </a:rPr>
              <a:t>Unlike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classiﬁcation,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evaluation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must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consider: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spcBef>
                <a:spcPts val="1135"/>
              </a:spcBef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Multiple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correct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answers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60"/>
              </a:lnSpc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Ranking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order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of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results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Partial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correctness</a:t>
            </a:r>
            <a:endParaRPr sz="135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350" dirty="0">
                <a:latin typeface="Open Sans"/>
                <a:cs typeface="Open Sans"/>
              </a:rPr>
              <a:t>Key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objective: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spcBef>
                <a:spcPts val="1140"/>
              </a:spcBef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Retrieve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relevant</a:t>
            </a:r>
            <a:r>
              <a:rPr sz="1350" b="1" spc="20" dirty="0">
                <a:latin typeface="Open Sans"/>
                <a:cs typeface="Open Sans"/>
              </a:rPr>
              <a:t> </a:t>
            </a:r>
            <a:r>
              <a:rPr sz="1350" b="1" spc="-10" dirty="0">
                <a:latin typeface="Open Sans"/>
                <a:cs typeface="Open Sans"/>
              </a:rPr>
              <a:t>items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Rank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them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as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early</a:t>
            </a:r>
            <a:r>
              <a:rPr sz="1350" b="1" spc="1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as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spc="-10" dirty="0">
                <a:latin typeface="Open Sans"/>
                <a:cs typeface="Open Sans"/>
              </a:rPr>
              <a:t>possible</a:t>
            </a:r>
            <a:endParaRPr sz="1350">
              <a:latin typeface="Open Sans"/>
              <a:cs typeface="Open Sans"/>
            </a:endParaRPr>
          </a:p>
          <a:p>
            <a:pPr marL="12700" marR="1860550">
              <a:lnSpc>
                <a:spcPts val="1560"/>
              </a:lnSpc>
              <a:spcBef>
                <a:spcPts val="1240"/>
              </a:spcBef>
            </a:pPr>
            <a:r>
              <a:rPr sz="1350" dirty="0">
                <a:latin typeface="Open Sans"/>
                <a:cs typeface="Open Sans"/>
              </a:rPr>
              <a:t>Poor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ranking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leads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to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bad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user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experience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even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if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correct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items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exist </a:t>
            </a:r>
            <a:r>
              <a:rPr sz="1350" dirty="0">
                <a:latin typeface="Open Sans"/>
                <a:cs typeface="Open Sans"/>
              </a:rPr>
              <a:t>Metrics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must</a:t>
            </a:r>
            <a:r>
              <a:rPr sz="1350" spc="1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capture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both: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spcBef>
                <a:spcPts val="1095"/>
              </a:spcBef>
              <a:buFont typeface="Arial"/>
              <a:buChar char="●"/>
              <a:tabLst>
                <a:tab pos="469265" algn="l"/>
              </a:tabLst>
            </a:pPr>
            <a:r>
              <a:rPr sz="1350" b="1" dirty="0">
                <a:latin typeface="Open Sans"/>
                <a:cs typeface="Open Sans"/>
              </a:rPr>
              <a:t>Retrieval</a:t>
            </a:r>
            <a:r>
              <a:rPr sz="1350" b="1" spc="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success</a:t>
            </a:r>
            <a:r>
              <a:rPr sz="1350" b="1" spc="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(Did</a:t>
            </a:r>
            <a:r>
              <a:rPr sz="1350" b="1" spc="1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we</a:t>
            </a:r>
            <a:r>
              <a:rPr sz="1350" b="1" spc="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ﬁnd</a:t>
            </a:r>
            <a:r>
              <a:rPr sz="1350" b="1" spc="5" dirty="0">
                <a:latin typeface="Open Sans"/>
                <a:cs typeface="Open Sans"/>
              </a:rPr>
              <a:t> </a:t>
            </a:r>
            <a:r>
              <a:rPr sz="1350" b="1" spc="-20" dirty="0">
                <a:latin typeface="Open Sans"/>
                <a:cs typeface="Open Sans"/>
              </a:rPr>
              <a:t>it?)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0"/>
              </a:lnSpc>
              <a:buFont typeface="Arial"/>
              <a:buChar char="●"/>
              <a:tabLst>
                <a:tab pos="469265" algn="l"/>
              </a:tabLst>
            </a:pPr>
            <a:r>
              <a:rPr sz="1350" b="1" dirty="0">
                <a:latin typeface="Open Sans"/>
                <a:cs typeface="Open Sans"/>
              </a:rPr>
              <a:t>Ranking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quality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(How</a:t>
            </a:r>
            <a:r>
              <a:rPr sz="1350" b="1" spc="2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early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did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we</a:t>
            </a:r>
            <a:r>
              <a:rPr sz="1350" b="1" spc="20" dirty="0">
                <a:latin typeface="Open Sans"/>
                <a:cs typeface="Open Sans"/>
              </a:rPr>
              <a:t> </a:t>
            </a:r>
            <a:r>
              <a:rPr sz="1350" b="1" dirty="0">
                <a:latin typeface="Open Sans"/>
                <a:cs typeface="Open Sans"/>
              </a:rPr>
              <a:t>ﬁnd</a:t>
            </a:r>
            <a:r>
              <a:rPr sz="1350" b="1" spc="15" dirty="0">
                <a:latin typeface="Open Sans"/>
                <a:cs typeface="Open Sans"/>
              </a:rPr>
              <a:t> </a:t>
            </a:r>
            <a:r>
              <a:rPr sz="1350" b="1" spc="-20" dirty="0">
                <a:latin typeface="Open Sans"/>
                <a:cs typeface="Open Sans"/>
              </a:rPr>
              <a:t>it?)</a:t>
            </a:r>
            <a:endParaRPr sz="135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350" dirty="0">
                <a:latin typeface="Open Sans"/>
                <a:cs typeface="Open Sans"/>
              </a:rPr>
              <a:t>Two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fundamental</a:t>
            </a:r>
            <a:r>
              <a:rPr sz="1350" spc="1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metrics:</a:t>
            </a:r>
            <a:endParaRPr sz="1350">
              <a:latin typeface="Open Sans"/>
              <a:cs typeface="Open Sans"/>
            </a:endParaRPr>
          </a:p>
          <a:p>
            <a:pPr marL="469265" indent="-333375">
              <a:lnSpc>
                <a:spcPts val="1595"/>
              </a:lnSpc>
              <a:spcBef>
                <a:spcPts val="1140"/>
              </a:spcBef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Recall@K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dirty="0">
                <a:latin typeface="Arial"/>
                <a:cs typeface="Arial"/>
              </a:rPr>
              <a:t>→ </a:t>
            </a:r>
            <a:r>
              <a:rPr sz="1350" dirty="0">
                <a:latin typeface="Open Sans"/>
                <a:cs typeface="Open Sans"/>
              </a:rPr>
              <a:t>coverage-based</a:t>
            </a:r>
            <a:r>
              <a:rPr sz="1350" spc="2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evaluation</a:t>
            </a:r>
            <a:endParaRPr sz="1350">
              <a:latin typeface="Open Sans"/>
              <a:cs typeface="Open Sans"/>
            </a:endParaRPr>
          </a:p>
          <a:p>
            <a:pPr marL="469265" indent="-334010">
              <a:lnSpc>
                <a:spcPts val="1595"/>
              </a:lnSpc>
              <a:buFont typeface="Arial"/>
              <a:buChar char="●"/>
              <a:tabLst>
                <a:tab pos="469265" algn="l"/>
              </a:tabLst>
            </a:pPr>
            <a:r>
              <a:rPr sz="1350" dirty="0">
                <a:latin typeface="Open Sans"/>
                <a:cs typeface="Open Sans"/>
              </a:rPr>
              <a:t>Mean</a:t>
            </a:r>
            <a:r>
              <a:rPr sz="1350" spc="7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Average</a:t>
            </a:r>
            <a:r>
              <a:rPr sz="1350" spc="70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Precision</a:t>
            </a:r>
            <a:r>
              <a:rPr sz="1350" spc="75" dirty="0">
                <a:latin typeface="Open Sans"/>
                <a:cs typeface="Open Sans"/>
              </a:rPr>
              <a:t> </a:t>
            </a:r>
            <a:r>
              <a:rPr sz="1350" dirty="0">
                <a:latin typeface="Open Sans"/>
                <a:cs typeface="Open Sans"/>
              </a:rPr>
              <a:t>(mAP)</a:t>
            </a:r>
            <a:r>
              <a:rPr sz="1350" spc="80" dirty="0">
                <a:latin typeface="Open Sans"/>
                <a:cs typeface="Open Sans"/>
              </a:rPr>
              <a:t> </a:t>
            </a:r>
            <a:r>
              <a:rPr sz="1350" dirty="0">
                <a:latin typeface="Arial"/>
                <a:cs typeface="Arial"/>
              </a:rPr>
              <a:t>→</a:t>
            </a:r>
            <a:r>
              <a:rPr sz="1350" spc="45" dirty="0">
                <a:latin typeface="Arial"/>
                <a:cs typeface="Arial"/>
              </a:rPr>
              <a:t> </a:t>
            </a:r>
            <a:r>
              <a:rPr sz="1350" dirty="0">
                <a:latin typeface="Open Sans"/>
                <a:cs typeface="Open Sans"/>
              </a:rPr>
              <a:t>ranking-aware</a:t>
            </a:r>
            <a:r>
              <a:rPr sz="1350" spc="70" dirty="0">
                <a:latin typeface="Open Sans"/>
                <a:cs typeface="Open Sans"/>
              </a:rPr>
              <a:t> </a:t>
            </a:r>
            <a:r>
              <a:rPr sz="1350" spc="-10" dirty="0">
                <a:latin typeface="Open Sans"/>
                <a:cs typeface="Open Sans"/>
              </a:rPr>
              <a:t>evaluation</a:t>
            </a:r>
            <a:endParaRPr sz="135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41680"/>
          </a:xfrm>
          <a:custGeom>
            <a:avLst/>
            <a:gdLst/>
            <a:ahLst/>
            <a:cxnLst/>
            <a:rect l="l" t="t" r="r" b="b"/>
            <a:pathLst>
              <a:path w="9144000" h="741680">
                <a:moveTo>
                  <a:pt x="9143999" y="741374"/>
                </a:moveTo>
                <a:lnTo>
                  <a:pt x="0" y="741374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1374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721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Evaluation</a:t>
            </a:r>
            <a:r>
              <a:rPr sz="2300" spc="-35" dirty="0"/>
              <a:t> </a:t>
            </a:r>
            <a:r>
              <a:rPr sz="2300" dirty="0"/>
              <a:t>Metrics</a:t>
            </a:r>
            <a:r>
              <a:rPr sz="2300" spc="-30" dirty="0"/>
              <a:t> </a:t>
            </a:r>
            <a:r>
              <a:rPr sz="2300" dirty="0"/>
              <a:t>for</a:t>
            </a:r>
            <a:r>
              <a:rPr sz="2300" spc="-30" dirty="0"/>
              <a:t> </a:t>
            </a:r>
            <a:r>
              <a:rPr sz="2300" dirty="0"/>
              <a:t>Image</a:t>
            </a:r>
            <a:r>
              <a:rPr sz="2300" spc="-30" dirty="0"/>
              <a:t> </a:t>
            </a:r>
            <a:r>
              <a:rPr sz="2300" spc="-10" dirty="0"/>
              <a:t>Retrieval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099" y="897881"/>
            <a:ext cx="5045075" cy="4195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7365" indent="-345440">
              <a:lnSpc>
                <a:spcPts val="1770"/>
              </a:lnSpc>
              <a:spcBef>
                <a:spcPts val="125"/>
              </a:spcBef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Given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:Query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q,Ground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truth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set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spc="-25" dirty="0">
                <a:latin typeface="Open Sans"/>
                <a:cs typeface="Open Sans"/>
              </a:rPr>
              <a:t>G</a:t>
            </a:r>
            <a:r>
              <a:rPr sz="1500" spc="-37" baseline="-30555" dirty="0">
                <a:latin typeface="Open Sans"/>
                <a:cs typeface="Open Sans"/>
              </a:rPr>
              <a:t>q</a:t>
            </a:r>
            <a:endParaRPr sz="1500" baseline="-30555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Retrieved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ranked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list:</a:t>
            </a:r>
            <a:endParaRPr sz="1500">
              <a:latin typeface="Open Sans"/>
              <a:cs typeface="Open Sans"/>
            </a:endParaRPr>
          </a:p>
          <a:p>
            <a:pPr marL="50800" marR="2818130" indent="457200">
              <a:lnSpc>
                <a:spcPct val="163300"/>
              </a:lnSpc>
            </a:pPr>
            <a:r>
              <a:rPr sz="1500" dirty="0">
                <a:latin typeface="Open Sans"/>
                <a:cs typeface="Open Sans"/>
              </a:rPr>
              <a:t>Rq</a:t>
            </a:r>
            <a:r>
              <a:rPr sz="1500" spc="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=</a:t>
            </a:r>
            <a:r>
              <a:rPr sz="1500" spc="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[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</a:t>
            </a:r>
            <a:r>
              <a:rPr sz="1500" spc="-15" baseline="-30555" dirty="0">
                <a:latin typeface="Open Sans"/>
                <a:cs typeface="Open Sans"/>
              </a:rPr>
              <a:t>1</a:t>
            </a:r>
            <a:r>
              <a:rPr sz="1500" spc="-10" dirty="0">
                <a:latin typeface="Open Sans"/>
                <a:cs typeface="Open Sans"/>
              </a:rPr>
              <a:t>,r</a:t>
            </a:r>
            <a:r>
              <a:rPr sz="1500" spc="-15" baseline="-30555" dirty="0">
                <a:latin typeface="Open Sans"/>
                <a:cs typeface="Open Sans"/>
              </a:rPr>
              <a:t>2</a:t>
            </a:r>
            <a:r>
              <a:rPr sz="1500" spc="-10" dirty="0">
                <a:latin typeface="Open Sans"/>
                <a:cs typeface="Open Sans"/>
              </a:rPr>
              <a:t>….r</a:t>
            </a:r>
            <a:r>
              <a:rPr sz="1500" spc="-15" baseline="-30555" dirty="0">
                <a:latin typeface="Open Sans"/>
                <a:cs typeface="Open Sans"/>
              </a:rPr>
              <a:t>n</a:t>
            </a:r>
            <a:r>
              <a:rPr sz="1500" spc="-10" dirty="0">
                <a:latin typeface="Open Sans"/>
                <a:cs typeface="Open Sans"/>
              </a:rPr>
              <a:t>] </a:t>
            </a:r>
            <a:r>
              <a:rPr sz="1500" dirty="0">
                <a:latin typeface="Open Sans"/>
                <a:cs typeface="Open Sans"/>
              </a:rPr>
              <a:t>Each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retrieved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item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spc="-20" dirty="0">
                <a:latin typeface="Open Sans"/>
                <a:cs typeface="Open Sans"/>
              </a:rPr>
              <a:t>has: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spcBef>
                <a:spcPts val="1135"/>
              </a:spcBef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A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position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(rank)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A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relevance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label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(relevant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/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not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relevant)</a:t>
            </a:r>
            <a:endParaRPr sz="1500">
              <a:latin typeface="Open Sans"/>
              <a:cs typeface="Open Sans"/>
            </a:endParaRPr>
          </a:p>
          <a:p>
            <a:pPr marL="50800">
              <a:lnSpc>
                <a:spcPct val="100000"/>
              </a:lnSpc>
              <a:spcBef>
                <a:spcPts val="1140"/>
              </a:spcBef>
            </a:pPr>
            <a:r>
              <a:rPr sz="1500" dirty="0">
                <a:latin typeface="Open Sans"/>
                <a:cs typeface="Open Sans"/>
              </a:rPr>
              <a:t>Evaluation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involves: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spcBef>
                <a:spcPts val="1140"/>
              </a:spcBef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Comparing</a:t>
            </a:r>
            <a:r>
              <a:rPr sz="1500" spc="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retrieved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list</a:t>
            </a:r>
            <a:r>
              <a:rPr sz="1500" spc="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with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ground</a:t>
            </a:r>
            <a:r>
              <a:rPr sz="1500" spc="3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truth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39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Measuring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many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items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are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retrieved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Measuring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early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items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appear</a:t>
            </a:r>
            <a:endParaRPr sz="1500">
              <a:latin typeface="Open Sans"/>
              <a:cs typeface="Open Sans"/>
            </a:endParaRPr>
          </a:p>
          <a:p>
            <a:pPr marL="50800">
              <a:lnSpc>
                <a:spcPct val="100000"/>
              </a:lnSpc>
              <a:spcBef>
                <a:spcPts val="1135"/>
              </a:spcBef>
            </a:pPr>
            <a:r>
              <a:rPr sz="1500" spc="-10" dirty="0">
                <a:latin typeface="Open Sans"/>
                <a:cs typeface="Open Sans"/>
              </a:rPr>
              <a:t>Challenges: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spcBef>
                <a:spcPts val="1140"/>
              </a:spcBef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Multiple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items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per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query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39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Large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datasets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(millions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of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images)</a:t>
            </a:r>
            <a:endParaRPr sz="1500">
              <a:latin typeface="Open Sans"/>
              <a:cs typeface="Open Sans"/>
            </a:endParaRPr>
          </a:p>
          <a:p>
            <a:pPr marL="507365" indent="-345440">
              <a:lnSpc>
                <a:spcPts val="1770"/>
              </a:lnSpc>
              <a:buFont typeface="Arial"/>
              <a:buChar char="●"/>
              <a:tabLst>
                <a:tab pos="507365" algn="l"/>
              </a:tabLst>
            </a:pPr>
            <a:r>
              <a:rPr sz="1500" dirty="0">
                <a:latin typeface="Open Sans"/>
                <a:cs typeface="Open Sans"/>
              </a:rPr>
              <a:t>Imbalanced</a:t>
            </a:r>
            <a:r>
              <a:rPr sz="1500" spc="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relevance</a:t>
            </a:r>
            <a:r>
              <a:rPr sz="1500" spc="3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distribution</a:t>
            </a:r>
            <a:endParaRPr sz="15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76605"/>
          </a:xfrm>
          <a:custGeom>
            <a:avLst/>
            <a:gdLst/>
            <a:ahLst/>
            <a:cxnLst/>
            <a:rect l="l" t="t" r="r" b="b"/>
            <a:pathLst>
              <a:path w="9144000" h="776605">
                <a:moveTo>
                  <a:pt x="9143999" y="776099"/>
                </a:moveTo>
                <a:lnTo>
                  <a:pt x="0" y="7760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760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5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Formal</a:t>
            </a:r>
            <a:r>
              <a:rPr sz="2300" spc="-35" dirty="0"/>
              <a:t> </a:t>
            </a:r>
            <a:r>
              <a:rPr sz="2300" dirty="0"/>
              <a:t>Problem</a:t>
            </a:r>
            <a:r>
              <a:rPr sz="2300" spc="-30" dirty="0"/>
              <a:t> </a:t>
            </a:r>
            <a:r>
              <a:rPr sz="2300" spc="-10" dirty="0"/>
              <a:t>Definition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809072"/>
            <a:ext cx="6256020" cy="326199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205"/>
              </a:spcBef>
            </a:pPr>
            <a:r>
              <a:rPr sz="1700" dirty="0">
                <a:latin typeface="Open Sans"/>
                <a:cs typeface="Open Sans"/>
              </a:rPr>
              <a:t>A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good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evaluation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metric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should: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95"/>
              </a:lnSpc>
              <a:spcBef>
                <a:spcPts val="1110"/>
              </a:spcBef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Reward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retrieving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relevant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items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50"/>
              </a:lnSpc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Penalize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irrelevant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items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50"/>
              </a:lnSpc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Reward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early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ranking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of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relevant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items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95"/>
              </a:lnSpc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Penalize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late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ranking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of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relevant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items</a:t>
            </a:r>
            <a:endParaRPr sz="17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700" dirty="0">
                <a:latin typeface="Open Sans"/>
                <a:cs typeface="Open Sans"/>
              </a:rPr>
              <a:t>Additional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considerations: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95"/>
              </a:lnSpc>
              <a:spcBef>
                <a:spcPts val="1110"/>
              </a:spcBef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Scalability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for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large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datasets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50"/>
              </a:lnSpc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Interpretability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of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results</a:t>
            </a:r>
            <a:endParaRPr sz="1700">
              <a:latin typeface="Open Sans"/>
              <a:cs typeface="Open Sans"/>
            </a:endParaRPr>
          </a:p>
          <a:p>
            <a:pPr marL="469265" indent="-355600">
              <a:lnSpc>
                <a:spcPts val="1995"/>
              </a:lnSpc>
              <a:buSzPct val="97058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Sensitivity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to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ranking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errors</a:t>
            </a:r>
            <a:endParaRPr sz="17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1700" dirty="0">
                <a:latin typeface="Open Sans"/>
                <a:cs typeface="Open Sans"/>
              </a:rPr>
              <a:t>No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single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metric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captures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everything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55" dirty="0">
                <a:latin typeface="Arial"/>
                <a:cs typeface="Arial"/>
              </a:rPr>
              <a:t> </a:t>
            </a:r>
            <a:r>
              <a:rPr sz="1700" dirty="0">
                <a:latin typeface="Open Sans"/>
                <a:cs typeface="Open Sans"/>
              </a:rPr>
              <a:t>need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multiple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metrics</a:t>
            </a:r>
            <a:endParaRPr sz="17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23900"/>
          </a:xfrm>
          <a:custGeom>
            <a:avLst/>
            <a:gdLst/>
            <a:ahLst/>
            <a:cxnLst/>
            <a:rect l="l" t="t" r="r" b="b"/>
            <a:pathLst>
              <a:path w="9144000" h="723900">
                <a:moveTo>
                  <a:pt x="9143999" y="723599"/>
                </a:moveTo>
                <a:lnTo>
                  <a:pt x="0" y="7235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23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2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Evaluation</a:t>
            </a:r>
            <a:r>
              <a:rPr sz="2300" spc="-50" dirty="0"/>
              <a:t> </a:t>
            </a:r>
            <a:r>
              <a:rPr sz="2300" spc="-10" dirty="0"/>
              <a:t>Requirements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453" y="1652486"/>
            <a:ext cx="5859780" cy="911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ts val="1760"/>
              </a:lnSpc>
              <a:spcBef>
                <a:spcPts val="110"/>
              </a:spcBef>
              <a:buFont typeface="Arial"/>
              <a:buChar char="●"/>
              <a:tabLst>
                <a:tab pos="356870" algn="l"/>
              </a:tabLst>
            </a:pPr>
            <a:r>
              <a:rPr sz="1500" dirty="0">
                <a:latin typeface="Open Sans"/>
                <a:cs typeface="Open Sans"/>
              </a:rPr>
              <a:t>Measures</a:t>
            </a:r>
            <a:r>
              <a:rPr sz="1500" spc="-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how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many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items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are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retrieved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within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top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spc="-50" dirty="0">
                <a:latin typeface="Open Sans"/>
                <a:cs typeface="Open Sans"/>
              </a:rPr>
              <a:t>K</a:t>
            </a:r>
            <a:endParaRPr sz="1500">
              <a:latin typeface="Open Sans"/>
              <a:cs typeface="Open Sans"/>
            </a:endParaRPr>
          </a:p>
          <a:p>
            <a:pPr marL="356870" indent="-344170">
              <a:lnSpc>
                <a:spcPts val="1720"/>
              </a:lnSpc>
              <a:buFont typeface="Arial"/>
              <a:buChar char="●"/>
              <a:tabLst>
                <a:tab pos="356870" algn="l"/>
              </a:tabLst>
            </a:pPr>
            <a:r>
              <a:rPr sz="1500" dirty="0">
                <a:latin typeface="Open Sans"/>
                <a:cs typeface="Open Sans"/>
              </a:rPr>
              <a:t>Focuses on coverage, not</a:t>
            </a:r>
            <a:r>
              <a:rPr sz="1500" spc="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ranking</a:t>
            </a:r>
            <a:endParaRPr sz="1500">
              <a:latin typeface="Open Sans"/>
              <a:cs typeface="Open Sans"/>
            </a:endParaRPr>
          </a:p>
          <a:p>
            <a:pPr marL="356870" indent="-344170">
              <a:lnSpc>
                <a:spcPts val="1720"/>
              </a:lnSpc>
              <a:buFont typeface="Arial"/>
              <a:buChar char="●"/>
              <a:tabLst>
                <a:tab pos="356870" algn="l"/>
              </a:tabLst>
            </a:pPr>
            <a:r>
              <a:rPr sz="1500" dirty="0">
                <a:latin typeface="Open Sans"/>
                <a:cs typeface="Open Sans"/>
              </a:rPr>
              <a:t>Uses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binary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relevance</a:t>
            </a:r>
            <a:r>
              <a:rPr sz="1500" spc="-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(relevant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or</a:t>
            </a:r>
            <a:r>
              <a:rPr sz="1500" spc="-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not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relevant)</a:t>
            </a:r>
            <a:endParaRPr sz="1500">
              <a:latin typeface="Open Sans"/>
              <a:cs typeface="Open Sans"/>
            </a:endParaRPr>
          </a:p>
          <a:p>
            <a:pPr marL="356870" indent="-344170">
              <a:lnSpc>
                <a:spcPts val="1760"/>
              </a:lnSpc>
              <a:buFont typeface="Arial"/>
              <a:buChar char="●"/>
              <a:tabLst>
                <a:tab pos="356870" algn="l"/>
              </a:tabLst>
            </a:pPr>
            <a:r>
              <a:rPr sz="1500" dirty="0">
                <a:latin typeface="Open Sans"/>
                <a:cs typeface="Open Sans"/>
              </a:rPr>
              <a:t>Alternative</a:t>
            </a:r>
            <a:r>
              <a:rPr sz="1500" spc="1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set-</a:t>
            </a:r>
            <a:r>
              <a:rPr sz="1500" dirty="0">
                <a:latin typeface="Open Sans"/>
                <a:cs typeface="Open Sans"/>
              </a:rPr>
              <a:t>based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form:</a:t>
            </a:r>
            <a:endParaRPr sz="15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725" y="3158747"/>
            <a:ext cx="5673090" cy="1032510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600" spc="-10" dirty="0">
                <a:solidFill>
                  <a:srgbClr val="181818"/>
                </a:solidFill>
                <a:latin typeface="Open Sans"/>
                <a:cs typeface="Open Sans"/>
              </a:rPr>
              <a:t>Interpretation:</a:t>
            </a:r>
            <a:endParaRPr sz="1600">
              <a:latin typeface="Open Sans"/>
              <a:cs typeface="Open Sans"/>
            </a:endParaRPr>
          </a:p>
          <a:p>
            <a:pPr marL="469265" indent="-344170">
              <a:lnSpc>
                <a:spcPts val="1880"/>
              </a:lnSpc>
              <a:spcBef>
                <a:spcPts val="1125"/>
              </a:spcBef>
              <a:buClr>
                <a:srgbClr val="000000"/>
              </a:buClr>
              <a:buSzPct val="93750"/>
              <a:buFont typeface="Arial"/>
              <a:buChar char="●"/>
              <a:tabLst>
                <a:tab pos="469265" algn="l"/>
              </a:tabLst>
            </a:pP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High</a:t>
            </a:r>
            <a:r>
              <a:rPr sz="1600" spc="-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Recall@K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→</a:t>
            </a:r>
            <a:r>
              <a:rPr sz="16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system retrieves most relevant </a:t>
            </a:r>
            <a:r>
              <a:rPr sz="1600" spc="-10" dirty="0">
                <a:solidFill>
                  <a:srgbClr val="181818"/>
                </a:solidFill>
                <a:latin typeface="Open Sans"/>
                <a:cs typeface="Open Sans"/>
              </a:rPr>
              <a:t>items</a:t>
            </a:r>
            <a:endParaRPr sz="1600">
              <a:latin typeface="Open Sans"/>
              <a:cs typeface="Open Sans"/>
            </a:endParaRPr>
          </a:p>
          <a:p>
            <a:pPr marL="469265" indent="-344170">
              <a:lnSpc>
                <a:spcPts val="1880"/>
              </a:lnSpc>
              <a:buClr>
                <a:srgbClr val="000000"/>
              </a:buClr>
              <a:buSzPct val="93750"/>
              <a:buFont typeface="Arial"/>
              <a:buChar char="●"/>
              <a:tabLst>
                <a:tab pos="469265" algn="l"/>
              </a:tabLst>
            </a:pP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Low</a:t>
            </a:r>
            <a:r>
              <a:rPr sz="1600" spc="-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Recall@K</a:t>
            </a:r>
            <a:r>
              <a:rPr sz="1600" spc="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→</a:t>
            </a:r>
            <a:r>
              <a:rPr sz="16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many relevant</a:t>
            </a:r>
            <a:r>
              <a:rPr sz="1600" spc="-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00" dirty="0">
                <a:solidFill>
                  <a:srgbClr val="181818"/>
                </a:solidFill>
                <a:latin typeface="Open Sans"/>
                <a:cs typeface="Open Sans"/>
              </a:rPr>
              <a:t>items </a:t>
            </a:r>
            <a:r>
              <a:rPr sz="1600" spc="-10" dirty="0">
                <a:solidFill>
                  <a:srgbClr val="181818"/>
                </a:solidFill>
                <a:latin typeface="Open Sans"/>
                <a:cs typeface="Open Sans"/>
              </a:rPr>
              <a:t>missed</a:t>
            </a:r>
            <a:endParaRPr sz="1600">
              <a:latin typeface="Open Sans"/>
              <a:cs typeface="Open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8645" y="2702560"/>
            <a:ext cx="1835252" cy="50379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0"/>
            <a:ext cx="9144000" cy="737235"/>
          </a:xfrm>
          <a:custGeom>
            <a:avLst/>
            <a:gdLst/>
            <a:ahLst/>
            <a:cxnLst/>
            <a:rect l="l" t="t" r="r" b="b"/>
            <a:pathLst>
              <a:path w="9144000" h="737235">
                <a:moveTo>
                  <a:pt x="9143999" y="736799"/>
                </a:moveTo>
                <a:lnTo>
                  <a:pt x="0" y="736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367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Recall@K-</a:t>
            </a:r>
            <a:r>
              <a:rPr sz="2300" spc="-35" dirty="0"/>
              <a:t> </a:t>
            </a:r>
            <a:r>
              <a:rPr sz="2300" dirty="0"/>
              <a:t>Definition</a:t>
            </a:r>
            <a:r>
              <a:rPr sz="2300" spc="-25" dirty="0"/>
              <a:t> </a:t>
            </a:r>
            <a:r>
              <a:rPr sz="2300" dirty="0"/>
              <a:t>and</a:t>
            </a:r>
            <a:r>
              <a:rPr sz="2300" spc="-20" dirty="0"/>
              <a:t> </a:t>
            </a:r>
            <a:r>
              <a:rPr sz="2300" spc="-10" dirty="0"/>
              <a:t>Interpretation</a:t>
            </a:r>
            <a:endParaRPr sz="23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215" y="1021915"/>
            <a:ext cx="4158377" cy="484471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1700" y="1170176"/>
            <a:ext cx="4601210" cy="3492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62585" indent="-349885">
              <a:lnSpc>
                <a:spcPts val="1945"/>
              </a:lnSpc>
              <a:spcBef>
                <a:spcPts val="120"/>
              </a:spcBef>
              <a:buClr>
                <a:srgbClr val="000000"/>
              </a:buClr>
              <a:buSzPct val="93939"/>
              <a:buFont typeface="Arial"/>
              <a:buChar char="●"/>
              <a:tabLst>
                <a:tab pos="362585" algn="l"/>
              </a:tabLst>
            </a:pP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Example: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Relevant</a:t>
            </a:r>
            <a:r>
              <a:rPr sz="1650" spc="2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items: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{A,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B,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C,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25" dirty="0">
                <a:solidFill>
                  <a:srgbClr val="181818"/>
                </a:solidFill>
                <a:latin typeface="Open Sans"/>
                <a:cs typeface="Open Sans"/>
              </a:rPr>
              <a:t>D}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Retrieved: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[X,</a:t>
            </a:r>
            <a:r>
              <a:rPr sz="1650" spc="3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A,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Y,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B,</a:t>
            </a:r>
            <a:r>
              <a:rPr sz="1650" spc="3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25" dirty="0">
                <a:solidFill>
                  <a:srgbClr val="181818"/>
                </a:solidFill>
                <a:latin typeface="Open Sans"/>
                <a:cs typeface="Open Sans"/>
              </a:rPr>
              <a:t>Z]</a:t>
            </a:r>
            <a:endParaRPr sz="1650">
              <a:latin typeface="Open Sans"/>
              <a:cs typeface="Open Sans"/>
            </a:endParaRPr>
          </a:p>
          <a:p>
            <a:pPr marL="362585" indent="-349885">
              <a:lnSpc>
                <a:spcPts val="1945"/>
              </a:lnSpc>
              <a:buClr>
                <a:srgbClr val="000000"/>
              </a:buClr>
              <a:buSzPct val="93939"/>
              <a:buFont typeface="Arial"/>
              <a:buChar char="●"/>
              <a:tabLst>
                <a:tab pos="3625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Relevant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in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top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5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=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{A,</a:t>
            </a:r>
            <a:r>
              <a:rPr sz="1650" spc="2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25" dirty="0">
                <a:solidFill>
                  <a:srgbClr val="181818"/>
                </a:solidFill>
                <a:latin typeface="Open Sans"/>
                <a:cs typeface="Open Sans"/>
              </a:rPr>
              <a:t>B}</a:t>
            </a:r>
            <a:endParaRPr sz="1650">
              <a:latin typeface="Open Sans"/>
              <a:cs typeface="Open Sans"/>
            </a:endParaRPr>
          </a:p>
          <a:p>
            <a:pPr marL="730885">
              <a:lnSpc>
                <a:spcPct val="100000"/>
              </a:lnSpc>
              <a:spcBef>
                <a:spcPts val="1130"/>
              </a:spcBef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Recall@5=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2/4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=</a:t>
            </a:r>
            <a:r>
              <a:rPr sz="1650" spc="3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25" dirty="0">
                <a:solidFill>
                  <a:srgbClr val="181818"/>
                </a:solidFill>
                <a:latin typeface="Open Sans"/>
                <a:cs typeface="Open Sans"/>
              </a:rPr>
              <a:t>0.5</a:t>
            </a:r>
            <a:endParaRPr sz="1650">
              <a:latin typeface="Open Sans"/>
              <a:cs typeface="Open Sans"/>
            </a:endParaRPr>
          </a:p>
          <a:p>
            <a:pPr marL="362585" indent="-349885">
              <a:lnSpc>
                <a:spcPts val="1945"/>
              </a:lnSpc>
              <a:spcBef>
                <a:spcPts val="1125"/>
              </a:spcBef>
              <a:buClr>
                <a:srgbClr val="000000"/>
              </a:buClr>
              <a:buSzPct val="93939"/>
              <a:buFont typeface="Arial"/>
              <a:buChar char="●"/>
              <a:tabLst>
                <a:tab pos="362585" algn="l"/>
              </a:tabLst>
            </a:pP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Observations: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Recall</a:t>
            </a:r>
            <a:r>
              <a:rPr sz="1650" spc="1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increases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as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K</a:t>
            </a:r>
            <a:r>
              <a:rPr sz="1650" spc="1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increases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Recall@1</a:t>
            </a:r>
            <a:r>
              <a:rPr sz="1650" spc="2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is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strict,</a:t>
            </a:r>
            <a:r>
              <a:rPr sz="1650" spc="2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Recall@10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is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relaxed</a:t>
            </a:r>
            <a:endParaRPr sz="1650">
              <a:latin typeface="Open Sans"/>
              <a:cs typeface="Open Sans"/>
            </a:endParaRPr>
          </a:p>
          <a:p>
            <a:pPr marL="362585" indent="-349885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●"/>
              <a:tabLst>
                <a:tab pos="3625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Key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 behavior: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Monotonic</a:t>
            </a:r>
            <a:r>
              <a:rPr sz="1650" spc="5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increasing</a:t>
            </a:r>
            <a:r>
              <a:rPr sz="1650" spc="6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function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Maximum</a:t>
            </a:r>
            <a:r>
              <a:rPr sz="1650" spc="2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value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=</a:t>
            </a:r>
            <a:r>
              <a:rPr sz="1650" spc="3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50" dirty="0">
                <a:solidFill>
                  <a:srgbClr val="181818"/>
                </a:solidFill>
                <a:latin typeface="Open Sans"/>
                <a:cs typeface="Open Sans"/>
              </a:rPr>
              <a:t>1</a:t>
            </a:r>
            <a:endParaRPr sz="1650">
              <a:latin typeface="Open Sans"/>
              <a:cs typeface="Open Sans"/>
            </a:endParaRPr>
          </a:p>
          <a:p>
            <a:pPr marL="362585" indent="-349885">
              <a:lnSpc>
                <a:spcPts val="1905"/>
              </a:lnSpc>
              <a:buClr>
                <a:srgbClr val="000000"/>
              </a:buClr>
              <a:buSzPct val="93939"/>
              <a:buFont typeface="Arial"/>
              <a:buChar char="●"/>
              <a:tabLst>
                <a:tab pos="3625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Does</a:t>
            </a:r>
            <a:r>
              <a:rPr sz="1650" spc="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NOT</a:t>
            </a:r>
            <a:r>
              <a:rPr sz="1650" spc="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diﬀerentiate:</a:t>
            </a:r>
            <a:endParaRPr sz="1650">
              <a:latin typeface="Open Sans"/>
              <a:cs typeface="Open Sans"/>
            </a:endParaRPr>
          </a:p>
          <a:p>
            <a:pPr marL="819785" lvl="1" indent="-350520">
              <a:lnSpc>
                <a:spcPts val="1945"/>
              </a:lnSpc>
              <a:buClr>
                <a:srgbClr val="000000"/>
              </a:buClr>
              <a:buSzPct val="93939"/>
              <a:buFont typeface="Arial"/>
              <a:buChar char="○"/>
              <a:tabLst>
                <a:tab pos="819785" algn="l"/>
              </a:tabLst>
            </a:pP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Rank</a:t>
            </a:r>
            <a:r>
              <a:rPr sz="1650" spc="1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1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vs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Rank</a:t>
            </a:r>
            <a:r>
              <a:rPr sz="1650" spc="20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dirty="0">
                <a:solidFill>
                  <a:srgbClr val="181818"/>
                </a:solidFill>
                <a:latin typeface="Open Sans"/>
                <a:cs typeface="Open Sans"/>
              </a:rPr>
              <a:t>5</a:t>
            </a:r>
            <a:r>
              <a:rPr sz="1650" spc="15" dirty="0">
                <a:solidFill>
                  <a:srgbClr val="181818"/>
                </a:solidFill>
                <a:latin typeface="Open Sans"/>
                <a:cs typeface="Open Sans"/>
              </a:rPr>
              <a:t> </a:t>
            </a:r>
            <a:r>
              <a:rPr sz="1650" spc="-10" dirty="0">
                <a:solidFill>
                  <a:srgbClr val="181818"/>
                </a:solidFill>
                <a:latin typeface="Open Sans"/>
                <a:cs typeface="Open Sans"/>
              </a:rPr>
              <a:t>relevance</a:t>
            </a:r>
            <a:endParaRPr sz="165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23900"/>
          </a:xfrm>
          <a:custGeom>
            <a:avLst/>
            <a:gdLst/>
            <a:ahLst/>
            <a:cxnLst/>
            <a:rect l="l" t="t" r="r" b="b"/>
            <a:pathLst>
              <a:path w="9144000" h="723900">
                <a:moveTo>
                  <a:pt x="9143999" y="723599"/>
                </a:moveTo>
                <a:lnTo>
                  <a:pt x="0" y="7235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23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2108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Recall@K:</a:t>
            </a:r>
            <a:r>
              <a:rPr sz="2300" spc="-35" dirty="0"/>
              <a:t> </a:t>
            </a:r>
            <a:r>
              <a:rPr sz="2300" dirty="0"/>
              <a:t>Detailed</a:t>
            </a:r>
            <a:r>
              <a:rPr sz="2300" spc="-25" dirty="0"/>
              <a:t> </a:t>
            </a:r>
            <a:r>
              <a:rPr sz="2300" dirty="0"/>
              <a:t>Example</a:t>
            </a:r>
            <a:r>
              <a:rPr sz="2300" spc="-25" dirty="0"/>
              <a:t> </a:t>
            </a:r>
            <a:r>
              <a:rPr sz="2300" dirty="0"/>
              <a:t>and</a:t>
            </a:r>
            <a:r>
              <a:rPr sz="2300" spc="-20" dirty="0"/>
              <a:t> </a:t>
            </a:r>
            <a:r>
              <a:rPr sz="2300" spc="-10" dirty="0"/>
              <a:t>Behavior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/>
              <a:t>Strengths:</a:t>
            </a:r>
          </a:p>
          <a:p>
            <a:pPr marL="469265" indent="-337820">
              <a:lnSpc>
                <a:spcPct val="100000"/>
              </a:lnSpc>
              <a:spcBef>
                <a:spcPts val="1315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Simple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and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intuitive</a:t>
            </a:r>
          </a:p>
          <a:p>
            <a:pPr marL="469265" indent="-337820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Eﬃcient</a:t>
            </a:r>
            <a:r>
              <a:rPr b="0" spc="4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for</a:t>
            </a:r>
            <a:r>
              <a:rPr b="0" spc="4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large-scale</a:t>
            </a:r>
            <a:r>
              <a:rPr b="0" spc="40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retrieval</a:t>
            </a:r>
          </a:p>
          <a:p>
            <a:pPr marL="469265" indent="-337820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Widely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used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in</a:t>
            </a:r>
            <a:r>
              <a:rPr b="0" spc="2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systems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like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CLIP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model</a:t>
            </a:r>
          </a:p>
          <a:p>
            <a:pPr marL="469265" indent="-337820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Good</a:t>
            </a:r>
            <a:r>
              <a:rPr b="0" spc="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for</a:t>
            </a:r>
            <a:r>
              <a:rPr b="0" spc="1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evaluating</a:t>
            </a:r>
            <a:r>
              <a:rPr b="0" spc="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retrieval</a:t>
            </a:r>
            <a:r>
              <a:rPr b="0" spc="10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success</a:t>
            </a: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pc="-10" dirty="0"/>
              <a:t>Limitations:</a:t>
            </a:r>
          </a:p>
          <a:p>
            <a:pPr marL="469265" indent="-337820">
              <a:lnSpc>
                <a:spcPct val="100000"/>
              </a:lnSpc>
              <a:spcBef>
                <a:spcPts val="1320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Ignores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ranking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order</a:t>
            </a:r>
          </a:p>
          <a:p>
            <a:pPr marL="469265" indent="-337820">
              <a:lnSpc>
                <a:spcPct val="100000"/>
              </a:lnSpc>
              <a:spcBef>
                <a:spcPts val="115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Treats</a:t>
            </a:r>
            <a:r>
              <a:rPr b="0" spc="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all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top-K</a:t>
            </a:r>
            <a:r>
              <a:rPr b="0" spc="2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positions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equally</a:t>
            </a:r>
          </a:p>
          <a:p>
            <a:pPr marL="469265" indent="-337820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Cannot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distinguish</a:t>
            </a:r>
            <a:r>
              <a:rPr b="0" spc="2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good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vs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poor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ranking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within</a:t>
            </a:r>
            <a:r>
              <a:rPr b="0" spc="2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top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spc="-50" dirty="0">
                <a:latin typeface="Open Sans"/>
                <a:cs typeface="Open Sans"/>
              </a:rPr>
              <a:t>K</a:t>
            </a:r>
          </a:p>
          <a:p>
            <a:pPr marL="469265" indent="-337820">
              <a:lnSpc>
                <a:spcPct val="100000"/>
              </a:lnSpc>
              <a:spcBef>
                <a:spcPts val="114"/>
              </a:spcBef>
              <a:buFont typeface="Arial"/>
              <a:buChar char="●"/>
              <a:tabLst>
                <a:tab pos="469265" algn="l"/>
              </a:tabLst>
            </a:pPr>
            <a:r>
              <a:rPr b="0" dirty="0">
                <a:latin typeface="Open Sans"/>
                <a:cs typeface="Open Sans"/>
              </a:rPr>
              <a:t>Binary</a:t>
            </a:r>
            <a:r>
              <a:rPr b="0" spc="15" dirty="0">
                <a:latin typeface="Open Sans"/>
                <a:cs typeface="Open Sans"/>
              </a:rPr>
              <a:t> </a:t>
            </a:r>
            <a:r>
              <a:rPr b="0" dirty="0">
                <a:latin typeface="Open Sans"/>
                <a:cs typeface="Open Sans"/>
              </a:rPr>
              <a:t>relevance</a:t>
            </a:r>
            <a:r>
              <a:rPr b="0" spc="20" dirty="0">
                <a:latin typeface="Open Sans"/>
                <a:cs typeface="Open Sans"/>
              </a:rPr>
              <a:t> </a:t>
            </a:r>
            <a:r>
              <a:rPr b="0" spc="-10" dirty="0">
                <a:latin typeface="Open Sans"/>
                <a:cs typeface="Open Sans"/>
              </a:rPr>
              <a:t>assumption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49935"/>
          </a:xfrm>
          <a:custGeom>
            <a:avLst/>
            <a:gdLst/>
            <a:ahLst/>
            <a:cxnLst/>
            <a:rect l="l" t="t" r="r" b="b"/>
            <a:pathLst>
              <a:path w="9144000" h="749935">
                <a:moveTo>
                  <a:pt x="9143999" y="749699"/>
                </a:moveTo>
                <a:lnTo>
                  <a:pt x="0" y="7496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96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3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Recall@K:</a:t>
            </a:r>
            <a:r>
              <a:rPr sz="2300" spc="-35" dirty="0"/>
              <a:t> </a:t>
            </a:r>
            <a:r>
              <a:rPr sz="2300" dirty="0"/>
              <a:t>Strengths</a:t>
            </a:r>
            <a:r>
              <a:rPr sz="2300" spc="-20" dirty="0"/>
              <a:t> </a:t>
            </a:r>
            <a:r>
              <a:rPr sz="2300" dirty="0"/>
              <a:t>and</a:t>
            </a:r>
            <a:r>
              <a:rPr sz="2300" spc="-20" dirty="0"/>
              <a:t> </a:t>
            </a:r>
            <a:r>
              <a:rPr sz="2300" spc="-10" dirty="0"/>
              <a:t>Limitation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067005"/>
            <a:ext cx="5524500" cy="376491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469265" indent="-359410">
              <a:lnSpc>
                <a:spcPct val="100000"/>
              </a:lnSpc>
              <a:spcBef>
                <a:spcPts val="121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Consider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two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systems:</a:t>
            </a:r>
            <a:endParaRPr sz="17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1700" dirty="0">
                <a:latin typeface="Open Sans"/>
                <a:cs typeface="Open Sans"/>
              </a:rPr>
              <a:t>System</a:t>
            </a:r>
            <a:r>
              <a:rPr sz="1700" spc="-25" dirty="0">
                <a:latin typeface="Open Sans"/>
                <a:cs typeface="Open Sans"/>
              </a:rPr>
              <a:t> A:</a:t>
            </a:r>
            <a:endParaRPr sz="1700">
              <a:latin typeface="Open Sans"/>
              <a:cs typeface="Open Sans"/>
            </a:endParaRPr>
          </a:p>
          <a:p>
            <a:pPr marL="12700" marR="2741295" indent="456565">
              <a:lnSpc>
                <a:spcPct val="154600"/>
              </a:lnSpc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Relevant at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ranks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[1,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spc="-25" dirty="0">
                <a:latin typeface="Open Sans"/>
                <a:cs typeface="Open Sans"/>
              </a:rPr>
              <a:t>2] </a:t>
            </a:r>
            <a:r>
              <a:rPr sz="1700" dirty="0">
                <a:latin typeface="Open Sans"/>
                <a:cs typeface="Open Sans"/>
              </a:rPr>
              <a:t>System</a:t>
            </a:r>
            <a:r>
              <a:rPr sz="1700" spc="-25" dirty="0">
                <a:latin typeface="Open Sans"/>
                <a:cs typeface="Open Sans"/>
              </a:rPr>
              <a:t> B:</a:t>
            </a:r>
            <a:endParaRPr sz="1700">
              <a:latin typeface="Open Sans"/>
              <a:cs typeface="Open Sans"/>
            </a:endParaRPr>
          </a:p>
          <a:p>
            <a:pPr marL="469265" indent="-359410">
              <a:lnSpc>
                <a:spcPts val="1995"/>
              </a:lnSpc>
              <a:spcBef>
                <a:spcPts val="111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Relevant at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ranks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[9,</a:t>
            </a:r>
            <a:r>
              <a:rPr sz="1700" spc="5" dirty="0">
                <a:latin typeface="Open Sans"/>
                <a:cs typeface="Open Sans"/>
              </a:rPr>
              <a:t> </a:t>
            </a:r>
            <a:r>
              <a:rPr sz="1700" spc="-25" dirty="0">
                <a:latin typeface="Open Sans"/>
                <a:cs typeface="Open Sans"/>
              </a:rPr>
              <a:t>10]</a:t>
            </a:r>
            <a:endParaRPr sz="1700">
              <a:latin typeface="Open Sans"/>
              <a:cs typeface="Open Sans"/>
            </a:endParaRPr>
          </a:p>
          <a:p>
            <a:pPr marL="469265" indent="-359410">
              <a:lnSpc>
                <a:spcPts val="1955"/>
              </a:lnSpc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Both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may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have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same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Recall@10</a:t>
            </a:r>
            <a:endParaRPr sz="1700">
              <a:latin typeface="Open Sans"/>
              <a:cs typeface="Open Sans"/>
            </a:endParaRPr>
          </a:p>
          <a:p>
            <a:pPr marL="469265" indent="-359410">
              <a:lnSpc>
                <a:spcPts val="1955"/>
              </a:lnSpc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But</a:t>
            </a:r>
            <a:r>
              <a:rPr sz="1700" spc="-1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System</a:t>
            </a:r>
            <a:r>
              <a:rPr sz="1700" spc="-1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</a:t>
            </a:r>
            <a:r>
              <a:rPr sz="1700" spc="-1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is</a:t>
            </a:r>
            <a:r>
              <a:rPr sz="1700" spc="-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clearly</a:t>
            </a:r>
            <a:r>
              <a:rPr sz="1700" spc="-10" dirty="0">
                <a:latin typeface="Open Sans"/>
                <a:cs typeface="Open Sans"/>
              </a:rPr>
              <a:t> better</a:t>
            </a:r>
            <a:endParaRPr sz="1700">
              <a:latin typeface="Open Sans"/>
              <a:cs typeface="Open Sans"/>
            </a:endParaRPr>
          </a:p>
          <a:p>
            <a:pPr marL="469265" indent="-359410">
              <a:lnSpc>
                <a:spcPts val="1955"/>
              </a:lnSpc>
              <a:buFont typeface="Arial"/>
              <a:buChar char="●"/>
              <a:tabLst>
                <a:tab pos="469265" algn="l"/>
              </a:tabLst>
            </a:pPr>
            <a:r>
              <a:rPr sz="1700" spc="-10" dirty="0">
                <a:latin typeface="Open Sans"/>
                <a:cs typeface="Open Sans"/>
              </a:rPr>
              <a:t>Problem:</a:t>
            </a:r>
            <a:endParaRPr sz="1700">
              <a:latin typeface="Open Sans"/>
              <a:cs typeface="Open Sans"/>
            </a:endParaRPr>
          </a:p>
          <a:p>
            <a:pPr marL="926465" lvl="1" indent="-359410">
              <a:lnSpc>
                <a:spcPts val="1955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Recall@K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ignores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position</a:t>
            </a:r>
            <a:r>
              <a:rPr sz="1700" b="1" spc="-25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of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relevant</a:t>
            </a:r>
            <a:r>
              <a:rPr sz="1700" b="1" spc="-25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items</a:t>
            </a:r>
            <a:endParaRPr sz="1700">
              <a:latin typeface="Open Sans"/>
              <a:cs typeface="Open Sans"/>
            </a:endParaRPr>
          </a:p>
          <a:p>
            <a:pPr marL="469265" indent="-359410">
              <a:lnSpc>
                <a:spcPts val="1955"/>
              </a:lnSpc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Need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</a:t>
            </a:r>
            <a:r>
              <a:rPr sz="1700" spc="-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metric</a:t>
            </a:r>
            <a:r>
              <a:rPr sz="1700" spc="-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that:</a:t>
            </a:r>
            <a:endParaRPr sz="1700">
              <a:latin typeface="Open Sans"/>
              <a:cs typeface="Open Sans"/>
            </a:endParaRPr>
          </a:p>
          <a:p>
            <a:pPr marL="926465" lvl="1" indent="-359410">
              <a:lnSpc>
                <a:spcPts val="1955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Rewards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early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retrieval</a:t>
            </a:r>
            <a:endParaRPr sz="1700">
              <a:latin typeface="Open Sans"/>
              <a:cs typeface="Open Sans"/>
            </a:endParaRPr>
          </a:p>
          <a:p>
            <a:pPr marL="926465" lvl="1" indent="-359410">
              <a:lnSpc>
                <a:spcPts val="1995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Penalizes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late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retrieval</a:t>
            </a:r>
            <a:endParaRPr sz="17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37235"/>
          </a:xfrm>
          <a:custGeom>
            <a:avLst/>
            <a:gdLst/>
            <a:ahLst/>
            <a:cxnLst/>
            <a:rect l="l" t="t" r="r" b="b"/>
            <a:pathLst>
              <a:path w="9144000" h="737235">
                <a:moveTo>
                  <a:pt x="9143999" y="736799"/>
                </a:moveTo>
                <a:lnTo>
                  <a:pt x="0" y="736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367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Why</a:t>
            </a:r>
            <a:r>
              <a:rPr sz="2300" spc="-30" dirty="0"/>
              <a:t> </a:t>
            </a:r>
            <a:r>
              <a:rPr sz="2300" dirty="0"/>
              <a:t>Recall@K</a:t>
            </a:r>
            <a:r>
              <a:rPr sz="2300" spc="-15" dirty="0"/>
              <a:t> </a:t>
            </a:r>
            <a:r>
              <a:rPr sz="2300" dirty="0"/>
              <a:t>is</a:t>
            </a:r>
            <a:r>
              <a:rPr sz="2300" spc="-20" dirty="0"/>
              <a:t> </a:t>
            </a:r>
            <a:r>
              <a:rPr sz="2300" dirty="0"/>
              <a:t>not</a:t>
            </a:r>
            <a:r>
              <a:rPr sz="2300" spc="-15" dirty="0"/>
              <a:t> </a:t>
            </a:r>
            <a:r>
              <a:rPr sz="2300" spc="-10" dirty="0"/>
              <a:t>enough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090446"/>
            <a:ext cx="5267325" cy="3380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Open Sans"/>
                <a:cs typeface="Open Sans"/>
              </a:rPr>
              <a:t>Precision@K=Relevant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items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in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top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K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/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spc="-50" dirty="0">
                <a:latin typeface="Open Sans"/>
                <a:cs typeface="Open Sans"/>
              </a:rPr>
              <a:t>K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31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Measures</a:t>
            </a:r>
            <a:r>
              <a:rPr sz="1700" spc="-6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accuracy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of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retrieved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results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05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Complements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Recall:</a:t>
            </a:r>
            <a:endParaRPr sz="1700">
              <a:latin typeface="Open Sans"/>
              <a:cs typeface="Open Sans"/>
            </a:endParaRPr>
          </a:p>
          <a:p>
            <a:pPr marL="12700" marR="5080" indent="335915">
              <a:lnSpc>
                <a:spcPct val="164000"/>
              </a:lnSpc>
            </a:pPr>
            <a:r>
              <a:rPr sz="1700" dirty="0">
                <a:latin typeface="Open Sans"/>
                <a:cs typeface="Open Sans"/>
              </a:rPr>
              <a:t>Recall</a:t>
            </a:r>
            <a:r>
              <a:rPr sz="1700" spc="-15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50" dirty="0">
                <a:latin typeface="Arial"/>
                <a:cs typeface="Arial"/>
              </a:rPr>
              <a:t> </a:t>
            </a:r>
            <a:r>
              <a:rPr sz="1700" dirty="0">
                <a:latin typeface="Open Sans"/>
                <a:cs typeface="Open Sans"/>
              </a:rPr>
              <a:t>completeness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,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Precision</a:t>
            </a:r>
            <a:r>
              <a:rPr sz="1700" spc="-5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55" dirty="0">
                <a:latin typeface="Arial"/>
                <a:cs typeface="Arial"/>
              </a:rPr>
              <a:t> </a:t>
            </a:r>
            <a:r>
              <a:rPr sz="1700" spc="-10" dirty="0">
                <a:latin typeface="Open Sans"/>
                <a:cs typeface="Open Sans"/>
              </a:rPr>
              <a:t>correctness </a:t>
            </a:r>
            <a:r>
              <a:rPr sz="1700" spc="-20" dirty="0">
                <a:latin typeface="Open Sans"/>
                <a:cs typeface="Open Sans"/>
              </a:rPr>
              <a:t>Trade-</a:t>
            </a:r>
            <a:r>
              <a:rPr sz="1700" spc="-25" dirty="0">
                <a:latin typeface="Open Sans"/>
                <a:cs typeface="Open Sans"/>
              </a:rPr>
              <a:t>oﬀ:</a:t>
            </a:r>
            <a:endParaRPr sz="1700">
              <a:latin typeface="Open Sans"/>
              <a:cs typeface="Open Sans"/>
            </a:endParaRPr>
          </a:p>
          <a:p>
            <a:pPr marL="469265" indent="-341630">
              <a:lnSpc>
                <a:spcPct val="100000"/>
              </a:lnSpc>
              <a:spcBef>
                <a:spcPts val="1305"/>
              </a:spcBef>
              <a:buSzPct val="85294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High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precision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60" dirty="0">
                <a:latin typeface="Arial"/>
                <a:cs typeface="Arial"/>
              </a:rPr>
              <a:t> </a:t>
            </a:r>
            <a:r>
              <a:rPr sz="1700" dirty="0">
                <a:latin typeface="Open Sans"/>
                <a:cs typeface="Open Sans"/>
              </a:rPr>
              <a:t>fewer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but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accurate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results</a:t>
            </a:r>
            <a:endParaRPr sz="1700">
              <a:latin typeface="Open Sans"/>
              <a:cs typeface="Open Sans"/>
            </a:endParaRPr>
          </a:p>
          <a:p>
            <a:pPr marL="469265" indent="-341630">
              <a:lnSpc>
                <a:spcPct val="100000"/>
              </a:lnSpc>
              <a:spcBef>
                <a:spcPts val="110"/>
              </a:spcBef>
              <a:buSzPct val="85294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High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recall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60" dirty="0">
                <a:latin typeface="Arial"/>
                <a:cs typeface="Arial"/>
              </a:rPr>
              <a:t> </a:t>
            </a:r>
            <a:r>
              <a:rPr sz="1700" dirty="0">
                <a:latin typeface="Open Sans"/>
                <a:cs typeface="Open Sans"/>
              </a:rPr>
              <a:t>more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results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but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less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accurate</a:t>
            </a:r>
            <a:endParaRPr sz="17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700" spc="-10" dirty="0">
                <a:latin typeface="Open Sans"/>
                <a:cs typeface="Open Sans"/>
              </a:rPr>
              <a:t>Limitation:</a:t>
            </a:r>
            <a:endParaRPr sz="1700">
              <a:latin typeface="Open Sans"/>
              <a:cs typeface="Open Sans"/>
            </a:endParaRPr>
          </a:p>
          <a:p>
            <a:pPr marL="469265" indent="-341630">
              <a:lnSpc>
                <a:spcPct val="100000"/>
              </a:lnSpc>
              <a:spcBef>
                <a:spcPts val="1305"/>
              </a:spcBef>
              <a:buSzPct val="85294"/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Still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does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not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fully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capture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ranking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quality</a:t>
            </a:r>
            <a:endParaRPr sz="17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49935"/>
          </a:xfrm>
          <a:custGeom>
            <a:avLst/>
            <a:gdLst/>
            <a:ahLst/>
            <a:cxnLst/>
            <a:rect l="l" t="t" r="r" b="b"/>
            <a:pathLst>
              <a:path w="9144000" h="749935">
                <a:moveTo>
                  <a:pt x="9143999" y="749699"/>
                </a:moveTo>
                <a:lnTo>
                  <a:pt x="0" y="7496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496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3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Precision</a:t>
            </a:r>
            <a:r>
              <a:rPr sz="2300" spc="-25" dirty="0"/>
              <a:t> </a:t>
            </a:r>
            <a:r>
              <a:rPr sz="2300" dirty="0"/>
              <a:t>and</a:t>
            </a:r>
            <a:r>
              <a:rPr sz="2300" spc="-25" dirty="0"/>
              <a:t> </a:t>
            </a:r>
            <a:r>
              <a:rPr sz="2300" dirty="0"/>
              <a:t>Its</a:t>
            </a:r>
            <a:r>
              <a:rPr sz="2300" spc="-25" dirty="0"/>
              <a:t> </a:t>
            </a:r>
            <a:r>
              <a:rPr sz="2300" spc="-20" dirty="0"/>
              <a:t>Role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8262" y="2192075"/>
            <a:ext cx="4615180" cy="107696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370"/>
              </a:spcBef>
              <a:buFont typeface="Arial"/>
              <a:buChar char="●"/>
              <a:tabLst>
                <a:tab pos="356235" algn="l"/>
              </a:tabLst>
            </a:pPr>
            <a:r>
              <a:rPr sz="1500" dirty="0">
                <a:latin typeface="Open Sans"/>
                <a:cs typeface="Open Sans"/>
              </a:rPr>
              <a:t>P(k):</a:t>
            </a:r>
            <a:r>
              <a:rPr sz="1500" spc="-4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precision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at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rank</a:t>
            </a:r>
            <a:r>
              <a:rPr sz="1500" spc="-40" dirty="0">
                <a:latin typeface="Open Sans"/>
                <a:cs typeface="Open Sans"/>
              </a:rPr>
              <a:t> </a:t>
            </a:r>
            <a:r>
              <a:rPr sz="1500" spc="-50" dirty="0">
                <a:latin typeface="Open Sans"/>
                <a:cs typeface="Open Sans"/>
              </a:rPr>
              <a:t>k</a:t>
            </a:r>
            <a:endParaRPr sz="1500">
              <a:latin typeface="Open Sans"/>
              <a:cs typeface="Open Sans"/>
            </a:endParaRPr>
          </a:p>
          <a:p>
            <a:pPr marL="356235" indent="-343535">
              <a:lnSpc>
                <a:spcPct val="100000"/>
              </a:lnSpc>
              <a:spcBef>
                <a:spcPts val="270"/>
              </a:spcBef>
              <a:buFont typeface="Arial"/>
              <a:buChar char="●"/>
              <a:tabLst>
                <a:tab pos="356235" algn="l"/>
              </a:tabLst>
            </a:pPr>
            <a:r>
              <a:rPr sz="1500" dirty="0">
                <a:latin typeface="Open Sans"/>
                <a:cs typeface="Open Sans"/>
              </a:rPr>
              <a:t>rel(k):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1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if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relevant,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else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spc="-50" dirty="0">
                <a:latin typeface="Open Sans"/>
                <a:cs typeface="Open Sans"/>
              </a:rPr>
              <a:t>0</a:t>
            </a:r>
            <a:endParaRPr sz="1500">
              <a:latin typeface="Open Sans"/>
              <a:cs typeface="Open Sans"/>
            </a:endParaRPr>
          </a:p>
          <a:p>
            <a:pPr marL="356235" indent="-343535">
              <a:lnSpc>
                <a:spcPct val="100000"/>
              </a:lnSpc>
              <a:spcBef>
                <a:spcPts val="270"/>
              </a:spcBef>
              <a:buFont typeface="Arial"/>
              <a:buChar char="●"/>
              <a:tabLst>
                <a:tab pos="356235" algn="l"/>
              </a:tabLst>
            </a:pPr>
            <a:r>
              <a:rPr sz="1500" spc="-10" dirty="0">
                <a:latin typeface="Open Sans"/>
                <a:cs typeface="Open Sans"/>
              </a:rPr>
              <a:t>Computes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precision</a:t>
            </a:r>
            <a:r>
              <a:rPr sz="1500" spc="-15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only</a:t>
            </a:r>
            <a:r>
              <a:rPr sz="1500" b="1" spc="-30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at</a:t>
            </a:r>
            <a:r>
              <a:rPr sz="1500" b="1" spc="-30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relevant</a:t>
            </a:r>
            <a:r>
              <a:rPr sz="1500" b="1" spc="-30" dirty="0">
                <a:latin typeface="Open Sans"/>
                <a:cs typeface="Open Sans"/>
              </a:rPr>
              <a:t> </a:t>
            </a:r>
            <a:r>
              <a:rPr sz="1500" b="1" spc="-10" dirty="0">
                <a:latin typeface="Open Sans"/>
                <a:cs typeface="Open Sans"/>
              </a:rPr>
              <a:t>positions</a:t>
            </a:r>
            <a:endParaRPr sz="1500">
              <a:latin typeface="Open Sans"/>
              <a:cs typeface="Open Sans"/>
            </a:endParaRPr>
          </a:p>
          <a:p>
            <a:pPr marL="356235" indent="-343535">
              <a:lnSpc>
                <a:spcPct val="100000"/>
              </a:lnSpc>
              <a:spcBef>
                <a:spcPts val="270"/>
              </a:spcBef>
              <a:buFont typeface="Arial"/>
              <a:buChar char="●"/>
              <a:tabLst>
                <a:tab pos="356235" algn="l"/>
              </a:tabLst>
            </a:pPr>
            <a:r>
              <a:rPr sz="1500" spc="-10" dirty="0">
                <a:latin typeface="Open Sans"/>
                <a:cs typeface="Open Sans"/>
              </a:rPr>
              <a:t>Averages</a:t>
            </a:r>
            <a:r>
              <a:rPr sz="1500" spc="-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these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precision</a:t>
            </a:r>
            <a:r>
              <a:rPr sz="1500" spc="-3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values</a:t>
            </a:r>
            <a:endParaRPr sz="15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3297" y="1205614"/>
            <a:ext cx="2545255" cy="79709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9144000" cy="723900"/>
          </a:xfrm>
          <a:custGeom>
            <a:avLst/>
            <a:gdLst/>
            <a:ahLst/>
            <a:cxnLst/>
            <a:rect l="l" t="t" r="r" b="b"/>
            <a:pathLst>
              <a:path w="9144000" h="723900">
                <a:moveTo>
                  <a:pt x="9143999" y="723599"/>
                </a:moveTo>
                <a:lnTo>
                  <a:pt x="0" y="7235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23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2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Average</a:t>
            </a:r>
            <a:r>
              <a:rPr sz="2300" spc="-75" dirty="0"/>
              <a:t> </a:t>
            </a:r>
            <a:r>
              <a:rPr sz="2300" dirty="0"/>
              <a:t>Precision(AP):</a:t>
            </a:r>
            <a:r>
              <a:rPr sz="2300" spc="-70" dirty="0"/>
              <a:t> </a:t>
            </a:r>
            <a:r>
              <a:rPr sz="2300" spc="-10" dirty="0"/>
              <a:t>Definition</a:t>
            </a:r>
            <a:endParaRPr sz="23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353" y="1277929"/>
            <a:ext cx="3434715" cy="12020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417195" indent="-351790">
              <a:lnSpc>
                <a:spcPct val="100000"/>
              </a:lnSpc>
              <a:spcBef>
                <a:spcPts val="195"/>
              </a:spcBef>
              <a:buFont typeface="Arial"/>
              <a:buChar char="●"/>
              <a:tabLst>
                <a:tab pos="417195" algn="l"/>
              </a:tabLst>
            </a:pPr>
            <a:r>
              <a:rPr sz="1600" dirty="0">
                <a:latin typeface="Open Sans"/>
                <a:cs typeface="Open Sans"/>
              </a:rPr>
              <a:t>Same</a:t>
            </a:r>
            <a:r>
              <a:rPr sz="1600" spc="-25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object?</a:t>
            </a:r>
            <a:r>
              <a:rPr sz="1600" spc="-25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(instance-level)</a:t>
            </a:r>
            <a:endParaRPr sz="1600">
              <a:latin typeface="Open Sans"/>
              <a:cs typeface="Open Sans"/>
            </a:endParaRPr>
          </a:p>
          <a:p>
            <a:pPr marL="417195" indent="-351790">
              <a:lnSpc>
                <a:spcPct val="100000"/>
              </a:lnSpc>
              <a:spcBef>
                <a:spcPts val="95"/>
              </a:spcBef>
              <a:buFont typeface="Arial"/>
              <a:buChar char="●"/>
              <a:tabLst>
                <a:tab pos="417195" algn="l"/>
              </a:tabLst>
            </a:pPr>
            <a:r>
              <a:rPr sz="1600" dirty="0">
                <a:latin typeface="Open Sans"/>
                <a:cs typeface="Open Sans"/>
              </a:rPr>
              <a:t>Same</a:t>
            </a:r>
            <a:r>
              <a:rPr sz="1600" spc="-30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category?</a:t>
            </a:r>
            <a:r>
              <a:rPr sz="1600" spc="-30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(semantic-level)</a:t>
            </a:r>
            <a:endParaRPr sz="1600">
              <a:latin typeface="Open Sans"/>
              <a:cs typeface="Open Sans"/>
            </a:endParaRPr>
          </a:p>
          <a:p>
            <a:pPr marL="417195" indent="-351790">
              <a:lnSpc>
                <a:spcPct val="100000"/>
              </a:lnSpc>
              <a:spcBef>
                <a:spcPts val="95"/>
              </a:spcBef>
              <a:buFont typeface="Arial"/>
              <a:buChar char="●"/>
              <a:tabLst>
                <a:tab pos="417195" algn="l"/>
              </a:tabLst>
            </a:pPr>
            <a:r>
              <a:rPr sz="1600" dirty="0">
                <a:latin typeface="Open Sans"/>
                <a:cs typeface="Open Sans"/>
              </a:rPr>
              <a:t>Context</a:t>
            </a:r>
            <a:r>
              <a:rPr sz="1600" spc="-35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similarity?</a:t>
            </a:r>
            <a:endParaRPr sz="16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1600" dirty="0">
                <a:latin typeface="Open Sans"/>
                <a:cs typeface="Open Sans"/>
              </a:rPr>
              <a:t>No</a:t>
            </a:r>
            <a:r>
              <a:rPr sz="1600" spc="-45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single</a:t>
            </a:r>
            <a:r>
              <a:rPr sz="1600" spc="-45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universal</a:t>
            </a:r>
            <a:r>
              <a:rPr sz="1600" spc="-40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deﬁnition</a:t>
            </a:r>
            <a:endParaRPr sz="16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3025" y="171811"/>
            <a:ext cx="26530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Arial Narrow"/>
                <a:cs typeface="Arial Narrow"/>
              </a:rPr>
              <a:t>What</a:t>
            </a:r>
            <a:r>
              <a:rPr spc="-45" dirty="0">
                <a:latin typeface="Arial Narrow"/>
                <a:cs typeface="Arial Narrow"/>
              </a:rPr>
              <a:t> </a:t>
            </a:r>
            <a:r>
              <a:rPr spc="-220" dirty="0">
                <a:latin typeface="Arial Narrow"/>
                <a:cs typeface="Arial Narrow"/>
              </a:rPr>
              <a:t>Does</a:t>
            </a:r>
            <a:r>
              <a:rPr spc="-40" dirty="0">
                <a:latin typeface="Arial Narrow"/>
                <a:cs typeface="Arial Narrow"/>
              </a:rPr>
              <a:t> </a:t>
            </a:r>
            <a:r>
              <a:rPr spc="-114" dirty="0">
                <a:latin typeface="Arial Narrow"/>
                <a:cs typeface="Arial Narrow"/>
              </a:rPr>
              <a:t>“Similarity”</a:t>
            </a:r>
            <a:r>
              <a:rPr spc="-40" dirty="0">
                <a:latin typeface="Arial Narrow"/>
                <a:cs typeface="Arial Narrow"/>
              </a:rPr>
              <a:t> </a:t>
            </a:r>
            <a:r>
              <a:rPr spc="-210" dirty="0">
                <a:latin typeface="Arial Narrow"/>
                <a:cs typeface="Arial Narrow"/>
              </a:rPr>
              <a:t>Mean?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911372"/>
            <a:ext cx="2052320" cy="6210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50" dirty="0">
                <a:latin typeface="Open Sans"/>
                <a:cs typeface="Open Sans"/>
              </a:rPr>
              <a:t>Retrieved:</a:t>
            </a:r>
            <a:r>
              <a:rPr sz="1450" spc="60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[A,</a:t>
            </a:r>
            <a:r>
              <a:rPr sz="1450" spc="60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X,</a:t>
            </a:r>
            <a:r>
              <a:rPr sz="1450" spc="60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B,</a:t>
            </a:r>
            <a:r>
              <a:rPr sz="1450" spc="60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Y,</a:t>
            </a:r>
            <a:r>
              <a:rPr sz="1450" spc="65" dirty="0">
                <a:latin typeface="Open Sans"/>
                <a:cs typeface="Open Sans"/>
              </a:rPr>
              <a:t> </a:t>
            </a:r>
            <a:r>
              <a:rPr sz="1450" spc="-25" dirty="0">
                <a:latin typeface="Open Sans"/>
                <a:cs typeface="Open Sans"/>
              </a:rPr>
              <a:t>C]</a:t>
            </a:r>
            <a:endParaRPr sz="145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450" dirty="0">
                <a:latin typeface="Open Sans"/>
                <a:cs typeface="Open Sans"/>
              </a:rPr>
              <a:t>Relevant:</a:t>
            </a:r>
            <a:r>
              <a:rPr sz="1450" spc="65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{A,</a:t>
            </a:r>
            <a:r>
              <a:rPr sz="1450" spc="70" dirty="0">
                <a:latin typeface="Open Sans"/>
                <a:cs typeface="Open Sans"/>
              </a:rPr>
              <a:t> </a:t>
            </a:r>
            <a:r>
              <a:rPr sz="1450" dirty="0">
                <a:latin typeface="Open Sans"/>
                <a:cs typeface="Open Sans"/>
              </a:rPr>
              <a:t>B,</a:t>
            </a:r>
            <a:r>
              <a:rPr sz="1450" spc="70" dirty="0">
                <a:latin typeface="Open Sans"/>
                <a:cs typeface="Open Sans"/>
              </a:rPr>
              <a:t> </a:t>
            </a:r>
            <a:r>
              <a:rPr sz="1450" spc="-25" dirty="0">
                <a:latin typeface="Open Sans"/>
                <a:cs typeface="Open Sans"/>
              </a:rPr>
              <a:t>C}</a:t>
            </a:r>
            <a:endParaRPr sz="145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725" y="4087635"/>
            <a:ext cx="3571875" cy="80391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sz="1600" dirty="0">
                <a:latin typeface="Open Sans"/>
                <a:cs typeface="Open Sans"/>
              </a:rPr>
              <a:t>AP=(1+0.67+0.6)/3</a:t>
            </a:r>
            <a:r>
              <a:rPr sz="1600" spc="105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≈</a:t>
            </a:r>
            <a:r>
              <a:rPr sz="1600" spc="110" dirty="0">
                <a:latin typeface="Open Sans"/>
                <a:cs typeface="Open Sans"/>
              </a:rPr>
              <a:t> </a:t>
            </a:r>
            <a:r>
              <a:rPr sz="1600" spc="-10" dirty="0">
                <a:latin typeface="Open Sans"/>
                <a:cs typeface="Open Sans"/>
              </a:rPr>
              <a:t>0.756</a:t>
            </a:r>
            <a:endParaRPr sz="1600">
              <a:latin typeface="Open Sans"/>
              <a:cs typeface="Open Sans"/>
            </a:endParaRPr>
          </a:p>
          <a:p>
            <a:pPr marL="469265" indent="-353695">
              <a:lnSpc>
                <a:spcPct val="100000"/>
              </a:lnSpc>
              <a:spcBef>
                <a:spcPts val="1145"/>
              </a:spcBef>
              <a:buFont typeface="Arial"/>
              <a:buChar char="●"/>
              <a:tabLst>
                <a:tab pos="469265" algn="l"/>
              </a:tabLst>
            </a:pPr>
            <a:r>
              <a:rPr sz="1600" dirty="0">
                <a:latin typeface="Open Sans"/>
                <a:cs typeface="Open Sans"/>
              </a:rPr>
              <a:t>Early</a:t>
            </a:r>
            <a:r>
              <a:rPr sz="1600" spc="75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correct</a:t>
            </a:r>
            <a:r>
              <a:rPr sz="1600" spc="75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results</a:t>
            </a:r>
            <a:r>
              <a:rPr sz="1600" spc="80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increase</a:t>
            </a:r>
            <a:r>
              <a:rPr sz="1600" spc="75" dirty="0">
                <a:latin typeface="Open Sans"/>
                <a:cs typeface="Open Sans"/>
              </a:rPr>
              <a:t> </a:t>
            </a:r>
            <a:r>
              <a:rPr sz="1600" spc="-25" dirty="0">
                <a:latin typeface="Open Sans"/>
                <a:cs typeface="Open Sans"/>
              </a:rPr>
              <a:t>AP</a:t>
            </a:r>
            <a:endParaRPr sz="1600">
              <a:latin typeface="Open Sans"/>
              <a:cs typeface="Open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58495"/>
          </a:xfrm>
          <a:custGeom>
            <a:avLst/>
            <a:gdLst/>
            <a:ahLst/>
            <a:cxnLst/>
            <a:rect l="l" t="t" r="r" b="b"/>
            <a:pathLst>
              <a:path w="9144000" h="658495">
                <a:moveTo>
                  <a:pt x="9143999" y="658499"/>
                </a:moveTo>
                <a:lnTo>
                  <a:pt x="0" y="658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658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7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Average</a:t>
            </a:r>
            <a:r>
              <a:rPr sz="2300" spc="-65" dirty="0"/>
              <a:t> </a:t>
            </a:r>
            <a:r>
              <a:rPr sz="2300" dirty="0"/>
              <a:t>Precision:</a:t>
            </a:r>
            <a:r>
              <a:rPr sz="2300" spc="-60" dirty="0"/>
              <a:t> </a:t>
            </a:r>
            <a:r>
              <a:rPr sz="2300" dirty="0"/>
              <a:t>Detailed</a:t>
            </a:r>
            <a:r>
              <a:rPr sz="2300" spc="-60" dirty="0"/>
              <a:t> </a:t>
            </a:r>
            <a:r>
              <a:rPr sz="2300" spc="-10" dirty="0"/>
              <a:t>Example</a:t>
            </a:r>
            <a:endParaRPr sz="230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71312" y="1615237"/>
          <a:ext cx="5109210" cy="2373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6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Rank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Item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Relevant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Precisiom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1/1=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2/3=0.67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0" dirty="0">
                          <a:latin typeface="Arial"/>
                          <a:cs typeface="Arial"/>
                        </a:rPr>
                        <a:t>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3/5=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0.6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139449"/>
            <a:ext cx="4705350" cy="2764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34110">
              <a:lnSpc>
                <a:spcPct val="150600"/>
              </a:lnSpc>
              <a:spcBef>
                <a:spcPts val="100"/>
              </a:spcBef>
            </a:pPr>
            <a:r>
              <a:rPr sz="1800" spc="-10" dirty="0">
                <a:latin typeface="Open Sans"/>
                <a:cs typeface="Open Sans"/>
              </a:rPr>
              <a:t>Considers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ranking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order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explicitly Rewards:</a:t>
            </a:r>
            <a:endParaRPr sz="1800">
              <a:latin typeface="Open Sans"/>
              <a:cs typeface="Open Sans"/>
            </a:endParaRPr>
          </a:p>
          <a:p>
            <a:pPr marL="12700" marR="1957070" indent="456565">
              <a:lnSpc>
                <a:spcPct val="150600"/>
              </a:lnSpc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Early</a:t>
            </a:r>
            <a:r>
              <a:rPr sz="1800" spc="-8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correct</a:t>
            </a:r>
            <a:r>
              <a:rPr sz="1800" spc="-8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retrieval Penalizes:</a:t>
            </a:r>
            <a:endParaRPr sz="18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1090"/>
              </a:spcBef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Late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correct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retrieval</a:t>
            </a:r>
            <a:endParaRPr sz="1800">
              <a:latin typeface="Open Sans"/>
              <a:cs typeface="Open Sans"/>
            </a:endParaRPr>
          </a:p>
          <a:p>
            <a:pPr marL="12700" marR="5080">
              <a:lnSpc>
                <a:spcPts val="2050"/>
              </a:lnSpc>
              <a:spcBef>
                <a:spcPts val="1250"/>
              </a:spcBef>
            </a:pPr>
            <a:r>
              <a:rPr sz="1800" dirty="0">
                <a:latin typeface="Open Sans"/>
                <a:cs typeface="Open Sans"/>
              </a:rPr>
              <a:t>Provides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smooth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and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continuous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evaluation </a:t>
            </a:r>
            <a:r>
              <a:rPr sz="1800" dirty="0">
                <a:latin typeface="Open Sans"/>
                <a:cs typeface="Open Sans"/>
              </a:rPr>
              <a:t>More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informative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than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Recall@K</a:t>
            </a:r>
            <a:endParaRPr sz="18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23900"/>
          </a:xfrm>
          <a:custGeom>
            <a:avLst/>
            <a:gdLst/>
            <a:ahLst/>
            <a:cxnLst/>
            <a:rect l="l" t="t" r="r" b="b"/>
            <a:pathLst>
              <a:path w="9144000" h="723900">
                <a:moveTo>
                  <a:pt x="9143999" y="723599"/>
                </a:moveTo>
                <a:lnTo>
                  <a:pt x="0" y="7235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23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2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Why</a:t>
            </a:r>
            <a:r>
              <a:rPr sz="2300" spc="-150" dirty="0"/>
              <a:t> </a:t>
            </a:r>
            <a:r>
              <a:rPr sz="2300" dirty="0"/>
              <a:t>Average</a:t>
            </a:r>
            <a:r>
              <a:rPr sz="2300" spc="-75" dirty="0"/>
              <a:t> </a:t>
            </a:r>
            <a:r>
              <a:rPr sz="2300" dirty="0"/>
              <a:t>Precision</a:t>
            </a:r>
            <a:r>
              <a:rPr sz="2300" spc="-75" dirty="0"/>
              <a:t> </a:t>
            </a:r>
            <a:r>
              <a:rPr sz="2300" dirty="0"/>
              <a:t>Works</a:t>
            </a:r>
            <a:r>
              <a:rPr sz="2300" spc="-70" dirty="0"/>
              <a:t> </a:t>
            </a:r>
            <a:r>
              <a:rPr sz="2300" spc="-10" dirty="0"/>
              <a:t>Better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968829"/>
            <a:ext cx="4069079" cy="215138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550" dirty="0">
                <a:latin typeface="Open Sans"/>
                <a:cs typeface="Open Sans"/>
              </a:rPr>
              <a:t>Q</a:t>
            </a:r>
            <a:r>
              <a:rPr sz="1550" spc="5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=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number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of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spc="-10" dirty="0">
                <a:latin typeface="Open Sans"/>
                <a:cs typeface="Open Sans"/>
              </a:rPr>
              <a:t>queries</a:t>
            </a:r>
            <a:endParaRPr sz="1550">
              <a:latin typeface="Open Sans"/>
              <a:cs typeface="Open Sans"/>
            </a:endParaRPr>
          </a:p>
          <a:p>
            <a:pPr marL="12700" marR="356235">
              <a:lnSpc>
                <a:spcPct val="160700"/>
              </a:lnSpc>
            </a:pPr>
            <a:r>
              <a:rPr sz="1550" dirty="0">
                <a:latin typeface="Open Sans"/>
                <a:cs typeface="Open Sans"/>
              </a:rPr>
              <a:t>Computes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average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AP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across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all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spc="-10" dirty="0">
                <a:latin typeface="Open Sans"/>
                <a:cs typeface="Open Sans"/>
              </a:rPr>
              <a:t>queries </a:t>
            </a:r>
            <a:r>
              <a:rPr sz="1550" dirty="0">
                <a:latin typeface="Open Sans"/>
                <a:cs typeface="Open Sans"/>
              </a:rPr>
              <a:t>Provides</a:t>
            </a:r>
            <a:r>
              <a:rPr sz="1550" spc="2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global</a:t>
            </a:r>
            <a:r>
              <a:rPr sz="1550" spc="25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system</a:t>
            </a:r>
            <a:r>
              <a:rPr sz="1550" spc="25" dirty="0">
                <a:latin typeface="Open Sans"/>
                <a:cs typeface="Open Sans"/>
              </a:rPr>
              <a:t> </a:t>
            </a:r>
            <a:r>
              <a:rPr sz="1550" spc="-10" dirty="0">
                <a:latin typeface="Open Sans"/>
                <a:cs typeface="Open Sans"/>
              </a:rPr>
              <a:t>performance Interpretation:</a:t>
            </a:r>
            <a:endParaRPr sz="1550">
              <a:latin typeface="Open Sans"/>
              <a:cs typeface="Open Sans"/>
            </a:endParaRPr>
          </a:p>
          <a:p>
            <a:pPr marL="469265" indent="-323215">
              <a:lnSpc>
                <a:spcPts val="1825"/>
              </a:lnSpc>
              <a:spcBef>
                <a:spcPts val="1130"/>
              </a:spcBef>
              <a:buSzPct val="77419"/>
              <a:buFont typeface="Arial"/>
              <a:buChar char="●"/>
              <a:tabLst>
                <a:tab pos="469265" algn="l"/>
              </a:tabLst>
            </a:pPr>
            <a:r>
              <a:rPr sz="1550" dirty="0">
                <a:latin typeface="Open Sans"/>
                <a:cs typeface="Open Sans"/>
              </a:rPr>
              <a:t>High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mAP</a:t>
            </a:r>
            <a:r>
              <a:rPr sz="1550" spc="20" dirty="0">
                <a:latin typeface="Open Sans"/>
                <a:cs typeface="Open Sans"/>
              </a:rPr>
              <a:t> </a:t>
            </a:r>
            <a:r>
              <a:rPr sz="1550" dirty="0">
                <a:latin typeface="Arial"/>
                <a:cs typeface="Arial"/>
              </a:rPr>
              <a:t>→</a:t>
            </a:r>
            <a:r>
              <a:rPr sz="1550" spc="-10" dirty="0">
                <a:latin typeface="Arial"/>
                <a:cs typeface="Arial"/>
              </a:rPr>
              <a:t> </a:t>
            </a:r>
            <a:r>
              <a:rPr sz="1550" dirty="0">
                <a:latin typeface="Open Sans"/>
                <a:cs typeface="Open Sans"/>
              </a:rPr>
              <a:t>consistently</a:t>
            </a:r>
            <a:r>
              <a:rPr sz="1550" spc="15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good</a:t>
            </a:r>
            <a:r>
              <a:rPr sz="1550" spc="15" dirty="0">
                <a:latin typeface="Open Sans"/>
                <a:cs typeface="Open Sans"/>
              </a:rPr>
              <a:t> </a:t>
            </a:r>
            <a:r>
              <a:rPr sz="1550" spc="-10" dirty="0">
                <a:latin typeface="Open Sans"/>
                <a:cs typeface="Open Sans"/>
              </a:rPr>
              <a:t>ranking</a:t>
            </a:r>
            <a:endParaRPr sz="1550">
              <a:latin typeface="Open Sans"/>
              <a:cs typeface="Open Sans"/>
            </a:endParaRPr>
          </a:p>
          <a:p>
            <a:pPr marL="469265" indent="-323215">
              <a:lnSpc>
                <a:spcPts val="1825"/>
              </a:lnSpc>
              <a:buSzPct val="77419"/>
              <a:buFont typeface="Arial"/>
              <a:buChar char="●"/>
              <a:tabLst>
                <a:tab pos="469265" algn="l"/>
              </a:tabLst>
            </a:pPr>
            <a:r>
              <a:rPr sz="1550" dirty="0">
                <a:latin typeface="Open Sans"/>
                <a:cs typeface="Open Sans"/>
              </a:rPr>
              <a:t>Low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mAP</a:t>
            </a:r>
            <a:r>
              <a:rPr sz="1550" spc="20" dirty="0">
                <a:latin typeface="Open Sans"/>
                <a:cs typeface="Open Sans"/>
              </a:rPr>
              <a:t> </a:t>
            </a:r>
            <a:r>
              <a:rPr sz="1550" dirty="0">
                <a:latin typeface="Arial"/>
                <a:cs typeface="Arial"/>
              </a:rPr>
              <a:t>→</a:t>
            </a:r>
            <a:r>
              <a:rPr sz="1550" spc="-10" dirty="0">
                <a:latin typeface="Arial"/>
                <a:cs typeface="Arial"/>
              </a:rPr>
              <a:t> </a:t>
            </a:r>
            <a:r>
              <a:rPr sz="1550" dirty="0">
                <a:latin typeface="Open Sans"/>
                <a:cs typeface="Open Sans"/>
              </a:rPr>
              <a:t>poor</a:t>
            </a:r>
            <a:r>
              <a:rPr sz="1550" spc="10" dirty="0">
                <a:latin typeface="Open Sans"/>
                <a:cs typeface="Open Sans"/>
              </a:rPr>
              <a:t> </a:t>
            </a:r>
            <a:r>
              <a:rPr sz="1550" dirty="0">
                <a:latin typeface="Open Sans"/>
                <a:cs typeface="Open Sans"/>
              </a:rPr>
              <a:t>ranking</a:t>
            </a:r>
            <a:r>
              <a:rPr sz="1550" spc="15" dirty="0">
                <a:latin typeface="Open Sans"/>
                <a:cs typeface="Open Sans"/>
              </a:rPr>
              <a:t> </a:t>
            </a:r>
            <a:r>
              <a:rPr sz="1550" spc="-10" dirty="0">
                <a:latin typeface="Open Sans"/>
                <a:cs typeface="Open Sans"/>
              </a:rPr>
              <a:t>quality</a:t>
            </a:r>
            <a:endParaRPr sz="155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1680" y="1152475"/>
            <a:ext cx="2210561" cy="76890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9144000" cy="723900"/>
          </a:xfrm>
          <a:custGeom>
            <a:avLst/>
            <a:gdLst/>
            <a:ahLst/>
            <a:cxnLst/>
            <a:rect l="l" t="t" r="r" b="b"/>
            <a:pathLst>
              <a:path w="9144000" h="723900">
                <a:moveTo>
                  <a:pt x="9143999" y="723599"/>
                </a:moveTo>
                <a:lnTo>
                  <a:pt x="0" y="7235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7235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29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Mean</a:t>
            </a:r>
            <a:r>
              <a:rPr sz="2300" spc="-150" dirty="0"/>
              <a:t> </a:t>
            </a:r>
            <a:r>
              <a:rPr sz="2300" dirty="0"/>
              <a:t>Average</a:t>
            </a:r>
            <a:r>
              <a:rPr sz="2300" spc="-70" dirty="0"/>
              <a:t> </a:t>
            </a:r>
            <a:r>
              <a:rPr sz="2300" dirty="0"/>
              <a:t>Precision</a:t>
            </a:r>
            <a:r>
              <a:rPr sz="2300" spc="-70" dirty="0"/>
              <a:t> </a:t>
            </a:r>
            <a:r>
              <a:rPr sz="2300" spc="-10" dirty="0"/>
              <a:t>(mAP)</a:t>
            </a:r>
            <a:endParaRPr sz="23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716674"/>
            <a:ext cx="4475480" cy="406717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b="1" spc="-10" dirty="0">
                <a:latin typeface="Open Sans"/>
                <a:cs typeface="Open Sans"/>
              </a:rPr>
              <a:t>Properties: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spcBef>
                <a:spcPts val="1095"/>
              </a:spcBef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Sensitive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to</a:t>
            </a:r>
            <a:r>
              <a:rPr sz="1800" spc="-5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ranking</a:t>
            </a:r>
            <a:r>
              <a:rPr sz="1800" spc="-6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errors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Penalizes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incorrect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ordering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Reﬂects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both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precision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and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recall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800" b="1" spc="-10" dirty="0">
                <a:latin typeface="Open Sans"/>
                <a:cs typeface="Open Sans"/>
              </a:rPr>
              <a:t>Advantages: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spcBef>
                <a:spcPts val="1090"/>
              </a:spcBef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Gold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standard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for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retrieval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evaluation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Widely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used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in</a:t>
            </a:r>
            <a:r>
              <a:rPr sz="1800" spc="-7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research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benchmarks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Suitable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for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comparing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models</a:t>
            </a:r>
            <a:endParaRPr sz="180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b="1" spc="-10" dirty="0">
                <a:latin typeface="Open Sans"/>
                <a:cs typeface="Open Sans"/>
              </a:rPr>
              <a:t>Limitations: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spcBef>
                <a:spcPts val="1090"/>
              </a:spcBef>
              <a:buFont typeface="Arial"/>
              <a:buChar char="●"/>
              <a:tabLst>
                <a:tab pos="469265" algn="l"/>
              </a:tabLst>
            </a:pPr>
            <a:r>
              <a:rPr sz="1800" spc="-10" dirty="0">
                <a:latin typeface="Open Sans"/>
                <a:cs typeface="Open Sans"/>
              </a:rPr>
              <a:t>Computationally</a:t>
            </a:r>
            <a:r>
              <a:rPr sz="1800" spc="-6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expensive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050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Less</a:t>
            </a:r>
            <a:r>
              <a:rPr sz="1800" spc="-4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intuitive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than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Recall@K</a:t>
            </a:r>
            <a:endParaRPr sz="1800">
              <a:latin typeface="Open Sans"/>
              <a:cs typeface="Open Sans"/>
            </a:endParaRPr>
          </a:p>
          <a:p>
            <a:pPr marL="469265" indent="-366395">
              <a:lnSpc>
                <a:spcPts val="2105"/>
              </a:lnSpc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Requires</a:t>
            </a:r>
            <a:r>
              <a:rPr sz="1800" spc="-7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full</a:t>
            </a:r>
            <a:r>
              <a:rPr sz="1800" spc="-7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ranked</a:t>
            </a:r>
            <a:r>
              <a:rPr sz="1800" spc="-75" dirty="0">
                <a:latin typeface="Open Sans"/>
                <a:cs typeface="Open Sans"/>
              </a:rPr>
              <a:t> </a:t>
            </a:r>
            <a:r>
              <a:rPr sz="1800" spc="-20" dirty="0">
                <a:latin typeface="Open Sans"/>
                <a:cs typeface="Open Sans"/>
              </a:rPr>
              <a:t>list</a:t>
            </a:r>
            <a:endParaRPr sz="18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58495"/>
          </a:xfrm>
          <a:custGeom>
            <a:avLst/>
            <a:gdLst/>
            <a:ahLst/>
            <a:cxnLst/>
            <a:rect l="l" t="t" r="r" b="b"/>
            <a:pathLst>
              <a:path w="9144000" h="658495">
                <a:moveTo>
                  <a:pt x="9143999" y="658499"/>
                </a:moveTo>
                <a:lnTo>
                  <a:pt x="0" y="658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658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7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Properties,</a:t>
            </a:r>
            <a:r>
              <a:rPr sz="2300" spc="-135" dirty="0"/>
              <a:t> </a:t>
            </a:r>
            <a:r>
              <a:rPr sz="2300" dirty="0"/>
              <a:t>Advantages,</a:t>
            </a:r>
            <a:r>
              <a:rPr sz="2300" spc="-45" dirty="0"/>
              <a:t> </a:t>
            </a:r>
            <a:r>
              <a:rPr sz="2300" dirty="0"/>
              <a:t>Limitations</a:t>
            </a:r>
            <a:r>
              <a:rPr sz="2300" spc="-45" dirty="0"/>
              <a:t> </a:t>
            </a:r>
            <a:r>
              <a:rPr sz="2300" dirty="0"/>
              <a:t>of</a:t>
            </a:r>
            <a:r>
              <a:rPr sz="2300" spc="-40" dirty="0"/>
              <a:t> </a:t>
            </a:r>
            <a:r>
              <a:rPr sz="2300" spc="-25" dirty="0"/>
              <a:t>mAP</a:t>
            </a:r>
            <a:endParaRPr sz="23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0621" y="3937310"/>
            <a:ext cx="491363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63855" indent="-351155">
              <a:lnSpc>
                <a:spcPct val="100000"/>
              </a:lnSpc>
              <a:spcBef>
                <a:spcPts val="195"/>
              </a:spcBef>
              <a:buFont typeface="Arial"/>
              <a:buChar char="●"/>
              <a:tabLst>
                <a:tab pos="363855" algn="l"/>
              </a:tabLst>
            </a:pPr>
            <a:r>
              <a:rPr sz="1600" dirty="0">
                <a:latin typeface="Open Sans"/>
                <a:cs typeface="Open Sans"/>
              </a:rPr>
              <a:t>Recall@K</a:t>
            </a:r>
            <a:r>
              <a:rPr sz="1600" spc="-50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answers:</a:t>
            </a:r>
            <a:r>
              <a:rPr sz="1600" spc="-3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Did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we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retrieve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relevant</a:t>
            </a:r>
            <a:r>
              <a:rPr sz="1600" i="1" spc="-50" dirty="0">
                <a:latin typeface="Open Sans"/>
                <a:cs typeface="Open Sans"/>
              </a:rPr>
              <a:t> </a:t>
            </a:r>
            <a:r>
              <a:rPr sz="1600" i="1" spc="-10" dirty="0">
                <a:latin typeface="Open Sans"/>
                <a:cs typeface="Open Sans"/>
              </a:rPr>
              <a:t>items?</a:t>
            </a:r>
            <a:endParaRPr sz="1600">
              <a:latin typeface="Open Sans"/>
              <a:cs typeface="Open Sans"/>
            </a:endParaRPr>
          </a:p>
          <a:p>
            <a:pPr marL="363855" indent="-351155">
              <a:lnSpc>
                <a:spcPct val="100000"/>
              </a:lnSpc>
              <a:spcBef>
                <a:spcPts val="95"/>
              </a:spcBef>
              <a:buFont typeface="Arial"/>
              <a:buChar char="●"/>
              <a:tabLst>
                <a:tab pos="363855" algn="l"/>
              </a:tabLst>
            </a:pPr>
            <a:r>
              <a:rPr sz="1600" dirty="0">
                <a:latin typeface="Open Sans"/>
                <a:cs typeface="Open Sans"/>
              </a:rPr>
              <a:t>mAP</a:t>
            </a:r>
            <a:r>
              <a:rPr sz="1600" spc="-50" dirty="0">
                <a:latin typeface="Open Sans"/>
                <a:cs typeface="Open Sans"/>
              </a:rPr>
              <a:t> </a:t>
            </a:r>
            <a:r>
              <a:rPr sz="1600" dirty="0">
                <a:latin typeface="Open Sans"/>
                <a:cs typeface="Open Sans"/>
              </a:rPr>
              <a:t>answers:</a:t>
            </a:r>
            <a:r>
              <a:rPr sz="1600" spc="-3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How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well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did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we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dirty="0">
                <a:latin typeface="Open Sans"/>
                <a:cs typeface="Open Sans"/>
              </a:rPr>
              <a:t>rank</a:t>
            </a:r>
            <a:r>
              <a:rPr sz="1600" i="1" spc="-45" dirty="0">
                <a:latin typeface="Open Sans"/>
                <a:cs typeface="Open Sans"/>
              </a:rPr>
              <a:t> </a:t>
            </a:r>
            <a:r>
              <a:rPr sz="1600" i="1" spc="-10" dirty="0">
                <a:latin typeface="Open Sans"/>
                <a:cs typeface="Open Sans"/>
              </a:rPr>
              <a:t>them?</a:t>
            </a:r>
            <a:endParaRPr sz="1600">
              <a:latin typeface="Open Sans"/>
              <a:cs typeface="Open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58495"/>
          </a:xfrm>
          <a:custGeom>
            <a:avLst/>
            <a:gdLst/>
            <a:ahLst/>
            <a:cxnLst/>
            <a:rect l="l" t="t" r="r" b="b"/>
            <a:pathLst>
              <a:path w="9144000" h="658495">
                <a:moveTo>
                  <a:pt x="9143999" y="658499"/>
                </a:moveTo>
                <a:lnTo>
                  <a:pt x="0" y="658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658499"/>
                </a:lnTo>
                <a:close/>
              </a:path>
            </a:pathLst>
          </a:custGeom>
          <a:solidFill>
            <a:srgbClr val="981E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746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2300" dirty="0"/>
              <a:t>Recall@K</a:t>
            </a:r>
            <a:r>
              <a:rPr sz="2300" spc="-45" dirty="0"/>
              <a:t> </a:t>
            </a:r>
            <a:r>
              <a:rPr sz="2300" dirty="0"/>
              <a:t>vs</a:t>
            </a:r>
            <a:r>
              <a:rPr sz="2300" spc="-40" dirty="0"/>
              <a:t> </a:t>
            </a:r>
            <a:r>
              <a:rPr sz="2300" dirty="0"/>
              <a:t>mAP</a:t>
            </a:r>
            <a:r>
              <a:rPr sz="2300" spc="-85" dirty="0"/>
              <a:t> </a:t>
            </a:r>
            <a:r>
              <a:rPr sz="2300" dirty="0"/>
              <a:t>(Critical</a:t>
            </a:r>
            <a:r>
              <a:rPr sz="2300" spc="-40" dirty="0"/>
              <a:t> </a:t>
            </a:r>
            <a:r>
              <a:rPr sz="2300" spc="-10" dirty="0"/>
              <a:t>Comparison)</a:t>
            </a:r>
            <a:endParaRPr sz="23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55637" y="1075112"/>
          <a:ext cx="6785609" cy="2393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3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3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79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Aspect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Recall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mAP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Measures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Coverage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Ranking+Precision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Ranking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Sensitivity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25" dirty="0">
                          <a:latin typeface="Arial"/>
                          <a:cs typeface="Arial"/>
                        </a:rPr>
                        <a:t>No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25" dirty="0">
                          <a:latin typeface="Arial"/>
                          <a:cs typeface="Arial"/>
                        </a:rPr>
                        <a:t>Yes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Complexity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25" dirty="0">
                          <a:latin typeface="Arial"/>
                          <a:cs typeface="Arial"/>
                        </a:rPr>
                        <a:t>Low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High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Interpretability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Easy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Moderate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639166"/>
            <a:ext cx="5507990" cy="19507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b="1" dirty="0">
                <a:latin typeface="Open Sans"/>
                <a:cs typeface="Open Sans"/>
              </a:rPr>
              <a:t>Fine-Grained</a:t>
            </a:r>
            <a:r>
              <a:rPr sz="1500" b="1" spc="40" dirty="0">
                <a:latin typeface="Open Sans"/>
                <a:cs typeface="Open Sans"/>
              </a:rPr>
              <a:t> </a:t>
            </a:r>
            <a:r>
              <a:rPr sz="1500" b="1" spc="-10" dirty="0">
                <a:latin typeface="Open Sans"/>
                <a:cs typeface="Open Sans"/>
              </a:rPr>
              <a:t>Similarity</a:t>
            </a:r>
            <a:endParaRPr sz="1500">
              <a:latin typeface="Open Sans"/>
              <a:cs typeface="Open Sans"/>
            </a:endParaRPr>
          </a:p>
          <a:p>
            <a:pPr marL="469265" indent="-344805">
              <a:lnSpc>
                <a:spcPts val="1764"/>
              </a:lnSpc>
              <a:spcBef>
                <a:spcPts val="1135"/>
              </a:spcBef>
              <a:buFont typeface="Arial"/>
              <a:buChar char="●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Focus: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distinguishing</a:t>
            </a:r>
            <a:r>
              <a:rPr sz="1500" spc="45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visually</a:t>
            </a:r>
            <a:r>
              <a:rPr sz="1500" b="1" spc="25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similar</a:t>
            </a:r>
            <a:r>
              <a:rPr sz="1500" b="1" spc="25" dirty="0">
                <a:latin typeface="Open Sans"/>
                <a:cs typeface="Open Sans"/>
              </a:rPr>
              <a:t> </a:t>
            </a:r>
            <a:r>
              <a:rPr sz="1500" b="1" spc="-10" dirty="0">
                <a:latin typeface="Open Sans"/>
                <a:cs typeface="Open Sans"/>
              </a:rPr>
              <a:t>images</a:t>
            </a:r>
            <a:endParaRPr sz="1500">
              <a:latin typeface="Open Sans"/>
              <a:cs typeface="Open Sans"/>
            </a:endParaRPr>
          </a:p>
          <a:p>
            <a:pPr marL="469265" indent="-344805">
              <a:lnSpc>
                <a:spcPts val="1735"/>
              </a:lnSpc>
              <a:buFont typeface="Arial"/>
              <a:buChar char="●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Uses</a:t>
            </a:r>
            <a:r>
              <a:rPr sz="1500" spc="40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triplet-based</a:t>
            </a:r>
            <a:r>
              <a:rPr sz="1500" b="1" spc="35" dirty="0">
                <a:latin typeface="Open Sans"/>
                <a:cs typeface="Open Sans"/>
              </a:rPr>
              <a:t> </a:t>
            </a:r>
            <a:r>
              <a:rPr sz="1500" b="1" dirty="0">
                <a:latin typeface="Open Sans"/>
                <a:cs typeface="Open Sans"/>
              </a:rPr>
              <a:t>learning</a:t>
            </a:r>
            <a:r>
              <a:rPr sz="1500" b="1" spc="5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(anchor,</a:t>
            </a:r>
            <a:r>
              <a:rPr sz="1500" spc="3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positive,</a:t>
            </a:r>
            <a:r>
              <a:rPr sz="1500" spc="3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negative)</a:t>
            </a:r>
            <a:endParaRPr sz="1500">
              <a:latin typeface="Open Sans"/>
              <a:cs typeface="Open Sans"/>
            </a:endParaRPr>
          </a:p>
          <a:p>
            <a:pPr marL="469265" indent="-344805">
              <a:lnSpc>
                <a:spcPts val="1735"/>
              </a:lnSpc>
              <a:buFont typeface="Arial"/>
              <a:buChar char="●"/>
              <a:tabLst>
                <a:tab pos="469265" algn="l"/>
              </a:tabLst>
            </a:pPr>
            <a:r>
              <a:rPr sz="1500" dirty="0">
                <a:latin typeface="Open Sans"/>
                <a:cs typeface="Open Sans"/>
              </a:rPr>
              <a:t>Evaluation</a:t>
            </a:r>
            <a:r>
              <a:rPr sz="1500" spc="2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metric:</a:t>
            </a:r>
            <a:endParaRPr sz="1500">
              <a:latin typeface="Open Sans"/>
              <a:cs typeface="Open Sans"/>
            </a:endParaRPr>
          </a:p>
          <a:p>
            <a:pPr marL="926465" lvl="1" indent="-344805">
              <a:lnSpc>
                <a:spcPts val="1735"/>
              </a:lnSpc>
              <a:buFont typeface="Arial"/>
              <a:buChar char="○"/>
              <a:tabLst>
                <a:tab pos="926465" algn="l"/>
              </a:tabLst>
            </a:pPr>
            <a:r>
              <a:rPr sz="1500" b="1" dirty="0">
                <a:latin typeface="Open Sans"/>
                <a:cs typeface="Open Sans"/>
              </a:rPr>
              <a:t>Score-at-Top-K</a:t>
            </a:r>
            <a:r>
              <a:rPr sz="1500" b="1" spc="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(ranking</a:t>
            </a:r>
            <a:r>
              <a:rPr sz="1500" spc="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correctness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in</a:t>
            </a:r>
            <a:r>
              <a:rPr sz="1500" spc="1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top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results)</a:t>
            </a:r>
            <a:endParaRPr sz="1500">
              <a:latin typeface="Open Sans"/>
              <a:cs typeface="Open Sans"/>
            </a:endParaRPr>
          </a:p>
          <a:p>
            <a:pPr marL="469265" indent="-344805">
              <a:lnSpc>
                <a:spcPts val="1735"/>
              </a:lnSpc>
              <a:buFont typeface="Arial"/>
              <a:buChar char="●"/>
              <a:tabLst>
                <a:tab pos="469265" algn="l"/>
              </a:tabLst>
            </a:pPr>
            <a:r>
              <a:rPr sz="1500" b="1" dirty="0">
                <a:latin typeface="Open Sans"/>
                <a:cs typeface="Open Sans"/>
              </a:rPr>
              <a:t>Key</a:t>
            </a:r>
            <a:r>
              <a:rPr sz="1500" b="1" spc="15" dirty="0">
                <a:latin typeface="Open Sans"/>
                <a:cs typeface="Open Sans"/>
              </a:rPr>
              <a:t> </a:t>
            </a:r>
            <a:r>
              <a:rPr sz="1500" b="1" spc="-10" dirty="0">
                <a:latin typeface="Open Sans"/>
                <a:cs typeface="Open Sans"/>
              </a:rPr>
              <a:t>Insight:</a:t>
            </a:r>
            <a:endParaRPr sz="1500">
              <a:latin typeface="Open Sans"/>
              <a:cs typeface="Open Sans"/>
            </a:endParaRPr>
          </a:p>
          <a:p>
            <a:pPr marL="926465" lvl="1" indent="-344805">
              <a:lnSpc>
                <a:spcPts val="1735"/>
              </a:lnSpc>
              <a:buFont typeface="Arial"/>
              <a:buChar char="○"/>
              <a:tabLst>
                <a:tab pos="926465" algn="l"/>
              </a:tabLst>
            </a:pPr>
            <a:r>
              <a:rPr sz="1500" dirty="0">
                <a:latin typeface="Open Sans"/>
                <a:cs typeface="Open Sans"/>
              </a:rPr>
              <a:t>Recall@K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may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be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too</a:t>
            </a:r>
            <a:r>
              <a:rPr sz="1500" spc="15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coarse</a:t>
            </a:r>
            <a:endParaRPr sz="1500">
              <a:latin typeface="Open Sans"/>
              <a:cs typeface="Open Sans"/>
            </a:endParaRPr>
          </a:p>
          <a:p>
            <a:pPr marL="926465" lvl="1" indent="-344805">
              <a:lnSpc>
                <a:spcPts val="1764"/>
              </a:lnSpc>
              <a:buFont typeface="Arial"/>
              <a:buChar char="○"/>
              <a:tabLst>
                <a:tab pos="926465" algn="l"/>
              </a:tabLst>
            </a:pPr>
            <a:r>
              <a:rPr sz="1500" dirty="0">
                <a:latin typeface="Open Sans"/>
                <a:cs typeface="Open Sans"/>
              </a:rPr>
              <a:t>Fine-grained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tasks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need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stricter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dirty="0">
                <a:latin typeface="Open Sans"/>
                <a:cs typeface="Open Sans"/>
              </a:rPr>
              <a:t>ranking</a:t>
            </a:r>
            <a:r>
              <a:rPr sz="1500" spc="20" dirty="0">
                <a:latin typeface="Open Sans"/>
                <a:cs typeface="Open Sans"/>
              </a:rPr>
              <a:t> </a:t>
            </a:r>
            <a:r>
              <a:rPr sz="1500" spc="-10" dirty="0">
                <a:latin typeface="Open Sans"/>
                <a:cs typeface="Open Sans"/>
              </a:rPr>
              <a:t>evaluation</a:t>
            </a:r>
            <a:endParaRPr sz="15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Paper</a:t>
            </a:r>
            <a:r>
              <a:rPr spc="-30" dirty="0"/>
              <a:t> </a:t>
            </a:r>
            <a:r>
              <a:rPr dirty="0"/>
              <a:t>Examples:</a:t>
            </a:r>
            <a:r>
              <a:rPr spc="-15" dirty="0"/>
              <a:t> </a:t>
            </a:r>
            <a:r>
              <a:rPr dirty="0"/>
              <a:t>Deep</a:t>
            </a:r>
            <a:r>
              <a:rPr spc="-15" dirty="0"/>
              <a:t> </a:t>
            </a:r>
            <a:r>
              <a:rPr spc="-10" dirty="0"/>
              <a:t>Ranking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848555"/>
            <a:ext cx="6017260" cy="3037840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700" b="1" dirty="0">
                <a:latin typeface="Open Sans"/>
                <a:cs typeface="Open Sans"/>
              </a:rPr>
              <a:t>Veriﬁcation</a:t>
            </a:r>
            <a:r>
              <a:rPr sz="1700" b="1" spc="-45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vs</a:t>
            </a:r>
            <a:r>
              <a:rPr sz="1700" b="1" spc="-40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Retrieval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ts val="1989"/>
              </a:lnSpc>
              <a:spcBef>
                <a:spcPts val="110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Learns</a:t>
            </a:r>
            <a:r>
              <a:rPr sz="1700" spc="-6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embedding</a:t>
            </a:r>
            <a:r>
              <a:rPr sz="1700" spc="-6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space</a:t>
            </a:r>
            <a:r>
              <a:rPr sz="1700" spc="-6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using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triplet</a:t>
            </a:r>
            <a:r>
              <a:rPr sz="1700" b="1" spc="-60" dirty="0">
                <a:latin typeface="Open Sans"/>
                <a:cs typeface="Open Sans"/>
              </a:rPr>
              <a:t> </a:t>
            </a:r>
            <a:r>
              <a:rPr sz="1700" b="1" spc="-20" dirty="0">
                <a:latin typeface="Open Sans"/>
                <a:cs typeface="Open Sans"/>
              </a:rPr>
              <a:t>loss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ts val="1939"/>
              </a:lnSpc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Evaluated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using: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ts val="1939"/>
              </a:lnSpc>
              <a:buFont typeface="Arial"/>
              <a:buChar char="○"/>
              <a:tabLst>
                <a:tab pos="926465" algn="l"/>
              </a:tabLst>
            </a:pPr>
            <a:r>
              <a:rPr sz="1700" b="1" spc="-10" dirty="0">
                <a:latin typeface="Open Sans"/>
                <a:cs typeface="Open Sans"/>
              </a:rPr>
              <a:t>Validation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Rate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at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ﬁxed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False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Accept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Rate</a:t>
            </a:r>
            <a:r>
              <a:rPr sz="1700" b="1" spc="-30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(FAR)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ts val="1939"/>
              </a:lnSpc>
              <a:buFont typeface="Arial"/>
              <a:buChar char="●"/>
              <a:tabLst>
                <a:tab pos="469265" algn="l"/>
              </a:tabLst>
            </a:pPr>
            <a:r>
              <a:rPr sz="1700" b="1" dirty="0">
                <a:latin typeface="Open Sans"/>
                <a:cs typeface="Open Sans"/>
              </a:rPr>
              <a:t>Why</a:t>
            </a:r>
            <a:r>
              <a:rPr sz="1700" b="1" spc="-35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this</a:t>
            </a:r>
            <a:r>
              <a:rPr sz="1700" b="1" spc="-35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metric?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ts val="1939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False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positives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are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costly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in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security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systems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ts val="1939"/>
              </a:lnSpc>
              <a:buFont typeface="Arial"/>
              <a:buChar char="●"/>
              <a:tabLst>
                <a:tab pos="469265" algn="l"/>
              </a:tabLst>
            </a:pPr>
            <a:r>
              <a:rPr sz="1700" spc="-10" dirty="0">
                <a:latin typeface="Open Sans"/>
                <a:cs typeface="Open Sans"/>
              </a:rPr>
              <a:t>Uses: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ts val="1939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Threshold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on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embedding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distance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ts val="1939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ROC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curves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for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evaluation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ts val="1939"/>
              </a:lnSpc>
              <a:buFont typeface="Arial"/>
              <a:buChar char="●"/>
              <a:tabLst>
                <a:tab pos="469265" algn="l"/>
              </a:tabLst>
            </a:pPr>
            <a:r>
              <a:rPr sz="1700" b="1" dirty="0">
                <a:latin typeface="Open Sans"/>
                <a:cs typeface="Open Sans"/>
              </a:rPr>
              <a:t>Key</a:t>
            </a:r>
            <a:r>
              <a:rPr sz="1700" b="1" spc="-25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Insight: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ts val="1989"/>
              </a:lnSpc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Metric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depends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on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application,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not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just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model</a:t>
            </a:r>
            <a:endParaRPr sz="17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Paper</a:t>
            </a:r>
            <a:r>
              <a:rPr spc="-15" dirty="0"/>
              <a:t> </a:t>
            </a:r>
            <a:r>
              <a:rPr dirty="0"/>
              <a:t>Examples:</a:t>
            </a:r>
            <a:r>
              <a:rPr spc="-15" dirty="0"/>
              <a:t> </a:t>
            </a:r>
            <a:r>
              <a:rPr spc="-10" dirty="0"/>
              <a:t>FaceNet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613"/>
            <a:ext cx="5241290" cy="2613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Open Sans"/>
                <a:cs typeface="Open Sans"/>
              </a:rPr>
              <a:t>Decision</a:t>
            </a:r>
            <a:r>
              <a:rPr sz="1700" b="1" spc="-35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Framework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30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Photo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retrieval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apps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65" dirty="0">
                <a:latin typeface="Arial"/>
                <a:cs typeface="Arial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Recall@K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ct val="100000"/>
              </a:lnSpc>
              <a:spcBef>
                <a:spcPts val="105"/>
              </a:spcBef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Focus: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showing</a:t>
            </a:r>
            <a:r>
              <a:rPr sz="1700" spc="-5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relevant</a:t>
            </a:r>
            <a:r>
              <a:rPr sz="1700" spc="-5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results</a:t>
            </a:r>
            <a:r>
              <a:rPr sz="1700" spc="-5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quickly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Research</a:t>
            </a:r>
            <a:r>
              <a:rPr sz="1700" spc="-3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benchmarking</a:t>
            </a:r>
            <a:r>
              <a:rPr sz="1700" spc="-20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60" dirty="0">
                <a:latin typeface="Arial"/>
                <a:cs typeface="Arial"/>
              </a:rPr>
              <a:t> </a:t>
            </a:r>
            <a:r>
              <a:rPr sz="1700" b="1" spc="-25" dirty="0">
                <a:latin typeface="Open Sans"/>
                <a:cs typeface="Open Sans"/>
              </a:rPr>
              <a:t>mAP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ct val="100000"/>
              </a:lnSpc>
              <a:spcBef>
                <a:spcPts val="100"/>
              </a:spcBef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Focus:</a:t>
            </a:r>
            <a:r>
              <a:rPr sz="1700" spc="-6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ranking</a:t>
            </a:r>
            <a:r>
              <a:rPr sz="1700" spc="-6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quality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05"/>
              </a:spcBef>
              <a:buFont typeface="Arial"/>
              <a:buChar char="●"/>
              <a:tabLst>
                <a:tab pos="469265" algn="l"/>
              </a:tabLst>
            </a:pPr>
            <a:r>
              <a:rPr sz="1700" dirty="0">
                <a:latin typeface="Open Sans"/>
                <a:cs typeface="Open Sans"/>
              </a:rPr>
              <a:t>Security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systems</a:t>
            </a:r>
            <a:r>
              <a:rPr sz="1700" spc="-10" dirty="0">
                <a:latin typeface="Open Sans"/>
                <a:cs typeface="Open Sans"/>
              </a:rPr>
              <a:t> </a:t>
            </a:r>
            <a:r>
              <a:rPr sz="1700" dirty="0">
                <a:latin typeface="Arial"/>
                <a:cs typeface="Arial"/>
              </a:rPr>
              <a:t>→</a:t>
            </a:r>
            <a:r>
              <a:rPr sz="1700" spc="-60" dirty="0">
                <a:latin typeface="Arial"/>
                <a:cs typeface="Arial"/>
              </a:rPr>
              <a:t> </a:t>
            </a:r>
            <a:r>
              <a:rPr sz="1700" b="1" dirty="0">
                <a:latin typeface="Open Sans"/>
                <a:cs typeface="Open Sans"/>
              </a:rPr>
              <a:t>ROC</a:t>
            </a:r>
            <a:r>
              <a:rPr sz="1700" b="1" spc="-25" dirty="0">
                <a:latin typeface="Open Sans"/>
                <a:cs typeface="Open Sans"/>
              </a:rPr>
              <a:t> </a:t>
            </a:r>
            <a:r>
              <a:rPr sz="1700" b="1" dirty="0">
                <a:latin typeface="Open Sans"/>
                <a:cs typeface="Open Sans"/>
              </a:rPr>
              <a:t>/</a:t>
            </a:r>
            <a:r>
              <a:rPr sz="1700" b="1" spc="-25" dirty="0">
                <a:latin typeface="Open Sans"/>
                <a:cs typeface="Open Sans"/>
              </a:rPr>
              <a:t> </a:t>
            </a:r>
            <a:r>
              <a:rPr sz="1700" b="1" spc="-20" dirty="0">
                <a:latin typeface="Open Sans"/>
                <a:cs typeface="Open Sans"/>
              </a:rPr>
              <a:t>Precision-</a:t>
            </a:r>
            <a:r>
              <a:rPr sz="1700" b="1" spc="-10" dirty="0">
                <a:latin typeface="Open Sans"/>
                <a:cs typeface="Open Sans"/>
              </a:rPr>
              <a:t>Recall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ct val="100000"/>
              </a:lnSpc>
              <a:spcBef>
                <a:spcPts val="100"/>
              </a:spcBef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Focus: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minimizing</a:t>
            </a:r>
            <a:r>
              <a:rPr sz="1700" spc="-4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false</a:t>
            </a:r>
            <a:r>
              <a:rPr sz="1700" spc="-4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positives</a:t>
            </a:r>
            <a:endParaRPr sz="1700">
              <a:latin typeface="Open Sans"/>
              <a:cs typeface="Open Sans"/>
            </a:endParaRPr>
          </a:p>
          <a:p>
            <a:pPr marL="469265" indent="-358775">
              <a:lnSpc>
                <a:spcPct val="100000"/>
              </a:lnSpc>
              <a:spcBef>
                <a:spcPts val="105"/>
              </a:spcBef>
              <a:buFont typeface="Arial"/>
              <a:buChar char="●"/>
              <a:tabLst>
                <a:tab pos="469265" algn="l"/>
              </a:tabLst>
            </a:pPr>
            <a:r>
              <a:rPr sz="1700" b="1" dirty="0">
                <a:latin typeface="Open Sans"/>
                <a:cs typeface="Open Sans"/>
              </a:rPr>
              <a:t>Key</a:t>
            </a:r>
            <a:r>
              <a:rPr sz="1700" b="1" spc="-15" dirty="0">
                <a:latin typeface="Open Sans"/>
                <a:cs typeface="Open Sans"/>
              </a:rPr>
              <a:t> </a:t>
            </a:r>
            <a:r>
              <a:rPr sz="1700" b="1" spc="-10" dirty="0">
                <a:latin typeface="Open Sans"/>
                <a:cs typeface="Open Sans"/>
              </a:rPr>
              <a:t>Principle:</a:t>
            </a:r>
            <a:endParaRPr sz="1700">
              <a:latin typeface="Open Sans"/>
              <a:cs typeface="Open Sans"/>
            </a:endParaRPr>
          </a:p>
          <a:p>
            <a:pPr marL="926465" lvl="1" indent="-358775">
              <a:lnSpc>
                <a:spcPct val="100000"/>
              </a:lnSpc>
              <a:spcBef>
                <a:spcPts val="100"/>
              </a:spcBef>
              <a:buFont typeface="Arial"/>
              <a:buChar char="○"/>
              <a:tabLst>
                <a:tab pos="926465" algn="l"/>
              </a:tabLst>
            </a:pPr>
            <a:r>
              <a:rPr sz="1700" dirty="0">
                <a:latin typeface="Open Sans"/>
                <a:cs typeface="Open Sans"/>
              </a:rPr>
              <a:t>Metric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must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align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with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task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and</a:t>
            </a:r>
            <a:r>
              <a:rPr sz="1700" spc="-25" dirty="0">
                <a:latin typeface="Open Sans"/>
                <a:cs typeface="Open Sans"/>
              </a:rPr>
              <a:t> </a:t>
            </a:r>
            <a:r>
              <a:rPr sz="1700" dirty="0">
                <a:latin typeface="Open Sans"/>
                <a:cs typeface="Open Sans"/>
              </a:rPr>
              <a:t>user</a:t>
            </a:r>
            <a:r>
              <a:rPr sz="1700" spc="-30" dirty="0">
                <a:latin typeface="Open Sans"/>
                <a:cs typeface="Open Sans"/>
              </a:rPr>
              <a:t> </a:t>
            </a:r>
            <a:r>
              <a:rPr sz="1700" spc="-10" dirty="0">
                <a:latin typeface="Open Sans"/>
                <a:cs typeface="Open Sans"/>
              </a:rPr>
              <a:t>needs</a:t>
            </a:r>
            <a:endParaRPr sz="17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162" y="52662"/>
            <a:ext cx="9074785" cy="720090"/>
            <a:chOff x="74162" y="52662"/>
            <a:chExt cx="9074785" cy="720090"/>
          </a:xfrm>
        </p:grpSpPr>
        <p:sp>
          <p:nvSpPr>
            <p:cNvPr id="4" name="object 4"/>
            <p:cNvSpPr/>
            <p:nvPr/>
          </p:nvSpPr>
          <p:spPr>
            <a:xfrm>
              <a:off x="78924" y="57424"/>
              <a:ext cx="9065260" cy="710565"/>
            </a:xfrm>
            <a:custGeom>
              <a:avLst/>
              <a:gdLst/>
              <a:ahLst/>
              <a:cxnLst/>
              <a:rect l="l" t="t" r="r" b="b"/>
              <a:pathLst>
                <a:path w="9065260" h="710565">
                  <a:moveTo>
                    <a:pt x="9065074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065074" y="0"/>
                  </a:lnTo>
                  <a:lnTo>
                    <a:pt x="9065074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24" y="57424"/>
              <a:ext cx="9065260" cy="710565"/>
            </a:xfrm>
            <a:custGeom>
              <a:avLst/>
              <a:gdLst/>
              <a:ahLst/>
              <a:cxnLst/>
              <a:rect l="l" t="t" r="r" b="b"/>
              <a:pathLst>
                <a:path w="9065260" h="710565">
                  <a:moveTo>
                    <a:pt x="9065074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065074" y="0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124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100"/>
              </a:spcBef>
            </a:pPr>
            <a:r>
              <a:rPr dirty="0"/>
              <a:t>Choosing</a:t>
            </a:r>
            <a:r>
              <a:rPr spc="-70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right</a:t>
            </a:r>
            <a:r>
              <a:rPr spc="-65" dirty="0"/>
              <a:t> </a:t>
            </a:r>
            <a:r>
              <a:rPr spc="-10" dirty="0"/>
              <a:t>metric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331938" y="1922476"/>
            <a:ext cx="21475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  <a:latin typeface="Open Sans"/>
                <a:cs typeface="Open Sans"/>
              </a:rPr>
              <a:t>Thank</a:t>
            </a:r>
            <a:r>
              <a:rPr sz="3200" spc="-25" dirty="0">
                <a:solidFill>
                  <a:srgbClr val="000000"/>
                </a:solidFill>
                <a:latin typeface="Open Sans"/>
                <a:cs typeface="Open Sans"/>
              </a:rPr>
              <a:t> you</a:t>
            </a:r>
            <a:endParaRPr sz="3200">
              <a:latin typeface="Open Sans"/>
              <a:cs typeface="Open Sa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162" y="51874"/>
            <a:ext cx="9020810" cy="720725"/>
            <a:chOff x="74162" y="51874"/>
            <a:chExt cx="9020810" cy="720725"/>
          </a:xfrm>
        </p:grpSpPr>
        <p:sp>
          <p:nvSpPr>
            <p:cNvPr id="4" name="object 4"/>
            <p:cNvSpPr/>
            <p:nvPr/>
          </p:nvSpPr>
          <p:spPr>
            <a:xfrm>
              <a:off x="78924" y="57424"/>
              <a:ext cx="9011285" cy="710565"/>
            </a:xfrm>
            <a:custGeom>
              <a:avLst/>
              <a:gdLst/>
              <a:ahLst/>
              <a:cxnLst/>
              <a:rect l="l" t="t" r="r" b="b"/>
              <a:pathLst>
                <a:path w="9011285" h="710565">
                  <a:moveTo>
                    <a:pt x="90110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011099" y="0"/>
                  </a:lnTo>
                  <a:lnTo>
                    <a:pt x="90110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24" y="57424"/>
              <a:ext cx="9011285" cy="710565"/>
            </a:xfrm>
            <a:custGeom>
              <a:avLst/>
              <a:gdLst/>
              <a:ahLst/>
              <a:cxnLst/>
              <a:rect l="l" t="t" r="r" b="b"/>
              <a:pathLst>
                <a:path w="9011285" h="710565">
                  <a:moveTo>
                    <a:pt x="0" y="0"/>
                  </a:moveTo>
                  <a:lnTo>
                    <a:pt x="9011099" y="0"/>
                  </a:lnTo>
                  <a:lnTo>
                    <a:pt x="90110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725" y="1289106"/>
            <a:ext cx="2523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Open Sans"/>
                <a:cs typeface="Open Sans"/>
              </a:rPr>
              <a:t>Given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two</a:t>
            </a:r>
            <a:r>
              <a:rPr sz="1800" spc="-3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embeddings:</a:t>
            </a:r>
            <a:endParaRPr sz="18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725" y="2224842"/>
            <a:ext cx="3172460" cy="1398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Open Sans"/>
                <a:cs typeface="Open Sans"/>
              </a:rPr>
              <a:t>We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need</a:t>
            </a:r>
            <a:r>
              <a:rPr sz="1800" spc="-20" dirty="0">
                <a:latin typeface="Open Sans"/>
                <a:cs typeface="Open Sans"/>
              </a:rPr>
              <a:t> </a:t>
            </a:r>
            <a:r>
              <a:rPr sz="1800" dirty="0">
                <a:latin typeface="Open Sans"/>
                <a:cs typeface="Open Sans"/>
              </a:rPr>
              <a:t>a</a:t>
            </a:r>
            <a:r>
              <a:rPr sz="1800" spc="-25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r>
              <a:rPr sz="1800" spc="-2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function:</a:t>
            </a:r>
            <a:endParaRPr sz="18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1520"/>
              </a:spcBef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Dot</a:t>
            </a:r>
            <a:r>
              <a:rPr sz="1800" spc="-5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product</a:t>
            </a:r>
            <a:endParaRPr sz="18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325"/>
              </a:spcBef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Cosine</a:t>
            </a:r>
            <a:r>
              <a:rPr sz="1800" spc="-9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similarity</a:t>
            </a:r>
            <a:endParaRPr sz="1800">
              <a:latin typeface="Open Sans"/>
              <a:cs typeface="Open Sans"/>
            </a:endParaRPr>
          </a:p>
          <a:p>
            <a:pPr marL="469265" indent="-312420">
              <a:lnSpc>
                <a:spcPct val="100000"/>
              </a:lnSpc>
              <a:spcBef>
                <a:spcPts val="325"/>
              </a:spcBef>
              <a:buSzPct val="61111"/>
              <a:buFont typeface="Arial"/>
              <a:buChar char="●"/>
              <a:tabLst>
                <a:tab pos="469265" algn="l"/>
              </a:tabLst>
            </a:pPr>
            <a:r>
              <a:rPr sz="1800" dirty="0">
                <a:latin typeface="Open Sans"/>
                <a:cs typeface="Open Sans"/>
              </a:rPr>
              <a:t>Distance</a:t>
            </a:r>
            <a:r>
              <a:rPr sz="1800" spc="-40" dirty="0">
                <a:latin typeface="Open Sans"/>
                <a:cs typeface="Open Sans"/>
              </a:rPr>
              <a:t> </a:t>
            </a:r>
            <a:r>
              <a:rPr sz="1800" spc="-10" dirty="0">
                <a:latin typeface="Open Sans"/>
                <a:cs typeface="Open Sans"/>
              </a:rPr>
              <a:t>metrics</a:t>
            </a:r>
            <a:endParaRPr sz="1800">
              <a:latin typeface="Open Sans"/>
              <a:cs typeface="Open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500" y="1613000"/>
            <a:ext cx="1234399" cy="3798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225" dirty="0">
                <a:latin typeface="Arial Narrow"/>
                <a:cs typeface="Arial Narrow"/>
              </a:rPr>
              <a:t>How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210" dirty="0">
                <a:latin typeface="Arial Narrow"/>
                <a:cs typeface="Arial Narrow"/>
              </a:rPr>
              <a:t>do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80" dirty="0">
                <a:latin typeface="Arial Narrow"/>
                <a:cs typeface="Arial Narrow"/>
              </a:rPr>
              <a:t>we</a:t>
            </a:r>
            <a:r>
              <a:rPr spc="-70" dirty="0">
                <a:latin typeface="Arial Narrow"/>
                <a:cs typeface="Arial Narrow"/>
              </a:rPr>
              <a:t> </a:t>
            </a:r>
            <a:r>
              <a:rPr spc="-215" dirty="0">
                <a:latin typeface="Arial Narrow"/>
                <a:cs typeface="Arial Narrow"/>
              </a:rPr>
              <a:t>Compare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75" dirty="0">
                <a:latin typeface="Arial Narrow"/>
                <a:cs typeface="Arial Narrow"/>
              </a:rPr>
              <a:t>Vectors?</a:t>
            </a: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005" y="2303073"/>
            <a:ext cx="3911600" cy="79692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295"/>
              </a:spcBef>
              <a:buFont typeface="Arial"/>
              <a:buChar char="●"/>
              <a:tabLst>
                <a:tab pos="325120" algn="l"/>
              </a:tabLst>
            </a:pPr>
            <a:r>
              <a:rPr sz="1100" dirty="0">
                <a:latin typeface="Open Sans"/>
                <a:cs typeface="Open Sans"/>
              </a:rPr>
              <a:t>Depends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25" dirty="0">
                <a:latin typeface="Open Sans"/>
                <a:cs typeface="Open Sans"/>
              </a:rPr>
              <a:t>on:</a:t>
            </a:r>
            <a:endParaRPr sz="1100">
              <a:latin typeface="Open Sans"/>
              <a:cs typeface="Open Sans"/>
            </a:endParaRPr>
          </a:p>
          <a:p>
            <a:pPr marL="782320" lvl="1" indent="-312420">
              <a:lnSpc>
                <a:spcPct val="100000"/>
              </a:lnSpc>
              <a:spcBef>
                <a:spcPts val="200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spc="-10" dirty="0">
                <a:latin typeface="Open Sans"/>
                <a:cs typeface="Open Sans"/>
              </a:rPr>
              <a:t>Magnitude</a:t>
            </a:r>
            <a:r>
              <a:rPr sz="1100" b="1" spc="25" dirty="0">
                <a:latin typeface="Open Sans"/>
                <a:cs typeface="Open Sans"/>
              </a:rPr>
              <a:t> </a:t>
            </a:r>
            <a:r>
              <a:rPr sz="1100" dirty="0">
                <a:latin typeface="MS PGothic"/>
                <a:cs typeface="MS PGothic"/>
              </a:rPr>
              <a:t>∣∣</a:t>
            </a:r>
            <a:r>
              <a:rPr sz="1100" dirty="0">
                <a:latin typeface="Open Sans"/>
                <a:cs typeface="Open Sans"/>
              </a:rPr>
              <a:t>x</a:t>
            </a:r>
            <a:r>
              <a:rPr sz="1100" dirty="0">
                <a:latin typeface="MS PGothic"/>
                <a:cs typeface="MS PGothic"/>
              </a:rPr>
              <a:t>∣∣</a:t>
            </a:r>
            <a:r>
              <a:rPr sz="1100" dirty="0">
                <a:latin typeface="Open Sans"/>
                <a:cs typeface="Open Sans"/>
              </a:rPr>
              <a:t>,</a:t>
            </a:r>
            <a:r>
              <a:rPr sz="1100" dirty="0">
                <a:latin typeface="MS PGothic"/>
                <a:cs typeface="MS PGothic"/>
              </a:rPr>
              <a:t>∣∣</a:t>
            </a:r>
            <a:r>
              <a:rPr sz="1100" dirty="0">
                <a:latin typeface="Open Sans"/>
                <a:cs typeface="Open Sans"/>
              </a:rPr>
              <a:t>y</a:t>
            </a:r>
            <a:r>
              <a:rPr sz="1100" dirty="0">
                <a:latin typeface="MS PGothic"/>
                <a:cs typeface="MS PGothic"/>
              </a:rPr>
              <a:t>∣∣</a:t>
            </a:r>
            <a:r>
              <a:rPr sz="1100" dirty="0">
                <a:latin typeface="Open Sans"/>
                <a:cs typeface="Open Sans"/>
              </a:rPr>
              <a:t>||x||,</a:t>
            </a:r>
            <a:r>
              <a:rPr sz="1100" spc="2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||y||</a:t>
            </a:r>
            <a:r>
              <a:rPr sz="1100" spc="-10" dirty="0">
                <a:latin typeface="MS PGothic"/>
                <a:cs typeface="MS PGothic"/>
              </a:rPr>
              <a:t>∣∣</a:t>
            </a:r>
            <a:r>
              <a:rPr sz="1100" spc="-10" dirty="0">
                <a:latin typeface="Open Sans"/>
                <a:cs typeface="Open Sans"/>
              </a:rPr>
              <a:t>x</a:t>
            </a:r>
            <a:r>
              <a:rPr sz="1100" spc="-10" dirty="0">
                <a:latin typeface="MS PGothic"/>
                <a:cs typeface="MS PGothic"/>
              </a:rPr>
              <a:t>∣∣</a:t>
            </a:r>
            <a:r>
              <a:rPr sz="1100" spc="-10" dirty="0">
                <a:latin typeface="Open Sans"/>
                <a:cs typeface="Open Sans"/>
              </a:rPr>
              <a:t>,</a:t>
            </a:r>
            <a:r>
              <a:rPr sz="1100" spc="-10" dirty="0">
                <a:latin typeface="MS PGothic"/>
                <a:cs typeface="MS PGothic"/>
              </a:rPr>
              <a:t>∣∣</a:t>
            </a:r>
            <a:r>
              <a:rPr sz="1100" spc="-10" dirty="0">
                <a:latin typeface="Open Sans"/>
                <a:cs typeface="Open Sans"/>
              </a:rPr>
              <a:t>y</a:t>
            </a:r>
            <a:r>
              <a:rPr sz="1100" spc="-10" dirty="0">
                <a:latin typeface="MS PGothic"/>
                <a:cs typeface="MS PGothic"/>
              </a:rPr>
              <a:t>∣∣</a:t>
            </a:r>
            <a:endParaRPr sz="1100">
              <a:latin typeface="MS PGothic"/>
              <a:cs typeface="MS PGothic"/>
            </a:endParaRPr>
          </a:p>
          <a:p>
            <a:pPr marL="782320" lvl="1" indent="-312420">
              <a:lnSpc>
                <a:spcPct val="100000"/>
              </a:lnSpc>
              <a:spcBef>
                <a:spcPts val="195"/>
              </a:spcBef>
              <a:buFont typeface="Arial"/>
              <a:buChar char="○"/>
              <a:tabLst>
                <a:tab pos="782320" algn="l"/>
              </a:tabLst>
            </a:pPr>
            <a:r>
              <a:rPr sz="1100" b="1" spc="-10" dirty="0">
                <a:latin typeface="Open Sans"/>
                <a:cs typeface="Open Sans"/>
              </a:rPr>
              <a:t>Direction</a:t>
            </a:r>
            <a:endParaRPr sz="1100">
              <a:latin typeface="Open Sans"/>
              <a:cs typeface="Open Sans"/>
            </a:endParaRPr>
          </a:p>
          <a:p>
            <a:pPr marL="325120" indent="-312420">
              <a:lnSpc>
                <a:spcPct val="100000"/>
              </a:lnSpc>
              <a:spcBef>
                <a:spcPts val="200"/>
              </a:spcBef>
              <a:buFont typeface="Arial"/>
              <a:buChar char="●"/>
              <a:tabLst>
                <a:tab pos="325120" algn="l"/>
              </a:tabLst>
            </a:pPr>
            <a:r>
              <a:rPr sz="1100" dirty="0">
                <a:latin typeface="Open Sans"/>
                <a:cs typeface="Open Sans"/>
              </a:rPr>
              <a:t>Larger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dirty="0">
                <a:latin typeface="Open Sans"/>
                <a:cs typeface="Open Sans"/>
              </a:rPr>
              <a:t>vectors</a:t>
            </a:r>
            <a:r>
              <a:rPr sz="1100" spc="-30" dirty="0">
                <a:latin typeface="Open Sans"/>
                <a:cs typeface="Open Sans"/>
              </a:rPr>
              <a:t> </a:t>
            </a:r>
            <a:r>
              <a:rPr sz="1100" dirty="0">
                <a:latin typeface="Arial"/>
                <a:cs typeface="Arial"/>
              </a:rPr>
              <a:t>→</a:t>
            </a:r>
            <a:r>
              <a:rPr sz="1100" spc="-50" dirty="0">
                <a:latin typeface="Arial"/>
                <a:cs typeface="Arial"/>
              </a:rPr>
              <a:t> </a:t>
            </a:r>
            <a:r>
              <a:rPr sz="1100" dirty="0">
                <a:latin typeface="Open Sans"/>
                <a:cs typeface="Open Sans"/>
              </a:rPr>
              <a:t>larger</a:t>
            </a:r>
            <a:r>
              <a:rPr sz="1100" spc="-35" dirty="0">
                <a:latin typeface="Open Sans"/>
                <a:cs typeface="Open Sans"/>
              </a:rPr>
              <a:t> </a:t>
            </a:r>
            <a:r>
              <a:rPr sz="1100" spc="-10" dirty="0">
                <a:latin typeface="Open Sans"/>
                <a:cs typeface="Open Sans"/>
              </a:rPr>
              <a:t>scores</a:t>
            </a:r>
            <a:endParaRPr sz="1100">
              <a:latin typeface="Open Sans"/>
              <a:cs typeface="Open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262" y="1152462"/>
            <a:ext cx="1981199" cy="9905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3090" y="1152475"/>
            <a:ext cx="3514658" cy="366239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-4762" y="-4762"/>
            <a:ext cx="9153525" cy="720090"/>
            <a:chOff x="-4762" y="-4762"/>
            <a:chExt cx="9153525" cy="7200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2600" y="51874"/>
              <a:ext cx="525174" cy="60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9143999" y="710399"/>
                  </a:moveTo>
                  <a:lnTo>
                    <a:pt x="0" y="7103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710399"/>
                  </a:lnTo>
                  <a:close/>
                </a:path>
              </a:pathLst>
            </a:custGeom>
            <a:solidFill>
              <a:srgbClr val="981E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710565"/>
            </a:xfrm>
            <a:custGeom>
              <a:avLst/>
              <a:gdLst/>
              <a:ahLst/>
              <a:cxnLst/>
              <a:rect l="l" t="t" r="r" b="b"/>
              <a:pathLst>
                <a:path w="9144000" h="710565">
                  <a:moveTo>
                    <a:pt x="0" y="0"/>
                  </a:moveTo>
                  <a:lnTo>
                    <a:pt x="9143999" y="0"/>
                  </a:lnTo>
                  <a:lnTo>
                    <a:pt x="9143999" y="710399"/>
                  </a:lnTo>
                  <a:lnTo>
                    <a:pt x="0" y="7103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pc="-160" dirty="0">
                <a:latin typeface="Arial Narrow"/>
                <a:cs typeface="Arial Narrow"/>
              </a:rPr>
              <a:t>Dot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160" dirty="0">
                <a:latin typeface="Arial Narrow"/>
                <a:cs typeface="Arial Narrow"/>
              </a:rPr>
              <a:t>Product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95" dirty="0">
                <a:latin typeface="Arial Narrow"/>
                <a:cs typeface="Arial Narrow"/>
              </a:rPr>
              <a:t>Similarity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02600" y="51874"/>
            <a:ext cx="525174" cy="606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3854</Words>
  <Application>Microsoft Office PowerPoint</Application>
  <PresentationFormat>On-screen Show (16:9)</PresentationFormat>
  <Paragraphs>590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6" baseType="lpstr">
      <vt:lpstr>MS PGothic</vt:lpstr>
      <vt:lpstr>Arial</vt:lpstr>
      <vt:lpstr>Arial Narrow</vt:lpstr>
      <vt:lpstr>Cambria</vt:lpstr>
      <vt:lpstr>Open Sans</vt:lpstr>
      <vt:lpstr>Segoe UI Symbol</vt:lpstr>
      <vt:lpstr>Times New Roman</vt:lpstr>
      <vt:lpstr>Office Theme</vt:lpstr>
      <vt:lpstr>Image Retrieval &amp; Image Similarity Measures</vt:lpstr>
      <vt:lpstr>Learning Objectives</vt:lpstr>
      <vt:lpstr>Embedding Based Retrieval</vt:lpstr>
      <vt:lpstr>The Core Problem</vt:lpstr>
      <vt:lpstr>Embeddings (Brief Review)</vt:lpstr>
      <vt:lpstr>Image Retrieval as a Ranking Problem</vt:lpstr>
      <vt:lpstr>What Does “Similarity” Mean?</vt:lpstr>
      <vt:lpstr>How do we Compare Vectors?</vt:lpstr>
      <vt:lpstr>Dot Product Similarity</vt:lpstr>
      <vt:lpstr>Dot Product Intuition</vt:lpstr>
      <vt:lpstr>Cosine Similarity</vt:lpstr>
      <vt:lpstr>Geometric Interpretation</vt:lpstr>
      <vt:lpstr>Dot vs Cosine (Comparison)</vt:lpstr>
      <vt:lpstr>Dot Product vs Cosine</vt:lpstr>
      <vt:lpstr>Why Cosine Works</vt:lpstr>
      <vt:lpstr>High-Dimensional Spaces</vt:lpstr>
      <vt:lpstr>Distance Concentration</vt:lpstr>
      <vt:lpstr>Why Cosine Is Better</vt:lpstr>
      <vt:lpstr>Learning a Good Embedding Space</vt:lpstr>
      <vt:lpstr>FaceNet Example</vt:lpstr>
      <vt:lpstr>Triplet Setup</vt:lpstr>
      <vt:lpstr>PowerPoint Presentation</vt:lpstr>
      <vt:lpstr>Triplet Loss</vt:lpstr>
      <vt:lpstr>Triplet Loss Intuition</vt:lpstr>
      <vt:lpstr>Effect on Embedding Space</vt:lpstr>
      <vt:lpstr>Why This Helps Retrieval</vt:lpstr>
      <vt:lpstr>Full Pipeline</vt:lpstr>
      <vt:lpstr>Key Takeaways</vt:lpstr>
      <vt:lpstr>Check on Learning</vt:lpstr>
      <vt:lpstr>Check on Learning</vt:lpstr>
      <vt:lpstr>Cross Modal Retrieval</vt:lpstr>
      <vt:lpstr>Introduction to Cross-Modal Search</vt:lpstr>
      <vt:lpstr>Cross Modal Retrieval Outline</vt:lpstr>
      <vt:lpstr>The Core Concept – Bridging the Heterogeneity Gap</vt:lpstr>
      <vt:lpstr>Preparing the Data – Modality Encoders</vt:lpstr>
      <vt:lpstr>The Baseline Architecture – The Dual-Encoder (CLIP)</vt:lpstr>
      <vt:lpstr>Example in Action – Text-to-Image (T2I) Search</vt:lpstr>
      <vt:lpstr>Example in Action – Image-to-Text (I2T) Retrieval</vt:lpstr>
      <vt:lpstr>Contrastive Learning</vt:lpstr>
      <vt:lpstr>Contrastive Learning &amp; Scale</vt:lpstr>
      <vt:lpstr>Emergent Capability – Zero-Shot Classification</vt:lpstr>
      <vt:lpstr>The Evolution of Cross Modal Architectures</vt:lpstr>
      <vt:lpstr>Composed Image Retrieval (CIR)</vt:lpstr>
      <vt:lpstr>Text-Image Residual Gating (TIRG)</vt:lpstr>
      <vt:lpstr>Multi-Modal Composition Strategies</vt:lpstr>
      <vt:lpstr>BLIP: A Two-Stage Pipeline for I2T &amp; T2I Retrieval</vt:lpstr>
      <vt:lpstr>Fine-Grained Alignment via Late Interaction</vt:lpstr>
      <vt:lpstr>The MaxSim Operation &amp; State-of-the-Art</vt:lpstr>
      <vt:lpstr>The Generative Shift: LLaVA in Retrieval</vt:lpstr>
      <vt:lpstr>Complex Retrieval via VLMs</vt:lpstr>
      <vt:lpstr>The Vector Database: Storing &amp; Searching</vt:lpstr>
      <vt:lpstr>Scaling Multimodal Search for Vector Databases</vt:lpstr>
      <vt:lpstr>Hierarchical Navigable Small World and Vector Infrastructure</vt:lpstr>
      <vt:lpstr>The Modality Gap</vt:lpstr>
      <vt:lpstr>Real-World Applications</vt:lpstr>
      <vt:lpstr>Core Challenges in Modern Retrieval</vt:lpstr>
      <vt:lpstr>Evaluation Metrics</vt:lpstr>
      <vt:lpstr>Image Retrieval System Overview</vt:lpstr>
      <vt:lpstr>Query Modalities &amp; User Intent</vt:lpstr>
      <vt:lpstr>Visual Case Study: The top-10 ranked list</vt:lpstr>
      <vt:lpstr>Evaluation Metrics for Image Retrieval</vt:lpstr>
      <vt:lpstr>Formal Problem Definition</vt:lpstr>
      <vt:lpstr>Evaluation Requirements</vt:lpstr>
      <vt:lpstr>Recall@K- Definition and Interpretation</vt:lpstr>
      <vt:lpstr>Recall@K: Detailed Example and Behavior</vt:lpstr>
      <vt:lpstr>Recall@K: Strengths and Limitation</vt:lpstr>
      <vt:lpstr>Why Recall@K is not enough</vt:lpstr>
      <vt:lpstr>Precision and Its Role</vt:lpstr>
      <vt:lpstr>Average Precision(AP): Definition</vt:lpstr>
      <vt:lpstr>Average Precision: Detailed Example</vt:lpstr>
      <vt:lpstr>Why Average Precision Works Better</vt:lpstr>
      <vt:lpstr>Mean Average Precision (mAP)</vt:lpstr>
      <vt:lpstr>Properties, Advantages, Limitations of mAP</vt:lpstr>
      <vt:lpstr>Recall@K vs mAP (Critical Comparison)</vt:lpstr>
      <vt:lpstr>Paper Examples: Deep Ranking</vt:lpstr>
      <vt:lpstr>Paper Examples: FaceNet</vt:lpstr>
      <vt:lpstr>Choosing the right metric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Retrieval &amp; Image Similarity Measures</dc:title>
  <cp:lastModifiedBy>Longin Jan Latecki</cp:lastModifiedBy>
  <cp:revision>3</cp:revision>
  <dcterms:created xsi:type="dcterms:W3CDTF">2026-04-07T01:04:45Z</dcterms:created>
  <dcterms:modified xsi:type="dcterms:W3CDTF">2026-04-07T23:41:41Z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2026-04-07T00:00:00Z</vt:filetime>
  </property>
  <property fmtid="{D5CDD505-2E9C-101B-9397-08002B2CF9AE}" pid="3" name="Creator">
    <vt:lpwstr>Google</vt:lpwstr>
  </property>
  <property fmtid="{D5CDD505-2E9C-101B-9397-08002B2CF9AE}" pid="4" name="LastSaved">
    <vt:filetime>2026-04-07T00:00:00Z</vt:filetime>
  </property>
</Properties>
</file>