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96"/>
  </p:notesMasterIdLst>
  <p:sldIdLst>
    <p:sldId id="256" r:id="rId2"/>
    <p:sldId id="380" r:id="rId3"/>
    <p:sldId id="381" r:id="rId4"/>
    <p:sldId id="386" r:id="rId5"/>
    <p:sldId id="382" r:id="rId6"/>
    <p:sldId id="336" r:id="rId7"/>
    <p:sldId id="383" r:id="rId8"/>
    <p:sldId id="385" r:id="rId9"/>
    <p:sldId id="260" r:id="rId10"/>
    <p:sldId id="286" r:id="rId11"/>
    <p:sldId id="462" r:id="rId12"/>
    <p:sldId id="388" r:id="rId13"/>
    <p:sldId id="391" r:id="rId14"/>
    <p:sldId id="441" r:id="rId15"/>
    <p:sldId id="442" r:id="rId16"/>
    <p:sldId id="379" r:id="rId17"/>
    <p:sldId id="443" r:id="rId18"/>
    <p:sldId id="450" r:id="rId19"/>
    <p:sldId id="444" r:id="rId20"/>
    <p:sldId id="451" r:id="rId21"/>
    <p:sldId id="452" r:id="rId22"/>
    <p:sldId id="453" r:id="rId23"/>
    <p:sldId id="454" r:id="rId24"/>
    <p:sldId id="456" r:id="rId25"/>
    <p:sldId id="455" r:id="rId26"/>
    <p:sldId id="457" r:id="rId27"/>
    <p:sldId id="458" r:id="rId28"/>
    <p:sldId id="460" r:id="rId29"/>
    <p:sldId id="459" r:id="rId30"/>
    <p:sldId id="505" r:id="rId31"/>
    <p:sldId id="508" r:id="rId32"/>
    <p:sldId id="506" r:id="rId33"/>
    <p:sldId id="509" r:id="rId34"/>
    <p:sldId id="507" r:id="rId35"/>
    <p:sldId id="510" r:id="rId36"/>
    <p:sldId id="448" r:id="rId37"/>
    <p:sldId id="449" r:id="rId38"/>
    <p:sldId id="464" r:id="rId39"/>
    <p:sldId id="408" r:id="rId40"/>
    <p:sldId id="465" r:id="rId41"/>
    <p:sldId id="466" r:id="rId42"/>
    <p:sldId id="470" r:id="rId43"/>
    <p:sldId id="467" r:id="rId44"/>
    <p:sldId id="471" r:id="rId45"/>
    <p:sldId id="468" r:id="rId46"/>
    <p:sldId id="472" r:id="rId47"/>
    <p:sldId id="469" r:id="rId48"/>
    <p:sldId id="473" r:id="rId49"/>
    <p:sldId id="474" r:id="rId50"/>
    <p:sldId id="409" r:id="rId51"/>
    <p:sldId id="376" r:id="rId52"/>
    <p:sldId id="419" r:id="rId53"/>
    <p:sldId id="475" r:id="rId54"/>
    <p:sldId id="476" r:id="rId55"/>
    <p:sldId id="477" r:id="rId56"/>
    <p:sldId id="479" r:id="rId57"/>
    <p:sldId id="480" r:id="rId58"/>
    <p:sldId id="487" r:id="rId59"/>
    <p:sldId id="481" r:id="rId60"/>
    <p:sldId id="488" r:id="rId61"/>
    <p:sldId id="482" r:id="rId62"/>
    <p:sldId id="489" r:id="rId63"/>
    <p:sldId id="492" r:id="rId64"/>
    <p:sldId id="493" r:id="rId65"/>
    <p:sldId id="494" r:id="rId66"/>
    <p:sldId id="495" r:id="rId67"/>
    <p:sldId id="496" r:id="rId68"/>
    <p:sldId id="497" r:id="rId69"/>
    <p:sldId id="498" r:id="rId70"/>
    <p:sldId id="499" r:id="rId71"/>
    <p:sldId id="500" r:id="rId72"/>
    <p:sldId id="501" r:id="rId73"/>
    <p:sldId id="502" r:id="rId74"/>
    <p:sldId id="504" r:id="rId75"/>
    <p:sldId id="503" r:id="rId76"/>
    <p:sldId id="339" r:id="rId77"/>
    <p:sldId id="340" r:id="rId78"/>
    <p:sldId id="371" r:id="rId79"/>
    <p:sldId id="377" r:id="rId80"/>
    <p:sldId id="341" r:id="rId81"/>
    <p:sldId id="342" r:id="rId82"/>
    <p:sldId id="343" r:id="rId83"/>
    <p:sldId id="344" r:id="rId84"/>
    <p:sldId id="346" r:id="rId85"/>
    <p:sldId id="347" r:id="rId86"/>
    <p:sldId id="348" r:id="rId87"/>
    <p:sldId id="373" r:id="rId88"/>
    <p:sldId id="353" r:id="rId89"/>
    <p:sldId id="354" r:id="rId90"/>
    <p:sldId id="356" r:id="rId91"/>
    <p:sldId id="357" r:id="rId92"/>
    <p:sldId id="358" r:id="rId93"/>
    <p:sldId id="359" r:id="rId94"/>
    <p:sldId id="491" r:id="rId95"/>
  </p:sldIdLst>
  <p:sldSz cx="12192000" cy="6858000"/>
  <p:notesSz cx="6858000" cy="12192000"/>
  <p:embeddedFontLst>
    <p:embeddedFont>
      <p:font typeface="微软雅黑" panose="020B0503020204020204" pitchFamily="34" charset="-122"/>
      <p:regular r:id="rId97"/>
      <p:bold r:id="rId98"/>
    </p:embeddedFont>
    <p:embeddedFont>
      <p:font typeface="MiSans" panose="020B0604020202020204" charset="-122"/>
      <p:regular r:id="rId99"/>
    </p:embeddedFont>
    <p:embeddedFont>
      <p:font typeface="Segoe UI" panose="020B0502040204020203" pitchFamily="34" charset="0"/>
      <p:regular r:id="rId100"/>
      <p:bold r:id="rId101"/>
      <p:italic r:id="rId102"/>
      <p:boldItalic r:id="rId103"/>
    </p:embeddedFont>
    <p:embeddedFont>
      <p:font typeface="Sorts Mill Goudy" panose="020B0604020202020204" charset="0"/>
      <p:regular r:id="rId10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8DF9C5-0331-9145-A7E1-33820596341B}" v="161" dt="2026-03-22T20:13:39.874"/>
    <p1510:client id="{304928D6-D574-5D25-EDBD-1DA02CE649CB}" v="218" dt="2026-03-22T23:58:33.814"/>
    <p1510:client id="{5BD0E7E3-B643-8A38-364A-804D8877DD1E}" v="4" dt="2026-03-23T12:40:47.598"/>
    <p1510:client id="{DC1FD415-CD69-5B33-C556-5BFBF8DF8473}" v="257" dt="2026-03-22T22:58:24.9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230" autoAdjust="0"/>
  </p:normalViewPr>
  <p:slideViewPr>
    <p:cSldViewPr snapToGrid="0">
      <p:cViewPr varScale="1">
        <p:scale>
          <a:sx n="94" d="100"/>
          <a:sy n="94" d="100"/>
        </p:scale>
        <p:origin x="11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6.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7.fntdata"/><Relationship Id="rId108"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font" Target="fonts/font3.fntdata"/><Relationship Id="rId10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microsoft.com/office/2015/10/relationships/revisionInfo" Target="revisionInfo.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fntdata"/><Relationship Id="rId104"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microsoft.com/office/2018/10/relationships/authors" Targe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4.fntdata"/><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font" Target="fonts/font2.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4109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694030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3146078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3936190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2268799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1217613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106884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2581416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2257199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4237079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285734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31360316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1203883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793717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5736997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1448477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328574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2559161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22352469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15381409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359662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839521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4936849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4152213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23886180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3925651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628035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405055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459077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8747186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40597576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83100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7877182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5479970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767960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4979269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9998908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4477859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8395146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3648798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8319652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42444062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872883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6661733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6868728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8406937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4452826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8245508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373447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41251630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429283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51414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956236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757722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5203899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6474056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5122390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33078733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1981291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1729386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5120327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2051679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2933377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808297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1879350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6E2FAE-81DC-718F-9791-04578D89C2AE}"/>
              </a:ext>
            </a:extLst>
          </p:cNvPr>
          <p:cNvPicPr>
            <a:picLocks noChangeAspect="1"/>
          </p:cNvPicPr>
          <p:nvPr userDrawn="1"/>
        </p:nvPicPr>
        <p:blipFill>
          <a:blip r:embed="rId4"/>
          <a:stretch>
            <a:fillRect/>
          </a:stretch>
        </p:blipFill>
        <p:spPr>
          <a:xfrm>
            <a:off x="9334101" y="0"/>
            <a:ext cx="2857899" cy="76210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huvam.agarwal@temple.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rbaz.anis.ahmed.khan@temple.edu" TargetMode="External"/><Relationship Id="rId4" Type="http://schemas.openxmlformats.org/officeDocument/2006/relationships/hyperlink" Target="mailto:soundarya.dash@temple.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6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3.wdp"/></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7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7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62.jpe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692559" y="3080206"/>
            <a:ext cx="10612934" cy="1578995"/>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8B0000">
                  <a:alpha val="5000"/>
                </a:srgbClr>
              </a:gs>
              <a:gs pos="50000">
                <a:srgbClr val="000000">
                  <a:alpha val="0"/>
                </a:srgbClr>
              </a:gs>
              <a:gs pos="100000">
                <a:srgbClr val="8B0000">
                  <a:alpha val="10000"/>
                </a:srgbClr>
              </a:gs>
            </a:gsLst>
            <a:lin ang="2700000" scaled="1"/>
          </a:gradFill>
          <a:ln/>
        </p:spPr>
        <p:txBody>
          <a:bodyPr lIns="91440" tIns="45720" rIns="91440" bIns="45720" anchor="t"/>
          <a:lstStyle/>
          <a:p>
            <a:r>
              <a:rPr lang="en-US" sz="2400" b="1">
                <a:solidFill>
                  <a:srgbClr val="C00000"/>
                </a:solidFill>
              </a:rPr>
              <a:t>     </a:t>
            </a:r>
            <a:r>
              <a:rPr lang="en-US" sz="2400" b="1" err="1">
                <a:solidFill>
                  <a:srgbClr val="C00000"/>
                </a:solidFill>
              </a:rPr>
              <a:t>Shuvam</a:t>
            </a:r>
            <a:r>
              <a:rPr lang="en-US" sz="2400" b="1">
                <a:solidFill>
                  <a:srgbClr val="C00000"/>
                </a:solidFill>
              </a:rPr>
              <a:t> Agarwal		      Soundarya Dash		        Arbaz Khan </a:t>
            </a:r>
            <a:r>
              <a:rPr lang="en-US">
                <a:hlinkClick r:id="rId3"/>
              </a:rPr>
              <a:t>shuvam.agarwal@temple.edu</a:t>
            </a:r>
            <a:r>
              <a:rPr lang="en-US"/>
              <a:t>	</a:t>
            </a:r>
            <a:r>
              <a:rPr lang="en-US">
                <a:hlinkClick r:id="rId4"/>
              </a:rPr>
              <a:t>soundarya.dash@temple.edu</a:t>
            </a:r>
            <a:r>
              <a:rPr lang="en-US"/>
              <a:t>         </a:t>
            </a:r>
            <a:r>
              <a:rPr lang="en-US">
                <a:hlinkClick r:id="rId5"/>
              </a:rPr>
              <a:t>arbaz.anis.ahmed.khan@temple.edu</a:t>
            </a:r>
            <a:r>
              <a:rPr lang="en-US"/>
              <a:t> </a:t>
            </a:r>
            <a:endParaRPr lang="en-US">
              <a:ea typeface="Calibri"/>
              <a:cs typeface="Calibri"/>
            </a:endParaRPr>
          </a:p>
        </p:txBody>
      </p:sp>
      <p:sp>
        <p:nvSpPr>
          <p:cNvPr id="4" name="Text 2"/>
          <p:cNvSpPr/>
          <p:nvPr/>
        </p:nvSpPr>
        <p:spPr>
          <a:xfrm>
            <a:off x="4469904" y="381000"/>
            <a:ext cx="3248025" cy="419100"/>
          </a:xfrm>
          <a:prstGeom prst="rect">
            <a:avLst/>
          </a:prstGeom>
          <a:noFill/>
          <a:ln/>
        </p:spPr>
        <p:txBody>
          <a:bodyPr wrap="square" lIns="228600" tIns="76200" rIns="228600" bIns="76200" rtlCol="0" anchor="ctr"/>
          <a:lstStyle/>
          <a:p>
            <a:pPr algn="ctr">
              <a:lnSpc>
                <a:spcPct val="130000"/>
              </a:lnSpc>
            </a:pPr>
            <a:r>
              <a:rPr lang="en-US" sz="1350" b="1" kern="0" spc="68">
                <a:solidFill>
                  <a:srgbClr val="FFFFFF"/>
                </a:solidFill>
                <a:latin typeface="Sorts Mill Goudy" pitchFamily="34" charset="0"/>
                <a:ea typeface="Sorts Mill Goudy" pitchFamily="34" charset="-122"/>
                <a:cs typeface="Sorts Mill Goudy" pitchFamily="34" charset="-120"/>
              </a:rPr>
              <a:t>GRADUATE-LEVEL LECTURE</a:t>
            </a:r>
            <a:endParaRPr lang="en-US" sz="1600"/>
          </a:p>
        </p:txBody>
      </p:sp>
      <p:sp>
        <p:nvSpPr>
          <p:cNvPr id="5" name="Text 3"/>
          <p:cNvSpPr/>
          <p:nvPr/>
        </p:nvSpPr>
        <p:spPr>
          <a:xfrm>
            <a:off x="2151236" y="1333500"/>
            <a:ext cx="7886700" cy="857250"/>
          </a:xfrm>
          <a:prstGeom prst="rect">
            <a:avLst/>
          </a:prstGeom>
          <a:noFill/>
          <a:ln/>
        </p:spPr>
        <p:txBody>
          <a:bodyPr wrap="square" lIns="0" tIns="0" rIns="0" bIns="0" rtlCol="0" anchor="ctr"/>
          <a:lstStyle/>
          <a:p>
            <a:pPr algn="ctr">
              <a:lnSpc>
                <a:spcPct val="100000"/>
              </a:lnSpc>
            </a:pPr>
            <a:r>
              <a:rPr lang="en-US" sz="5400" b="1">
                <a:solidFill>
                  <a:srgbClr val="1F2937"/>
                </a:solidFill>
                <a:latin typeface="Sorts Mill Goudy" pitchFamily="34" charset="0"/>
                <a:ea typeface="Sorts Mill Goudy" pitchFamily="34" charset="-122"/>
                <a:cs typeface="Sorts Mill Goudy" pitchFamily="34" charset="-120"/>
              </a:rPr>
              <a:t>Grounded Vision Models</a:t>
            </a:r>
            <a:endParaRPr lang="en-US" sz="1600"/>
          </a:p>
        </p:txBody>
      </p:sp>
      <p:sp>
        <p:nvSpPr>
          <p:cNvPr id="6" name="Shape 4"/>
          <p:cNvSpPr/>
          <p:nvPr/>
        </p:nvSpPr>
        <p:spPr>
          <a:xfrm>
            <a:off x="5486400" y="2419350"/>
            <a:ext cx="1219200" cy="38100"/>
          </a:xfrm>
          <a:custGeom>
            <a:avLst/>
            <a:gdLst/>
            <a:ahLst/>
            <a:cxnLst/>
            <a:rect l="l" t="t" r="r" b="b"/>
            <a:pathLst>
              <a:path w="1219200" h="38100">
                <a:moveTo>
                  <a:pt x="0" y="0"/>
                </a:moveTo>
                <a:lnTo>
                  <a:pt x="1219200" y="0"/>
                </a:lnTo>
                <a:lnTo>
                  <a:pt x="1219200" y="38100"/>
                </a:lnTo>
                <a:lnTo>
                  <a:pt x="0" y="38100"/>
                </a:lnTo>
                <a:lnTo>
                  <a:pt x="0" y="0"/>
                </a:lnTo>
                <a:close/>
              </a:path>
            </a:pathLst>
          </a:custGeom>
          <a:solidFill>
            <a:srgbClr val="8B0000"/>
          </a:solidFill>
          <a:ln/>
        </p:spPr>
        <p:txBody>
          <a:bodyPr/>
          <a:lstStyle/>
          <a:p>
            <a:endParaRPr lang="en-US"/>
          </a:p>
        </p:txBody>
      </p:sp>
      <p:sp>
        <p:nvSpPr>
          <p:cNvPr id="8" name="Shape 6"/>
          <p:cNvSpPr/>
          <p:nvPr/>
        </p:nvSpPr>
        <p:spPr>
          <a:xfrm flipV="1">
            <a:off x="2893516" y="5625019"/>
            <a:ext cx="7071360" cy="51435"/>
          </a:xfrm>
          <a:custGeom>
            <a:avLst/>
            <a:gdLst/>
            <a:ahLst/>
            <a:cxnLst/>
            <a:rect l="l" t="t" r="r" b="b"/>
            <a:pathLst>
              <a:path w="6400800" h="9525">
                <a:moveTo>
                  <a:pt x="0" y="0"/>
                </a:moveTo>
                <a:lnTo>
                  <a:pt x="6400800" y="0"/>
                </a:lnTo>
                <a:lnTo>
                  <a:pt x="6400800" y="9525"/>
                </a:lnTo>
                <a:lnTo>
                  <a:pt x="0" y="9525"/>
                </a:lnTo>
                <a:lnTo>
                  <a:pt x="0" y="0"/>
                </a:lnTo>
                <a:close/>
              </a:path>
            </a:pathLst>
          </a:custGeom>
          <a:solidFill>
            <a:srgbClr val="6B7280">
              <a:alpha val="20000"/>
            </a:srgbClr>
          </a:solidFill>
          <a:ln/>
        </p:spPr>
        <p:txBody>
          <a:bodyPr/>
          <a:lstStyle/>
          <a:p>
            <a:pPr algn="ctr"/>
            <a:endParaRPr lang="en-US"/>
          </a:p>
        </p:txBody>
      </p:sp>
      <p:sp>
        <p:nvSpPr>
          <p:cNvPr id="12" name="TextBox 11">
            <a:extLst>
              <a:ext uri="{FF2B5EF4-FFF2-40B4-BE49-F238E27FC236}">
                <a16:creationId xmlns:a16="http://schemas.microsoft.com/office/drawing/2014/main" id="{861CBA1C-5C0B-096F-95D7-612E279FC15A}"/>
              </a:ext>
            </a:extLst>
          </p:cNvPr>
          <p:cNvSpPr txBox="1"/>
          <p:nvPr/>
        </p:nvSpPr>
        <p:spPr>
          <a:xfrm>
            <a:off x="3609367" y="5675819"/>
            <a:ext cx="5160357" cy="584775"/>
          </a:xfrm>
          <a:prstGeom prst="rect">
            <a:avLst/>
          </a:prstGeom>
          <a:noFill/>
        </p:spPr>
        <p:txBody>
          <a:bodyPr wrap="square" lIns="91440" tIns="45720" rIns="91440" bIns="45720" rtlCol="0" anchor="t">
            <a:spAutoFit/>
          </a:bodyPr>
          <a:lstStyle/>
          <a:p>
            <a:pPr algn="ctr"/>
            <a:r>
              <a:rPr lang="en-IN" sz="3200" b="1">
                <a:solidFill>
                  <a:schemeClr val="tx2">
                    <a:lumMod val="50000"/>
                  </a:schemeClr>
                </a:solidFill>
              </a:rPr>
              <a:t>CIS 5543 - Computer Vision</a:t>
            </a:r>
            <a:endParaRPr lang="en-IN" sz="3200" b="1">
              <a:solidFill>
                <a:schemeClr val="tx2">
                  <a:lumMod val="50000"/>
                </a:schemeClr>
              </a:solidFill>
              <a:ea typeface="Calibri"/>
              <a:cs typeface="Calibri"/>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640">
        <p15:prstTrans prst="pageCurlDouble"/>
      </p:transition>
    </mc:Choice>
    <mc:Fallback xmlns="">
      <p:transition spd="slow" advTm="164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GLIP – Goal and Overview</a:t>
            </a:r>
            <a:endParaRPr lang="en-US" sz="1600"/>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a:p>
        </p:txBody>
      </p:sp>
      <p:grpSp>
        <p:nvGrpSpPr>
          <p:cNvPr id="26" name="Group 25">
            <a:extLst>
              <a:ext uri="{FF2B5EF4-FFF2-40B4-BE49-F238E27FC236}">
                <a16:creationId xmlns:a16="http://schemas.microsoft.com/office/drawing/2014/main" id="{9A266825-3D98-6DB2-4A0A-BFE929D724B9}"/>
              </a:ext>
            </a:extLst>
          </p:cNvPr>
          <p:cNvGrpSpPr/>
          <p:nvPr/>
        </p:nvGrpSpPr>
        <p:grpSpPr>
          <a:xfrm>
            <a:off x="156210" y="1028700"/>
            <a:ext cx="12032570" cy="5549900"/>
            <a:chOff x="400050" y="1028700"/>
            <a:chExt cx="11819210" cy="4838700"/>
          </a:xfrm>
        </p:grpSpPr>
        <p:sp>
          <p:nvSpPr>
            <p:cNvPr id="4" name="Shape 2"/>
            <p:cNvSpPr/>
            <p:nvPr/>
          </p:nvSpPr>
          <p:spPr>
            <a:xfrm>
              <a:off x="400050" y="10287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a:ln/>
          </p:spPr>
          <p:txBody>
            <a:bodyPr/>
            <a:lstStyle/>
            <a:p>
              <a:endParaRPr lang="en-US"/>
            </a:p>
          </p:txBody>
        </p:sp>
        <p:sp>
          <p:nvSpPr>
            <p:cNvPr id="5" name="Shape 3"/>
            <p:cNvSpPr/>
            <p:nvPr/>
          </p:nvSpPr>
          <p:spPr>
            <a:xfrm>
              <a:off x="400050" y="10287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a:ln/>
          </p:spPr>
          <p:txBody>
            <a:bodyPr/>
            <a:lstStyle/>
            <a:p>
              <a:endParaRPr lang="en-US"/>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GLIP (Grounded Language-Image Pre-training, 2022)</a:t>
              </a:r>
              <a:endParaRPr lang="en-US" sz="1600"/>
            </a:p>
          </p:txBody>
        </p:sp>
        <p:sp>
          <p:nvSpPr>
            <p:cNvPr id="7" name="Text 5"/>
            <p:cNvSpPr/>
            <p:nvPr/>
          </p:nvSpPr>
          <p:spPr>
            <a:xfrm>
              <a:off x="571500" y="1524000"/>
              <a:ext cx="5334000" cy="6858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A landmark model with the goal to </a:t>
              </a:r>
              <a:r>
                <a:rPr lang="en-US" sz="1200" b="1">
                  <a:solidFill>
                    <a:srgbClr val="1F2937"/>
                  </a:solidFill>
                  <a:latin typeface="Sorts Mill Goudy" pitchFamily="34" charset="0"/>
                  <a:ea typeface="Sorts Mill Goudy" pitchFamily="34" charset="-122"/>
                  <a:cs typeface="Sorts Mill Goudy" pitchFamily="34" charset="-120"/>
                </a:rPr>
                <a:t>unify object detection and phrase grounding in one framework</a:t>
              </a:r>
              <a:r>
                <a:rPr lang="en-US" sz="1200">
                  <a:solidFill>
                    <a:srgbClr val="1F2937"/>
                  </a:solidFill>
                  <a:latin typeface="Sorts Mill Goudy" pitchFamily="34" charset="0"/>
                  <a:ea typeface="Sorts Mill Goudy" pitchFamily="34" charset="-122"/>
                  <a:cs typeface="Sorts Mill Goudy" pitchFamily="34" charset="-120"/>
                </a:rPr>
                <a:t>, enabling zero-shot detection of open-vocabulary objects via language.</a:t>
              </a:r>
              <a:endParaRPr lang="en-US" sz="1600"/>
            </a:p>
          </p:txBody>
        </p:sp>
        <p:sp>
          <p:nvSpPr>
            <p:cNvPr id="8" name="Shape 6"/>
            <p:cNvSpPr/>
            <p:nvPr/>
          </p:nvSpPr>
          <p:spPr>
            <a:xfrm>
              <a:off x="400050" y="2514600"/>
              <a:ext cx="5581650" cy="2133600"/>
            </a:xfrm>
            <a:custGeom>
              <a:avLst/>
              <a:gdLst/>
              <a:ahLst/>
              <a:cxnLst/>
              <a:rect l="l" t="t" r="r" b="b"/>
              <a:pathLst>
                <a:path w="5581650" h="2133600">
                  <a:moveTo>
                    <a:pt x="0" y="0"/>
                  </a:moveTo>
                  <a:lnTo>
                    <a:pt x="5581650" y="0"/>
                  </a:lnTo>
                  <a:lnTo>
                    <a:pt x="5581650" y="2133600"/>
                  </a:lnTo>
                  <a:lnTo>
                    <a:pt x="0" y="2133600"/>
                  </a:lnTo>
                  <a:lnTo>
                    <a:pt x="0" y="0"/>
                  </a:lnTo>
                  <a:close/>
                </a:path>
              </a:pathLst>
            </a:custGeom>
            <a:solidFill>
              <a:srgbClr val="F9FAFB"/>
            </a:solidFill>
            <a:ln/>
          </p:spPr>
          <p:txBody>
            <a:bodyPr/>
            <a:lstStyle/>
            <a:p>
              <a:endParaRPr lang="en-US"/>
            </a:p>
          </p:txBody>
        </p:sp>
        <p:sp>
          <p:nvSpPr>
            <p:cNvPr id="9" name="Shape 7"/>
            <p:cNvSpPr/>
            <p:nvPr/>
          </p:nvSpPr>
          <p:spPr>
            <a:xfrm>
              <a:off x="400050" y="2514600"/>
              <a:ext cx="38100" cy="2133600"/>
            </a:xfrm>
            <a:custGeom>
              <a:avLst/>
              <a:gdLst/>
              <a:ahLst/>
              <a:cxnLst/>
              <a:rect l="l" t="t" r="r" b="b"/>
              <a:pathLst>
                <a:path w="38100" h="2133600">
                  <a:moveTo>
                    <a:pt x="0" y="0"/>
                  </a:moveTo>
                  <a:lnTo>
                    <a:pt x="38100" y="0"/>
                  </a:lnTo>
                  <a:lnTo>
                    <a:pt x="38100" y="2133600"/>
                  </a:lnTo>
                  <a:lnTo>
                    <a:pt x="0" y="2133600"/>
                  </a:lnTo>
                  <a:lnTo>
                    <a:pt x="0" y="0"/>
                  </a:lnTo>
                  <a:close/>
                </a:path>
              </a:pathLst>
            </a:custGeom>
            <a:solidFill>
              <a:srgbClr val="8B0000"/>
            </a:solidFill>
            <a:ln/>
          </p:spPr>
          <p:txBody>
            <a:bodyPr/>
            <a:lstStyle/>
            <a:p>
              <a:endParaRPr lang="en-US"/>
            </a:p>
          </p:txBody>
        </p:sp>
        <p:sp>
          <p:nvSpPr>
            <p:cNvPr id="10" name="Text 8"/>
            <p:cNvSpPr/>
            <p:nvPr/>
          </p:nvSpPr>
          <p:spPr>
            <a:xfrm>
              <a:off x="571500" y="26670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Key Innovation</a:t>
              </a:r>
              <a:endParaRPr lang="en-US" sz="1600"/>
            </a:p>
          </p:txBody>
        </p:sp>
        <p:sp>
          <p:nvSpPr>
            <p:cNvPr id="11" name="Text 9"/>
            <p:cNvSpPr/>
            <p:nvPr/>
          </p:nvSpPr>
          <p:spPr>
            <a:xfrm>
              <a:off x="571500" y="3048000"/>
              <a:ext cx="5334000" cy="4572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GLIP reframes detection as a grounding problem – instead of predicting fixed class labels, it aligns detected regions with text tokens:</a:t>
              </a:r>
              <a:endParaRPr lang="en-US" sz="1600"/>
            </a:p>
          </p:txBody>
        </p:sp>
        <p:sp>
          <p:nvSpPr>
            <p:cNvPr id="12" name="Shape 10"/>
            <p:cNvSpPr/>
            <p:nvPr/>
          </p:nvSpPr>
          <p:spPr>
            <a:xfrm>
              <a:off x="571500" y="3619500"/>
              <a:ext cx="2571750" cy="876300"/>
            </a:xfrm>
            <a:custGeom>
              <a:avLst/>
              <a:gdLst/>
              <a:ahLst/>
              <a:cxnLst/>
              <a:rect l="l" t="t" r="r" b="b"/>
              <a:pathLst>
                <a:path w="2571750" h="876300">
                  <a:moveTo>
                    <a:pt x="38102" y="0"/>
                  </a:moveTo>
                  <a:lnTo>
                    <a:pt x="2533648" y="0"/>
                  </a:lnTo>
                  <a:cubicBezTo>
                    <a:pt x="2554691" y="0"/>
                    <a:pt x="2571750" y="17059"/>
                    <a:pt x="2571750" y="38102"/>
                  </a:cubicBezTo>
                  <a:lnTo>
                    <a:pt x="2571750" y="838198"/>
                  </a:lnTo>
                  <a:cubicBezTo>
                    <a:pt x="2571750" y="859241"/>
                    <a:pt x="2554691" y="876300"/>
                    <a:pt x="2533648" y="876300"/>
                  </a:cubicBezTo>
                  <a:lnTo>
                    <a:pt x="38102" y="876300"/>
                  </a:lnTo>
                  <a:cubicBezTo>
                    <a:pt x="17059" y="876300"/>
                    <a:pt x="0" y="859241"/>
                    <a:pt x="0" y="838198"/>
                  </a:cubicBezTo>
                  <a:lnTo>
                    <a:pt x="0" y="38102"/>
                  </a:lnTo>
                  <a:cubicBezTo>
                    <a:pt x="0" y="17073"/>
                    <a:pt x="17073" y="0"/>
                    <a:pt x="38102" y="0"/>
                  </a:cubicBezTo>
                  <a:close/>
                </a:path>
              </a:pathLst>
            </a:custGeom>
            <a:solidFill>
              <a:srgbClr val="FEE2E2"/>
            </a:solidFill>
            <a:ln/>
          </p:spPr>
          <p:txBody>
            <a:bodyPr/>
            <a:lstStyle/>
            <a:p>
              <a:endParaRPr lang="en-US"/>
            </a:p>
          </p:txBody>
        </p:sp>
        <p:sp>
          <p:nvSpPr>
            <p:cNvPr id="13" name="Text 11"/>
            <p:cNvSpPr/>
            <p:nvPr/>
          </p:nvSpPr>
          <p:spPr>
            <a:xfrm>
              <a:off x="685800" y="3733800"/>
              <a:ext cx="2419350" cy="228600"/>
            </a:xfrm>
            <a:prstGeom prst="rect">
              <a:avLst/>
            </a:prstGeom>
            <a:noFill/>
            <a:ln/>
          </p:spPr>
          <p:txBody>
            <a:bodyPr wrap="square" lIns="0" tIns="0" rIns="0" bIns="0" rtlCol="0" anchor="ctr"/>
            <a:lstStyle/>
            <a:p>
              <a:pPr>
                <a:lnSpc>
                  <a:spcPct val="130000"/>
                </a:lnSpc>
              </a:pPr>
              <a:r>
                <a:rPr lang="en-US" sz="1200" b="1">
                  <a:solidFill>
                    <a:srgbClr val="DC2626"/>
                  </a:solidFill>
                  <a:latin typeface="Sorts Mill Goudy" pitchFamily="34" charset="0"/>
                  <a:ea typeface="Sorts Mill Goudy" pitchFamily="34" charset="-122"/>
                  <a:cs typeface="Sorts Mill Goudy" pitchFamily="34" charset="-120"/>
                </a:rPr>
                <a:t>Traditional Detection</a:t>
              </a:r>
              <a:endParaRPr lang="en-US" sz="1600"/>
            </a:p>
          </p:txBody>
        </p:sp>
        <p:sp>
          <p:nvSpPr>
            <p:cNvPr id="14" name="Text 12"/>
            <p:cNvSpPr/>
            <p:nvPr/>
          </p:nvSpPr>
          <p:spPr>
            <a:xfrm>
              <a:off x="685800" y="4000500"/>
              <a:ext cx="2409825" cy="190500"/>
            </a:xfrm>
            <a:prstGeom prst="rect">
              <a:avLst/>
            </a:prstGeom>
            <a:noFill/>
            <a:ln/>
          </p:spPr>
          <p:txBody>
            <a:bodyPr wrap="square" lIns="0" tIns="0" rIns="0" bIns="0" rtlCol="0" anchor="ctr"/>
            <a:lstStyle/>
            <a:p>
              <a:pPr>
                <a:lnSpc>
                  <a:spcPct val="120000"/>
                </a:lnSpc>
              </a:pPr>
              <a:r>
                <a:rPr lang="en-US" sz="1050">
                  <a:solidFill>
                    <a:srgbClr val="6B7280"/>
                  </a:solidFill>
                  <a:latin typeface="Sorts Mill Goudy" pitchFamily="34" charset="0"/>
                  <a:ea typeface="Sorts Mill Goudy" pitchFamily="34" charset="-122"/>
                  <a:cs typeface="Sorts Mill Goudy" pitchFamily="34" charset="-120"/>
                </a:rPr>
                <a:t>Fixed classifier over N classes</a:t>
              </a:r>
              <a:endParaRPr lang="en-US" sz="1600"/>
            </a:p>
          </p:txBody>
        </p:sp>
        <p:sp>
          <p:nvSpPr>
            <p:cNvPr id="15" name="Text 13"/>
            <p:cNvSpPr/>
            <p:nvPr/>
          </p:nvSpPr>
          <p:spPr>
            <a:xfrm>
              <a:off x="685800" y="4191000"/>
              <a:ext cx="2409825" cy="190500"/>
            </a:xfrm>
            <a:prstGeom prst="rect">
              <a:avLst/>
            </a:prstGeom>
            <a:noFill/>
            <a:ln/>
          </p:spPr>
          <p:txBody>
            <a:bodyPr wrap="square" lIns="0" tIns="0" rIns="0" bIns="0" rtlCol="0" anchor="ctr"/>
            <a:lstStyle/>
            <a:p>
              <a:pPr>
                <a:lnSpc>
                  <a:spcPct val="120000"/>
                </a:lnSpc>
              </a:pPr>
              <a:r>
                <a:rPr lang="en-US" sz="1050">
                  <a:solidFill>
                    <a:srgbClr val="6B7280"/>
                  </a:solidFill>
                  <a:latin typeface="Sorts Mill Goudy" pitchFamily="34" charset="0"/>
                  <a:ea typeface="Sorts Mill Goudy" pitchFamily="34" charset="-122"/>
                  <a:cs typeface="Sorts Mill Goudy" pitchFamily="34" charset="-120"/>
                </a:rPr>
                <a:t>→ Limited to training categories</a:t>
              </a:r>
              <a:endParaRPr lang="en-US" sz="1600"/>
            </a:p>
          </p:txBody>
        </p:sp>
        <p:sp>
          <p:nvSpPr>
            <p:cNvPr id="16" name="Shape 14"/>
            <p:cNvSpPr/>
            <p:nvPr/>
          </p:nvSpPr>
          <p:spPr>
            <a:xfrm>
              <a:off x="3257550" y="3619500"/>
              <a:ext cx="2571750" cy="876300"/>
            </a:xfrm>
            <a:custGeom>
              <a:avLst/>
              <a:gdLst/>
              <a:ahLst/>
              <a:cxnLst/>
              <a:rect l="l" t="t" r="r" b="b"/>
              <a:pathLst>
                <a:path w="2571750" h="876300">
                  <a:moveTo>
                    <a:pt x="38102" y="0"/>
                  </a:moveTo>
                  <a:lnTo>
                    <a:pt x="2533648" y="0"/>
                  </a:lnTo>
                  <a:cubicBezTo>
                    <a:pt x="2554691" y="0"/>
                    <a:pt x="2571750" y="17059"/>
                    <a:pt x="2571750" y="38102"/>
                  </a:cubicBezTo>
                  <a:lnTo>
                    <a:pt x="2571750" y="838198"/>
                  </a:lnTo>
                  <a:cubicBezTo>
                    <a:pt x="2571750" y="859241"/>
                    <a:pt x="2554691" y="876300"/>
                    <a:pt x="2533648" y="876300"/>
                  </a:cubicBezTo>
                  <a:lnTo>
                    <a:pt x="38102" y="876300"/>
                  </a:lnTo>
                  <a:cubicBezTo>
                    <a:pt x="17059" y="876300"/>
                    <a:pt x="0" y="859241"/>
                    <a:pt x="0" y="838198"/>
                  </a:cubicBezTo>
                  <a:lnTo>
                    <a:pt x="0" y="38102"/>
                  </a:lnTo>
                  <a:cubicBezTo>
                    <a:pt x="0" y="17073"/>
                    <a:pt x="17073" y="0"/>
                    <a:pt x="38102" y="0"/>
                  </a:cubicBezTo>
                  <a:close/>
                </a:path>
              </a:pathLst>
            </a:custGeom>
            <a:solidFill>
              <a:srgbClr val="DCFCE7"/>
            </a:solidFill>
            <a:ln/>
          </p:spPr>
          <p:txBody>
            <a:bodyPr/>
            <a:lstStyle/>
            <a:p>
              <a:endParaRPr lang="en-US"/>
            </a:p>
          </p:txBody>
        </p:sp>
        <p:sp>
          <p:nvSpPr>
            <p:cNvPr id="17" name="Text 15"/>
            <p:cNvSpPr/>
            <p:nvPr/>
          </p:nvSpPr>
          <p:spPr>
            <a:xfrm>
              <a:off x="3371850" y="3733800"/>
              <a:ext cx="2419350" cy="228600"/>
            </a:xfrm>
            <a:prstGeom prst="rect">
              <a:avLst/>
            </a:prstGeom>
            <a:noFill/>
            <a:ln/>
          </p:spPr>
          <p:txBody>
            <a:bodyPr wrap="square" lIns="0" tIns="0" rIns="0" bIns="0" rtlCol="0" anchor="ctr"/>
            <a:lstStyle/>
            <a:p>
              <a:pPr>
                <a:lnSpc>
                  <a:spcPct val="130000"/>
                </a:lnSpc>
              </a:pPr>
              <a:r>
                <a:rPr lang="en-US" sz="1200" b="1">
                  <a:solidFill>
                    <a:srgbClr val="16A34A"/>
                  </a:solidFill>
                  <a:latin typeface="Sorts Mill Goudy" pitchFamily="34" charset="0"/>
                  <a:ea typeface="Sorts Mill Goudy" pitchFamily="34" charset="-122"/>
                  <a:cs typeface="Sorts Mill Goudy" pitchFamily="34" charset="-120"/>
                </a:rPr>
                <a:t>GLIP Approach</a:t>
              </a:r>
              <a:endParaRPr lang="en-US" sz="1600"/>
            </a:p>
          </p:txBody>
        </p:sp>
        <p:sp>
          <p:nvSpPr>
            <p:cNvPr id="18" name="Text 16"/>
            <p:cNvSpPr/>
            <p:nvPr/>
          </p:nvSpPr>
          <p:spPr>
            <a:xfrm>
              <a:off x="3371850" y="4000500"/>
              <a:ext cx="2409825" cy="190500"/>
            </a:xfrm>
            <a:prstGeom prst="rect">
              <a:avLst/>
            </a:prstGeom>
            <a:noFill/>
            <a:ln/>
          </p:spPr>
          <p:txBody>
            <a:bodyPr wrap="square" lIns="0" tIns="0" rIns="0" bIns="0" rtlCol="0" anchor="ctr"/>
            <a:lstStyle/>
            <a:p>
              <a:pPr>
                <a:lnSpc>
                  <a:spcPct val="120000"/>
                </a:lnSpc>
              </a:pPr>
              <a:r>
                <a:rPr lang="en-US" sz="1050">
                  <a:solidFill>
                    <a:srgbClr val="6B7280"/>
                  </a:solidFill>
                  <a:latin typeface="Sorts Mill Goudy" pitchFamily="34" charset="0"/>
                  <a:ea typeface="Sorts Mill Goudy" pitchFamily="34" charset="-122"/>
                  <a:cs typeface="Sorts Mill Goudy" pitchFamily="34" charset="-120"/>
                </a:rPr>
                <a:t>Align regions with any text tokens</a:t>
              </a:r>
              <a:endParaRPr lang="en-US" sz="1600"/>
            </a:p>
          </p:txBody>
        </p:sp>
        <p:sp>
          <p:nvSpPr>
            <p:cNvPr id="19" name="Text 17"/>
            <p:cNvSpPr/>
            <p:nvPr/>
          </p:nvSpPr>
          <p:spPr>
            <a:xfrm>
              <a:off x="3371850" y="4191000"/>
              <a:ext cx="2409825" cy="190500"/>
            </a:xfrm>
            <a:prstGeom prst="rect">
              <a:avLst/>
            </a:prstGeom>
            <a:noFill/>
            <a:ln/>
          </p:spPr>
          <p:txBody>
            <a:bodyPr wrap="square" lIns="0" tIns="0" rIns="0" bIns="0" rtlCol="0" anchor="ctr"/>
            <a:lstStyle/>
            <a:p>
              <a:pPr>
                <a:lnSpc>
                  <a:spcPct val="120000"/>
                </a:lnSpc>
              </a:pPr>
              <a:r>
                <a:rPr lang="en-US" sz="1050">
                  <a:solidFill>
                    <a:srgbClr val="6B7280"/>
                  </a:solidFill>
                  <a:latin typeface="Sorts Mill Goudy" pitchFamily="34" charset="0"/>
                  <a:ea typeface="Sorts Mill Goudy" pitchFamily="34" charset="-122"/>
                  <a:cs typeface="Sorts Mill Goudy" pitchFamily="34" charset="-120"/>
                </a:rPr>
                <a:t>→ Open-vocabulary capability</a:t>
              </a:r>
              <a:endParaRPr lang="en-US" sz="1600"/>
            </a:p>
          </p:txBody>
        </p:sp>
        <p:sp>
          <p:nvSpPr>
            <p:cNvPr id="20" name="Shape 18"/>
            <p:cNvSpPr/>
            <p:nvPr/>
          </p:nvSpPr>
          <p:spPr>
            <a:xfrm>
              <a:off x="6229350" y="10287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a:ln/>
          </p:spPr>
          <p:txBody>
            <a:bodyPr/>
            <a:lstStyle/>
            <a:p>
              <a:endParaRPr lang="en-US"/>
            </a:p>
          </p:txBody>
        </p:sp>
        <p:sp>
          <p:nvSpPr>
            <p:cNvPr id="21" name="Shape 19"/>
            <p:cNvSpPr/>
            <p:nvPr/>
          </p:nvSpPr>
          <p:spPr>
            <a:xfrm>
              <a:off x="6229350" y="10287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a:ln/>
          </p:spPr>
          <p:txBody>
            <a:bodyPr/>
            <a:lstStyle/>
            <a:p>
              <a:endParaRPr lang="en-US"/>
            </a:p>
          </p:txBody>
        </p:sp>
        <p:sp>
          <p:nvSpPr>
            <p:cNvPr id="22" name="Text 20"/>
            <p:cNvSpPr/>
            <p:nvPr/>
          </p:nvSpPr>
          <p:spPr>
            <a:xfrm>
              <a:off x="64008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Significance</a:t>
              </a:r>
              <a:endParaRPr lang="en-US" sz="1600"/>
            </a:p>
          </p:txBody>
        </p:sp>
        <p:sp>
          <p:nvSpPr>
            <p:cNvPr id="23" name="Text 21"/>
            <p:cNvSpPr/>
            <p:nvPr/>
          </p:nvSpPr>
          <p:spPr>
            <a:xfrm>
              <a:off x="6400800" y="1524000"/>
              <a:ext cx="5334000" cy="6858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GLIP demonstrated that language can serve as a universal interface for object detection, breaking free from closed-set limitations while maintaining strong performance.</a:t>
              </a:r>
              <a:endParaRPr lang="en-US" sz="1600"/>
            </a:p>
          </p:txBody>
        </p:sp>
        <p:sp>
          <p:nvSpPr>
            <p:cNvPr id="24" name="Shape 22"/>
            <p:cNvSpPr/>
            <p:nvPr/>
          </p:nvSpPr>
          <p:spPr>
            <a:xfrm>
              <a:off x="6210300" y="2514600"/>
              <a:ext cx="5600700" cy="3352800"/>
            </a:xfrm>
            <a:custGeom>
              <a:avLst/>
              <a:gdLst/>
              <a:ahLst/>
              <a:cxnLst/>
              <a:rect l="l" t="t" r="r" b="b"/>
              <a:pathLst>
                <a:path w="5600700" h="3352800">
                  <a:moveTo>
                    <a:pt x="0" y="0"/>
                  </a:moveTo>
                  <a:lnTo>
                    <a:pt x="5600700" y="0"/>
                  </a:lnTo>
                  <a:lnTo>
                    <a:pt x="5600700" y="3352800"/>
                  </a:lnTo>
                  <a:lnTo>
                    <a:pt x="0" y="3352800"/>
                  </a:lnTo>
                  <a:lnTo>
                    <a:pt x="0" y="0"/>
                  </a:lnTo>
                  <a:close/>
                </a:path>
              </a:pathLst>
            </a:custGeom>
            <a:solidFill>
              <a:srgbClr val="F9FAFB"/>
            </a:solidFill>
            <a:ln/>
          </p:spPr>
          <p:txBody>
            <a:bodyPr/>
            <a:lstStyle/>
            <a:p>
              <a:endParaRPr lang="en-US"/>
            </a:p>
          </p:txBody>
        </p:sp>
        <p:pic>
          <p:nvPicPr>
            <p:cNvPr id="25" name="Image 0" descr="https://kimi-img.moonshot.cn/pub/slides/okc/skerbpeeels5u/fig5_glip_architecture.png"/>
            <p:cNvPicPr>
              <a:picLocks noChangeAspect="1"/>
            </p:cNvPicPr>
            <p:nvPr/>
          </p:nvPicPr>
          <p:blipFill>
            <a:blip r:embed="rId3"/>
            <a:srcRect b="21278"/>
            <a:stretch>
              <a:fillRect/>
            </a:stretch>
          </p:blipFill>
          <p:spPr>
            <a:xfrm>
              <a:off x="5829299" y="2362200"/>
              <a:ext cx="6389961" cy="2971800"/>
            </a:xfrm>
            <a:prstGeom prst="roundRect">
              <a:avLst>
                <a:gd name="adj" fmla="val 0"/>
              </a:avLst>
            </a:prstGeom>
          </p:spPr>
        </p:pic>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at sitting on a table&#10;&#10;AI-generated content may be incorrect.">
            <a:extLst>
              <a:ext uri="{FF2B5EF4-FFF2-40B4-BE49-F238E27FC236}">
                <a16:creationId xmlns:a16="http://schemas.microsoft.com/office/drawing/2014/main" id="{3A27B4EF-904C-8995-DE27-2209B9E8D600}"/>
              </a:ext>
            </a:extLst>
          </p:cNvPr>
          <p:cNvPicPr>
            <a:picLocks noChangeAspect="1"/>
          </p:cNvPicPr>
          <p:nvPr/>
        </p:nvPicPr>
        <p:blipFill>
          <a:blip r:embed="rId3"/>
          <a:stretch>
            <a:fillRect/>
          </a:stretch>
        </p:blipFill>
        <p:spPr>
          <a:xfrm>
            <a:off x="325120" y="766763"/>
            <a:ext cx="11399520" cy="5812155"/>
          </a:xfrm>
          <a:prstGeom prst="rect">
            <a:avLst/>
          </a:prstGeom>
        </p:spPr>
      </p:pic>
    </p:spTree>
    <p:extLst>
      <p:ext uri="{BB962C8B-B14F-4D97-AF65-F5344CB8AC3E}">
        <p14:creationId xmlns:p14="http://schemas.microsoft.com/office/powerpoint/2010/main" val="2513693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omputer&#10;&#10;AI-generated content may be incorrect.">
            <a:extLst>
              <a:ext uri="{FF2B5EF4-FFF2-40B4-BE49-F238E27FC236}">
                <a16:creationId xmlns:a16="http://schemas.microsoft.com/office/drawing/2014/main" id="{F83A7AC4-757D-5B71-CC68-275A9AFA7C0D}"/>
              </a:ext>
            </a:extLst>
          </p:cNvPr>
          <p:cNvPicPr>
            <a:picLocks noChangeAspect="1"/>
          </p:cNvPicPr>
          <p:nvPr/>
        </p:nvPicPr>
        <p:blipFill>
          <a:blip r:embed="rId2"/>
          <a:srcRect t="3955" r="99"/>
          <a:stretch>
            <a:fillRect/>
          </a:stretch>
        </p:blipFill>
        <p:spPr>
          <a:xfrm>
            <a:off x="570129" y="1084319"/>
            <a:ext cx="11118192" cy="5631637"/>
          </a:xfrm>
          <a:prstGeom prst="rect">
            <a:avLst/>
          </a:prstGeom>
        </p:spPr>
      </p:pic>
      <p:sp>
        <p:nvSpPr>
          <p:cNvPr id="3" name="TextBox 2">
            <a:extLst>
              <a:ext uri="{FF2B5EF4-FFF2-40B4-BE49-F238E27FC236}">
                <a16:creationId xmlns:a16="http://schemas.microsoft.com/office/drawing/2014/main" id="{144C8E6A-C0F7-B1C7-74FF-6C30EC3587E2}"/>
              </a:ext>
            </a:extLst>
          </p:cNvPr>
          <p:cNvSpPr txBox="1"/>
          <p:nvPr/>
        </p:nvSpPr>
        <p:spPr>
          <a:xfrm>
            <a:off x="568271" y="174356"/>
            <a:ext cx="865057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Anthropic Sans"/>
                <a:ea typeface="Anthropic Sans"/>
                <a:cs typeface="Anthropic Sans"/>
              </a:rPr>
              <a:t>Classical closed-set detection</a:t>
            </a:r>
          </a:p>
          <a:p>
            <a:r>
              <a:rPr lang="en-US" sz="2400" b="1">
                <a:solidFill>
                  <a:srgbClr val="3D3D3A"/>
                </a:solidFill>
                <a:latin typeface="Anthropic Sans"/>
                <a:ea typeface="Anthropic Sans"/>
                <a:cs typeface="Anthropic Sans"/>
              </a:rPr>
              <a:t>How a standard detector like </a:t>
            </a:r>
            <a:r>
              <a:rPr lang="en-US" sz="2400" b="1" err="1">
                <a:solidFill>
                  <a:srgbClr val="3D3D3A"/>
                </a:solidFill>
                <a:latin typeface="Anthropic Sans"/>
                <a:ea typeface="Anthropic Sans"/>
                <a:cs typeface="Anthropic Sans"/>
              </a:rPr>
              <a:t>DyHead</a:t>
            </a:r>
            <a:r>
              <a:rPr lang="en-US" sz="2400" b="1">
                <a:solidFill>
                  <a:srgbClr val="3D3D3A"/>
                </a:solidFill>
                <a:latin typeface="Anthropic Sans"/>
                <a:ea typeface="Anthropic Sans"/>
                <a:cs typeface="Anthropic Sans"/>
              </a:rPr>
              <a:t> + fixed classifier works</a:t>
            </a:r>
          </a:p>
          <a:p>
            <a:pPr algn="ctr"/>
            <a:endParaRPr lang="en-US" sz="2400" b="1">
              <a:ea typeface="Calibri"/>
              <a:cs typeface="Calibri"/>
            </a:endParaRPr>
          </a:p>
        </p:txBody>
      </p:sp>
    </p:spTree>
    <p:extLst>
      <p:ext uri="{BB962C8B-B14F-4D97-AF65-F5344CB8AC3E}">
        <p14:creationId xmlns:p14="http://schemas.microsoft.com/office/powerpoint/2010/main" val="680038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E1DB50-4169-A2F3-DB0D-22663004BD42}"/>
              </a:ext>
            </a:extLst>
          </p:cNvPr>
          <p:cNvPicPr>
            <a:picLocks noChangeAspect="1"/>
          </p:cNvPicPr>
          <p:nvPr/>
        </p:nvPicPr>
        <p:blipFill>
          <a:blip r:embed="rId3"/>
          <a:stretch>
            <a:fillRect/>
          </a:stretch>
        </p:blipFill>
        <p:spPr>
          <a:xfrm>
            <a:off x="114300" y="809625"/>
            <a:ext cx="11963400" cy="5238750"/>
          </a:xfrm>
          <a:prstGeom prst="rect">
            <a:avLst/>
          </a:prstGeom>
        </p:spPr>
      </p:pic>
    </p:spTree>
    <p:extLst>
      <p:ext uri="{BB962C8B-B14F-4D97-AF65-F5344CB8AC3E}">
        <p14:creationId xmlns:p14="http://schemas.microsoft.com/office/powerpoint/2010/main" val="3347253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4712D-9FBE-0537-D2B5-40769D20C21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D522308-A840-757B-5353-A396A89B7067}"/>
              </a:ext>
            </a:extLst>
          </p:cNvPr>
          <p:cNvSpPr txBox="1"/>
          <p:nvPr/>
        </p:nvSpPr>
        <p:spPr>
          <a:xfrm>
            <a:off x="151908" y="228518"/>
            <a:ext cx="8817569"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04342C"/>
                </a:solidFill>
                <a:latin typeface="Anthropic Sans"/>
                <a:ea typeface="Anthropic Sans"/>
                <a:cs typeface="Anthropic Sans"/>
              </a:rPr>
              <a:t>What is Grounding DINO and why does it exist?</a:t>
            </a:r>
          </a:p>
          <a:p>
            <a:pPr algn="ctr"/>
            <a:endParaRPr lang="en-US" sz="3200" b="1">
              <a:solidFill>
                <a:srgbClr val="000000"/>
              </a:solidFill>
              <a:latin typeface="Calibri" panose="020F0502020204030204"/>
              <a:ea typeface="Calibri" panose="020F0502020204030204"/>
              <a:cs typeface="Calibri" panose="020F0502020204030204"/>
            </a:endParaRPr>
          </a:p>
        </p:txBody>
      </p:sp>
      <p:sp>
        <p:nvSpPr>
          <p:cNvPr id="2" name="Rectangle: Rounded Corners 1">
            <a:extLst>
              <a:ext uri="{FF2B5EF4-FFF2-40B4-BE49-F238E27FC236}">
                <a16:creationId xmlns:a16="http://schemas.microsoft.com/office/drawing/2014/main" id="{5C275DA4-BF84-783C-6DC7-899EF31350C2}"/>
              </a:ext>
            </a:extLst>
          </p:cNvPr>
          <p:cNvSpPr/>
          <p:nvPr/>
        </p:nvSpPr>
        <p:spPr>
          <a:xfrm>
            <a:off x="147880" y="1508265"/>
            <a:ext cx="6836261" cy="366952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t>Grounding DINO is an </a:t>
            </a:r>
            <a:r>
              <a:rPr lang="en-US" sz="2400" b="1"/>
              <a:t>open-set object detector</a:t>
            </a:r>
            <a:r>
              <a:rPr lang="en-US" sz="2400"/>
              <a:t> — meaning it can detect any object you name in plain language, not just a fixed list of categories. You tell it "find the red cat on the left," and it does. This is accomplished by marrying the powerful Transformer-based visual detector DINO with language understanding.</a:t>
            </a:r>
            <a:endParaRPr lang="en-US" sz="2400">
              <a:ea typeface="Calibri"/>
              <a:cs typeface="Calibri"/>
            </a:endParaRPr>
          </a:p>
        </p:txBody>
      </p:sp>
      <p:sp>
        <p:nvSpPr>
          <p:cNvPr id="4" name="TextBox 3">
            <a:extLst>
              <a:ext uri="{FF2B5EF4-FFF2-40B4-BE49-F238E27FC236}">
                <a16:creationId xmlns:a16="http://schemas.microsoft.com/office/drawing/2014/main" id="{33AAEB82-B9E2-60C2-EBFE-C5C8431D978B}"/>
              </a:ext>
            </a:extLst>
          </p:cNvPr>
          <p:cNvSpPr txBox="1"/>
          <p:nvPr/>
        </p:nvSpPr>
        <p:spPr>
          <a:xfrm>
            <a:off x="6974560" y="1198520"/>
            <a:ext cx="5080960" cy="23692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2400" b="1" baseline="0">
                <a:solidFill>
                  <a:srgbClr val="141413"/>
                </a:solidFill>
                <a:latin typeface="Calibri"/>
                <a:ea typeface="Segoe UI"/>
                <a:cs typeface="Segoe UI"/>
              </a:rPr>
              <a:t>Closed-set detection</a:t>
            </a:r>
            <a:r>
              <a:rPr lang="en-US" sz="2400" b="1">
                <a:latin typeface="Calibri"/>
                <a:ea typeface="Segoe UI"/>
                <a:cs typeface="Segoe UI"/>
              </a:rPr>
              <a:t>​</a:t>
            </a:r>
          </a:p>
          <a:p>
            <a:pPr algn="ctr" rtl="0"/>
            <a:r>
              <a:rPr lang="en-US" sz="2400" baseline="0">
                <a:solidFill>
                  <a:srgbClr val="3D3D3A"/>
                </a:solidFill>
                <a:latin typeface="Calibri"/>
                <a:ea typeface="Segoe UI"/>
                <a:cs typeface="Segoe UI"/>
              </a:rPr>
              <a:t>Pre-defined COCO categories only. Fixed vocab. </a:t>
            </a:r>
            <a:r>
              <a:rPr lang="en-US" sz="2400" baseline="0" err="1">
                <a:solidFill>
                  <a:srgbClr val="3D3D3A"/>
                </a:solidFill>
                <a:latin typeface="Calibri"/>
                <a:ea typeface="Segoe UI"/>
                <a:cs typeface="Segoe UI"/>
              </a:rPr>
              <a:t>ClassicDINO</a:t>
            </a:r>
            <a:r>
              <a:rPr lang="en-US" sz="2400" baseline="0">
                <a:solidFill>
                  <a:srgbClr val="3D3D3A"/>
                </a:solidFill>
                <a:latin typeface="Calibri"/>
                <a:ea typeface="Segoe UI"/>
                <a:cs typeface="Segoe UI"/>
              </a:rPr>
              <a:t>. Cannot </a:t>
            </a:r>
            <a:r>
              <a:rPr lang="en-US" sz="2400" baseline="0" err="1">
                <a:solidFill>
                  <a:srgbClr val="3D3D3A"/>
                </a:solidFill>
                <a:latin typeface="Calibri"/>
                <a:ea typeface="Segoe UI"/>
                <a:cs typeface="Segoe UI"/>
              </a:rPr>
              <a:t>generalise</a:t>
            </a:r>
            <a:r>
              <a:rPr lang="en-US" sz="2400" baseline="0">
                <a:solidFill>
                  <a:srgbClr val="3D3D3A"/>
                </a:solidFill>
                <a:latin typeface="Calibri"/>
                <a:ea typeface="Segoe UI"/>
                <a:cs typeface="Segoe UI"/>
              </a:rPr>
              <a:t>.</a:t>
            </a:r>
            <a:r>
              <a:rPr lang="en-US" sz="2400">
                <a:latin typeface="Calibri"/>
                <a:ea typeface="Segoe UI"/>
                <a:cs typeface="Segoe UI"/>
              </a:rPr>
              <a:t>​</a:t>
            </a:r>
          </a:p>
          <a:p>
            <a:pPr algn="ctr" rtl="0"/>
            <a:r>
              <a:rPr lang="en-US" sz="2400">
                <a:latin typeface="Calibri"/>
                <a:ea typeface="Segoe UI"/>
                <a:cs typeface="Segoe UI"/>
              </a:rPr>
              <a:t>​</a:t>
            </a:r>
          </a:p>
          <a:p>
            <a:pPr algn="ctr"/>
            <a:endParaRPr lang="en-US" sz="2400">
              <a:ea typeface="Calibri"/>
              <a:cs typeface="Calibri"/>
            </a:endParaRPr>
          </a:p>
        </p:txBody>
      </p:sp>
      <p:sp>
        <p:nvSpPr>
          <p:cNvPr id="6" name="TextBox 5">
            <a:extLst>
              <a:ext uri="{FF2B5EF4-FFF2-40B4-BE49-F238E27FC236}">
                <a16:creationId xmlns:a16="http://schemas.microsoft.com/office/drawing/2014/main" id="{7903923D-4576-A285-10F2-5C4B0CFB05BA}"/>
              </a:ext>
            </a:extLst>
          </p:cNvPr>
          <p:cNvSpPr txBox="1"/>
          <p:nvPr/>
        </p:nvSpPr>
        <p:spPr>
          <a:xfrm>
            <a:off x="7237200" y="2893400"/>
            <a:ext cx="430168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Anthropic Sans"/>
                <a:ea typeface="Anthropic Sans"/>
                <a:cs typeface="Anthropic Sans"/>
              </a:rPr>
              <a:t>    Open-set detection</a:t>
            </a:r>
          </a:p>
          <a:p>
            <a:r>
              <a:rPr lang="en-US" sz="2400">
                <a:solidFill>
                  <a:srgbClr val="3D3D3A"/>
                </a:solidFill>
                <a:latin typeface="Anthropic Sans"/>
                <a:ea typeface="Anthropic Sans"/>
                <a:cs typeface="Anthropic Sans"/>
              </a:rPr>
              <a:t>Novel categories via text prompt. Zero-shot. No retraining needed.</a:t>
            </a:r>
          </a:p>
          <a:p>
            <a:pPr algn="ctr"/>
            <a:endParaRPr lang="en-US" sz="2400">
              <a:ea typeface="Calibri"/>
              <a:cs typeface="Calibri"/>
            </a:endParaRPr>
          </a:p>
        </p:txBody>
      </p:sp>
      <p:sp>
        <p:nvSpPr>
          <p:cNvPr id="9" name="TextBox 8">
            <a:extLst>
              <a:ext uri="{FF2B5EF4-FFF2-40B4-BE49-F238E27FC236}">
                <a16:creationId xmlns:a16="http://schemas.microsoft.com/office/drawing/2014/main" id="{2C8EEAC8-ED09-1F1F-3ACC-A7E1B6B06712}"/>
              </a:ext>
            </a:extLst>
          </p:cNvPr>
          <p:cNvSpPr txBox="1"/>
          <p:nvPr/>
        </p:nvSpPr>
        <p:spPr>
          <a:xfrm>
            <a:off x="7240320" y="4458440"/>
            <a:ext cx="460192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Anthropic Sans"/>
                <a:ea typeface="+mn-lt"/>
                <a:cs typeface="+mn-lt"/>
              </a:rPr>
              <a:t> Referring expression detection</a:t>
            </a:r>
            <a:endParaRPr lang="en-US" sz="2400" b="1">
              <a:latin typeface="Anthropic Sans"/>
            </a:endParaRPr>
          </a:p>
          <a:p>
            <a:r>
              <a:rPr lang="en-US" sz="2400">
                <a:solidFill>
                  <a:srgbClr val="3D3D3A"/>
                </a:solidFill>
                <a:latin typeface="Anthropic Sans"/>
                <a:ea typeface="+mn-lt"/>
                <a:cs typeface="+mn-lt"/>
              </a:rPr>
              <a:t>"The left lion" · "The bottom man with head up" — outputs exactly that region.</a:t>
            </a:r>
          </a:p>
          <a:p>
            <a:pPr algn="ctr"/>
            <a:endParaRPr lang="en-US" sz="2400">
              <a:solidFill>
                <a:srgbClr val="000000"/>
              </a:solidFill>
              <a:latin typeface="Calibri" panose="020F0502020204030204"/>
              <a:ea typeface="Calibri" panose="020F0502020204030204"/>
              <a:cs typeface="Calibri" panose="020F0502020204030204"/>
            </a:endParaRPr>
          </a:p>
          <a:p>
            <a:pPr algn="ctr"/>
            <a:endParaRPr lang="en-US" sz="2400">
              <a:solidFill>
                <a:srgbClr val="3D3D3A"/>
              </a:solidFill>
              <a:latin typeface="Anthropic Sans"/>
            </a:endParaRPr>
          </a:p>
        </p:txBody>
      </p:sp>
    </p:spTree>
    <p:extLst>
      <p:ext uri="{BB962C8B-B14F-4D97-AF65-F5344CB8AC3E}">
        <p14:creationId xmlns:p14="http://schemas.microsoft.com/office/powerpoint/2010/main" val="712587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at sitting on a table&#10;&#10;AI-generated content may be incorrect.">
            <a:extLst>
              <a:ext uri="{FF2B5EF4-FFF2-40B4-BE49-F238E27FC236}">
                <a16:creationId xmlns:a16="http://schemas.microsoft.com/office/drawing/2014/main" id="{FD581BCF-6F3A-4AAF-6627-DFBA4EE86547}"/>
              </a:ext>
            </a:extLst>
          </p:cNvPr>
          <p:cNvPicPr>
            <a:picLocks noChangeAspect="1"/>
          </p:cNvPicPr>
          <p:nvPr/>
        </p:nvPicPr>
        <p:blipFill>
          <a:blip r:embed="rId2"/>
          <a:stretch>
            <a:fillRect/>
          </a:stretch>
        </p:blipFill>
        <p:spPr>
          <a:xfrm>
            <a:off x="634000" y="892763"/>
            <a:ext cx="7599360" cy="5629275"/>
          </a:xfrm>
          <a:prstGeom prst="rect">
            <a:avLst/>
          </a:prstGeom>
        </p:spPr>
      </p:pic>
      <p:sp>
        <p:nvSpPr>
          <p:cNvPr id="3" name="TextBox 2">
            <a:extLst>
              <a:ext uri="{FF2B5EF4-FFF2-40B4-BE49-F238E27FC236}">
                <a16:creationId xmlns:a16="http://schemas.microsoft.com/office/drawing/2014/main" id="{9FA9163B-0D6F-BBFF-873C-4FD72FCE1CA9}"/>
              </a:ext>
            </a:extLst>
          </p:cNvPr>
          <p:cNvSpPr txBox="1"/>
          <p:nvPr/>
        </p:nvSpPr>
        <p:spPr>
          <a:xfrm>
            <a:off x="8484640" y="2651480"/>
            <a:ext cx="3576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t>Text prompt</a:t>
            </a:r>
            <a:r>
              <a:rPr lang="en-US" sz="2400"/>
              <a:t>: "cat . cup . person ."</a:t>
            </a:r>
            <a:endParaRPr lang="en-US" sz="2400">
              <a:ea typeface="Calibri"/>
              <a:cs typeface="Calibri"/>
            </a:endParaRPr>
          </a:p>
          <a:p>
            <a:pPr algn="ctr"/>
            <a:endParaRPr lang="en-US" sz="2400">
              <a:ea typeface="Calibri"/>
              <a:cs typeface="Calibri"/>
            </a:endParaRPr>
          </a:p>
        </p:txBody>
      </p:sp>
      <p:sp>
        <p:nvSpPr>
          <p:cNvPr id="5" name="TextBox 4">
            <a:extLst>
              <a:ext uri="{FF2B5EF4-FFF2-40B4-BE49-F238E27FC236}">
                <a16:creationId xmlns:a16="http://schemas.microsoft.com/office/drawing/2014/main" id="{2FC6EC9C-1ED4-B392-7A98-B3B7B9238BFD}"/>
              </a:ext>
            </a:extLst>
          </p:cNvPr>
          <p:cNvSpPr txBox="1"/>
          <p:nvPr/>
        </p:nvSpPr>
        <p:spPr>
          <a:xfrm>
            <a:off x="632847" y="167897"/>
            <a:ext cx="312549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cs typeface="Calibri"/>
              </a:rPr>
              <a:t>Image Prompt:</a:t>
            </a:r>
          </a:p>
        </p:txBody>
      </p:sp>
    </p:spTree>
    <p:extLst>
      <p:ext uri="{BB962C8B-B14F-4D97-AF65-F5344CB8AC3E}">
        <p14:creationId xmlns:p14="http://schemas.microsoft.com/office/powerpoint/2010/main" val="2842425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dinosaur&#10;&#10;AI-generated content may be incorrect.">
            <a:extLst>
              <a:ext uri="{FF2B5EF4-FFF2-40B4-BE49-F238E27FC236}">
                <a16:creationId xmlns:a16="http://schemas.microsoft.com/office/drawing/2014/main" id="{437B30C5-E6EE-01C1-F39D-1F06872D17F5}"/>
              </a:ext>
            </a:extLst>
          </p:cNvPr>
          <p:cNvPicPr>
            <a:picLocks noChangeAspect="1"/>
          </p:cNvPicPr>
          <p:nvPr/>
        </p:nvPicPr>
        <p:blipFill>
          <a:blip r:embed="rId3"/>
          <a:srcRect l="4618" t="13500" b="1513"/>
          <a:stretch>
            <a:fillRect/>
          </a:stretch>
        </p:blipFill>
        <p:spPr>
          <a:xfrm>
            <a:off x="1008278" y="748535"/>
            <a:ext cx="9478079" cy="6109268"/>
          </a:xfrm>
          <a:prstGeom prst="rect">
            <a:avLst/>
          </a:prstGeom>
        </p:spPr>
      </p:pic>
      <p:sp>
        <p:nvSpPr>
          <p:cNvPr id="3" name="TextBox 2">
            <a:extLst>
              <a:ext uri="{FF2B5EF4-FFF2-40B4-BE49-F238E27FC236}">
                <a16:creationId xmlns:a16="http://schemas.microsoft.com/office/drawing/2014/main" id="{2EC2B9E7-946F-08D0-C345-493A287B0233}"/>
              </a:ext>
            </a:extLst>
          </p:cNvPr>
          <p:cNvSpPr txBox="1"/>
          <p:nvPr/>
        </p:nvSpPr>
        <p:spPr>
          <a:xfrm>
            <a:off x="665135" y="0"/>
            <a:ext cx="6096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04342C"/>
                </a:solidFill>
                <a:latin typeface="Anthropic Sans"/>
                <a:ea typeface="Anthropic Sans"/>
                <a:cs typeface="Anthropic Sans"/>
              </a:rPr>
              <a:t>Architecture Overview</a:t>
            </a:r>
            <a:endParaRPr lang="en-US" sz="3600" b="1">
              <a:ea typeface="Calibri"/>
              <a:cs typeface="Calibri"/>
            </a:endParaRPr>
          </a:p>
          <a:p>
            <a:pPr algn="ctr"/>
            <a:endParaRPr lang="en-US" sz="3600" b="1">
              <a:ea typeface="Calibri"/>
              <a:cs typeface="Calibri"/>
            </a:endParaRPr>
          </a:p>
        </p:txBody>
      </p:sp>
    </p:spTree>
    <p:extLst>
      <p:ext uri="{BB962C8B-B14F-4D97-AF65-F5344CB8AC3E}">
        <p14:creationId xmlns:p14="http://schemas.microsoft.com/office/powerpoint/2010/main" val="2365345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45803D-A249-221E-E804-E20EA01C970D}"/>
              </a:ext>
            </a:extLst>
          </p:cNvPr>
          <p:cNvSpPr txBox="1"/>
          <p:nvPr/>
        </p:nvSpPr>
        <p:spPr>
          <a:xfrm>
            <a:off x="6930000" y="1715640"/>
            <a:ext cx="475200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0C447C"/>
                </a:solidFill>
                <a:latin typeface="ui-monospace"/>
                <a:ea typeface="ui-monospace"/>
                <a:cs typeface="ui-monospace"/>
              </a:rPr>
              <a:t>Image </a:t>
            </a:r>
            <a:r>
              <a:rPr lang="en-US" sz="2000" err="1">
                <a:solidFill>
                  <a:srgbClr val="0C447C"/>
                </a:solidFill>
                <a:latin typeface="ui-monospace"/>
                <a:ea typeface="ui-monospace"/>
                <a:cs typeface="ui-monospace"/>
              </a:rPr>
              <a:t>tokenisation</a:t>
            </a:r>
            <a:r>
              <a:rPr lang="en-US" sz="2000">
                <a:solidFill>
                  <a:srgbClr val="0C447C"/>
                </a:solidFill>
                <a:latin typeface="ui-monospace"/>
                <a:ea typeface="ui-monospace"/>
                <a:cs typeface="ui-monospace"/>
              </a:rPr>
              <a:t> (Swin Transformer patch split):</a:t>
            </a:r>
            <a:r>
              <a:rPr lang="en-US" sz="2000">
                <a:solidFill>
                  <a:srgbClr val="141413"/>
                </a:solidFill>
                <a:latin typeface="ui-monospace"/>
                <a:ea typeface="ui-monospace"/>
                <a:cs typeface="ui-monospace"/>
              </a:rPr>
              <a:t> 640×640 image divided into 4×4 </a:t>
            </a:r>
            <a:r>
              <a:rPr lang="en-US" sz="2000" err="1">
                <a:solidFill>
                  <a:srgbClr val="141413"/>
                </a:solidFill>
                <a:latin typeface="ui-monospace"/>
                <a:ea typeface="ui-monospace"/>
                <a:cs typeface="ui-monospace"/>
              </a:rPr>
              <a:t>px</a:t>
            </a:r>
            <a:r>
              <a:rPr lang="en-US" sz="2000">
                <a:solidFill>
                  <a:srgbClr val="141413"/>
                </a:solidFill>
                <a:latin typeface="ui-monospace"/>
                <a:ea typeface="ui-monospace"/>
                <a:cs typeface="ui-monospace"/>
              </a:rPr>
              <a:t> patches at finest scale Each patch = one "image token" At 4 feature scales → roughly 10,000 image tokens total</a:t>
            </a:r>
            <a:endParaRPr lang="en-US" sz="2000">
              <a:solidFill>
                <a:srgbClr val="000000"/>
              </a:solidFill>
              <a:latin typeface="Calibri" panose="020F0502020204030204"/>
              <a:ea typeface="Calibri" panose="020F0502020204030204"/>
              <a:cs typeface="Calibri" panose="020F0502020204030204"/>
            </a:endParaRPr>
          </a:p>
          <a:p>
            <a:endParaRPr lang="en-US" sz="2000">
              <a:solidFill>
                <a:srgbClr val="141413"/>
              </a:solidFill>
              <a:latin typeface="ui-monospace"/>
              <a:ea typeface="ui-monospace"/>
              <a:cs typeface="ui-monospace"/>
            </a:endParaRPr>
          </a:p>
          <a:p>
            <a:r>
              <a:rPr lang="en-US" sz="2000">
                <a:solidFill>
                  <a:srgbClr val="3C3489"/>
                </a:solidFill>
                <a:latin typeface="ui-monospace"/>
                <a:ea typeface="ui-monospace"/>
                <a:cs typeface="ui-monospace"/>
              </a:rPr>
              <a:t>Text </a:t>
            </a:r>
            <a:r>
              <a:rPr lang="en-US" sz="2000" err="1">
                <a:solidFill>
                  <a:srgbClr val="3C3489"/>
                </a:solidFill>
                <a:latin typeface="ui-monospace"/>
                <a:ea typeface="ui-monospace"/>
                <a:cs typeface="ui-monospace"/>
              </a:rPr>
              <a:t>tokenisation</a:t>
            </a:r>
            <a:r>
              <a:rPr lang="en-US" sz="2000">
                <a:solidFill>
                  <a:srgbClr val="3C3489"/>
                </a:solidFill>
                <a:latin typeface="ui-monospace"/>
                <a:ea typeface="ui-monospace"/>
                <a:cs typeface="ui-monospace"/>
              </a:rPr>
              <a:t> (BERT </a:t>
            </a:r>
            <a:r>
              <a:rPr lang="en-US" sz="2000" err="1">
                <a:solidFill>
                  <a:srgbClr val="3C3489"/>
                </a:solidFill>
                <a:latin typeface="ui-monospace"/>
                <a:ea typeface="ui-monospace"/>
                <a:cs typeface="ui-monospace"/>
              </a:rPr>
              <a:t>WordPiece</a:t>
            </a:r>
            <a:r>
              <a:rPr lang="en-US" sz="2000">
                <a:solidFill>
                  <a:srgbClr val="3C3489"/>
                </a:solidFill>
                <a:latin typeface="ui-monospace"/>
                <a:ea typeface="ui-monospace"/>
                <a:cs typeface="ui-monospace"/>
              </a:rPr>
              <a:t>):</a:t>
            </a:r>
            <a:r>
              <a:rPr lang="en-US" sz="2000">
                <a:solidFill>
                  <a:srgbClr val="141413"/>
                </a:solidFill>
                <a:latin typeface="ui-monospace"/>
                <a:ea typeface="ui-monospace"/>
                <a:cs typeface="ui-monospace"/>
              </a:rPr>
              <a:t> "cat . cup . person ." → ["cat", ".", "cup", ".", "person", "."] → token IDs: [2851, 1012, 2452, 1012, 2711, 1012] 6 text tokens total (max allowed: 256)</a:t>
            </a:r>
            <a:endParaRPr lang="en-US" sz="2000">
              <a:ea typeface="Calibri"/>
              <a:cs typeface="Calibri"/>
            </a:endParaRPr>
          </a:p>
          <a:p>
            <a:pPr algn="ctr"/>
            <a:endParaRPr lang="en-US" sz="2000">
              <a:ea typeface="Calibri"/>
              <a:cs typeface="Calibri"/>
            </a:endParaRPr>
          </a:p>
        </p:txBody>
      </p:sp>
      <p:sp>
        <p:nvSpPr>
          <p:cNvPr id="4" name="TextBox 3">
            <a:extLst>
              <a:ext uri="{FF2B5EF4-FFF2-40B4-BE49-F238E27FC236}">
                <a16:creationId xmlns:a16="http://schemas.microsoft.com/office/drawing/2014/main" id="{341CE2FF-5A20-52F7-3924-E1C5D7E81362}"/>
              </a:ext>
            </a:extLst>
          </p:cNvPr>
          <p:cNvSpPr txBox="1"/>
          <p:nvPr/>
        </p:nvSpPr>
        <p:spPr>
          <a:xfrm>
            <a:off x="606000" y="237000"/>
            <a:ext cx="84836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err="1">
                <a:solidFill>
                  <a:srgbClr val="141413"/>
                </a:solidFill>
                <a:latin typeface="Anthropic Sans"/>
                <a:ea typeface="Anthropic Sans"/>
                <a:cs typeface="Anthropic Sans"/>
              </a:rPr>
              <a:t>Tokenisation</a:t>
            </a:r>
            <a:r>
              <a:rPr lang="en-US" sz="2800" b="1">
                <a:solidFill>
                  <a:srgbClr val="141413"/>
                </a:solidFill>
                <a:latin typeface="Anthropic Sans"/>
                <a:ea typeface="Anthropic Sans"/>
                <a:cs typeface="Anthropic Sans"/>
              </a:rPr>
              <a:t> — before any neural network runs</a:t>
            </a:r>
            <a:endParaRPr lang="en-US" sz="2800" b="1">
              <a:ea typeface="Calibri"/>
              <a:cs typeface="Calibri"/>
            </a:endParaRPr>
          </a:p>
          <a:p>
            <a:pPr algn="ctr"/>
            <a:endParaRPr lang="en-US" sz="2000" b="1">
              <a:ea typeface="Calibri"/>
              <a:cs typeface="Calibri"/>
            </a:endParaRPr>
          </a:p>
        </p:txBody>
      </p:sp>
      <p:pic>
        <p:nvPicPr>
          <p:cNvPr id="5" name="Picture 4" descr="A cat sitting on a table&#10;&#10;AI-generated content may be incorrect.">
            <a:extLst>
              <a:ext uri="{FF2B5EF4-FFF2-40B4-BE49-F238E27FC236}">
                <a16:creationId xmlns:a16="http://schemas.microsoft.com/office/drawing/2014/main" id="{F7BEDDF3-7841-8AB5-9616-A7207ADB310E}"/>
              </a:ext>
            </a:extLst>
          </p:cNvPr>
          <p:cNvPicPr>
            <a:picLocks noChangeAspect="1"/>
          </p:cNvPicPr>
          <p:nvPr/>
        </p:nvPicPr>
        <p:blipFill>
          <a:blip r:embed="rId3"/>
          <a:srcRect l="5681" r="7419"/>
          <a:stretch>
            <a:fillRect/>
          </a:stretch>
        </p:blipFill>
        <p:spPr>
          <a:xfrm>
            <a:off x="280880" y="653360"/>
            <a:ext cx="6646556" cy="6206800"/>
          </a:xfrm>
          <a:prstGeom prst="rect">
            <a:avLst/>
          </a:prstGeom>
        </p:spPr>
      </p:pic>
    </p:spTree>
    <p:extLst>
      <p:ext uri="{BB962C8B-B14F-4D97-AF65-F5344CB8AC3E}">
        <p14:creationId xmlns:p14="http://schemas.microsoft.com/office/powerpoint/2010/main" val="3696656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B6DBD1-120F-DFA0-2F24-FD01F1604D85}"/>
              </a:ext>
            </a:extLst>
          </p:cNvPr>
          <p:cNvSpPr txBox="1"/>
          <p:nvPr/>
        </p:nvSpPr>
        <p:spPr>
          <a:xfrm>
            <a:off x="558000" y="345000"/>
            <a:ext cx="60960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141413"/>
                </a:solidFill>
                <a:latin typeface="Anthropic Sans"/>
                <a:ea typeface="Anthropic Sans"/>
                <a:cs typeface="Anthropic Sans"/>
              </a:rPr>
              <a:t>Output shapes after backbone</a:t>
            </a:r>
            <a:endParaRPr lang="en-US" sz="2800" b="1">
              <a:ea typeface="Calibri"/>
              <a:cs typeface="Calibri"/>
            </a:endParaRPr>
          </a:p>
          <a:p>
            <a:pPr algn="ctr"/>
            <a:endParaRPr lang="en-US" sz="2000">
              <a:ea typeface="Calibri"/>
              <a:cs typeface="Calibri"/>
            </a:endParaRPr>
          </a:p>
        </p:txBody>
      </p:sp>
      <p:sp>
        <p:nvSpPr>
          <p:cNvPr id="3" name="TextBox 2">
            <a:extLst>
              <a:ext uri="{FF2B5EF4-FFF2-40B4-BE49-F238E27FC236}">
                <a16:creationId xmlns:a16="http://schemas.microsoft.com/office/drawing/2014/main" id="{A9D3B6DC-DBF3-FE47-65B6-2132E92F0151}"/>
              </a:ext>
            </a:extLst>
          </p:cNvPr>
          <p:cNvSpPr txBox="1"/>
          <p:nvPr/>
        </p:nvSpPr>
        <p:spPr>
          <a:xfrm>
            <a:off x="558000" y="1089000"/>
            <a:ext cx="8175355"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85041"/>
                </a:solidFill>
                <a:latin typeface="ui-monospace"/>
                <a:ea typeface="ui-monospace"/>
                <a:cs typeface="ui-monospace"/>
              </a:rPr>
              <a:t>X_I (image features):</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shape = [10000, 256] X_I[</a:t>
            </a:r>
            <a:r>
              <a:rPr lang="en-US" err="1">
                <a:solidFill>
                  <a:srgbClr val="141413"/>
                </a:solidFill>
                <a:latin typeface="ui-monospace"/>
                <a:ea typeface="ui-monospace"/>
                <a:cs typeface="ui-monospace"/>
              </a:rPr>
              <a:t>fur_patch</a:t>
            </a:r>
            <a:r>
              <a:rPr lang="en-US">
                <a:solidFill>
                  <a:srgbClr val="141413"/>
                </a:solidFill>
                <a:latin typeface="ui-monospace"/>
                <a:ea typeface="ui-monospace"/>
                <a:cs typeface="ui-monospace"/>
              </a:rPr>
              <a:t>] ≈ [0.90, 0.20, 0.10, 0.55, ...] ← strong in "texture"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dims X_I[</a:t>
            </a:r>
            <a:r>
              <a:rPr lang="en-US" err="1">
                <a:solidFill>
                  <a:srgbClr val="141413"/>
                </a:solidFill>
                <a:latin typeface="ui-monospace"/>
                <a:ea typeface="ui-monospace"/>
                <a:cs typeface="ui-monospace"/>
              </a:rPr>
              <a:t>cup_patch</a:t>
            </a:r>
            <a:r>
              <a:rPr lang="en-US">
                <a:solidFill>
                  <a:srgbClr val="141413"/>
                </a:solidFill>
                <a:latin typeface="ui-monospace"/>
                <a:ea typeface="ui-monospace"/>
                <a:cs typeface="ui-monospace"/>
              </a:rPr>
              <a:t>] ≈ [0.10, 0.10, 0.85, 0.30, ...] ← strong in "object"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dims X_I[</a:t>
            </a:r>
            <a:r>
              <a:rPr lang="en-US" err="1">
                <a:solidFill>
                  <a:srgbClr val="141413"/>
                </a:solidFill>
                <a:latin typeface="ui-monospace"/>
                <a:ea typeface="ui-monospace"/>
                <a:cs typeface="ui-monospace"/>
              </a:rPr>
              <a:t>wall_patch</a:t>
            </a:r>
            <a:r>
              <a:rPr lang="en-US">
                <a:solidFill>
                  <a:srgbClr val="141413"/>
                </a:solidFill>
                <a:latin typeface="ui-monospace"/>
                <a:ea typeface="ui-monospace"/>
                <a:cs typeface="ui-monospace"/>
              </a:rPr>
              <a:t>] ≈ [0.02, 0.03, 0.01, 0.04, ...] ← nearly zero (background)</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 </a:t>
            </a:r>
            <a:r>
              <a:rPr lang="en-US">
                <a:solidFill>
                  <a:srgbClr val="3C3489"/>
                </a:solidFill>
                <a:latin typeface="ui-monospace"/>
                <a:ea typeface="ui-monospace"/>
                <a:cs typeface="ui-monospace"/>
              </a:rPr>
              <a:t>X_T (text features):</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shape = [6, 256] X_T["cat"] ≈ [0.80, 0.30, 0.10, 0.60, ...] ← similar to </a:t>
            </a:r>
            <a:r>
              <a:rPr lang="en-US" err="1">
                <a:solidFill>
                  <a:srgbClr val="141413"/>
                </a:solidFill>
                <a:latin typeface="ui-monospace"/>
                <a:ea typeface="ui-monospace"/>
                <a:cs typeface="ui-monospace"/>
              </a:rPr>
              <a:t>fur_patch</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X_T["cup"] ≈ [0.10, 0.10, 0.90, 0.25, ...] ← similar to </a:t>
            </a:r>
            <a:r>
              <a:rPr lang="en-US" err="1">
                <a:solidFill>
                  <a:srgbClr val="141413"/>
                </a:solidFill>
                <a:latin typeface="ui-monospace"/>
                <a:ea typeface="ui-monospace"/>
                <a:cs typeface="ui-monospace"/>
              </a:rPr>
              <a:t>cup_patch</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endParaRPr lang="en-US">
              <a:solidFill>
                <a:srgbClr val="141413"/>
              </a:solidFill>
              <a:latin typeface="ui-monospace"/>
              <a:ea typeface="Calibri"/>
              <a:cs typeface="Calibri"/>
            </a:endParaRPr>
          </a:p>
          <a:p>
            <a:r>
              <a:rPr lang="en-US">
                <a:solidFill>
                  <a:srgbClr val="141413"/>
                </a:solidFill>
                <a:latin typeface="ui-monospace"/>
                <a:ea typeface="ui-monospace"/>
                <a:cs typeface="ui-monospace"/>
              </a:rPr>
              <a:t>X_T["person"] ≈ [0.20, 0.90, 0.10, 0.15, ...] ← nothing like any patch</a:t>
            </a:r>
            <a:endParaRPr lang="en-US">
              <a:ea typeface="Calibri"/>
              <a:cs typeface="Calibri"/>
            </a:endParaRPr>
          </a:p>
          <a:p>
            <a:pPr algn="ctr"/>
            <a:endParaRPr lang="en-US"/>
          </a:p>
        </p:txBody>
      </p:sp>
    </p:spTree>
    <p:extLst>
      <p:ext uri="{BB962C8B-B14F-4D97-AF65-F5344CB8AC3E}">
        <p14:creationId xmlns:p14="http://schemas.microsoft.com/office/powerpoint/2010/main" val="19442225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DEC0C9-DC9E-6D22-E0D9-BF13C77CFC58}"/>
              </a:ext>
            </a:extLst>
          </p:cNvPr>
          <p:cNvSpPr txBox="1"/>
          <p:nvPr/>
        </p:nvSpPr>
        <p:spPr>
          <a:xfrm>
            <a:off x="103680" y="467480"/>
            <a:ext cx="9267360"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700" b="1">
                <a:solidFill>
                  <a:srgbClr val="000000"/>
                </a:solidFill>
                <a:ea typeface="+mn-lt"/>
                <a:cs typeface="+mn-lt"/>
              </a:rPr>
              <a:t>Stage 2: Feature Enhancer — </a:t>
            </a:r>
            <a:r>
              <a:rPr lang="en-US" sz="1700">
                <a:solidFill>
                  <a:srgbClr val="141413"/>
                </a:solidFill>
                <a:ea typeface="+mn-lt"/>
                <a:cs typeface="+mn-lt"/>
              </a:rPr>
              <a:t>6 layers of bidirectional cross-attention ( </a:t>
            </a:r>
            <a:r>
              <a:rPr lang="en-US" sz="1700" b="1">
                <a:solidFill>
                  <a:srgbClr val="000000"/>
                </a:solidFill>
                <a:ea typeface="+mn-lt"/>
                <a:cs typeface="+mn-lt"/>
              </a:rPr>
              <a:t>Making Image and Text "Talk" )</a:t>
            </a:r>
            <a:endParaRPr lang="en-US" sz="1700">
              <a:ea typeface="Calibri"/>
              <a:cs typeface="Calibri"/>
            </a:endParaRPr>
          </a:p>
          <a:p>
            <a:endParaRPr lang="en-US" sz="1700">
              <a:solidFill>
                <a:srgbClr val="000000"/>
              </a:solidFill>
              <a:ea typeface="+mn-lt"/>
              <a:cs typeface="+mn-lt"/>
            </a:endParaRPr>
          </a:p>
          <a:p>
            <a:pPr algn="ctr"/>
            <a:endParaRPr lang="en-US" sz="1700">
              <a:ea typeface="Calibri"/>
              <a:cs typeface="Calibri"/>
            </a:endParaRPr>
          </a:p>
        </p:txBody>
      </p:sp>
      <p:sp>
        <p:nvSpPr>
          <p:cNvPr id="6" name="TextBox 5">
            <a:extLst>
              <a:ext uri="{FF2B5EF4-FFF2-40B4-BE49-F238E27FC236}">
                <a16:creationId xmlns:a16="http://schemas.microsoft.com/office/drawing/2014/main" id="{73C64580-6918-CBB3-BDE6-BA212B26D0A1}"/>
              </a:ext>
            </a:extLst>
          </p:cNvPr>
          <p:cNvSpPr txBox="1"/>
          <p:nvPr/>
        </p:nvSpPr>
        <p:spPr>
          <a:xfrm>
            <a:off x="339600" y="1341708"/>
            <a:ext cx="1091576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3D3D3A"/>
                </a:solidFill>
                <a:latin typeface="Anthropic Sans"/>
                <a:ea typeface="Anthropic Sans"/>
                <a:cs typeface="Anthropic Sans"/>
              </a:rPr>
              <a:t>Each layer runs 4 operations in sequence. Here is what happens in </a:t>
            </a:r>
            <a:r>
              <a:rPr lang="en-US" i="1">
                <a:solidFill>
                  <a:srgbClr val="3D3D3A"/>
                </a:solidFill>
                <a:latin typeface="Anthropic Sans"/>
                <a:ea typeface="Anthropic Sans"/>
                <a:cs typeface="Anthropic Sans"/>
              </a:rPr>
              <a:t>one</a:t>
            </a:r>
            <a:r>
              <a:rPr lang="en-US">
                <a:solidFill>
                  <a:srgbClr val="3D3D3A"/>
                </a:solidFill>
                <a:latin typeface="Anthropic Sans"/>
                <a:ea typeface="Anthropic Sans"/>
                <a:cs typeface="Anthropic Sans"/>
              </a:rPr>
              <a:t> layer for our specific tokens.</a:t>
            </a:r>
          </a:p>
          <a:p>
            <a:endParaRPr lang="en-US"/>
          </a:p>
          <a:p>
            <a:pPr algn="ctr"/>
            <a:endParaRPr lang="en-US"/>
          </a:p>
        </p:txBody>
      </p:sp>
      <p:sp>
        <p:nvSpPr>
          <p:cNvPr id="7" name="TextBox 6">
            <a:extLst>
              <a:ext uri="{FF2B5EF4-FFF2-40B4-BE49-F238E27FC236}">
                <a16:creationId xmlns:a16="http://schemas.microsoft.com/office/drawing/2014/main" id="{A540F5EF-B450-1703-0C90-89D84C738BB7}"/>
              </a:ext>
            </a:extLst>
          </p:cNvPr>
          <p:cNvSpPr txBox="1"/>
          <p:nvPr/>
        </p:nvSpPr>
        <p:spPr>
          <a:xfrm>
            <a:off x="339600" y="2045801"/>
            <a:ext cx="60960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141413"/>
                </a:solidFill>
                <a:latin typeface="Anthropic Sans"/>
                <a:ea typeface="Anthropic Sans"/>
                <a:cs typeface="Anthropic Sans"/>
              </a:rPr>
              <a:t>Op 1 — Image deformable self-attention</a:t>
            </a:r>
            <a:endParaRPr lang="en-US" sz="2000" b="1">
              <a:ea typeface="Calibri"/>
              <a:cs typeface="Calibri"/>
            </a:endParaRPr>
          </a:p>
          <a:p>
            <a:pPr algn="ctr"/>
            <a:endParaRPr lang="en-US"/>
          </a:p>
        </p:txBody>
      </p:sp>
      <p:pic>
        <p:nvPicPr>
          <p:cNvPr id="9" name="Picture 8" descr="A white text with black text&#10;&#10;AI-generated content may be incorrect.">
            <a:extLst>
              <a:ext uri="{FF2B5EF4-FFF2-40B4-BE49-F238E27FC236}">
                <a16:creationId xmlns:a16="http://schemas.microsoft.com/office/drawing/2014/main" id="{33861C18-3FC7-A5EE-3D12-7C32BA554BDD}"/>
              </a:ext>
            </a:extLst>
          </p:cNvPr>
          <p:cNvPicPr>
            <a:picLocks noChangeAspect="1"/>
          </p:cNvPicPr>
          <p:nvPr/>
        </p:nvPicPr>
        <p:blipFill>
          <a:blip r:embed="rId3"/>
          <a:stretch>
            <a:fillRect/>
          </a:stretch>
        </p:blipFill>
        <p:spPr>
          <a:xfrm>
            <a:off x="340725" y="2603053"/>
            <a:ext cx="10733110" cy="3839510"/>
          </a:xfrm>
          <a:prstGeom prst="rect">
            <a:avLst/>
          </a:prstGeom>
        </p:spPr>
      </p:pic>
    </p:spTree>
    <p:extLst>
      <p:ext uri="{BB962C8B-B14F-4D97-AF65-F5344CB8AC3E}">
        <p14:creationId xmlns:p14="http://schemas.microsoft.com/office/powerpoint/2010/main" val="16608012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phone&#10;&#10;AI-generated content may be incorrect.">
            <a:extLst>
              <a:ext uri="{FF2B5EF4-FFF2-40B4-BE49-F238E27FC236}">
                <a16:creationId xmlns:a16="http://schemas.microsoft.com/office/drawing/2014/main" id="{C0C8CCFF-FFBA-23B1-EA90-5847502A727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
                    </a14:imgEffect>
                  </a14:imgLayer>
                </a14:imgProps>
              </a:ext>
            </a:extLst>
          </a:blip>
          <a:srcRect t="1104" r="57334" b="197"/>
          <a:stretch>
            <a:fillRect/>
          </a:stretch>
        </p:blipFill>
        <p:spPr>
          <a:xfrm>
            <a:off x="183439" y="1174984"/>
            <a:ext cx="5621598" cy="5520018"/>
          </a:xfrm>
          <a:prstGeom prst="rect">
            <a:avLst/>
          </a:prstGeom>
        </p:spPr>
      </p:pic>
      <p:sp>
        <p:nvSpPr>
          <p:cNvPr id="3" name="TextBox 2">
            <a:extLst>
              <a:ext uri="{FF2B5EF4-FFF2-40B4-BE49-F238E27FC236}">
                <a16:creationId xmlns:a16="http://schemas.microsoft.com/office/drawing/2014/main" id="{448875CB-1A77-FF6C-906D-5DACEBAE53D2}"/>
              </a:ext>
            </a:extLst>
          </p:cNvPr>
          <p:cNvSpPr txBox="1"/>
          <p:nvPr/>
        </p:nvSpPr>
        <p:spPr>
          <a:xfrm>
            <a:off x="857250" y="631031"/>
            <a:ext cx="60960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3C3489"/>
                </a:solidFill>
                <a:latin typeface="Anthropic Sans"/>
                <a:ea typeface="Anthropic Sans"/>
                <a:cs typeface="Anthropic Sans"/>
              </a:rPr>
              <a:t>What is visual grounding?</a:t>
            </a:r>
            <a:endParaRPr lang="en-US" sz="2800" b="1">
              <a:ea typeface="Calibri"/>
              <a:cs typeface="Calibri"/>
            </a:endParaRPr>
          </a:p>
          <a:p>
            <a:pPr algn="ctr"/>
            <a:endParaRPr lang="en-US" sz="2800" b="1">
              <a:ea typeface="Calibri"/>
              <a:cs typeface="Calibri"/>
            </a:endParaRPr>
          </a:p>
        </p:txBody>
      </p:sp>
      <p:sp>
        <p:nvSpPr>
          <p:cNvPr id="4" name="TextBox 3">
            <a:extLst>
              <a:ext uri="{FF2B5EF4-FFF2-40B4-BE49-F238E27FC236}">
                <a16:creationId xmlns:a16="http://schemas.microsoft.com/office/drawing/2014/main" id="{202492C2-2A95-AC5E-1950-D704951E0600}"/>
              </a:ext>
            </a:extLst>
          </p:cNvPr>
          <p:cNvSpPr txBox="1"/>
          <p:nvPr/>
        </p:nvSpPr>
        <p:spPr>
          <a:xfrm>
            <a:off x="5964865" y="1190445"/>
            <a:ext cx="5720315" cy="4524315"/>
          </a:xfrm>
          <a:prstGeom prst="rect">
            <a:avLst/>
          </a:prstGeom>
          <a:noFill/>
        </p:spPr>
        <p:txBody>
          <a:bodyPr wrap="square" rtlCol="0">
            <a:spAutoFit/>
          </a:bodyPr>
          <a:lstStyle/>
          <a:p>
            <a:pPr lvl="0" eaLnBrk="0" fontAlgn="base" hangingPunct="0">
              <a:spcBef>
                <a:spcPct val="0"/>
              </a:spcBef>
              <a:spcAft>
                <a:spcPct val="0"/>
              </a:spcAft>
            </a:pPr>
            <a:r>
              <a:rPr lang="en-US" b="1"/>
              <a:t>The grounding problem: language -&gt; region</a:t>
            </a:r>
            <a:br>
              <a:rPr lang="en-US"/>
            </a:br>
            <a:br>
              <a:rPr lang="en-US"/>
            </a:br>
            <a:r>
              <a:rPr lang="en-US"/>
              <a:t>Show a scene with multiple people. A natural language query picks out exactly one. The model must return the correct bounding box — not just classify the scene</a:t>
            </a:r>
          </a:p>
          <a:p>
            <a:pPr lvl="0" eaLnBrk="0" fontAlgn="base" hangingPunct="0">
              <a:spcBef>
                <a:spcPct val="0"/>
              </a:spcBef>
              <a:spcAft>
                <a:spcPct val="0"/>
              </a:spcAft>
            </a:pPr>
            <a:endParaRPr lang="en-US"/>
          </a:p>
          <a:p>
            <a:pPr marL="285750" lvl="0" indent="-285750" eaLnBrk="0" fontAlgn="base" hangingPunct="0">
              <a:spcBef>
                <a:spcPct val="0"/>
              </a:spcBef>
              <a:spcAft>
                <a:spcPct val="0"/>
              </a:spcAft>
              <a:buFont typeface="Arial" panose="020B0604020202020204" pitchFamily="34" charset="0"/>
              <a:buChar char="•"/>
            </a:pPr>
            <a:r>
              <a:rPr lang="en-US" altLang="en-US"/>
              <a:t>Classic detection: outputs all "person" boxes with confidence scores</a:t>
            </a:r>
          </a:p>
          <a:p>
            <a:pPr marL="285750" lvl="0" indent="-285750" eaLnBrk="0" fontAlgn="base" hangingPunct="0">
              <a:spcBef>
                <a:spcPct val="0"/>
              </a:spcBef>
              <a:spcAft>
                <a:spcPct val="0"/>
              </a:spcAft>
              <a:buFont typeface="Arial" panose="020B0604020202020204" pitchFamily="34" charset="0"/>
              <a:buChar char="•"/>
            </a:pPr>
            <a:r>
              <a:rPr lang="en-US" altLang="en-US"/>
              <a:t>Grounding: takes a text phrase, returns the one matching region</a:t>
            </a:r>
          </a:p>
          <a:p>
            <a:pPr marL="285750" lvl="0" indent="-285750" eaLnBrk="0" fontAlgn="base" hangingPunct="0">
              <a:spcBef>
                <a:spcPct val="0"/>
              </a:spcBef>
              <a:spcAft>
                <a:spcPct val="0"/>
              </a:spcAft>
              <a:buFont typeface="Arial" panose="020B0604020202020204" pitchFamily="34" charset="0"/>
              <a:buChar char="•"/>
            </a:pPr>
            <a:r>
              <a:rPr lang="en-US" altLang="en-US"/>
              <a:t>Key difference: language is the selector, not just the label</a:t>
            </a:r>
          </a:p>
          <a:p>
            <a:pPr lvl="0" eaLnBrk="0" fontAlgn="base" hangingPunct="0">
              <a:spcBef>
                <a:spcPct val="0"/>
              </a:spcBef>
              <a:spcAft>
                <a:spcPct val="0"/>
              </a:spcAft>
            </a:pPr>
            <a:br>
              <a:rPr lang="en-US" altLang="en-US"/>
            </a:br>
            <a:r>
              <a:rPr lang="en-US" i="1"/>
              <a:t>"Imagine you say to a robot — 'hand me the red mug on the left.' It can't just find all mugs. It has to understand left, and red, and pick exactly one. That's visual grounding."</a:t>
            </a:r>
            <a:endParaRPr lang="en-US" altLang="en-US" i="1"/>
          </a:p>
        </p:txBody>
      </p:sp>
    </p:spTree>
    <p:extLst>
      <p:ext uri="{BB962C8B-B14F-4D97-AF65-F5344CB8AC3E}">
        <p14:creationId xmlns:p14="http://schemas.microsoft.com/office/powerpoint/2010/main" val="475477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at&#10;&#10;AI-generated content may be incorrect.">
            <a:extLst>
              <a:ext uri="{FF2B5EF4-FFF2-40B4-BE49-F238E27FC236}">
                <a16:creationId xmlns:a16="http://schemas.microsoft.com/office/drawing/2014/main" id="{2BF7CC68-A9F5-0A5D-D24B-5CBA24B2384B}"/>
              </a:ext>
            </a:extLst>
          </p:cNvPr>
          <p:cNvPicPr>
            <a:picLocks noChangeAspect="1"/>
          </p:cNvPicPr>
          <p:nvPr/>
        </p:nvPicPr>
        <p:blipFill>
          <a:blip r:embed="rId3"/>
          <a:srcRect l="2108" t="6095" r="4719"/>
          <a:stretch>
            <a:fillRect/>
          </a:stretch>
        </p:blipFill>
        <p:spPr>
          <a:xfrm>
            <a:off x="16" y="715019"/>
            <a:ext cx="10857968" cy="5766343"/>
          </a:xfrm>
          <a:prstGeom prst="rect">
            <a:avLst/>
          </a:prstGeom>
        </p:spPr>
      </p:pic>
    </p:spTree>
    <p:extLst>
      <p:ext uri="{BB962C8B-B14F-4D97-AF65-F5344CB8AC3E}">
        <p14:creationId xmlns:p14="http://schemas.microsoft.com/office/powerpoint/2010/main" val="39214968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B0723F-B1AA-49F7-8369-73A0028AE85C}"/>
              </a:ext>
            </a:extLst>
          </p:cNvPr>
          <p:cNvSpPr txBox="1"/>
          <p:nvPr/>
        </p:nvSpPr>
        <p:spPr>
          <a:xfrm>
            <a:off x="594102" y="238932"/>
            <a:ext cx="1296416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400" b="1" baseline="0">
                <a:solidFill>
                  <a:srgbClr val="141413"/>
                </a:solidFill>
                <a:latin typeface="Anthropic Sans"/>
                <a:ea typeface="Segoe UI"/>
                <a:cs typeface="Segoe UI"/>
              </a:rPr>
              <a:t>Op 2 — Text self-attention (with sub-sentence mask) </a:t>
            </a:r>
            <a:r>
              <a:rPr lang="en-US" sz="2400" b="1">
                <a:latin typeface="Anthropic Sans"/>
                <a:ea typeface="Segoe UI"/>
                <a:cs typeface="Segoe UI"/>
              </a:rPr>
              <a:t>​</a:t>
            </a:r>
          </a:p>
          <a:p>
            <a:pPr algn="ctr" rtl="0"/>
            <a:r>
              <a:rPr lang="en-US" sz="2400">
                <a:latin typeface="Calibri"/>
                <a:ea typeface="Segoe UI"/>
                <a:cs typeface="Segoe UI"/>
              </a:rPr>
              <a:t>​</a:t>
            </a:r>
          </a:p>
          <a:p>
            <a:pPr algn="ctr"/>
            <a:endParaRPr lang="en-US" sz="2400">
              <a:ea typeface="Calibri"/>
              <a:cs typeface="Calibri"/>
            </a:endParaRPr>
          </a:p>
        </p:txBody>
      </p:sp>
      <p:sp>
        <p:nvSpPr>
          <p:cNvPr id="4" name="TextBox 3">
            <a:extLst>
              <a:ext uri="{FF2B5EF4-FFF2-40B4-BE49-F238E27FC236}">
                <a16:creationId xmlns:a16="http://schemas.microsoft.com/office/drawing/2014/main" id="{8D2CE62C-8259-BF86-D600-9244A3C2B5FB}"/>
              </a:ext>
            </a:extLst>
          </p:cNvPr>
          <p:cNvSpPr txBox="1"/>
          <p:nvPr/>
        </p:nvSpPr>
        <p:spPr>
          <a:xfrm>
            <a:off x="594101" y="2505559"/>
            <a:ext cx="6096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Anthropic Sans"/>
                <a:ea typeface="Anthropic Sans"/>
                <a:cs typeface="Anthropic Sans"/>
              </a:rPr>
              <a:t>Sub-sentence masking — applied inside Op 2 of every enhancer layer</a:t>
            </a:r>
            <a:endParaRPr lang="en-US" b="1"/>
          </a:p>
          <a:p>
            <a:pPr algn="ctr"/>
            <a:endParaRPr lang="en-US"/>
          </a:p>
        </p:txBody>
      </p:sp>
      <p:sp>
        <p:nvSpPr>
          <p:cNvPr id="5" name="TextBox 4">
            <a:extLst>
              <a:ext uri="{FF2B5EF4-FFF2-40B4-BE49-F238E27FC236}">
                <a16:creationId xmlns:a16="http://schemas.microsoft.com/office/drawing/2014/main" id="{E0D96F8A-2B2A-2365-8B8F-A370C969DC61}"/>
              </a:ext>
            </a:extLst>
          </p:cNvPr>
          <p:cNvSpPr txBox="1"/>
          <p:nvPr/>
        </p:nvSpPr>
        <p:spPr>
          <a:xfrm>
            <a:off x="594101" y="833034"/>
            <a:ext cx="609600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ui-monospace"/>
                <a:ea typeface="ui-monospace"/>
                <a:cs typeface="ui-monospace"/>
              </a:rPr>
              <a:t>Goal:</a:t>
            </a:r>
            <a:r>
              <a:rPr lang="en-US">
                <a:solidFill>
                  <a:srgbClr val="141413"/>
                </a:solidFill>
                <a:latin typeface="ui-monospace"/>
                <a:ea typeface="ui-monospace"/>
                <a:cs typeface="ui-monospace"/>
              </a:rPr>
              <a:t> each word learns about its own group only </a:t>
            </a:r>
            <a:endParaRPr lang="en-US">
              <a:solidFill>
                <a:srgbClr val="000000"/>
              </a:solidFill>
              <a:latin typeface="Calibri" panose="020F0502020204030204"/>
              <a:ea typeface="Calibri" panose="020F0502020204030204"/>
              <a:cs typeface="Calibri" panose="020F0502020204030204"/>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"cat" attends to "cat" and its "." → sharpens cat concept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"cup" attends to "cup" and its "." → sharpens cup concept "person" attends to "person" and its "." → stays isolated</a:t>
            </a:r>
            <a:endParaRPr lang="en-US">
              <a:ea typeface="Calibri"/>
              <a:cs typeface="Calibri"/>
            </a:endParaRPr>
          </a:p>
          <a:p>
            <a:pPr algn="ctr"/>
            <a:endParaRPr lang="en-US"/>
          </a:p>
        </p:txBody>
      </p:sp>
      <p:sp>
        <p:nvSpPr>
          <p:cNvPr id="6" name="TextBox 5">
            <a:extLst>
              <a:ext uri="{FF2B5EF4-FFF2-40B4-BE49-F238E27FC236}">
                <a16:creationId xmlns:a16="http://schemas.microsoft.com/office/drawing/2014/main" id="{982A17FE-1B2D-7821-B6C6-D653F0D12FAD}"/>
              </a:ext>
            </a:extLst>
          </p:cNvPr>
          <p:cNvSpPr txBox="1"/>
          <p:nvPr/>
        </p:nvSpPr>
        <p:spPr>
          <a:xfrm>
            <a:off x="594102" y="3286932"/>
            <a:ext cx="515318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41413"/>
                </a:solidFill>
                <a:latin typeface="ui-monospace"/>
                <a:ea typeface="ui-monospace"/>
                <a:cs typeface="ui-monospace"/>
              </a:rPr>
              <a:t>Tokens: [ "cat" "." "cup" "." "person" "." ] </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Group ID: [ 0 0 1 1 2 2 ]</a:t>
            </a:r>
            <a:endParaRPr lang="en-US">
              <a:ea typeface="Calibri"/>
              <a:cs typeface="Calibri"/>
            </a:endParaRPr>
          </a:p>
          <a:p>
            <a:pPr algn="ctr"/>
            <a:endParaRPr lang="en-US"/>
          </a:p>
        </p:txBody>
      </p:sp>
      <p:sp>
        <p:nvSpPr>
          <p:cNvPr id="7" name="TextBox 6">
            <a:extLst>
              <a:ext uri="{FF2B5EF4-FFF2-40B4-BE49-F238E27FC236}">
                <a16:creationId xmlns:a16="http://schemas.microsoft.com/office/drawing/2014/main" id="{2C733F18-7294-A56B-24DB-C898D934508C}"/>
              </a:ext>
            </a:extLst>
          </p:cNvPr>
          <p:cNvSpPr txBox="1"/>
          <p:nvPr/>
        </p:nvSpPr>
        <p:spPr>
          <a:xfrm>
            <a:off x="594102" y="3932695"/>
            <a:ext cx="60960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ui-monospace"/>
                <a:ea typeface="ui-monospace"/>
                <a:cs typeface="ui-monospace"/>
              </a:rPr>
              <a:t>Mask value added BEFORE </a:t>
            </a:r>
            <a:r>
              <a:rPr lang="en-US" b="1" err="1">
                <a:solidFill>
                  <a:srgbClr val="141413"/>
                </a:solidFill>
                <a:latin typeface="ui-monospace"/>
                <a:ea typeface="ui-monospace"/>
                <a:cs typeface="ui-monospace"/>
              </a:rPr>
              <a:t>softmax</a:t>
            </a:r>
            <a:r>
              <a:rPr lang="en-US" b="1">
                <a:solidFill>
                  <a:srgbClr val="141413"/>
                </a:solidFill>
                <a:latin typeface="ui-monospace"/>
                <a:ea typeface="ui-monospace"/>
                <a:cs typeface="ui-monospace"/>
              </a:rPr>
              <a:t>: </a:t>
            </a:r>
            <a:endParaRPr lang="en-US" b="1">
              <a:solidFill>
                <a:srgbClr val="000000"/>
              </a:solidFill>
              <a:latin typeface="Calibri" panose="020F0502020204030204"/>
              <a:ea typeface="Calibri" panose="020F0502020204030204"/>
              <a:cs typeface="Calibri" panose="020F0502020204030204"/>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same group → add 0 (score unchanged)</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diff group → add -∞ (e⁻∞ = 0 after </a:t>
            </a:r>
            <a:r>
              <a:rPr lang="en-US" err="1">
                <a:solidFill>
                  <a:srgbClr val="141413"/>
                </a:solidFill>
                <a:latin typeface="ui-monospace"/>
                <a:ea typeface="ui-monospace"/>
                <a:cs typeface="ui-monospace"/>
              </a:rPr>
              <a:t>softmax</a:t>
            </a:r>
            <a:r>
              <a:rPr lang="en-US">
                <a:solidFill>
                  <a:srgbClr val="141413"/>
                </a:solidFill>
                <a:latin typeface="ui-monospace"/>
                <a:ea typeface="ui-monospace"/>
                <a:cs typeface="ui-monospace"/>
              </a:rPr>
              <a:t>, zero weight)</a:t>
            </a:r>
            <a:endParaRPr lang="en-US">
              <a:ea typeface="Calibri"/>
              <a:cs typeface="Calibri"/>
            </a:endParaRPr>
          </a:p>
          <a:p>
            <a:pPr algn="ctr"/>
            <a:endParaRPr lang="en-US"/>
          </a:p>
        </p:txBody>
      </p:sp>
      <p:sp>
        <p:nvSpPr>
          <p:cNvPr id="8" name="TextBox 7">
            <a:extLst>
              <a:ext uri="{FF2B5EF4-FFF2-40B4-BE49-F238E27FC236}">
                <a16:creationId xmlns:a16="http://schemas.microsoft.com/office/drawing/2014/main" id="{E600BE95-5D9E-FF0A-9020-C9789D2FF812}"/>
              </a:ext>
            </a:extLst>
          </p:cNvPr>
          <p:cNvSpPr txBox="1"/>
          <p:nvPr/>
        </p:nvSpPr>
        <p:spPr>
          <a:xfrm>
            <a:off x="594102" y="5269424"/>
            <a:ext cx="5036950" cy="17736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ui-monospace"/>
                <a:ea typeface="ui-monospace"/>
                <a:cs typeface="ui-monospace"/>
              </a:rPr>
              <a:t>Example — "cat" attending to "cup": </a:t>
            </a:r>
            <a:endParaRPr lang="en-US" b="1">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WITHOUT mask: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raw score = 0.31 </a:t>
            </a:r>
            <a:endParaRPr lang="en-US">
              <a:solidFill>
                <a:srgbClr val="000000"/>
              </a:solidFill>
              <a:latin typeface="Calibri" panose="020F0502020204030204"/>
              <a:ea typeface="Calibri"/>
              <a:cs typeface="Calibri"/>
            </a:endParaRPr>
          </a:p>
          <a:p>
            <a:r>
              <a:rPr lang="en-US" err="1">
                <a:solidFill>
                  <a:srgbClr val="141413"/>
                </a:solidFill>
                <a:latin typeface="ui-monospace"/>
                <a:ea typeface="ui-monospace"/>
                <a:cs typeface="ui-monospace"/>
              </a:rPr>
              <a:t>softmax</a:t>
            </a:r>
            <a:r>
              <a:rPr lang="en-US">
                <a:solidFill>
                  <a:srgbClr val="141413"/>
                </a:solidFill>
                <a:latin typeface="ui-monospace"/>
                <a:ea typeface="ui-monospace"/>
                <a:cs typeface="ui-monospace"/>
              </a:rPr>
              <a:t> input includes 0.31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"cat" absorbs ~14% of "</a:t>
            </a:r>
            <a:r>
              <a:rPr lang="en-US" err="1">
                <a:solidFill>
                  <a:srgbClr val="141413"/>
                </a:solidFill>
                <a:latin typeface="ui-monospace"/>
                <a:ea typeface="ui-monospace"/>
                <a:cs typeface="ui-monospace"/>
              </a:rPr>
              <a:t>cup"'s</a:t>
            </a:r>
            <a:r>
              <a:rPr lang="en-US">
                <a:solidFill>
                  <a:srgbClr val="141413"/>
                </a:solidFill>
                <a:latin typeface="ui-monospace"/>
                <a:ea typeface="ui-monospace"/>
                <a:cs typeface="ui-monospace"/>
              </a:rPr>
              <a:t> features ← pollution</a:t>
            </a:r>
            <a:endParaRPr lang="en-US">
              <a:ea typeface="Calibri"/>
              <a:cs typeface="Calibri"/>
            </a:endParaRPr>
          </a:p>
          <a:p>
            <a:pPr algn="ctr"/>
            <a:endParaRPr lang="en-US"/>
          </a:p>
        </p:txBody>
      </p:sp>
      <p:sp>
        <p:nvSpPr>
          <p:cNvPr id="9" name="TextBox 8">
            <a:extLst>
              <a:ext uri="{FF2B5EF4-FFF2-40B4-BE49-F238E27FC236}">
                <a16:creationId xmlns:a16="http://schemas.microsoft.com/office/drawing/2014/main" id="{6A543A97-635C-5239-EF08-67DD37CE0E87}"/>
              </a:ext>
            </a:extLst>
          </p:cNvPr>
          <p:cNvSpPr txBox="1"/>
          <p:nvPr/>
        </p:nvSpPr>
        <p:spPr>
          <a:xfrm>
            <a:off x="6096000" y="658678"/>
            <a:ext cx="538566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ui-monospace"/>
                <a:ea typeface="ui-monospace"/>
                <a:cs typeface="ui-monospace"/>
              </a:rPr>
              <a:t>WITH mask:</a:t>
            </a:r>
            <a:endParaRPr lang="en-US" b="1">
              <a:solidFill>
                <a:srgbClr val="000000"/>
              </a:solidFill>
              <a:latin typeface="Calibri" panose="020F0502020204030204"/>
              <a:ea typeface="Calibri" panose="020F0502020204030204"/>
              <a:cs typeface="Calibri" panose="020F0502020204030204"/>
            </a:endParaRPr>
          </a:p>
          <a:p>
            <a:endParaRPr lang="en-US" b="1">
              <a:solidFill>
                <a:srgbClr val="141413"/>
              </a:solidFill>
              <a:latin typeface="ui-monospace"/>
              <a:ea typeface="ui-monospace"/>
              <a:cs typeface="ui-monospace"/>
            </a:endParaRPr>
          </a:p>
          <a:p>
            <a:r>
              <a:rPr lang="en-US">
                <a:solidFill>
                  <a:srgbClr val="141413"/>
                </a:solidFill>
                <a:latin typeface="ui-monospace"/>
                <a:ea typeface="ui-monospace"/>
                <a:cs typeface="ui-monospace"/>
              </a:rPr>
              <a:t>raw score = 0.31</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masked score = 0.31 + (-∞) = -∞ </a:t>
            </a:r>
            <a:endParaRPr lang="en-US">
              <a:solidFill>
                <a:srgbClr val="000000"/>
              </a:solidFill>
              <a:latin typeface="Calibri" panose="020F0502020204030204"/>
              <a:ea typeface="Calibri"/>
              <a:cs typeface="Calibri"/>
            </a:endParaRPr>
          </a:p>
          <a:p>
            <a:r>
              <a:rPr lang="en-US" err="1">
                <a:solidFill>
                  <a:srgbClr val="141413"/>
                </a:solidFill>
                <a:latin typeface="ui-monospace"/>
                <a:ea typeface="ui-monospace"/>
                <a:cs typeface="ui-monospace"/>
              </a:rPr>
              <a:t>softmax</a:t>
            </a:r>
            <a:r>
              <a:rPr lang="en-US">
                <a:solidFill>
                  <a:srgbClr val="141413"/>
                </a:solidFill>
                <a:latin typeface="ui-monospace"/>
                <a:ea typeface="ui-monospace"/>
                <a:cs typeface="ui-monospace"/>
              </a:rPr>
              <a:t> input: [0.82, 0.74, -∞, -∞, -∞, -∞]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weights: [0.53, 0.47, 0, 0, 0, 0]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"cat" absorbs 0% of "cup" ← clean</a:t>
            </a:r>
            <a:endParaRPr lang="en-US">
              <a:ea typeface="Calibri"/>
              <a:cs typeface="Calibri"/>
            </a:endParaRPr>
          </a:p>
          <a:p>
            <a:pPr algn="ctr"/>
            <a:endParaRPr lang="en-US"/>
          </a:p>
        </p:txBody>
      </p:sp>
      <p:pic>
        <p:nvPicPr>
          <p:cNvPr id="10" name="Picture 9" descr="A screenshot of a math game&#10;&#10;AI-generated content may be incorrect.">
            <a:extLst>
              <a:ext uri="{FF2B5EF4-FFF2-40B4-BE49-F238E27FC236}">
                <a16:creationId xmlns:a16="http://schemas.microsoft.com/office/drawing/2014/main" id="{D1C7F9BB-ABAB-66F7-68F7-EF199E3B3F3E}"/>
              </a:ext>
            </a:extLst>
          </p:cNvPr>
          <p:cNvPicPr>
            <a:picLocks noChangeAspect="1"/>
          </p:cNvPicPr>
          <p:nvPr/>
        </p:nvPicPr>
        <p:blipFill>
          <a:blip r:embed="rId3"/>
          <a:stretch>
            <a:fillRect/>
          </a:stretch>
        </p:blipFill>
        <p:spPr>
          <a:xfrm>
            <a:off x="6098825" y="2659272"/>
            <a:ext cx="5705475" cy="4198620"/>
          </a:xfrm>
          <a:prstGeom prst="rect">
            <a:avLst/>
          </a:prstGeom>
        </p:spPr>
      </p:pic>
    </p:spTree>
    <p:extLst>
      <p:ext uri="{BB962C8B-B14F-4D97-AF65-F5344CB8AC3E}">
        <p14:creationId xmlns:p14="http://schemas.microsoft.com/office/powerpoint/2010/main" val="3498532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39A513-1309-AE8F-A8B8-AF39EBE7612B}"/>
              </a:ext>
            </a:extLst>
          </p:cNvPr>
          <p:cNvPicPr>
            <a:picLocks noChangeAspect="1"/>
          </p:cNvPicPr>
          <p:nvPr/>
        </p:nvPicPr>
        <p:blipFill>
          <a:blip r:embed="rId3"/>
          <a:srcRect l="2740" r="1370" b="10806"/>
          <a:stretch>
            <a:fillRect/>
          </a:stretch>
        </p:blipFill>
        <p:spPr>
          <a:xfrm>
            <a:off x="-3585" y="695225"/>
            <a:ext cx="12198000" cy="6161059"/>
          </a:xfrm>
          <a:prstGeom prst="rect">
            <a:avLst/>
          </a:prstGeom>
        </p:spPr>
      </p:pic>
    </p:spTree>
    <p:extLst>
      <p:ext uri="{BB962C8B-B14F-4D97-AF65-F5344CB8AC3E}">
        <p14:creationId xmlns:p14="http://schemas.microsoft.com/office/powerpoint/2010/main" val="16357095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CF3534-C562-EC3B-1279-ED3E32E5ED28}"/>
              </a:ext>
            </a:extLst>
          </p:cNvPr>
          <p:cNvSpPr txBox="1"/>
          <p:nvPr/>
        </p:nvSpPr>
        <p:spPr>
          <a:xfrm>
            <a:off x="361627" y="290593"/>
            <a:ext cx="913384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141413"/>
                </a:solidFill>
                <a:latin typeface="Anthropic Sans"/>
                <a:ea typeface="Anthropic Sans"/>
                <a:cs typeface="Anthropic Sans"/>
              </a:rPr>
              <a:t>Op 3 — Image-to-text cross-attention </a:t>
            </a:r>
            <a:r>
              <a:rPr lang="en-US" sz="2800" b="1">
                <a:solidFill>
                  <a:srgbClr val="085041"/>
                </a:solidFill>
                <a:latin typeface="Anthropic Sans"/>
                <a:ea typeface="Anthropic Sans"/>
                <a:cs typeface="Anthropic Sans"/>
              </a:rPr>
              <a:t>Q=image K,V=text</a:t>
            </a:r>
            <a:endParaRPr lang="en-US" sz="2800" b="1">
              <a:ea typeface="Calibri"/>
              <a:cs typeface="Calibri"/>
            </a:endParaRPr>
          </a:p>
          <a:p>
            <a:pPr algn="ctr"/>
            <a:endParaRPr lang="en-US" sz="2800">
              <a:ea typeface="Calibri"/>
              <a:cs typeface="Calibri"/>
            </a:endParaRPr>
          </a:p>
        </p:txBody>
      </p:sp>
      <p:sp>
        <p:nvSpPr>
          <p:cNvPr id="4" name="TextBox 3">
            <a:extLst>
              <a:ext uri="{FF2B5EF4-FFF2-40B4-BE49-F238E27FC236}">
                <a16:creationId xmlns:a16="http://schemas.microsoft.com/office/drawing/2014/main" id="{0210FD35-222F-64FE-A015-771F82F318A9}"/>
              </a:ext>
            </a:extLst>
          </p:cNvPr>
          <p:cNvSpPr txBox="1"/>
          <p:nvPr/>
        </p:nvSpPr>
        <p:spPr>
          <a:xfrm>
            <a:off x="330113" y="1852822"/>
            <a:ext cx="5437323"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ui-monospace"/>
                <a:ea typeface="ui-monospace"/>
                <a:cs typeface="ui-monospace"/>
              </a:rPr>
              <a:t>For </a:t>
            </a:r>
            <a:r>
              <a:rPr lang="en-US" sz="2400" b="1" err="1">
                <a:solidFill>
                  <a:srgbClr val="141413"/>
                </a:solidFill>
                <a:latin typeface="ui-monospace"/>
                <a:ea typeface="ui-monospace"/>
                <a:cs typeface="ui-monospace"/>
              </a:rPr>
              <a:t>fur_patch</a:t>
            </a:r>
            <a:r>
              <a:rPr lang="en-US" sz="2400" b="1">
                <a:solidFill>
                  <a:srgbClr val="141413"/>
                </a:solidFill>
                <a:latin typeface="ui-monospace"/>
                <a:ea typeface="ui-monospace"/>
                <a:cs typeface="ui-monospace"/>
              </a:rPr>
              <a:t>:</a:t>
            </a:r>
            <a:r>
              <a:rPr lang="en-US" sz="2400">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Q = X_I[</a:t>
            </a:r>
            <a:r>
              <a:rPr lang="en-US" err="1">
                <a:solidFill>
                  <a:srgbClr val="141413"/>
                </a:solidFill>
                <a:latin typeface="ui-monospace"/>
                <a:ea typeface="ui-monospace"/>
                <a:cs typeface="ui-monospace"/>
              </a:rPr>
              <a:t>fur_patch</a:t>
            </a:r>
            <a:r>
              <a:rPr lang="en-US">
                <a:solidFill>
                  <a:srgbClr val="141413"/>
                </a:solidFill>
                <a:latin typeface="ui-monospace"/>
                <a:ea typeface="ui-monospace"/>
                <a:cs typeface="ui-monospace"/>
              </a:rPr>
              <a:t>] · W_Q = [0.85, 0.18, 0.09, ...]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score("cat") = Q · </a:t>
            </a:r>
            <a:r>
              <a:rPr lang="en-US" err="1">
                <a:solidFill>
                  <a:srgbClr val="141413"/>
                </a:solidFill>
                <a:latin typeface="ui-monospace"/>
                <a:ea typeface="ui-monospace"/>
                <a:cs typeface="ui-monospace"/>
              </a:rPr>
              <a:t>K_cat</a:t>
            </a:r>
            <a:r>
              <a:rPr lang="en-US">
                <a:solidFill>
                  <a:srgbClr val="141413"/>
                </a:solidFill>
                <a:latin typeface="ui-monospace"/>
                <a:ea typeface="ui-monospace"/>
                <a:cs typeface="ui-monospace"/>
              </a:rPr>
              <a:t> / √256 = </a:t>
            </a:r>
            <a:r>
              <a:rPr lang="en-US">
                <a:solidFill>
                  <a:srgbClr val="085041"/>
                </a:solidFill>
                <a:latin typeface="ui-monospace"/>
                <a:ea typeface="ui-monospace"/>
                <a:cs typeface="ui-monospace"/>
              </a:rPr>
              <a:t>0.705</a:t>
            </a:r>
            <a:r>
              <a:rPr lang="en-US">
                <a:solidFill>
                  <a:srgbClr val="141413"/>
                </a:solidFill>
                <a:latin typeface="ui-monospace"/>
                <a:ea typeface="ui-monospace"/>
                <a:cs typeface="ui-monospace"/>
              </a:rPr>
              <a:t> ← HIGH score("cup") = Q · </a:t>
            </a:r>
            <a:r>
              <a:rPr lang="en-US" err="1">
                <a:solidFill>
                  <a:srgbClr val="141413"/>
                </a:solidFill>
                <a:latin typeface="ui-monospace"/>
                <a:ea typeface="ui-monospace"/>
                <a:cs typeface="ui-monospace"/>
              </a:rPr>
              <a:t>K_cup</a:t>
            </a:r>
            <a:r>
              <a:rPr lang="en-US">
                <a:solidFill>
                  <a:srgbClr val="141413"/>
                </a:solidFill>
                <a:latin typeface="ui-monospace"/>
                <a:ea typeface="ui-monospace"/>
                <a:cs typeface="ui-monospace"/>
              </a:rPr>
              <a:t> / √256 = </a:t>
            </a:r>
            <a:r>
              <a:rPr lang="en-US">
                <a:solidFill>
                  <a:srgbClr val="A32D2D"/>
                </a:solidFill>
                <a:latin typeface="ui-monospace"/>
                <a:ea typeface="ui-monospace"/>
                <a:cs typeface="ui-monospace"/>
              </a:rPr>
              <a:t>0.172</a:t>
            </a:r>
            <a:r>
              <a:rPr lang="en-US">
                <a:solidFill>
                  <a:srgbClr val="141413"/>
                </a:solidFill>
                <a:latin typeface="ui-monospace"/>
                <a:ea typeface="ui-monospace"/>
                <a:cs typeface="ui-monospace"/>
              </a:rPr>
              <a:t> ← low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score("person") = Q · </a:t>
            </a:r>
            <a:r>
              <a:rPr lang="en-US" err="1">
                <a:solidFill>
                  <a:srgbClr val="141413"/>
                </a:solidFill>
                <a:latin typeface="ui-monospace"/>
                <a:ea typeface="ui-monospace"/>
                <a:cs typeface="ui-monospace"/>
              </a:rPr>
              <a:t>K_person</a:t>
            </a:r>
            <a:r>
              <a:rPr lang="en-US">
                <a:solidFill>
                  <a:srgbClr val="141413"/>
                </a:solidFill>
                <a:latin typeface="ui-monospace"/>
                <a:ea typeface="ui-monospace"/>
                <a:cs typeface="ui-monospace"/>
              </a:rPr>
              <a:t> / √256 = </a:t>
            </a:r>
            <a:r>
              <a:rPr lang="en-US">
                <a:solidFill>
                  <a:srgbClr val="A32D2D"/>
                </a:solidFill>
                <a:latin typeface="ui-monospace"/>
                <a:ea typeface="ui-monospace"/>
                <a:cs typeface="ui-monospace"/>
              </a:rPr>
              <a:t>0.318</a:t>
            </a:r>
            <a:r>
              <a:rPr lang="en-US">
                <a:solidFill>
                  <a:srgbClr val="141413"/>
                </a:solidFill>
                <a:latin typeface="ui-monospace"/>
                <a:ea typeface="ui-monospace"/>
                <a:cs typeface="ui-monospace"/>
              </a:rPr>
              <a:t> ← medium weights = </a:t>
            </a:r>
            <a:r>
              <a:rPr lang="en-US" err="1">
                <a:solidFill>
                  <a:srgbClr val="141413"/>
                </a:solidFill>
                <a:latin typeface="ui-monospace"/>
                <a:ea typeface="ui-monospace"/>
                <a:cs typeface="ui-monospace"/>
              </a:rPr>
              <a:t>softmax</a:t>
            </a:r>
            <a:r>
              <a:rPr lang="en-US">
                <a:solidFill>
                  <a:srgbClr val="141413"/>
                </a:solidFill>
                <a:latin typeface="ui-monospace"/>
                <a:ea typeface="ui-monospace"/>
                <a:cs typeface="ui-monospace"/>
              </a:rPr>
              <a:t>([0.705, 0.172, 0.318]) = [0.395, 0.290, 0.315]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output = 0.395·V_cat + 0.290·V_cup + 0.315·V_person → </a:t>
            </a:r>
            <a:r>
              <a:rPr lang="en-US" err="1">
                <a:solidFill>
                  <a:srgbClr val="141413"/>
                </a:solidFill>
                <a:latin typeface="ui-monospace"/>
                <a:ea typeface="ui-monospace"/>
                <a:cs typeface="ui-monospace"/>
              </a:rPr>
              <a:t>fur_patch</a:t>
            </a:r>
            <a:r>
              <a:rPr lang="en-US">
                <a:solidFill>
                  <a:srgbClr val="141413"/>
                </a:solidFill>
                <a:latin typeface="ui-monospace"/>
                <a:ea typeface="ui-monospace"/>
                <a:cs typeface="ui-monospace"/>
              </a:rPr>
              <a:t> absorbs mostly "cat" meaning</a:t>
            </a:r>
            <a:endParaRPr lang="en-US">
              <a:ea typeface="Calibri"/>
              <a:cs typeface="Calibri"/>
            </a:endParaRPr>
          </a:p>
          <a:p>
            <a:pPr algn="ctr"/>
            <a:endParaRPr lang="en-US"/>
          </a:p>
        </p:txBody>
      </p:sp>
      <p:sp>
        <p:nvSpPr>
          <p:cNvPr id="5" name="TextBox 4">
            <a:extLst>
              <a:ext uri="{FF2B5EF4-FFF2-40B4-BE49-F238E27FC236}">
                <a16:creationId xmlns:a16="http://schemas.microsoft.com/office/drawing/2014/main" id="{04C44630-E445-6F0D-141C-B3F6900D9142}"/>
              </a:ext>
            </a:extLst>
          </p:cNvPr>
          <p:cNvSpPr txBox="1"/>
          <p:nvPr/>
        </p:nvSpPr>
        <p:spPr>
          <a:xfrm>
            <a:off x="5767436" y="1385462"/>
            <a:ext cx="6096000"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ui-monospace"/>
                <a:ea typeface="ui-monospace"/>
                <a:cs typeface="ui-monospace"/>
              </a:rPr>
              <a:t>For </a:t>
            </a:r>
            <a:r>
              <a:rPr lang="en-US" sz="2400" b="1" err="1">
                <a:solidFill>
                  <a:srgbClr val="141413"/>
                </a:solidFill>
                <a:latin typeface="ui-monospace"/>
                <a:ea typeface="ui-monospace"/>
                <a:cs typeface="ui-monospace"/>
              </a:rPr>
              <a:t>cup_patch</a:t>
            </a:r>
            <a:r>
              <a:rPr lang="en-US" sz="2400" b="1">
                <a:solidFill>
                  <a:srgbClr val="141413"/>
                </a:solidFill>
                <a:latin typeface="ui-monospace"/>
                <a:ea typeface="ui-monospace"/>
                <a:cs typeface="ui-monospace"/>
              </a:rPr>
              <a:t>: </a:t>
            </a:r>
            <a:endParaRPr lang="en-US" b="1">
              <a:solidFill>
                <a:srgbClr val="000000"/>
              </a:solidFill>
              <a:latin typeface="Calibri" panose="020F0502020204030204"/>
              <a:ea typeface="Calibri" panose="020F0502020204030204"/>
              <a:cs typeface="Calibri" panose="020F0502020204030204"/>
            </a:endParaRPr>
          </a:p>
          <a:p>
            <a:endParaRPr lang="en-US" b="1">
              <a:solidFill>
                <a:srgbClr val="141413"/>
              </a:solidFill>
              <a:latin typeface="ui-monospace"/>
              <a:ea typeface="ui-monospace"/>
              <a:cs typeface="ui-monospace"/>
            </a:endParaRPr>
          </a:p>
          <a:p>
            <a:r>
              <a:rPr lang="en-US">
                <a:solidFill>
                  <a:srgbClr val="141413"/>
                </a:solidFill>
                <a:latin typeface="ui-monospace"/>
                <a:ea typeface="ui-monospace"/>
                <a:cs typeface="ui-monospace"/>
              </a:rPr>
              <a:t>score("cat") = </a:t>
            </a:r>
            <a:r>
              <a:rPr lang="en-US">
                <a:solidFill>
                  <a:srgbClr val="A32D2D"/>
                </a:solidFill>
                <a:latin typeface="ui-monospace"/>
                <a:ea typeface="ui-monospace"/>
                <a:cs typeface="ui-monospace"/>
              </a:rPr>
              <a:t>0.201</a:t>
            </a:r>
            <a:r>
              <a:rPr lang="en-US">
                <a:solidFill>
                  <a:srgbClr val="141413"/>
                </a:solidFill>
                <a:latin typeface="ui-monospace"/>
                <a:ea typeface="ui-monospace"/>
                <a:cs typeface="ui-monospace"/>
              </a:rPr>
              <a:t> score("cup") = </a:t>
            </a:r>
            <a:r>
              <a:rPr lang="en-US">
                <a:solidFill>
                  <a:srgbClr val="085041"/>
                </a:solidFill>
                <a:latin typeface="ui-monospace"/>
                <a:ea typeface="ui-monospace"/>
                <a:cs typeface="ui-monospace"/>
              </a:rPr>
              <a:t>0.731</a:t>
            </a:r>
            <a:r>
              <a:rPr lang="en-US">
                <a:solidFill>
                  <a:srgbClr val="141413"/>
                </a:solidFill>
                <a:latin typeface="ui-monospace"/>
                <a:ea typeface="ui-monospace"/>
                <a:cs typeface="ui-monospace"/>
              </a:rPr>
              <a:t> ← HIGH score("person") = </a:t>
            </a:r>
            <a:r>
              <a:rPr lang="en-US">
                <a:solidFill>
                  <a:srgbClr val="A32D2D"/>
                </a:solidFill>
                <a:latin typeface="ui-monospace"/>
                <a:ea typeface="ui-monospace"/>
                <a:cs typeface="ui-monospace"/>
              </a:rPr>
              <a:t>0.145</a:t>
            </a:r>
            <a:r>
              <a:rPr lang="en-US">
                <a:solidFill>
                  <a:srgbClr val="141413"/>
                </a:solidFill>
                <a:latin typeface="ui-monospace"/>
                <a:ea typeface="ui-monospace"/>
                <a:cs typeface="ui-monospace"/>
              </a:rPr>
              <a:t> → </a:t>
            </a:r>
            <a:r>
              <a:rPr lang="en-US" err="1">
                <a:solidFill>
                  <a:srgbClr val="141413"/>
                </a:solidFill>
                <a:latin typeface="ui-monospace"/>
                <a:ea typeface="ui-monospace"/>
                <a:cs typeface="ui-monospace"/>
              </a:rPr>
              <a:t>cup_patch</a:t>
            </a:r>
            <a:r>
              <a:rPr lang="en-US">
                <a:solidFill>
                  <a:srgbClr val="141413"/>
                </a:solidFill>
                <a:latin typeface="ui-monospace"/>
                <a:ea typeface="ui-monospace"/>
                <a:cs typeface="ui-monospace"/>
              </a:rPr>
              <a:t> absorbs mostly "cup" meaning</a:t>
            </a:r>
            <a:endParaRPr lang="en-US">
              <a:ea typeface="Calibri"/>
              <a:cs typeface="Calibri"/>
            </a:endParaRPr>
          </a:p>
          <a:p>
            <a:pPr algn="ctr"/>
            <a:endParaRPr lang="en-US"/>
          </a:p>
        </p:txBody>
      </p:sp>
      <p:sp>
        <p:nvSpPr>
          <p:cNvPr id="6" name="TextBox 5">
            <a:extLst>
              <a:ext uri="{FF2B5EF4-FFF2-40B4-BE49-F238E27FC236}">
                <a16:creationId xmlns:a16="http://schemas.microsoft.com/office/drawing/2014/main" id="{A85F3A64-A392-6419-D557-59EFB2C79AC9}"/>
              </a:ext>
            </a:extLst>
          </p:cNvPr>
          <p:cNvSpPr txBox="1"/>
          <p:nvPr/>
        </p:nvSpPr>
        <p:spPr>
          <a:xfrm>
            <a:off x="5767436" y="4056337"/>
            <a:ext cx="6096000"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ui-monospace"/>
                <a:ea typeface="ui-monospace"/>
                <a:cs typeface="ui-monospace"/>
              </a:rPr>
              <a:t>For </a:t>
            </a:r>
            <a:r>
              <a:rPr lang="en-US" sz="2400" b="1" err="1">
                <a:solidFill>
                  <a:srgbClr val="141413"/>
                </a:solidFill>
                <a:latin typeface="ui-monospace"/>
                <a:ea typeface="ui-monospace"/>
                <a:cs typeface="ui-monospace"/>
              </a:rPr>
              <a:t>wall_patch</a:t>
            </a:r>
            <a:r>
              <a:rPr lang="en-US" sz="2400" b="1">
                <a:solidFill>
                  <a:srgbClr val="141413"/>
                </a:solidFill>
                <a:latin typeface="ui-monospace"/>
                <a:ea typeface="ui-monospace"/>
                <a:cs typeface="ui-monospace"/>
              </a:rPr>
              <a:t>: </a:t>
            </a:r>
            <a:endParaRPr lang="en-US" sz="2400" b="1">
              <a:solidFill>
                <a:srgbClr val="000000"/>
              </a:solidFill>
              <a:latin typeface="Calibri" panose="020F0502020204030204"/>
              <a:ea typeface="Calibri" panose="020F0502020204030204"/>
              <a:cs typeface="Calibri" panose="020F0502020204030204"/>
            </a:endParaRPr>
          </a:p>
          <a:p>
            <a:endParaRPr lang="en-US" sz="2400" b="1">
              <a:solidFill>
                <a:srgbClr val="141413"/>
              </a:solidFill>
              <a:latin typeface="ui-monospace"/>
              <a:ea typeface="ui-monospace"/>
              <a:cs typeface="ui-monospace"/>
            </a:endParaRPr>
          </a:p>
          <a:p>
            <a:r>
              <a:rPr lang="en-US">
                <a:solidFill>
                  <a:srgbClr val="141413"/>
                </a:solidFill>
                <a:latin typeface="ui-monospace"/>
                <a:ea typeface="ui-monospace"/>
                <a:cs typeface="ui-monospace"/>
              </a:rPr>
              <a:t>score("cat") = </a:t>
            </a:r>
            <a:r>
              <a:rPr lang="en-US">
                <a:solidFill>
                  <a:srgbClr val="A32D2D"/>
                </a:solidFill>
                <a:latin typeface="ui-monospace"/>
                <a:ea typeface="ui-monospace"/>
                <a:cs typeface="ui-monospace"/>
              </a:rPr>
              <a:t>0.041</a:t>
            </a:r>
            <a:r>
              <a:rPr lang="en-US">
                <a:solidFill>
                  <a:srgbClr val="141413"/>
                </a:solidFill>
                <a:latin typeface="ui-monospace"/>
                <a:ea typeface="ui-monospace"/>
                <a:cs typeface="ui-monospace"/>
              </a:rPr>
              <a:t> score("cup") = </a:t>
            </a:r>
            <a:r>
              <a:rPr lang="en-US">
                <a:solidFill>
                  <a:srgbClr val="A32D2D"/>
                </a:solidFill>
                <a:latin typeface="ui-monospace"/>
                <a:ea typeface="ui-monospace"/>
                <a:cs typeface="ui-monospace"/>
              </a:rPr>
              <a:t>0.038</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score("person") = </a:t>
            </a:r>
            <a:r>
              <a:rPr lang="en-US">
                <a:solidFill>
                  <a:srgbClr val="A32D2D"/>
                </a:solidFill>
                <a:latin typeface="ui-monospace"/>
                <a:ea typeface="ui-monospace"/>
                <a:cs typeface="ui-monospace"/>
              </a:rPr>
              <a:t>0.052</a:t>
            </a:r>
            <a:r>
              <a:rPr lang="en-US">
                <a:solidFill>
                  <a:srgbClr val="141413"/>
                </a:solidFill>
                <a:latin typeface="ui-monospace"/>
                <a:ea typeface="ui-monospace"/>
                <a:cs typeface="ui-monospace"/>
              </a:rPr>
              <a:t> ← all low → </a:t>
            </a:r>
            <a:r>
              <a:rPr lang="en-US" err="1">
                <a:solidFill>
                  <a:srgbClr val="141413"/>
                </a:solidFill>
                <a:latin typeface="ui-monospace"/>
                <a:ea typeface="ui-monospace"/>
                <a:cs typeface="ui-monospace"/>
              </a:rPr>
              <a:t>wall_patch</a:t>
            </a:r>
            <a:r>
              <a:rPr lang="en-US">
                <a:solidFill>
                  <a:srgbClr val="141413"/>
                </a:solidFill>
                <a:latin typeface="ui-monospace"/>
                <a:ea typeface="ui-monospace"/>
                <a:cs typeface="ui-monospace"/>
              </a:rPr>
              <a:t> absorbs nothing useful (background)</a:t>
            </a:r>
            <a:endParaRPr lang="en-US">
              <a:ea typeface="Calibri"/>
              <a:cs typeface="Calibri"/>
            </a:endParaRPr>
          </a:p>
          <a:p>
            <a:pPr algn="ctr"/>
            <a:endParaRPr lang="en-US"/>
          </a:p>
        </p:txBody>
      </p:sp>
    </p:spTree>
    <p:extLst>
      <p:ext uri="{BB962C8B-B14F-4D97-AF65-F5344CB8AC3E}">
        <p14:creationId xmlns:p14="http://schemas.microsoft.com/office/powerpoint/2010/main" val="947529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ross-attention mechanism&#10;&#10;AI-generated content may be incorrect.">
            <a:extLst>
              <a:ext uri="{FF2B5EF4-FFF2-40B4-BE49-F238E27FC236}">
                <a16:creationId xmlns:a16="http://schemas.microsoft.com/office/drawing/2014/main" id="{BF50A47B-5279-F188-CEDC-214B16CA0391}"/>
              </a:ext>
            </a:extLst>
          </p:cNvPr>
          <p:cNvPicPr>
            <a:picLocks noChangeAspect="1"/>
          </p:cNvPicPr>
          <p:nvPr/>
        </p:nvPicPr>
        <p:blipFill>
          <a:blip r:embed="rId3"/>
          <a:srcRect l="5629" t="10882" r="4401" b="2251"/>
          <a:stretch>
            <a:fillRect/>
          </a:stretch>
        </p:blipFill>
        <p:spPr>
          <a:xfrm>
            <a:off x="86070" y="690858"/>
            <a:ext cx="11870979" cy="6017664"/>
          </a:xfrm>
          <a:prstGeom prst="rect">
            <a:avLst/>
          </a:prstGeom>
        </p:spPr>
      </p:pic>
    </p:spTree>
    <p:extLst>
      <p:ext uri="{BB962C8B-B14F-4D97-AF65-F5344CB8AC3E}">
        <p14:creationId xmlns:p14="http://schemas.microsoft.com/office/powerpoint/2010/main" val="2916660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1F16DC-6392-D708-180F-94DC9438FE10}"/>
              </a:ext>
            </a:extLst>
          </p:cNvPr>
          <p:cNvSpPr txBox="1"/>
          <p:nvPr/>
        </p:nvSpPr>
        <p:spPr>
          <a:xfrm>
            <a:off x="284136" y="200186"/>
            <a:ext cx="971296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141413"/>
                </a:solidFill>
                <a:latin typeface="Anthropic Sans"/>
                <a:ea typeface="Anthropic Sans"/>
                <a:cs typeface="Anthropic Sans"/>
              </a:rPr>
              <a:t>Op 4 — Text-to-image cross-attention </a:t>
            </a:r>
            <a:r>
              <a:rPr lang="en-US" sz="2800" b="1">
                <a:solidFill>
                  <a:srgbClr val="3C3489"/>
                </a:solidFill>
                <a:latin typeface="Anthropic Sans"/>
                <a:ea typeface="Anthropic Sans"/>
                <a:cs typeface="Anthropic Sans"/>
              </a:rPr>
              <a:t>Q=text K,V=image</a:t>
            </a:r>
            <a:endParaRPr lang="en-US" sz="2800" b="1">
              <a:ea typeface="Calibri"/>
              <a:cs typeface="Calibri"/>
            </a:endParaRPr>
          </a:p>
          <a:p>
            <a:pPr algn="ctr"/>
            <a:endParaRPr lang="en-US" sz="2800" b="1">
              <a:ea typeface="Calibri"/>
              <a:cs typeface="Calibri"/>
            </a:endParaRPr>
          </a:p>
        </p:txBody>
      </p:sp>
      <p:sp>
        <p:nvSpPr>
          <p:cNvPr id="3" name="TextBox 2">
            <a:extLst>
              <a:ext uri="{FF2B5EF4-FFF2-40B4-BE49-F238E27FC236}">
                <a16:creationId xmlns:a16="http://schemas.microsoft.com/office/drawing/2014/main" id="{F3429F33-23C0-8A31-A60D-6E8C94D5966D}"/>
              </a:ext>
            </a:extLst>
          </p:cNvPr>
          <p:cNvSpPr txBox="1"/>
          <p:nvPr/>
        </p:nvSpPr>
        <p:spPr>
          <a:xfrm>
            <a:off x="337346" y="1152471"/>
            <a:ext cx="1150818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141413"/>
                </a:solidFill>
                <a:latin typeface="ui-monospace"/>
                <a:ea typeface="ui-monospace"/>
                <a:cs typeface="ui-monospace"/>
              </a:rPr>
              <a:t>Goal: every word finds its matching image region </a:t>
            </a:r>
            <a:endParaRPr lang="en-US" sz="2000">
              <a:solidFill>
                <a:srgbClr val="000000"/>
              </a:solidFill>
              <a:latin typeface="Calibri" panose="020F0502020204030204"/>
              <a:ea typeface="Calibri" panose="020F0502020204030204"/>
              <a:cs typeface="Calibri" panose="020F0502020204030204"/>
            </a:endParaRPr>
          </a:p>
          <a:p>
            <a:r>
              <a:rPr lang="en-US" sz="2000">
                <a:solidFill>
                  <a:srgbClr val="141413"/>
                </a:solidFill>
                <a:latin typeface="ui-monospace"/>
                <a:ea typeface="ui-monospace"/>
                <a:cs typeface="ui-monospace"/>
              </a:rPr>
              <a:t>"cat" token: </a:t>
            </a:r>
            <a:endParaRPr lang="en-US" sz="2000">
              <a:solidFill>
                <a:srgbClr val="000000"/>
              </a:solidFill>
              <a:latin typeface="Calibri" panose="020F0502020204030204"/>
              <a:ea typeface="Calibri" panose="020F0502020204030204"/>
              <a:cs typeface="Calibri" panose="020F0502020204030204"/>
            </a:endParaRPr>
          </a:p>
          <a:p>
            <a:r>
              <a:rPr lang="en-US" sz="2000" dirty="0">
                <a:solidFill>
                  <a:srgbClr val="141413"/>
                </a:solidFill>
                <a:latin typeface="ui-monospace"/>
                <a:ea typeface="ui-monospace"/>
                <a:cs typeface="ui-monospace"/>
              </a:rPr>
              <a:t>score(</a:t>
            </a:r>
            <a:r>
              <a:rPr lang="en-US" sz="2000" dirty="0" err="1">
                <a:solidFill>
                  <a:srgbClr val="141413"/>
                </a:solidFill>
                <a:latin typeface="ui-monospace"/>
                <a:ea typeface="ui-monospace"/>
                <a:cs typeface="ui-monospace"/>
              </a:rPr>
              <a:t>fur_patch</a:t>
            </a:r>
            <a:r>
              <a:rPr lang="en-US" sz="2000" dirty="0">
                <a:solidFill>
                  <a:srgbClr val="141413"/>
                </a:solidFill>
                <a:latin typeface="ui-monospace"/>
                <a:ea typeface="ui-monospace"/>
                <a:cs typeface="ui-monospace"/>
              </a:rPr>
              <a:t>) = </a:t>
            </a:r>
            <a:r>
              <a:rPr lang="en-US" sz="2000" dirty="0" err="1">
                <a:solidFill>
                  <a:srgbClr val="141413"/>
                </a:solidFill>
                <a:latin typeface="ui-monospace"/>
                <a:ea typeface="ui-monospace"/>
                <a:cs typeface="ui-monospace"/>
              </a:rPr>
              <a:t>Q_cat</a:t>
            </a:r>
            <a:r>
              <a:rPr lang="en-US" sz="2000" dirty="0">
                <a:solidFill>
                  <a:srgbClr val="141413"/>
                </a:solidFill>
                <a:latin typeface="ui-monospace"/>
                <a:ea typeface="ui-monospace"/>
                <a:cs typeface="ui-monospace"/>
              </a:rPr>
              <a:t> · </a:t>
            </a:r>
            <a:r>
              <a:rPr lang="en-US" sz="2000" dirty="0" err="1">
                <a:solidFill>
                  <a:srgbClr val="141413"/>
                </a:solidFill>
                <a:latin typeface="ui-monospace"/>
                <a:ea typeface="ui-monospace"/>
                <a:cs typeface="ui-monospace"/>
              </a:rPr>
              <a:t>K_fur</a:t>
            </a:r>
            <a:r>
              <a:rPr lang="en-US" sz="2000" dirty="0">
                <a:solidFill>
                  <a:srgbClr val="141413"/>
                </a:solidFill>
                <a:latin typeface="ui-monospace"/>
                <a:ea typeface="ui-monospace"/>
                <a:cs typeface="ui-monospace"/>
              </a:rPr>
              <a:t> / √256 = </a:t>
            </a:r>
            <a:r>
              <a:rPr lang="en-US" sz="2000" dirty="0">
                <a:solidFill>
                  <a:srgbClr val="085041"/>
                </a:solidFill>
                <a:latin typeface="ui-monospace"/>
                <a:ea typeface="ui-monospace"/>
                <a:cs typeface="ui-monospace"/>
              </a:rPr>
              <a:t>0.724</a:t>
            </a:r>
            <a:r>
              <a:rPr lang="en-US" sz="2000" dirty="0">
                <a:solidFill>
                  <a:srgbClr val="141413"/>
                </a:solidFill>
                <a:latin typeface="ui-monospace"/>
                <a:ea typeface="ui-monospace"/>
                <a:cs typeface="ui-monospace"/>
              </a:rPr>
              <a:t> ← HIGH </a:t>
            </a:r>
            <a:endParaRPr lang="en-US" sz="2000" dirty="0">
              <a:solidFill>
                <a:srgbClr val="000000"/>
              </a:solidFill>
              <a:latin typeface="Calibri" panose="020F0502020204030204"/>
              <a:ea typeface="Calibri" panose="020F0502020204030204"/>
              <a:cs typeface="Calibri" panose="020F0502020204030204"/>
            </a:endParaRPr>
          </a:p>
          <a:p>
            <a:endParaRPr lang="en-US" sz="2000">
              <a:solidFill>
                <a:srgbClr val="141413"/>
              </a:solidFill>
              <a:latin typeface="ui-monospace"/>
              <a:ea typeface="ui-monospace"/>
              <a:cs typeface="ui-monospace"/>
            </a:endParaRPr>
          </a:p>
          <a:p>
            <a:r>
              <a:rPr lang="en-US" sz="2000" dirty="0">
                <a:solidFill>
                  <a:srgbClr val="141413"/>
                </a:solidFill>
                <a:latin typeface="ui-monospace"/>
                <a:ea typeface="ui-monospace"/>
                <a:cs typeface="ui-monospace"/>
              </a:rPr>
              <a:t>score(</a:t>
            </a:r>
            <a:r>
              <a:rPr lang="en-US" sz="2000" dirty="0" err="1">
                <a:solidFill>
                  <a:srgbClr val="141413"/>
                </a:solidFill>
                <a:latin typeface="ui-monospace"/>
                <a:ea typeface="ui-monospace"/>
                <a:cs typeface="ui-monospace"/>
              </a:rPr>
              <a:t>cup_patch</a:t>
            </a:r>
            <a:r>
              <a:rPr lang="en-US" sz="2000" dirty="0">
                <a:solidFill>
                  <a:srgbClr val="141413"/>
                </a:solidFill>
                <a:latin typeface="ui-monospace"/>
                <a:ea typeface="ui-monospace"/>
                <a:cs typeface="ui-monospace"/>
              </a:rPr>
              <a:t>) = </a:t>
            </a:r>
            <a:r>
              <a:rPr lang="en-US" sz="2000" dirty="0" err="1">
                <a:solidFill>
                  <a:srgbClr val="141413"/>
                </a:solidFill>
                <a:latin typeface="ui-monospace"/>
                <a:ea typeface="ui-monospace"/>
                <a:cs typeface="ui-monospace"/>
              </a:rPr>
              <a:t>Q_cat</a:t>
            </a:r>
            <a:r>
              <a:rPr lang="en-US" sz="2000" dirty="0">
                <a:solidFill>
                  <a:srgbClr val="141413"/>
                </a:solidFill>
                <a:latin typeface="ui-monospace"/>
                <a:ea typeface="ui-monospace"/>
                <a:cs typeface="ui-monospace"/>
              </a:rPr>
              <a:t> · </a:t>
            </a:r>
            <a:r>
              <a:rPr lang="en-US" sz="2000" dirty="0" err="1">
                <a:solidFill>
                  <a:srgbClr val="141413"/>
                </a:solidFill>
                <a:latin typeface="ui-monospace"/>
                <a:ea typeface="ui-monospace"/>
                <a:cs typeface="ui-monospace"/>
              </a:rPr>
              <a:t>K_cup</a:t>
            </a:r>
            <a:r>
              <a:rPr lang="en-US" sz="2000" dirty="0">
                <a:solidFill>
                  <a:srgbClr val="141413"/>
                </a:solidFill>
                <a:latin typeface="ui-monospace"/>
                <a:ea typeface="ui-monospace"/>
                <a:cs typeface="ui-monospace"/>
              </a:rPr>
              <a:t> / √256 = </a:t>
            </a:r>
            <a:r>
              <a:rPr lang="en-US" sz="2000" dirty="0">
                <a:solidFill>
                  <a:srgbClr val="A32D2D"/>
                </a:solidFill>
                <a:latin typeface="ui-monospace"/>
                <a:ea typeface="ui-monospace"/>
                <a:cs typeface="ui-monospace"/>
              </a:rPr>
              <a:t>0.190</a:t>
            </a:r>
            <a:r>
              <a:rPr lang="en-US" sz="2000" dirty="0">
                <a:solidFill>
                  <a:srgbClr val="141413"/>
                </a:solidFill>
                <a:latin typeface="ui-monospace"/>
                <a:ea typeface="ui-monospace"/>
                <a:cs typeface="ui-monospace"/>
              </a:rPr>
              <a:t> </a:t>
            </a:r>
            <a:endParaRPr lang="en-US" sz="2000" dirty="0">
              <a:solidFill>
                <a:srgbClr val="000000"/>
              </a:solidFill>
              <a:latin typeface="Calibri" panose="020F0502020204030204"/>
              <a:ea typeface="Calibri"/>
              <a:cs typeface="Calibri"/>
            </a:endParaRPr>
          </a:p>
          <a:p>
            <a:r>
              <a:rPr lang="en-US" sz="2000" dirty="0">
                <a:solidFill>
                  <a:srgbClr val="141413"/>
                </a:solidFill>
                <a:latin typeface="ui-monospace"/>
                <a:ea typeface="ui-monospace"/>
                <a:cs typeface="ui-monospace"/>
              </a:rPr>
              <a:t>score(</a:t>
            </a:r>
            <a:r>
              <a:rPr lang="en-US" sz="2000" dirty="0" err="1">
                <a:solidFill>
                  <a:srgbClr val="141413"/>
                </a:solidFill>
                <a:latin typeface="ui-monospace"/>
                <a:ea typeface="ui-monospace"/>
                <a:cs typeface="ui-monospace"/>
              </a:rPr>
              <a:t>wall_patch</a:t>
            </a:r>
            <a:r>
              <a:rPr lang="en-US" sz="2000" dirty="0">
                <a:solidFill>
                  <a:srgbClr val="141413"/>
                </a:solidFill>
                <a:latin typeface="ui-monospace"/>
                <a:ea typeface="ui-monospace"/>
                <a:cs typeface="ui-monospace"/>
              </a:rPr>
              <a:t>) = </a:t>
            </a:r>
            <a:r>
              <a:rPr lang="en-US" sz="2000" dirty="0" err="1">
                <a:solidFill>
                  <a:srgbClr val="141413"/>
                </a:solidFill>
                <a:latin typeface="ui-monospace"/>
                <a:ea typeface="ui-monospace"/>
                <a:cs typeface="ui-monospace"/>
              </a:rPr>
              <a:t>Q_cat</a:t>
            </a:r>
            <a:r>
              <a:rPr lang="en-US" sz="2000" dirty="0">
                <a:solidFill>
                  <a:srgbClr val="141413"/>
                </a:solidFill>
                <a:latin typeface="ui-monospace"/>
                <a:ea typeface="ui-monospace"/>
                <a:cs typeface="ui-monospace"/>
              </a:rPr>
              <a:t> · </a:t>
            </a:r>
            <a:r>
              <a:rPr lang="en-US" sz="2000" dirty="0" err="1">
                <a:solidFill>
                  <a:srgbClr val="141413"/>
                </a:solidFill>
                <a:latin typeface="ui-monospace"/>
                <a:ea typeface="ui-monospace"/>
                <a:cs typeface="ui-monospace"/>
              </a:rPr>
              <a:t>K_wall</a:t>
            </a:r>
            <a:r>
              <a:rPr lang="en-US" sz="2000" dirty="0">
                <a:solidFill>
                  <a:srgbClr val="141413"/>
                </a:solidFill>
                <a:latin typeface="ui-monospace"/>
                <a:ea typeface="ui-monospace"/>
                <a:cs typeface="ui-monospace"/>
              </a:rPr>
              <a:t> / √256 = </a:t>
            </a:r>
            <a:r>
              <a:rPr lang="en-US" sz="2000" dirty="0">
                <a:solidFill>
                  <a:srgbClr val="A32D2D"/>
                </a:solidFill>
                <a:latin typeface="ui-monospace"/>
                <a:ea typeface="ui-monospace"/>
                <a:cs typeface="ui-monospace"/>
              </a:rPr>
              <a:t>0.038</a:t>
            </a:r>
            <a:r>
              <a:rPr lang="en-US" sz="2000" dirty="0">
                <a:solidFill>
                  <a:srgbClr val="141413"/>
                </a:solidFill>
                <a:latin typeface="ui-monospace"/>
                <a:ea typeface="ui-monospace"/>
                <a:cs typeface="ui-monospace"/>
              </a:rPr>
              <a:t> → "cat" token absorbs visual texture of fur </a:t>
            </a:r>
            <a:endParaRPr lang="en-US" sz="2000" dirty="0">
              <a:solidFill>
                <a:srgbClr val="000000"/>
              </a:solidFill>
              <a:latin typeface="Calibri" panose="020F0502020204030204"/>
              <a:ea typeface="Calibri"/>
              <a:cs typeface="Calibri"/>
            </a:endParaRPr>
          </a:p>
          <a:p>
            <a:endParaRPr lang="en-US" sz="2000">
              <a:solidFill>
                <a:srgbClr val="141413"/>
              </a:solidFill>
              <a:latin typeface="ui-monospace"/>
              <a:ea typeface="ui-monospace"/>
              <a:cs typeface="ui-monospace"/>
            </a:endParaRPr>
          </a:p>
          <a:p>
            <a:r>
              <a:rPr lang="en-US" sz="2000">
                <a:solidFill>
                  <a:srgbClr val="141413"/>
                </a:solidFill>
                <a:latin typeface="ui-monospace"/>
                <a:ea typeface="ui-monospace"/>
                <a:cs typeface="ui-monospace"/>
              </a:rPr>
              <a:t>"person" token: </a:t>
            </a:r>
            <a:endParaRPr lang="en-US" sz="2000">
              <a:solidFill>
                <a:srgbClr val="000000"/>
              </a:solidFill>
              <a:latin typeface="Calibri" panose="020F0502020204030204"/>
              <a:ea typeface="Calibri"/>
              <a:cs typeface="Calibri"/>
            </a:endParaRPr>
          </a:p>
          <a:p>
            <a:r>
              <a:rPr lang="en-US" sz="2000" dirty="0">
                <a:solidFill>
                  <a:srgbClr val="141413"/>
                </a:solidFill>
                <a:latin typeface="ui-monospace"/>
                <a:ea typeface="ui-monospace"/>
                <a:cs typeface="ui-monospace"/>
              </a:rPr>
              <a:t>score(</a:t>
            </a:r>
            <a:r>
              <a:rPr lang="en-US" sz="2000" dirty="0" err="1">
                <a:solidFill>
                  <a:srgbClr val="141413"/>
                </a:solidFill>
                <a:latin typeface="ui-monospace"/>
                <a:ea typeface="ui-monospace"/>
                <a:cs typeface="ui-monospace"/>
              </a:rPr>
              <a:t>fur_patch</a:t>
            </a:r>
            <a:r>
              <a:rPr lang="en-US" sz="2000" dirty="0">
                <a:solidFill>
                  <a:srgbClr val="141413"/>
                </a:solidFill>
                <a:latin typeface="ui-monospace"/>
                <a:ea typeface="ui-monospace"/>
                <a:cs typeface="ui-monospace"/>
              </a:rPr>
              <a:t>) = </a:t>
            </a:r>
            <a:r>
              <a:rPr lang="en-US" sz="2000" dirty="0">
                <a:solidFill>
                  <a:srgbClr val="A32D2D"/>
                </a:solidFill>
                <a:latin typeface="ui-monospace"/>
                <a:ea typeface="ui-monospace"/>
                <a:cs typeface="ui-monospace"/>
              </a:rPr>
              <a:t>0.082</a:t>
            </a:r>
            <a:r>
              <a:rPr lang="en-US" sz="2000" dirty="0">
                <a:solidFill>
                  <a:srgbClr val="141413"/>
                </a:solidFill>
                <a:latin typeface="ui-monospace"/>
                <a:ea typeface="ui-monospace"/>
                <a:cs typeface="ui-monospace"/>
              </a:rPr>
              <a:t> </a:t>
            </a:r>
            <a:endParaRPr lang="en-US" sz="2000" dirty="0">
              <a:solidFill>
                <a:srgbClr val="000000"/>
              </a:solidFill>
              <a:latin typeface="Calibri" panose="020F0502020204030204"/>
              <a:ea typeface="Calibri"/>
              <a:cs typeface="Calibri"/>
            </a:endParaRPr>
          </a:p>
          <a:p>
            <a:r>
              <a:rPr lang="en-US" sz="2000" dirty="0">
                <a:solidFill>
                  <a:srgbClr val="141413"/>
                </a:solidFill>
                <a:latin typeface="ui-monospace"/>
                <a:ea typeface="ui-monospace"/>
                <a:cs typeface="ui-monospace"/>
              </a:rPr>
              <a:t>score(</a:t>
            </a:r>
            <a:r>
              <a:rPr lang="en-US" sz="2000" dirty="0" err="1">
                <a:solidFill>
                  <a:srgbClr val="141413"/>
                </a:solidFill>
                <a:latin typeface="ui-monospace"/>
                <a:ea typeface="ui-monospace"/>
                <a:cs typeface="ui-monospace"/>
              </a:rPr>
              <a:t>cup_patch</a:t>
            </a:r>
            <a:r>
              <a:rPr lang="en-US" sz="2000" dirty="0">
                <a:solidFill>
                  <a:srgbClr val="141413"/>
                </a:solidFill>
                <a:latin typeface="ui-monospace"/>
                <a:ea typeface="ui-monospace"/>
                <a:cs typeface="ui-monospace"/>
              </a:rPr>
              <a:t>) = </a:t>
            </a:r>
            <a:r>
              <a:rPr lang="en-US" sz="2000" dirty="0">
                <a:solidFill>
                  <a:srgbClr val="A32D2D"/>
                </a:solidFill>
                <a:latin typeface="ui-monospace"/>
                <a:ea typeface="ui-monospace"/>
                <a:cs typeface="ui-monospace"/>
              </a:rPr>
              <a:t>0.091</a:t>
            </a:r>
            <a:endParaRPr lang="en-US" sz="2000" dirty="0">
              <a:solidFill>
                <a:srgbClr val="000000"/>
              </a:solidFill>
              <a:latin typeface="Calibri" panose="020F0502020204030204"/>
              <a:ea typeface="Calibri"/>
              <a:cs typeface="Calibri"/>
            </a:endParaRPr>
          </a:p>
          <a:p>
            <a:r>
              <a:rPr lang="en-US" sz="2000" dirty="0">
                <a:solidFill>
                  <a:srgbClr val="141413"/>
                </a:solidFill>
                <a:latin typeface="ui-monospace"/>
                <a:ea typeface="ui-monospace"/>
                <a:cs typeface="ui-monospace"/>
              </a:rPr>
              <a:t>score(</a:t>
            </a:r>
            <a:r>
              <a:rPr lang="en-US" sz="2000" dirty="0" err="1">
                <a:solidFill>
                  <a:srgbClr val="141413"/>
                </a:solidFill>
                <a:latin typeface="ui-monospace"/>
                <a:ea typeface="ui-monospace"/>
                <a:cs typeface="ui-monospace"/>
              </a:rPr>
              <a:t>wall_patch</a:t>
            </a:r>
            <a:r>
              <a:rPr lang="en-US" sz="2000" dirty="0">
                <a:solidFill>
                  <a:srgbClr val="141413"/>
                </a:solidFill>
                <a:latin typeface="ui-monospace"/>
                <a:ea typeface="ui-monospace"/>
                <a:cs typeface="ui-monospace"/>
              </a:rPr>
              <a:t>) = </a:t>
            </a:r>
            <a:r>
              <a:rPr lang="en-US" sz="2000" dirty="0">
                <a:solidFill>
                  <a:srgbClr val="A32D2D"/>
                </a:solidFill>
                <a:latin typeface="ui-monospace"/>
                <a:ea typeface="ui-monospace"/>
                <a:cs typeface="ui-monospace"/>
              </a:rPr>
              <a:t>0.065</a:t>
            </a:r>
            <a:r>
              <a:rPr lang="en-US" sz="2000" dirty="0">
                <a:solidFill>
                  <a:srgbClr val="141413"/>
                </a:solidFill>
                <a:latin typeface="ui-monospace"/>
                <a:ea typeface="ui-monospace"/>
                <a:cs typeface="ui-monospace"/>
              </a:rPr>
              <a:t> ← all low — no person in image! </a:t>
            </a:r>
            <a:endParaRPr lang="en-US" sz="2000" dirty="0">
              <a:solidFill>
                <a:srgbClr val="000000"/>
              </a:solidFill>
              <a:latin typeface="Calibri" panose="020F0502020204030204"/>
              <a:ea typeface="Calibri"/>
              <a:cs typeface="Calibri"/>
            </a:endParaRPr>
          </a:p>
          <a:p>
            <a:endParaRPr lang="en-US" sz="2000">
              <a:solidFill>
                <a:srgbClr val="141413"/>
              </a:solidFill>
              <a:latin typeface="ui-monospace"/>
              <a:ea typeface="ui-monospace"/>
              <a:cs typeface="ui-monospace"/>
            </a:endParaRPr>
          </a:p>
          <a:p>
            <a:r>
              <a:rPr lang="en-US" sz="2000">
                <a:solidFill>
                  <a:srgbClr val="141413"/>
                </a:solidFill>
                <a:latin typeface="ui-monospace"/>
                <a:ea typeface="ui-monospace"/>
                <a:cs typeface="ui-monospace"/>
              </a:rPr>
              <a:t>→ "person" token stays visually ungrounded — important signal</a:t>
            </a:r>
            <a:endParaRPr lang="en-US" sz="2000">
              <a:ea typeface="Calibri"/>
              <a:cs typeface="Calibri"/>
            </a:endParaRPr>
          </a:p>
          <a:p>
            <a:pPr algn="ctr"/>
            <a:endParaRPr lang="en-US" sz="2000">
              <a:ea typeface="Calibri"/>
              <a:cs typeface="Calibri"/>
            </a:endParaRPr>
          </a:p>
        </p:txBody>
      </p:sp>
      <p:sp>
        <p:nvSpPr>
          <p:cNvPr id="4" name="TextBox 3">
            <a:extLst>
              <a:ext uri="{FF2B5EF4-FFF2-40B4-BE49-F238E27FC236}">
                <a16:creationId xmlns:a16="http://schemas.microsoft.com/office/drawing/2014/main" id="{490BEBCD-CD33-5DE1-164C-3F216980DC0B}"/>
              </a:ext>
            </a:extLst>
          </p:cNvPr>
          <p:cNvSpPr txBox="1"/>
          <p:nvPr/>
        </p:nvSpPr>
        <p:spPr>
          <a:xfrm>
            <a:off x="299235" y="5566673"/>
            <a:ext cx="1158752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3D3D3A"/>
                </a:solidFill>
                <a:latin typeface="Anthropic Sans"/>
                <a:ea typeface="Anthropic Sans"/>
                <a:cs typeface="Anthropic Sans"/>
              </a:rPr>
              <a:t>After ×6 layers of this, the </a:t>
            </a:r>
            <a:r>
              <a:rPr lang="en-US" sz="2000" err="1">
                <a:solidFill>
                  <a:srgbClr val="3D3D3A"/>
                </a:solidFill>
                <a:latin typeface="Anthropic Sans"/>
                <a:ea typeface="Anthropic Sans"/>
                <a:cs typeface="Anthropic Sans"/>
              </a:rPr>
              <a:t>fur_patch</a:t>
            </a:r>
            <a:r>
              <a:rPr lang="en-US" sz="2000">
                <a:solidFill>
                  <a:srgbClr val="3D3D3A"/>
                </a:solidFill>
                <a:latin typeface="Anthropic Sans"/>
                <a:ea typeface="Anthropic Sans"/>
                <a:cs typeface="Anthropic Sans"/>
              </a:rPr>
              <a:t> and "cat" token have exchanged features repeatedly and are now strongly aligned. The "person" token has found nothing to ground to — this is how the model learns not to output a box for "person".</a:t>
            </a:r>
            <a:endParaRPr lang="en-US" sz="2000">
              <a:ea typeface="Calibri"/>
              <a:cs typeface="Calibri"/>
            </a:endParaRPr>
          </a:p>
          <a:p>
            <a:pPr algn="ctr"/>
            <a:endParaRPr lang="en-US" sz="2000">
              <a:ea typeface="Calibri"/>
              <a:cs typeface="Calibri"/>
            </a:endParaRPr>
          </a:p>
        </p:txBody>
      </p:sp>
    </p:spTree>
    <p:extLst>
      <p:ext uri="{BB962C8B-B14F-4D97-AF65-F5344CB8AC3E}">
        <p14:creationId xmlns:p14="http://schemas.microsoft.com/office/powerpoint/2010/main" val="2696907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at&#10;&#10;AI-generated content may be incorrect.">
            <a:extLst>
              <a:ext uri="{FF2B5EF4-FFF2-40B4-BE49-F238E27FC236}">
                <a16:creationId xmlns:a16="http://schemas.microsoft.com/office/drawing/2014/main" id="{1DFA7BF8-2674-AE01-654F-369CCAF89DFD}"/>
              </a:ext>
            </a:extLst>
          </p:cNvPr>
          <p:cNvPicPr>
            <a:picLocks noChangeAspect="1"/>
          </p:cNvPicPr>
          <p:nvPr/>
        </p:nvPicPr>
        <p:blipFill>
          <a:blip r:embed="rId3"/>
          <a:stretch>
            <a:fillRect/>
          </a:stretch>
        </p:blipFill>
        <p:spPr>
          <a:xfrm>
            <a:off x="-689" y="765040"/>
            <a:ext cx="12192000" cy="5984875"/>
          </a:xfrm>
          <a:prstGeom prst="rect">
            <a:avLst/>
          </a:prstGeom>
        </p:spPr>
      </p:pic>
    </p:spTree>
    <p:extLst>
      <p:ext uri="{BB962C8B-B14F-4D97-AF65-F5344CB8AC3E}">
        <p14:creationId xmlns:p14="http://schemas.microsoft.com/office/powerpoint/2010/main" val="1869937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7FD6DD-A943-9138-0056-614929721803}"/>
              </a:ext>
            </a:extLst>
          </p:cNvPr>
          <p:cNvSpPr txBox="1"/>
          <p:nvPr/>
        </p:nvSpPr>
        <p:spPr>
          <a:xfrm>
            <a:off x="230064" y="254603"/>
            <a:ext cx="924181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141413"/>
                </a:solidFill>
                <a:latin typeface="Anthropic Sans"/>
                <a:ea typeface="Anthropic Sans"/>
                <a:cs typeface="Anthropic Sans"/>
              </a:rPr>
              <a:t>Language-guided query selection — reduce 10,000 tokens to 900</a:t>
            </a:r>
            <a:endParaRPr lang="en-US" sz="2000" b="1">
              <a:ea typeface="Calibri"/>
              <a:cs typeface="Calibri"/>
            </a:endParaRPr>
          </a:p>
          <a:p>
            <a:pPr algn="ctr"/>
            <a:endParaRPr lang="en-US" sz="2000">
              <a:ea typeface="Calibri"/>
              <a:cs typeface="Calibri"/>
            </a:endParaRPr>
          </a:p>
        </p:txBody>
      </p:sp>
      <p:sp>
        <p:nvSpPr>
          <p:cNvPr id="3" name="TextBox 2">
            <a:extLst>
              <a:ext uri="{FF2B5EF4-FFF2-40B4-BE49-F238E27FC236}">
                <a16:creationId xmlns:a16="http://schemas.microsoft.com/office/drawing/2014/main" id="{FF44BE2E-1EBF-8505-7928-81BE12658F18}"/>
              </a:ext>
            </a:extLst>
          </p:cNvPr>
          <p:cNvSpPr txBox="1"/>
          <p:nvPr/>
        </p:nvSpPr>
        <p:spPr>
          <a:xfrm>
            <a:off x="321504" y="794288"/>
            <a:ext cx="864030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3D3D3A"/>
                </a:solidFill>
                <a:latin typeface="Anthropic Sans"/>
                <a:ea typeface="Anthropic Sans"/>
                <a:cs typeface="Anthropic Sans"/>
              </a:rPr>
              <a:t>The feature enhancer produced cross-modal X_I [10000, 256] and X_T [6, 256]. We now pick the 900 image tokens most relevant to the text.</a:t>
            </a:r>
            <a:endParaRPr lang="en-US"/>
          </a:p>
          <a:p>
            <a:pPr algn="ctr"/>
            <a:endParaRPr lang="en-US"/>
          </a:p>
        </p:txBody>
      </p:sp>
      <p:sp>
        <p:nvSpPr>
          <p:cNvPr id="4" name="TextBox 3">
            <a:extLst>
              <a:ext uri="{FF2B5EF4-FFF2-40B4-BE49-F238E27FC236}">
                <a16:creationId xmlns:a16="http://schemas.microsoft.com/office/drawing/2014/main" id="{2C4C3B45-6C5B-29DC-AD43-430339596851}"/>
              </a:ext>
            </a:extLst>
          </p:cNvPr>
          <p:cNvSpPr txBox="1"/>
          <p:nvPr/>
        </p:nvSpPr>
        <p:spPr>
          <a:xfrm>
            <a:off x="321504" y="1556288"/>
            <a:ext cx="609600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854F0B"/>
                </a:solidFill>
                <a:latin typeface="ui-monospace"/>
                <a:ea typeface="ui-monospace"/>
                <a:cs typeface="ui-monospace"/>
              </a:rPr>
              <a:t>Step 1 — compute full similarity matrix:</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logits = X_I · X_Tᵀ shape: [10000, 6]</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logits[</a:t>
            </a:r>
            <a:r>
              <a:rPr lang="en-US" err="1">
                <a:solidFill>
                  <a:srgbClr val="141413"/>
                </a:solidFill>
                <a:latin typeface="ui-monospace"/>
                <a:ea typeface="ui-monospace"/>
                <a:cs typeface="ui-monospace"/>
              </a:rPr>
              <a:t>fur_patch</a:t>
            </a:r>
            <a:r>
              <a:rPr lang="en-US">
                <a:solidFill>
                  <a:srgbClr val="141413"/>
                </a:solidFill>
                <a:latin typeface="ui-monospace"/>
                <a:ea typeface="ui-monospace"/>
                <a:cs typeface="ui-monospace"/>
              </a:rPr>
              <a:t>] = [0.705, 0.172, 0.318, ...] ← strong on "cat" logits[</a:t>
            </a:r>
            <a:r>
              <a:rPr lang="en-US" err="1">
                <a:solidFill>
                  <a:srgbClr val="141413"/>
                </a:solidFill>
                <a:latin typeface="ui-monospace"/>
                <a:ea typeface="ui-monospace"/>
                <a:cs typeface="ui-monospace"/>
              </a:rPr>
              <a:t>cup_patch</a:t>
            </a:r>
            <a:r>
              <a:rPr lang="en-US">
                <a:solidFill>
                  <a:srgbClr val="141413"/>
                </a:solidFill>
                <a:latin typeface="ui-monospace"/>
                <a:ea typeface="ui-monospace"/>
                <a:cs typeface="ui-monospace"/>
              </a:rPr>
              <a:t>] = [0.201, 0.731, 0.145, ...] ← strong on "cup" logits[</a:t>
            </a:r>
            <a:r>
              <a:rPr lang="en-US" err="1">
                <a:solidFill>
                  <a:srgbClr val="141413"/>
                </a:solidFill>
                <a:latin typeface="ui-monospace"/>
                <a:ea typeface="ui-monospace"/>
                <a:cs typeface="ui-monospace"/>
              </a:rPr>
              <a:t>wall_patch</a:t>
            </a:r>
            <a:r>
              <a:rPr lang="en-US">
                <a:solidFill>
                  <a:srgbClr val="141413"/>
                </a:solidFill>
                <a:latin typeface="ui-monospace"/>
                <a:ea typeface="ui-monospace"/>
                <a:cs typeface="ui-monospace"/>
              </a:rPr>
              <a:t>] = [0.041, 0.038, 0.052, ...] ← weak on everything</a:t>
            </a:r>
            <a:endParaRPr lang="en-US">
              <a:ea typeface="Calibri"/>
              <a:cs typeface="Calibri"/>
            </a:endParaRPr>
          </a:p>
          <a:p>
            <a:pPr algn="ctr"/>
            <a:endParaRPr lang="en-US"/>
          </a:p>
        </p:txBody>
      </p:sp>
      <p:sp>
        <p:nvSpPr>
          <p:cNvPr id="5" name="TextBox 4">
            <a:extLst>
              <a:ext uri="{FF2B5EF4-FFF2-40B4-BE49-F238E27FC236}">
                <a16:creationId xmlns:a16="http://schemas.microsoft.com/office/drawing/2014/main" id="{7D714439-C3BB-5CB6-8AE6-65C89CD69D4B}"/>
              </a:ext>
            </a:extLst>
          </p:cNvPr>
          <p:cNvSpPr txBox="1"/>
          <p:nvPr/>
        </p:nvSpPr>
        <p:spPr>
          <a:xfrm>
            <a:off x="392624" y="3429000"/>
            <a:ext cx="609600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854F0B"/>
                </a:solidFill>
                <a:latin typeface="ui-monospace"/>
                <a:ea typeface="ui-monospace"/>
                <a:cs typeface="ui-monospace"/>
              </a:rPr>
              <a:t>Step 2 — max across text dimension (best match per image token):</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score[</a:t>
            </a:r>
            <a:r>
              <a:rPr lang="en-US" err="1">
                <a:solidFill>
                  <a:srgbClr val="141413"/>
                </a:solidFill>
                <a:latin typeface="ui-monospace"/>
                <a:ea typeface="ui-monospace"/>
                <a:cs typeface="ui-monospace"/>
              </a:rPr>
              <a:t>fur_patch</a:t>
            </a:r>
            <a:r>
              <a:rPr lang="en-US">
                <a:solidFill>
                  <a:srgbClr val="141413"/>
                </a:solidFill>
                <a:latin typeface="ui-monospace"/>
                <a:ea typeface="ui-monospace"/>
                <a:cs typeface="ui-monospace"/>
              </a:rPr>
              <a:t>] = max(0.705, 0.172, 0.318) = </a:t>
            </a:r>
            <a:r>
              <a:rPr lang="en-US">
                <a:solidFill>
                  <a:srgbClr val="085041"/>
                </a:solidFill>
                <a:latin typeface="ui-monospace"/>
                <a:ea typeface="ui-monospace"/>
                <a:cs typeface="ui-monospace"/>
              </a:rPr>
              <a:t>0.705</a:t>
            </a:r>
            <a:r>
              <a:rPr lang="en-US">
                <a:solidFill>
                  <a:srgbClr val="141413"/>
                </a:solidFill>
                <a:latin typeface="ui-monospace"/>
                <a:ea typeface="ui-monospace"/>
                <a:cs typeface="ui-monospace"/>
              </a:rPr>
              <a:t> score[</a:t>
            </a:r>
            <a:r>
              <a:rPr lang="en-US" err="1">
                <a:solidFill>
                  <a:srgbClr val="141413"/>
                </a:solidFill>
                <a:latin typeface="ui-monospace"/>
                <a:ea typeface="ui-monospace"/>
                <a:cs typeface="ui-monospace"/>
              </a:rPr>
              <a:t>cup_patch</a:t>
            </a:r>
            <a:r>
              <a:rPr lang="en-US">
                <a:solidFill>
                  <a:srgbClr val="141413"/>
                </a:solidFill>
                <a:latin typeface="ui-monospace"/>
                <a:ea typeface="ui-monospace"/>
                <a:cs typeface="ui-monospace"/>
              </a:rPr>
              <a:t>] = max(0.201, 0.731, 0.145) = </a:t>
            </a:r>
            <a:r>
              <a:rPr lang="en-US">
                <a:solidFill>
                  <a:srgbClr val="085041"/>
                </a:solidFill>
                <a:latin typeface="ui-monospace"/>
                <a:ea typeface="ui-monospace"/>
                <a:cs typeface="ui-monospace"/>
              </a:rPr>
              <a:t>0.731</a:t>
            </a:r>
            <a:r>
              <a:rPr lang="en-US">
                <a:solidFill>
                  <a:srgbClr val="141413"/>
                </a:solidFill>
                <a:latin typeface="ui-monospace"/>
                <a:ea typeface="ui-monospace"/>
                <a:cs typeface="ui-monospace"/>
              </a:rPr>
              <a:t> score[</a:t>
            </a:r>
            <a:r>
              <a:rPr lang="en-US" err="1">
                <a:solidFill>
                  <a:srgbClr val="141413"/>
                </a:solidFill>
                <a:latin typeface="ui-monospace"/>
                <a:ea typeface="ui-monospace"/>
                <a:cs typeface="ui-monospace"/>
              </a:rPr>
              <a:t>table_edge_patch</a:t>
            </a:r>
            <a:r>
              <a:rPr lang="en-US">
                <a:solidFill>
                  <a:srgbClr val="141413"/>
                </a:solidFill>
                <a:latin typeface="ui-monospace"/>
                <a:ea typeface="ui-monospace"/>
                <a:cs typeface="ui-monospace"/>
              </a:rPr>
              <a:t>] = max(0.312, 0.480, 0.091) = </a:t>
            </a:r>
            <a:r>
              <a:rPr lang="en-US">
                <a:solidFill>
                  <a:srgbClr val="085041"/>
                </a:solidFill>
                <a:latin typeface="ui-monospace"/>
                <a:ea typeface="ui-monospace"/>
                <a:cs typeface="ui-monospace"/>
              </a:rPr>
              <a:t>0.480</a:t>
            </a:r>
            <a:r>
              <a:rPr lang="en-US">
                <a:solidFill>
                  <a:srgbClr val="141413"/>
                </a:solidFill>
                <a:latin typeface="ui-monospace"/>
                <a:ea typeface="ui-monospace"/>
                <a:cs typeface="ui-monospace"/>
              </a:rPr>
              <a:t> score[</a:t>
            </a:r>
            <a:r>
              <a:rPr lang="en-US" err="1">
                <a:solidFill>
                  <a:srgbClr val="141413"/>
                </a:solidFill>
                <a:latin typeface="ui-monospace"/>
                <a:ea typeface="ui-monospace"/>
                <a:cs typeface="ui-monospace"/>
              </a:rPr>
              <a:t>wall_patch</a:t>
            </a:r>
            <a:r>
              <a:rPr lang="en-US">
                <a:solidFill>
                  <a:srgbClr val="141413"/>
                </a:solidFill>
                <a:latin typeface="ui-monospace"/>
                <a:ea typeface="ui-monospace"/>
                <a:cs typeface="ui-monospace"/>
              </a:rPr>
              <a:t>] = max(0.041, 0.038, 0.052) = </a:t>
            </a:r>
            <a:r>
              <a:rPr lang="en-US">
                <a:solidFill>
                  <a:srgbClr val="A32D2D"/>
                </a:solidFill>
                <a:latin typeface="ui-monospace"/>
                <a:ea typeface="ui-monospace"/>
                <a:cs typeface="ui-monospace"/>
              </a:rPr>
              <a:t>0.052</a:t>
            </a:r>
            <a:r>
              <a:rPr lang="en-US">
                <a:solidFill>
                  <a:srgbClr val="141413"/>
                </a:solidFill>
                <a:latin typeface="ui-monospace"/>
                <a:ea typeface="ui-monospace"/>
                <a:cs typeface="ui-monospace"/>
              </a:rPr>
              <a:t> ← dropped</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score[</a:t>
            </a:r>
            <a:r>
              <a:rPr lang="en-US" err="1">
                <a:solidFill>
                  <a:srgbClr val="141413"/>
                </a:solidFill>
                <a:latin typeface="ui-monospace"/>
                <a:ea typeface="ui-monospace"/>
                <a:cs typeface="ui-monospace"/>
              </a:rPr>
              <a:t>ceiling_patch</a:t>
            </a:r>
            <a:r>
              <a:rPr lang="en-US">
                <a:solidFill>
                  <a:srgbClr val="141413"/>
                </a:solidFill>
                <a:latin typeface="ui-monospace"/>
                <a:ea typeface="ui-monospace"/>
                <a:cs typeface="ui-monospace"/>
              </a:rPr>
              <a:t>] = max(0.021, 0.019, 0.031) = </a:t>
            </a:r>
            <a:r>
              <a:rPr lang="en-US">
                <a:solidFill>
                  <a:srgbClr val="A32D2D"/>
                </a:solidFill>
                <a:latin typeface="ui-monospace"/>
                <a:ea typeface="ui-monospace"/>
                <a:cs typeface="ui-monospace"/>
              </a:rPr>
              <a:t>0.031</a:t>
            </a:r>
            <a:r>
              <a:rPr lang="en-US">
                <a:solidFill>
                  <a:srgbClr val="141413"/>
                </a:solidFill>
                <a:latin typeface="ui-monospace"/>
                <a:ea typeface="ui-monospace"/>
                <a:cs typeface="ui-monospace"/>
              </a:rPr>
              <a:t> ← dropped</a:t>
            </a:r>
            <a:endParaRPr lang="en-US">
              <a:ea typeface="Calibri"/>
              <a:cs typeface="Calibri"/>
            </a:endParaRPr>
          </a:p>
          <a:p>
            <a:pPr algn="ctr"/>
            <a:endParaRPr lang="en-US"/>
          </a:p>
        </p:txBody>
      </p:sp>
      <p:pic>
        <p:nvPicPr>
          <p:cNvPr id="7" name="Picture 6" descr="A screenshot of a computer&#10;&#10;AI-generated content may be incorrect.">
            <a:extLst>
              <a:ext uri="{FF2B5EF4-FFF2-40B4-BE49-F238E27FC236}">
                <a16:creationId xmlns:a16="http://schemas.microsoft.com/office/drawing/2014/main" id="{5CB4BA53-F888-F389-CC5A-1F07E803F997}"/>
              </a:ext>
            </a:extLst>
          </p:cNvPr>
          <p:cNvPicPr>
            <a:picLocks noChangeAspect="1"/>
          </p:cNvPicPr>
          <p:nvPr/>
        </p:nvPicPr>
        <p:blipFill>
          <a:blip r:embed="rId3"/>
          <a:stretch>
            <a:fillRect/>
          </a:stretch>
        </p:blipFill>
        <p:spPr>
          <a:xfrm>
            <a:off x="6280999" y="1400175"/>
            <a:ext cx="5759407" cy="4525010"/>
          </a:xfrm>
          <a:prstGeom prst="rect">
            <a:avLst/>
          </a:prstGeom>
        </p:spPr>
      </p:pic>
    </p:spTree>
    <p:extLst>
      <p:ext uri="{BB962C8B-B14F-4D97-AF65-F5344CB8AC3E}">
        <p14:creationId xmlns:p14="http://schemas.microsoft.com/office/powerpoint/2010/main" val="3101065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stage&#10;&#10;AI-generated content may be incorrect.">
            <a:extLst>
              <a:ext uri="{FF2B5EF4-FFF2-40B4-BE49-F238E27FC236}">
                <a16:creationId xmlns:a16="http://schemas.microsoft.com/office/drawing/2014/main" id="{3413EA96-3121-6CE9-2608-E2F6C7656902}"/>
              </a:ext>
            </a:extLst>
          </p:cNvPr>
          <p:cNvPicPr>
            <a:picLocks noChangeAspect="1"/>
          </p:cNvPicPr>
          <p:nvPr/>
        </p:nvPicPr>
        <p:blipFill>
          <a:blip r:embed="rId3"/>
          <a:stretch>
            <a:fillRect/>
          </a:stretch>
        </p:blipFill>
        <p:spPr>
          <a:xfrm>
            <a:off x="4908" y="721387"/>
            <a:ext cx="12182184" cy="5965329"/>
          </a:xfrm>
          <a:prstGeom prst="rect">
            <a:avLst/>
          </a:prstGeom>
        </p:spPr>
      </p:pic>
    </p:spTree>
    <p:extLst>
      <p:ext uri="{BB962C8B-B14F-4D97-AF65-F5344CB8AC3E}">
        <p14:creationId xmlns:p14="http://schemas.microsoft.com/office/powerpoint/2010/main" val="42662624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F1E16F-F8D2-7FB9-3549-C05BEE915A82}"/>
              </a:ext>
            </a:extLst>
          </p:cNvPr>
          <p:cNvSpPr txBox="1"/>
          <p:nvPr/>
        </p:nvSpPr>
        <p:spPr>
          <a:xfrm>
            <a:off x="387458" y="329339"/>
            <a:ext cx="755904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Anthropic Sans"/>
                <a:ea typeface="+mn-lt"/>
                <a:cs typeface="+mn-lt"/>
              </a:rPr>
              <a:t>Cross-modality decoder — 6 layers, 900 queries each</a:t>
            </a:r>
            <a:endParaRPr lang="en-US" sz="2400" b="1">
              <a:solidFill>
                <a:srgbClr val="000000"/>
              </a:solidFill>
              <a:ea typeface="+mn-lt"/>
              <a:cs typeface="+mn-lt"/>
            </a:endParaRPr>
          </a:p>
          <a:p>
            <a:pPr algn="ctr"/>
            <a:endParaRPr lang="en-US" sz="2400">
              <a:ea typeface="+mn-lt"/>
              <a:cs typeface="+mn-lt"/>
            </a:endParaRPr>
          </a:p>
        </p:txBody>
      </p:sp>
      <p:sp>
        <p:nvSpPr>
          <p:cNvPr id="3" name="TextBox 2">
            <a:extLst>
              <a:ext uri="{FF2B5EF4-FFF2-40B4-BE49-F238E27FC236}">
                <a16:creationId xmlns:a16="http://schemas.microsoft.com/office/drawing/2014/main" id="{6EEFD5AB-F973-9BFB-52E7-7B829939FC5C}"/>
              </a:ext>
            </a:extLst>
          </p:cNvPr>
          <p:cNvSpPr txBox="1"/>
          <p:nvPr/>
        </p:nvSpPr>
        <p:spPr>
          <a:xfrm>
            <a:off x="507458" y="945422"/>
            <a:ext cx="480569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Anthropic Sans"/>
                <a:ea typeface="Anthropic Sans"/>
                <a:cs typeface="Anthropic Sans"/>
              </a:rPr>
              <a:t>Op 1 — Self-attention among all 900 queries</a:t>
            </a:r>
            <a:endParaRPr lang="en-US" b="1">
              <a:ea typeface="Calibri"/>
              <a:cs typeface="Calibri"/>
            </a:endParaRPr>
          </a:p>
          <a:p>
            <a:pPr algn="ctr"/>
            <a:endParaRPr lang="en-US" b="1">
              <a:ea typeface="Calibri"/>
              <a:cs typeface="Calibri"/>
            </a:endParaRPr>
          </a:p>
        </p:txBody>
      </p:sp>
      <p:sp>
        <p:nvSpPr>
          <p:cNvPr id="4" name="TextBox 3">
            <a:extLst>
              <a:ext uri="{FF2B5EF4-FFF2-40B4-BE49-F238E27FC236}">
                <a16:creationId xmlns:a16="http://schemas.microsoft.com/office/drawing/2014/main" id="{23D242AE-EB40-3415-8EB0-69E3A7E87A48}"/>
              </a:ext>
            </a:extLst>
          </p:cNvPr>
          <p:cNvSpPr txBox="1"/>
          <p:nvPr/>
        </p:nvSpPr>
        <p:spPr>
          <a:xfrm>
            <a:off x="509180" y="1411357"/>
            <a:ext cx="6096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41413"/>
                </a:solidFill>
                <a:latin typeface="ui-monospace"/>
                <a:ea typeface="ui-monospace"/>
                <a:cs typeface="ui-monospace"/>
              </a:rPr>
              <a:t>Goal: queries compare with each other to avoid duplicate detections </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query #47 (fur region) scores HIGH against other fur queries → learns: "there are 6 other queries near me covering the cat body" → adjusts its position estimate to cover the whole cat, not just one patch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query #312 (cup rim) scores HIGH against cup handle query → adjusts to cover full cup, not just rim</a:t>
            </a:r>
            <a:endParaRPr lang="en-US">
              <a:ea typeface="Calibri"/>
              <a:cs typeface="Calibri"/>
            </a:endParaRPr>
          </a:p>
          <a:p>
            <a:pPr algn="ctr"/>
            <a:endParaRPr lang="en-US"/>
          </a:p>
        </p:txBody>
      </p:sp>
      <p:sp>
        <p:nvSpPr>
          <p:cNvPr id="5" name="TextBox 4">
            <a:extLst>
              <a:ext uri="{FF2B5EF4-FFF2-40B4-BE49-F238E27FC236}">
                <a16:creationId xmlns:a16="http://schemas.microsoft.com/office/drawing/2014/main" id="{F1A6A833-4772-44EA-67AF-BA4E0A71EBE9}"/>
              </a:ext>
            </a:extLst>
          </p:cNvPr>
          <p:cNvSpPr txBox="1"/>
          <p:nvPr/>
        </p:nvSpPr>
        <p:spPr>
          <a:xfrm>
            <a:off x="6264000" y="951000"/>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Anthropic Sans"/>
                <a:ea typeface="Anthropic Sans"/>
                <a:cs typeface="Anthropic Sans"/>
              </a:rPr>
              <a:t>Op 2 — Image cross-attention </a:t>
            </a:r>
            <a:r>
              <a:rPr lang="en-US" b="1">
                <a:solidFill>
                  <a:srgbClr val="085041"/>
                </a:solidFill>
                <a:latin typeface="Anthropic Sans"/>
                <a:ea typeface="Anthropic Sans"/>
                <a:cs typeface="Anthropic Sans"/>
              </a:rPr>
              <a:t>Q=query K,V=image</a:t>
            </a:r>
            <a:endParaRPr lang="en-US" b="1">
              <a:ea typeface="Calibri"/>
              <a:cs typeface="Calibri"/>
            </a:endParaRPr>
          </a:p>
          <a:p>
            <a:pPr algn="ctr"/>
            <a:endParaRPr lang="en-US" b="1">
              <a:ea typeface="Calibri"/>
              <a:cs typeface="Calibri"/>
            </a:endParaRPr>
          </a:p>
        </p:txBody>
      </p:sp>
      <p:sp>
        <p:nvSpPr>
          <p:cNvPr id="6" name="TextBox 5">
            <a:extLst>
              <a:ext uri="{FF2B5EF4-FFF2-40B4-BE49-F238E27FC236}">
                <a16:creationId xmlns:a16="http://schemas.microsoft.com/office/drawing/2014/main" id="{F263570A-E735-F8C3-E0D0-72AD66FCF6AA}"/>
              </a:ext>
            </a:extLst>
          </p:cNvPr>
          <p:cNvSpPr txBox="1"/>
          <p:nvPr/>
        </p:nvSpPr>
        <p:spPr>
          <a:xfrm>
            <a:off x="6420000" y="1413000"/>
            <a:ext cx="5580000"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41413"/>
                </a:solidFill>
                <a:latin typeface="ui-monospace"/>
                <a:ea typeface="ui-monospace"/>
                <a:cs typeface="ui-monospace"/>
              </a:rPr>
              <a:t>Goal: precisely </a:t>
            </a:r>
            <a:r>
              <a:rPr lang="en-US" err="1">
                <a:solidFill>
                  <a:srgbClr val="141413"/>
                </a:solidFill>
                <a:latin typeface="ui-monospace"/>
                <a:ea typeface="ui-monospace"/>
                <a:cs typeface="ui-monospace"/>
              </a:rPr>
              <a:t>localise</a:t>
            </a:r>
            <a:r>
              <a:rPr lang="en-US">
                <a:solidFill>
                  <a:srgbClr val="141413"/>
                </a:solidFill>
                <a:latin typeface="ui-monospace"/>
                <a:ea typeface="ui-monospace"/>
                <a:cs typeface="ui-monospace"/>
              </a:rPr>
              <a:t> where the object is </a:t>
            </a:r>
            <a:endParaRPr lang="en-US">
              <a:solidFill>
                <a:srgbClr val="000000"/>
              </a:solidFill>
              <a:latin typeface="Calibri" panose="020F0502020204030204"/>
              <a:ea typeface="Calibri" panose="020F0502020204030204"/>
              <a:cs typeface="Calibri" panose="020F0502020204030204"/>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query #47: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Q = query_47 · W_Q = [0.83, 0.22, 0.11, ...] Attends to 4 learned sampling points around the cat region score(</a:t>
            </a:r>
            <a:r>
              <a:rPr lang="en-US" err="1">
                <a:solidFill>
                  <a:srgbClr val="141413"/>
                </a:solidFill>
                <a:latin typeface="ui-monospace"/>
                <a:ea typeface="ui-monospace"/>
                <a:cs typeface="ui-monospace"/>
              </a:rPr>
              <a:t>fur_centre</a:t>
            </a:r>
            <a:r>
              <a:rPr lang="en-US">
                <a:solidFill>
                  <a:srgbClr val="141413"/>
                </a:solidFill>
                <a:latin typeface="ui-monospace"/>
                <a:ea typeface="ui-monospace"/>
                <a:cs typeface="ui-monospace"/>
              </a:rPr>
              <a:t>) = </a:t>
            </a:r>
            <a:r>
              <a:rPr lang="en-US">
                <a:solidFill>
                  <a:srgbClr val="085041"/>
                </a:solidFill>
                <a:latin typeface="ui-monospace"/>
                <a:ea typeface="ui-monospace"/>
                <a:cs typeface="ui-monospace"/>
              </a:rPr>
              <a:t>0.881</a:t>
            </a:r>
            <a:r>
              <a:rPr lang="en-US">
                <a:solidFill>
                  <a:srgbClr val="141413"/>
                </a:solidFill>
                <a:latin typeface="ui-monospace"/>
                <a:ea typeface="ui-monospace"/>
                <a:cs typeface="ui-monospace"/>
              </a:rPr>
              <a:t> ← very high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score(</a:t>
            </a:r>
            <a:r>
              <a:rPr lang="en-US" err="1">
                <a:solidFill>
                  <a:srgbClr val="141413"/>
                </a:solidFill>
                <a:latin typeface="ui-monospace"/>
                <a:ea typeface="ui-monospace"/>
                <a:cs typeface="ui-monospace"/>
              </a:rPr>
              <a:t>cat_ear</a:t>
            </a:r>
            <a:r>
              <a:rPr lang="en-US">
                <a:solidFill>
                  <a:srgbClr val="141413"/>
                </a:solidFill>
                <a:latin typeface="ui-monospace"/>
                <a:ea typeface="ui-monospace"/>
                <a:cs typeface="ui-monospace"/>
              </a:rPr>
              <a:t>) = </a:t>
            </a:r>
            <a:r>
              <a:rPr lang="en-US">
                <a:solidFill>
                  <a:srgbClr val="085041"/>
                </a:solidFill>
                <a:latin typeface="ui-monospace"/>
                <a:ea typeface="ui-monospace"/>
                <a:cs typeface="ui-monospace"/>
              </a:rPr>
              <a:t>0.742</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score(</a:t>
            </a:r>
            <a:r>
              <a:rPr lang="en-US" err="1">
                <a:solidFill>
                  <a:srgbClr val="141413"/>
                </a:solidFill>
                <a:latin typeface="ui-monospace"/>
                <a:ea typeface="ui-monospace"/>
                <a:cs typeface="ui-monospace"/>
              </a:rPr>
              <a:t>table_below</a:t>
            </a:r>
            <a:r>
              <a:rPr lang="en-US">
                <a:solidFill>
                  <a:srgbClr val="141413"/>
                </a:solidFill>
                <a:latin typeface="ui-monospace"/>
                <a:ea typeface="ui-monospace"/>
                <a:cs typeface="ui-monospace"/>
              </a:rPr>
              <a:t>) = </a:t>
            </a:r>
            <a:r>
              <a:rPr lang="en-US">
                <a:solidFill>
                  <a:srgbClr val="A32D2D"/>
                </a:solidFill>
                <a:latin typeface="ui-monospace"/>
                <a:ea typeface="ui-monospace"/>
                <a:cs typeface="ui-monospace"/>
              </a:rPr>
              <a:t>0.312</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score(</a:t>
            </a:r>
            <a:r>
              <a:rPr lang="en-US" err="1">
                <a:solidFill>
                  <a:srgbClr val="141413"/>
                </a:solidFill>
                <a:latin typeface="ui-monospace"/>
                <a:ea typeface="ui-monospace"/>
                <a:cs typeface="ui-monospace"/>
              </a:rPr>
              <a:t>wall_left</a:t>
            </a:r>
            <a:r>
              <a:rPr lang="en-US">
                <a:solidFill>
                  <a:srgbClr val="141413"/>
                </a:solidFill>
                <a:latin typeface="ui-monospace"/>
                <a:ea typeface="ui-monospace"/>
                <a:cs typeface="ui-monospace"/>
              </a:rPr>
              <a:t>) = </a:t>
            </a:r>
            <a:r>
              <a:rPr lang="en-US">
                <a:solidFill>
                  <a:srgbClr val="A32D2D"/>
                </a:solidFill>
                <a:latin typeface="ui-monospace"/>
                <a:ea typeface="ui-monospace"/>
                <a:cs typeface="ui-monospace"/>
              </a:rPr>
              <a:t>0.041</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output = weighted V sum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query #47 now encodes: "dense furry texture </a:t>
            </a:r>
            <a:r>
              <a:rPr lang="en-US" err="1">
                <a:solidFill>
                  <a:srgbClr val="141413"/>
                </a:solidFill>
                <a:latin typeface="ui-monospace"/>
                <a:ea typeface="ui-monospace"/>
                <a:cs typeface="ui-monospace"/>
              </a:rPr>
              <a:t>centred</a:t>
            </a:r>
            <a:r>
              <a:rPr lang="en-US">
                <a:solidFill>
                  <a:srgbClr val="141413"/>
                </a:solidFill>
                <a:latin typeface="ui-monospace"/>
                <a:ea typeface="ui-monospace"/>
                <a:cs typeface="ui-monospace"/>
              </a:rPr>
              <a:t> at (0.30, 0.40)"</a:t>
            </a:r>
            <a:endParaRPr lang="en-US">
              <a:ea typeface="Calibri"/>
              <a:cs typeface="Calibri"/>
            </a:endParaRPr>
          </a:p>
          <a:p>
            <a:endParaRPr lang="en-US">
              <a:solidFill>
                <a:srgbClr val="141413"/>
              </a:solidFill>
              <a:latin typeface="ui-monospace"/>
            </a:endParaRPr>
          </a:p>
          <a:p>
            <a:r>
              <a:rPr lang="en-US">
                <a:solidFill>
                  <a:srgbClr val="141413"/>
                </a:solidFill>
                <a:latin typeface="Segoe UI"/>
                <a:ea typeface="Calibri" panose="020F0502020204030204"/>
                <a:cs typeface="Segoe UI"/>
              </a:rPr>
              <a:t>query #312: </a:t>
            </a:r>
            <a:endParaRPr lang="en-US">
              <a:solidFill>
                <a:srgbClr val="000000"/>
              </a:solidFill>
              <a:latin typeface="Segoe UI"/>
              <a:ea typeface="Calibri" panose="020F0502020204030204"/>
              <a:cs typeface="Segoe UI"/>
            </a:endParaRPr>
          </a:p>
          <a:p>
            <a:r>
              <a:rPr lang="en-US">
                <a:solidFill>
                  <a:srgbClr val="141413"/>
                </a:solidFill>
                <a:latin typeface="Segoe UI"/>
                <a:ea typeface="Calibri" panose="020F0502020204030204"/>
                <a:cs typeface="Segoe UI"/>
              </a:rPr>
              <a:t>score(</a:t>
            </a:r>
            <a:r>
              <a:rPr lang="en-US" err="1">
                <a:solidFill>
                  <a:srgbClr val="141413"/>
                </a:solidFill>
                <a:latin typeface="Segoe UI"/>
                <a:ea typeface="Calibri" panose="020F0502020204030204"/>
                <a:cs typeface="Segoe UI"/>
              </a:rPr>
              <a:t>cup_rim</a:t>
            </a:r>
            <a:r>
              <a:rPr lang="en-US">
                <a:solidFill>
                  <a:srgbClr val="141413"/>
                </a:solidFill>
                <a:latin typeface="Segoe UI"/>
                <a:ea typeface="Calibri" panose="020F0502020204030204"/>
                <a:cs typeface="Segoe UI"/>
              </a:rPr>
              <a:t>) = </a:t>
            </a:r>
            <a:r>
              <a:rPr lang="en-US">
                <a:solidFill>
                  <a:srgbClr val="085041"/>
                </a:solidFill>
                <a:latin typeface="Segoe UI"/>
                <a:ea typeface="Calibri" panose="020F0502020204030204"/>
                <a:cs typeface="Segoe UI"/>
              </a:rPr>
              <a:t>0.863</a:t>
            </a:r>
            <a:r>
              <a:rPr lang="en-US">
                <a:solidFill>
                  <a:srgbClr val="141413"/>
                </a:solidFill>
                <a:latin typeface="Segoe UI"/>
                <a:ea typeface="Calibri" panose="020F0502020204030204"/>
                <a:cs typeface="Segoe UI"/>
              </a:rPr>
              <a:t> score(</a:t>
            </a:r>
            <a:r>
              <a:rPr lang="en-US" err="1">
                <a:solidFill>
                  <a:srgbClr val="141413"/>
                </a:solidFill>
                <a:latin typeface="Segoe UI"/>
                <a:ea typeface="Calibri" panose="020F0502020204030204"/>
                <a:cs typeface="Segoe UI"/>
              </a:rPr>
              <a:t>cup_handle</a:t>
            </a:r>
            <a:r>
              <a:rPr lang="en-US">
                <a:solidFill>
                  <a:srgbClr val="141413"/>
                </a:solidFill>
                <a:latin typeface="Segoe UI"/>
                <a:ea typeface="Calibri" panose="020F0502020204030204"/>
                <a:cs typeface="Segoe UI"/>
              </a:rPr>
              <a:t>) = </a:t>
            </a:r>
            <a:r>
              <a:rPr lang="en-US">
                <a:solidFill>
                  <a:srgbClr val="085041"/>
                </a:solidFill>
                <a:latin typeface="Segoe UI"/>
                <a:ea typeface="Calibri" panose="020F0502020204030204"/>
                <a:cs typeface="Segoe UI"/>
              </a:rPr>
              <a:t>0.701</a:t>
            </a:r>
            <a:r>
              <a:rPr lang="en-US">
                <a:solidFill>
                  <a:srgbClr val="141413"/>
                </a:solidFill>
                <a:latin typeface="Segoe UI"/>
                <a:ea typeface="Calibri" panose="020F0502020204030204"/>
                <a:cs typeface="Segoe UI"/>
              </a:rPr>
              <a:t> score(</a:t>
            </a:r>
            <a:r>
              <a:rPr lang="en-US" err="1">
                <a:solidFill>
                  <a:srgbClr val="141413"/>
                </a:solidFill>
                <a:latin typeface="Segoe UI"/>
                <a:ea typeface="Calibri" panose="020F0502020204030204"/>
                <a:cs typeface="Segoe UI"/>
              </a:rPr>
              <a:t>table_below</a:t>
            </a:r>
            <a:r>
              <a:rPr lang="en-US">
                <a:solidFill>
                  <a:srgbClr val="141413"/>
                </a:solidFill>
                <a:latin typeface="Segoe UI"/>
                <a:ea typeface="Calibri" panose="020F0502020204030204"/>
                <a:cs typeface="Segoe UI"/>
              </a:rPr>
              <a:t>) = </a:t>
            </a:r>
            <a:r>
              <a:rPr lang="en-US">
                <a:solidFill>
                  <a:srgbClr val="A32D2D"/>
                </a:solidFill>
                <a:latin typeface="Segoe UI"/>
                <a:ea typeface="Calibri" panose="020F0502020204030204"/>
                <a:cs typeface="Segoe UI"/>
              </a:rPr>
              <a:t>0.290</a:t>
            </a:r>
            <a:r>
              <a:rPr lang="en-US">
                <a:solidFill>
                  <a:srgbClr val="141413"/>
                </a:solidFill>
                <a:latin typeface="Segoe UI"/>
                <a:ea typeface="Calibri" panose="020F0502020204030204"/>
                <a:cs typeface="Segoe UI"/>
              </a:rPr>
              <a:t> → query #312 encodes: "circular rim + handle at (0.55, 0.30)"</a:t>
            </a:r>
            <a:endParaRPr lang="en-US">
              <a:solidFill>
                <a:srgbClr val="000000"/>
              </a:solidFill>
              <a:latin typeface="Segoe UI"/>
              <a:ea typeface="Calibri" panose="020F0502020204030204"/>
              <a:cs typeface="Segoe UI"/>
            </a:endParaRPr>
          </a:p>
          <a:p>
            <a:pPr algn="ctr"/>
            <a:endParaRPr lang="en-US">
              <a:solidFill>
                <a:srgbClr val="000000"/>
              </a:solidFill>
              <a:latin typeface="Calibri"/>
              <a:ea typeface="Calibri" panose="020F0502020204030204"/>
              <a:cs typeface="Calibri" panose="020F0502020204030204"/>
            </a:endParaRPr>
          </a:p>
          <a:p>
            <a:endParaRPr lang="en-US">
              <a:solidFill>
                <a:srgbClr val="141413"/>
              </a:solidFill>
              <a:latin typeface="ui-monospace"/>
              <a:ea typeface="Calibri" panose="020F0502020204030204"/>
              <a:cs typeface="Calibri" panose="020F0502020204030204"/>
            </a:endParaRPr>
          </a:p>
          <a:p>
            <a:pPr algn="ctr"/>
            <a:endParaRPr lang="en-US">
              <a:ea typeface="Calibri" panose="020F0502020204030204"/>
              <a:cs typeface="Calibri" panose="020F0502020204030204"/>
            </a:endParaRPr>
          </a:p>
        </p:txBody>
      </p:sp>
      <p:sp>
        <p:nvSpPr>
          <p:cNvPr id="8" name="TextBox 7">
            <a:extLst>
              <a:ext uri="{FF2B5EF4-FFF2-40B4-BE49-F238E27FC236}">
                <a16:creationId xmlns:a16="http://schemas.microsoft.com/office/drawing/2014/main" id="{140F7878-42B2-BE34-D8E5-856BAB5B9832}"/>
              </a:ext>
            </a:extLst>
          </p:cNvPr>
          <p:cNvSpPr txBox="1"/>
          <p:nvPr/>
        </p:nvSpPr>
        <p:spPr>
          <a:xfrm>
            <a:off x="510000" y="3717000"/>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Anthropic Sans"/>
                <a:ea typeface="+mn-lt"/>
                <a:cs typeface="+mn-lt"/>
              </a:rPr>
              <a:t>Op 3 — Text cross-attention ★ </a:t>
            </a:r>
            <a:r>
              <a:rPr lang="en-US" b="1">
                <a:solidFill>
                  <a:srgbClr val="3C3489"/>
                </a:solidFill>
                <a:latin typeface="Anthropic Sans"/>
                <a:ea typeface="+mn-lt"/>
                <a:cs typeface="+mn-lt"/>
              </a:rPr>
              <a:t>Q=query K,V=text</a:t>
            </a:r>
          </a:p>
          <a:p>
            <a:pPr algn="ctr"/>
            <a:endParaRPr lang="en-US" b="1">
              <a:ea typeface="+mn-lt"/>
              <a:cs typeface="+mn-lt"/>
            </a:endParaRPr>
          </a:p>
        </p:txBody>
      </p:sp>
      <p:sp>
        <p:nvSpPr>
          <p:cNvPr id="9" name="TextBox 8">
            <a:extLst>
              <a:ext uri="{FF2B5EF4-FFF2-40B4-BE49-F238E27FC236}">
                <a16:creationId xmlns:a16="http://schemas.microsoft.com/office/drawing/2014/main" id="{AFC7E511-7984-E2C1-9BFE-ED67DC39C988}"/>
              </a:ext>
            </a:extLst>
          </p:cNvPr>
          <p:cNvSpPr txBox="1"/>
          <p:nvPr/>
        </p:nvSpPr>
        <p:spPr>
          <a:xfrm>
            <a:off x="510000" y="4245000"/>
            <a:ext cx="6096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41413"/>
                </a:solidFill>
                <a:latin typeface="ui-monospace"/>
                <a:ea typeface="ui-monospace"/>
                <a:cs typeface="ui-monospace"/>
              </a:rPr>
              <a:t>Goal: assign a text label to each query </a:t>
            </a:r>
            <a:r>
              <a:rPr lang="en-US" err="1">
                <a:solidFill>
                  <a:srgbClr val="141413"/>
                </a:solidFill>
                <a:latin typeface="ui-monospace"/>
                <a:ea typeface="ui-monospace"/>
                <a:cs typeface="ui-monospace"/>
              </a:rPr>
              <a:t>query</a:t>
            </a:r>
            <a:r>
              <a:rPr lang="en-US">
                <a:solidFill>
                  <a:srgbClr val="141413"/>
                </a:solidFill>
                <a:latin typeface="ui-monospace"/>
                <a:ea typeface="ui-monospace"/>
                <a:cs typeface="ui-monospace"/>
              </a:rPr>
              <a:t> #47 (fur features in vector):</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Q = query_47 · W_Q = [0.80, 0.20, 0.10,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score("cat") = Q · </a:t>
            </a:r>
            <a:r>
              <a:rPr lang="en-US" err="1">
                <a:solidFill>
                  <a:srgbClr val="141413"/>
                </a:solidFill>
                <a:latin typeface="ui-monospace"/>
                <a:ea typeface="ui-monospace"/>
                <a:cs typeface="ui-monospace"/>
              </a:rPr>
              <a:t>K_cat</a:t>
            </a:r>
            <a:r>
              <a:rPr lang="en-US">
                <a:solidFill>
                  <a:srgbClr val="141413"/>
                </a:solidFill>
                <a:latin typeface="ui-monospace"/>
                <a:ea typeface="ui-monospace"/>
                <a:cs typeface="ui-monospace"/>
              </a:rPr>
              <a:t> / √256 = </a:t>
            </a:r>
            <a:r>
              <a:rPr lang="en-US">
                <a:solidFill>
                  <a:srgbClr val="085041"/>
                </a:solidFill>
                <a:latin typeface="ui-monospace"/>
                <a:ea typeface="ui-monospace"/>
                <a:cs typeface="ui-monospace"/>
              </a:rPr>
              <a:t>0.705</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score("cup") = Q · </a:t>
            </a:r>
            <a:r>
              <a:rPr lang="en-US" err="1">
                <a:solidFill>
                  <a:srgbClr val="141413"/>
                </a:solidFill>
                <a:latin typeface="ui-monospace"/>
                <a:ea typeface="ui-monospace"/>
                <a:cs typeface="ui-monospace"/>
              </a:rPr>
              <a:t>K_cup</a:t>
            </a:r>
            <a:r>
              <a:rPr lang="en-US">
                <a:solidFill>
                  <a:srgbClr val="141413"/>
                </a:solidFill>
                <a:latin typeface="ui-monospace"/>
                <a:ea typeface="ui-monospace"/>
                <a:cs typeface="ui-monospace"/>
              </a:rPr>
              <a:t> / √256 = </a:t>
            </a:r>
            <a:r>
              <a:rPr lang="en-US">
                <a:solidFill>
                  <a:srgbClr val="A32D2D"/>
                </a:solidFill>
                <a:latin typeface="ui-monospace"/>
                <a:ea typeface="ui-monospace"/>
                <a:cs typeface="ui-monospace"/>
              </a:rPr>
              <a:t>0.172</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score("person") = Q · </a:t>
            </a:r>
            <a:r>
              <a:rPr lang="en-US" err="1">
                <a:solidFill>
                  <a:srgbClr val="141413"/>
                </a:solidFill>
                <a:latin typeface="ui-monospace"/>
                <a:ea typeface="ui-monospace"/>
                <a:cs typeface="ui-monospace"/>
              </a:rPr>
              <a:t>K_person</a:t>
            </a:r>
            <a:r>
              <a:rPr lang="en-US">
                <a:solidFill>
                  <a:srgbClr val="141413"/>
                </a:solidFill>
                <a:latin typeface="ui-monospace"/>
                <a:ea typeface="ui-monospace"/>
                <a:cs typeface="ui-monospace"/>
              </a:rPr>
              <a:t> / √256 = </a:t>
            </a:r>
            <a:r>
              <a:rPr lang="en-US">
                <a:solidFill>
                  <a:srgbClr val="A32D2D"/>
                </a:solidFill>
                <a:latin typeface="ui-monospace"/>
                <a:ea typeface="ui-monospace"/>
                <a:cs typeface="ui-monospace"/>
              </a:rPr>
              <a:t>0.318</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weights = </a:t>
            </a:r>
            <a:r>
              <a:rPr lang="en-US" err="1">
                <a:solidFill>
                  <a:srgbClr val="141413"/>
                </a:solidFill>
                <a:latin typeface="ui-monospace"/>
                <a:ea typeface="ui-monospace"/>
                <a:cs typeface="ui-monospace"/>
              </a:rPr>
              <a:t>softmax</a:t>
            </a:r>
            <a:r>
              <a:rPr lang="en-US">
                <a:solidFill>
                  <a:srgbClr val="141413"/>
                </a:solidFill>
                <a:latin typeface="ui-monospace"/>
                <a:ea typeface="ui-monospace"/>
                <a:cs typeface="ui-monospace"/>
              </a:rPr>
              <a:t> → [0.395, 0.290, 0.315]</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output = weighted V sum → query absorbs "cat" label meaning</a:t>
            </a:r>
            <a:endParaRPr lang="en-US">
              <a:ea typeface="Calibri"/>
              <a:cs typeface="Calibri"/>
            </a:endParaRPr>
          </a:p>
          <a:p>
            <a:pPr algn="ctr"/>
            <a:endParaRPr lang="en-US"/>
          </a:p>
        </p:txBody>
      </p:sp>
    </p:spTree>
    <p:extLst>
      <p:ext uri="{BB962C8B-B14F-4D97-AF65-F5344CB8AC3E}">
        <p14:creationId xmlns:p14="http://schemas.microsoft.com/office/powerpoint/2010/main" val="1763329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393847-F1B4-AE07-A2E9-E4FD55E1104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6000"/>
                    </a14:imgEffect>
                  </a14:imgLayer>
                </a14:imgProps>
              </a:ext>
            </a:extLst>
          </a:blip>
          <a:srcRect r="57152" b="20571"/>
          <a:stretch>
            <a:fillRect/>
          </a:stretch>
        </p:blipFill>
        <p:spPr>
          <a:xfrm>
            <a:off x="1712" y="942907"/>
            <a:ext cx="5593895" cy="4013856"/>
          </a:xfrm>
          <a:prstGeom prst="rect">
            <a:avLst/>
          </a:prstGeom>
        </p:spPr>
      </p:pic>
      <p:sp>
        <p:nvSpPr>
          <p:cNvPr id="4" name="TextBox 3">
            <a:extLst>
              <a:ext uri="{FF2B5EF4-FFF2-40B4-BE49-F238E27FC236}">
                <a16:creationId xmlns:a16="http://schemas.microsoft.com/office/drawing/2014/main" id="{56AF29E4-3B38-4346-A1BC-F4451C1DB42A}"/>
              </a:ext>
            </a:extLst>
          </p:cNvPr>
          <p:cNvSpPr txBox="1"/>
          <p:nvPr/>
        </p:nvSpPr>
        <p:spPr>
          <a:xfrm>
            <a:off x="5444990" y="805135"/>
            <a:ext cx="6740724" cy="5632311"/>
          </a:xfrm>
          <a:prstGeom prst="rect">
            <a:avLst/>
          </a:prstGeom>
          <a:noFill/>
        </p:spPr>
        <p:txBody>
          <a:bodyPr wrap="square" lIns="91440" tIns="45720" rIns="91440" bIns="45720" anchor="t">
            <a:spAutoFit/>
          </a:bodyPr>
          <a:lstStyle/>
          <a:p>
            <a:r>
              <a:rPr lang="en-US" sz="2400" b="1"/>
              <a:t>Detection vs. grounding </a:t>
            </a:r>
            <a:endParaRPr lang="en-US" sz="2400"/>
          </a:p>
          <a:p>
            <a:endParaRPr lang="en-US" sz="2400"/>
          </a:p>
          <a:p>
            <a:r>
              <a:rPr lang="en-US" sz="2400"/>
              <a:t>Detection identifies categories.</a:t>
            </a:r>
          </a:p>
          <a:p>
            <a:r>
              <a:rPr lang="en-US" sz="2400"/>
              <a:t>Grounding identifies specific individuals based on the context.</a:t>
            </a:r>
            <a:endParaRPr lang="en-US" sz="2400">
              <a:ea typeface="Calibri"/>
              <a:cs typeface="Calibri"/>
            </a:endParaRPr>
          </a:p>
          <a:p>
            <a:pPr>
              <a:buNone/>
            </a:pPr>
            <a:endParaRPr lang="en-US" sz="2400">
              <a:ea typeface="Calibri"/>
              <a:cs typeface="Calibri"/>
            </a:endParaRPr>
          </a:p>
          <a:p>
            <a:pPr>
              <a:buFont typeface="Arial" panose="020B0604020202020204" pitchFamily="34" charset="0"/>
              <a:buChar char="•"/>
            </a:pPr>
            <a:r>
              <a:rPr lang="en-US" sz="2400"/>
              <a:t>What breaks if you have two people in red jackets?</a:t>
            </a:r>
            <a:endParaRPr lang="en-US" sz="2400">
              <a:ea typeface="Calibri"/>
              <a:cs typeface="Calibri"/>
            </a:endParaRPr>
          </a:p>
          <a:p>
            <a:pPr>
              <a:buFont typeface="Arial" panose="020B0604020202020204" pitchFamily="34" charset="0"/>
              <a:buChar char="•"/>
            </a:pPr>
            <a:r>
              <a:rPr lang="en-US" sz="2400"/>
              <a:t>This motivates Referring Expression Comprehension (</a:t>
            </a:r>
            <a:r>
              <a:rPr lang="en-US" sz="2400" err="1"/>
              <a:t>RefCOCO</a:t>
            </a:r>
            <a:r>
              <a:rPr lang="en-US" sz="2400"/>
              <a:t>)</a:t>
            </a:r>
            <a:endParaRPr lang="en-US" sz="2400">
              <a:ea typeface="Calibri"/>
              <a:cs typeface="Calibri"/>
            </a:endParaRPr>
          </a:p>
          <a:p>
            <a:pPr>
              <a:buFont typeface="Arial" panose="020B0604020202020204" pitchFamily="34" charset="0"/>
              <a:buChar char="•"/>
            </a:pPr>
            <a:r>
              <a:rPr lang="en-US" sz="2400"/>
              <a:t>Spatial, relational, attribute language all become necessary</a:t>
            </a:r>
            <a:endParaRPr lang="en-US" sz="2400">
              <a:ea typeface="Calibri"/>
              <a:cs typeface="Calibri"/>
            </a:endParaRPr>
          </a:p>
          <a:p>
            <a:endParaRPr lang="en-US" sz="2400">
              <a:ea typeface="Calibri"/>
              <a:cs typeface="Calibri"/>
            </a:endParaRPr>
          </a:p>
          <a:p>
            <a:pPr>
              <a:buNone/>
            </a:pPr>
            <a:r>
              <a:rPr lang="en-US" sz="2400" i="1"/>
              <a:t>"Detection is a broadcast — grounding is a pointer. The text query is the finger pointing at exactly one thing."</a:t>
            </a:r>
            <a:endParaRPr lang="en-US" sz="2400">
              <a:ea typeface="Calibri"/>
              <a:cs typeface="Calibri"/>
            </a:endParaRPr>
          </a:p>
        </p:txBody>
      </p:sp>
    </p:spTree>
    <p:extLst>
      <p:ext uri="{BB962C8B-B14F-4D97-AF65-F5344CB8AC3E}">
        <p14:creationId xmlns:p14="http://schemas.microsoft.com/office/powerpoint/2010/main" val="3336021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0B550D-8FDF-81E6-E3BB-B0EC1C2B7329}"/>
              </a:ext>
            </a:extLst>
          </p:cNvPr>
          <p:cNvSpPr txBox="1"/>
          <p:nvPr/>
        </p:nvSpPr>
        <p:spPr>
          <a:xfrm>
            <a:off x="312000" y="629783"/>
            <a:ext cx="6096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41413"/>
                </a:solidFill>
                <a:latin typeface="ui-monospace"/>
                <a:ea typeface="ui-monospace"/>
                <a:cs typeface="ui-monospace"/>
              </a:rPr>
              <a:t>query #312 (cup features in vector): </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score("cat") = </a:t>
            </a:r>
            <a:r>
              <a:rPr lang="en-US">
                <a:solidFill>
                  <a:srgbClr val="A32D2D"/>
                </a:solidFill>
                <a:latin typeface="ui-monospace"/>
                <a:ea typeface="ui-monospace"/>
                <a:cs typeface="ui-monospace"/>
              </a:rPr>
              <a:t>0.210</a:t>
            </a:r>
            <a:r>
              <a:rPr lang="en-US">
                <a:solidFill>
                  <a:srgbClr val="141413"/>
                </a:solidFill>
                <a:latin typeface="ui-monospace"/>
                <a:ea typeface="ui-monospace"/>
                <a:cs typeface="ui-monospace"/>
              </a:rPr>
              <a:t> score("cup") = </a:t>
            </a:r>
            <a:r>
              <a:rPr lang="en-US">
                <a:solidFill>
                  <a:srgbClr val="085041"/>
                </a:solidFill>
                <a:latin typeface="ui-monospace"/>
                <a:ea typeface="ui-monospace"/>
                <a:cs typeface="ui-monospace"/>
              </a:rPr>
              <a:t>0.731</a:t>
            </a:r>
            <a:r>
              <a:rPr lang="en-US">
                <a:solidFill>
                  <a:srgbClr val="141413"/>
                </a:solidFill>
                <a:latin typeface="ui-monospace"/>
                <a:ea typeface="ui-monospace"/>
                <a:cs typeface="ui-monospace"/>
              </a:rPr>
              <a:t> ← HIGH score("person") = </a:t>
            </a:r>
            <a:r>
              <a:rPr lang="en-US">
                <a:solidFill>
                  <a:srgbClr val="A32D2D"/>
                </a:solidFill>
                <a:latin typeface="ui-monospace"/>
                <a:ea typeface="ui-monospace"/>
                <a:cs typeface="ui-monospace"/>
              </a:rPr>
              <a:t>0.140</a:t>
            </a:r>
            <a:r>
              <a:rPr lang="en-US">
                <a:solidFill>
                  <a:srgbClr val="141413"/>
                </a:solidFill>
                <a:latin typeface="ui-monospace"/>
                <a:ea typeface="ui-monospace"/>
                <a:cs typeface="ui-monospace"/>
              </a:rPr>
              <a:t> → query absorbs "cup" label meaning</a:t>
            </a:r>
            <a:endParaRPr lang="en-US">
              <a:solidFill>
                <a:srgbClr val="000000"/>
              </a:solidFill>
              <a:latin typeface="Calibri" panose="020F0502020204030204"/>
              <a:ea typeface="Calibri" panose="020F0502020204030204"/>
              <a:cs typeface="Calibri" panose="020F0502020204030204"/>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query #8 (random background query):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score("cat") = </a:t>
            </a:r>
            <a:r>
              <a:rPr lang="en-US">
                <a:solidFill>
                  <a:srgbClr val="A32D2D"/>
                </a:solidFill>
                <a:latin typeface="ui-monospace"/>
                <a:ea typeface="ui-monospace"/>
                <a:cs typeface="ui-monospace"/>
              </a:rPr>
              <a:t>0.048</a:t>
            </a:r>
            <a:r>
              <a:rPr lang="en-US">
                <a:solidFill>
                  <a:srgbClr val="141413"/>
                </a:solidFill>
                <a:latin typeface="ui-monospace"/>
                <a:ea typeface="ui-monospace"/>
                <a:cs typeface="ui-monospace"/>
              </a:rPr>
              <a:t> score("cup") = </a:t>
            </a:r>
            <a:r>
              <a:rPr lang="en-US">
                <a:solidFill>
                  <a:srgbClr val="A32D2D"/>
                </a:solidFill>
                <a:latin typeface="ui-monospace"/>
                <a:ea typeface="ui-monospace"/>
                <a:cs typeface="ui-monospace"/>
              </a:rPr>
              <a:t>0.051</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score("person") = </a:t>
            </a:r>
            <a:r>
              <a:rPr lang="en-US">
                <a:solidFill>
                  <a:srgbClr val="A32D2D"/>
                </a:solidFill>
                <a:latin typeface="ui-monospace"/>
                <a:ea typeface="ui-monospace"/>
                <a:cs typeface="ui-monospace"/>
              </a:rPr>
              <a:t>0.039</a:t>
            </a:r>
            <a:r>
              <a:rPr lang="en-US">
                <a:solidFill>
                  <a:srgbClr val="141413"/>
                </a:solidFill>
                <a:latin typeface="ui-monospace"/>
                <a:ea typeface="ui-monospace"/>
                <a:cs typeface="ui-monospace"/>
              </a:rPr>
              <a:t> ← all low → query remains ungrounded → will score below threshold → discarded</a:t>
            </a:r>
            <a:endParaRPr lang="en-US">
              <a:ea typeface="Calibri"/>
              <a:cs typeface="Calibri"/>
            </a:endParaRPr>
          </a:p>
          <a:p>
            <a:pPr algn="ctr"/>
            <a:endParaRPr lang="en-US"/>
          </a:p>
        </p:txBody>
      </p:sp>
      <p:sp>
        <p:nvSpPr>
          <p:cNvPr id="3" name="TextBox 2">
            <a:extLst>
              <a:ext uri="{FF2B5EF4-FFF2-40B4-BE49-F238E27FC236}">
                <a16:creationId xmlns:a16="http://schemas.microsoft.com/office/drawing/2014/main" id="{44B0A6ED-4E8A-1D00-90E8-0E2F99A0FDE6}"/>
              </a:ext>
            </a:extLst>
          </p:cNvPr>
          <p:cNvSpPr txBox="1"/>
          <p:nvPr/>
        </p:nvSpPr>
        <p:spPr>
          <a:xfrm>
            <a:off x="312000" y="3206217"/>
            <a:ext cx="6096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Anthropic Sans"/>
                <a:ea typeface="Anthropic Sans"/>
                <a:cs typeface="Anthropic Sans"/>
              </a:rPr>
              <a:t>Op 4 — FFN</a:t>
            </a:r>
          </a:p>
          <a:p>
            <a:endParaRPr lang="en-US"/>
          </a:p>
          <a:p>
            <a:pPr algn="ctr"/>
            <a:endParaRPr lang="en-US"/>
          </a:p>
        </p:txBody>
      </p:sp>
      <p:sp>
        <p:nvSpPr>
          <p:cNvPr id="4" name="TextBox 3">
            <a:extLst>
              <a:ext uri="{FF2B5EF4-FFF2-40B4-BE49-F238E27FC236}">
                <a16:creationId xmlns:a16="http://schemas.microsoft.com/office/drawing/2014/main" id="{46BB59EC-F17F-2E16-B1AF-DA1BCB0D0312}"/>
              </a:ext>
            </a:extLst>
          </p:cNvPr>
          <p:cNvSpPr txBox="1"/>
          <p:nvPr/>
        </p:nvSpPr>
        <p:spPr>
          <a:xfrm>
            <a:off x="312000" y="3819435"/>
            <a:ext cx="60960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ui-monospace"/>
                <a:ea typeface="ui-monospace"/>
                <a:cs typeface="ui-monospace"/>
              </a:rPr>
              <a:t>Two linear layers + </a:t>
            </a:r>
            <a:r>
              <a:rPr lang="en-US" b="1" err="1">
                <a:solidFill>
                  <a:srgbClr val="141413"/>
                </a:solidFill>
                <a:latin typeface="ui-monospace"/>
                <a:ea typeface="ui-monospace"/>
                <a:cs typeface="ui-monospace"/>
              </a:rPr>
              <a:t>ReLU</a:t>
            </a:r>
            <a:r>
              <a:rPr lang="en-US" b="1">
                <a:solidFill>
                  <a:srgbClr val="141413"/>
                </a:solidFill>
                <a:latin typeface="ui-monospace"/>
                <a:ea typeface="ui-monospace"/>
                <a:cs typeface="ui-monospace"/>
              </a:rPr>
              <a:t> clean up and compress the updated query vector.</a:t>
            </a:r>
            <a:endParaRPr lang="en-US" b="1">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Runs identically for all 900 queries.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After ×6 decoder layers: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query #47 → strongly encodes cat location + cat label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query #312 → strongly encodes cup location + cup label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query #8 → weakly encodes anything → discarded at threshold</a:t>
            </a:r>
            <a:endParaRPr lang="en-US">
              <a:ea typeface="Calibri"/>
              <a:cs typeface="Calibri"/>
            </a:endParaRPr>
          </a:p>
          <a:p>
            <a:pPr algn="ctr"/>
            <a:endParaRPr lang="en-US"/>
          </a:p>
        </p:txBody>
      </p:sp>
      <p:sp>
        <p:nvSpPr>
          <p:cNvPr id="5" name="TextBox 4">
            <a:extLst>
              <a:ext uri="{FF2B5EF4-FFF2-40B4-BE49-F238E27FC236}">
                <a16:creationId xmlns:a16="http://schemas.microsoft.com/office/drawing/2014/main" id="{CA8B1994-B7CB-3CA5-385B-00162CD1DDD8}"/>
              </a:ext>
            </a:extLst>
          </p:cNvPr>
          <p:cNvSpPr txBox="1"/>
          <p:nvPr/>
        </p:nvSpPr>
        <p:spPr>
          <a:xfrm>
            <a:off x="6408000" y="603000"/>
            <a:ext cx="51840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141413"/>
                </a:solidFill>
                <a:ea typeface="+mn-lt"/>
                <a:cs typeface="+mn-lt"/>
              </a:rPr>
              <a:t>Box head — extract (cx, cy, w, h) from each query</a:t>
            </a:r>
            <a:endParaRPr lang="en-US" sz="2000" b="1">
              <a:ea typeface="+mn-lt"/>
              <a:cs typeface="+mn-lt"/>
            </a:endParaRPr>
          </a:p>
        </p:txBody>
      </p:sp>
      <p:sp>
        <p:nvSpPr>
          <p:cNvPr id="6" name="TextBox 5">
            <a:extLst>
              <a:ext uri="{FF2B5EF4-FFF2-40B4-BE49-F238E27FC236}">
                <a16:creationId xmlns:a16="http://schemas.microsoft.com/office/drawing/2014/main" id="{F23117E9-2738-A13D-E88E-A7AC0686D7E4}"/>
              </a:ext>
            </a:extLst>
          </p:cNvPr>
          <p:cNvSpPr txBox="1"/>
          <p:nvPr/>
        </p:nvSpPr>
        <p:spPr>
          <a:xfrm>
            <a:off x="6408000" y="1317000"/>
            <a:ext cx="5574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3D3D3A"/>
                </a:solidFill>
                <a:latin typeface="Anthropic Sans"/>
                <a:ea typeface="Anthropic Sans"/>
                <a:cs typeface="Anthropic Sans"/>
              </a:rPr>
              <a:t>A 3-layer MLP squeezes the 256-dim query down to 4 numbers.</a:t>
            </a:r>
          </a:p>
          <a:p>
            <a:endParaRPr lang="en-US"/>
          </a:p>
          <a:p>
            <a:pPr algn="ctr"/>
            <a:endParaRPr lang="en-US"/>
          </a:p>
        </p:txBody>
      </p:sp>
      <p:sp>
        <p:nvSpPr>
          <p:cNvPr id="7" name="TextBox 6">
            <a:extLst>
              <a:ext uri="{FF2B5EF4-FFF2-40B4-BE49-F238E27FC236}">
                <a16:creationId xmlns:a16="http://schemas.microsoft.com/office/drawing/2014/main" id="{1127C66E-0577-D2E3-0E73-CD6EDEA7E21C}"/>
              </a:ext>
            </a:extLst>
          </p:cNvPr>
          <p:cNvSpPr txBox="1"/>
          <p:nvPr/>
        </p:nvSpPr>
        <p:spPr>
          <a:xfrm>
            <a:off x="6408000" y="1917000"/>
            <a:ext cx="5370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85041"/>
                </a:solidFill>
                <a:latin typeface="ui-monospace"/>
                <a:ea typeface="ui-monospace"/>
                <a:cs typeface="ui-monospace"/>
              </a:rPr>
              <a:t>For query #47 (cat query):</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panose="020F0502020204030204"/>
              <a:cs typeface="Calibri" panose="020F0502020204030204"/>
            </a:endParaRPr>
          </a:p>
          <a:p>
            <a:r>
              <a:rPr lang="en-US" b="1">
                <a:solidFill>
                  <a:srgbClr val="141413"/>
                </a:solidFill>
                <a:latin typeface="ui-monospace"/>
                <a:ea typeface="ui-monospace"/>
                <a:cs typeface="ui-monospace"/>
              </a:rPr>
              <a:t>query_47 [256-dim] </a:t>
            </a:r>
            <a:endParaRPr lang="en-US" b="1">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Linear(256→256) + </a:t>
            </a:r>
            <a:r>
              <a:rPr lang="en-US" err="1">
                <a:solidFill>
                  <a:srgbClr val="141413"/>
                </a:solidFill>
                <a:latin typeface="ui-monospace"/>
                <a:ea typeface="ui-monospace"/>
                <a:cs typeface="ui-monospace"/>
              </a:rPr>
              <a:t>ReLU</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Linear(256→256) + </a:t>
            </a:r>
            <a:r>
              <a:rPr lang="en-US" err="1">
                <a:solidFill>
                  <a:srgbClr val="141413"/>
                </a:solidFill>
                <a:latin typeface="ui-monospace"/>
                <a:ea typeface="ui-monospace"/>
                <a:cs typeface="ui-monospace"/>
              </a:rPr>
              <a:t>ReLU</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Linear(256→4)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[0.30, 0.40, 0.20, 0.25]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     ↑       ↑       ↑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cx   cy     w       h (all relative to image size, 0–1)</a:t>
            </a:r>
            <a:endParaRPr lang="en-US">
              <a:ea typeface="Calibri"/>
              <a:cs typeface="Calibri"/>
            </a:endParaRPr>
          </a:p>
          <a:p>
            <a:pPr algn="ctr"/>
            <a:endParaRPr lang="en-US"/>
          </a:p>
        </p:txBody>
      </p:sp>
      <p:sp>
        <p:nvSpPr>
          <p:cNvPr id="8" name="TextBox 7">
            <a:extLst>
              <a:ext uri="{FF2B5EF4-FFF2-40B4-BE49-F238E27FC236}">
                <a16:creationId xmlns:a16="http://schemas.microsoft.com/office/drawing/2014/main" id="{97F08488-421D-4736-E4AD-0B398D70F3AC}"/>
              </a:ext>
            </a:extLst>
          </p:cNvPr>
          <p:cNvSpPr txBox="1"/>
          <p:nvPr/>
        </p:nvSpPr>
        <p:spPr>
          <a:xfrm>
            <a:off x="6408000" y="4353000"/>
            <a:ext cx="5603875"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ui-monospace"/>
                <a:ea typeface="ui-monospace"/>
                <a:cs typeface="ui-monospace"/>
              </a:rPr>
              <a:t>In pixels (on 640×640 image): </a:t>
            </a:r>
            <a:endParaRPr lang="en-US" b="1">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cx = 0.30 × 640 = 192 </a:t>
            </a:r>
            <a:r>
              <a:rPr lang="en-US" err="1">
                <a:solidFill>
                  <a:srgbClr val="141413"/>
                </a:solidFill>
                <a:latin typeface="ui-monospace"/>
                <a:ea typeface="ui-monospace"/>
                <a:cs typeface="ui-monospace"/>
              </a:rPr>
              <a:t>px</a:t>
            </a:r>
            <a:r>
              <a:rPr lang="en-US">
                <a:solidFill>
                  <a:srgbClr val="141413"/>
                </a:solidFill>
                <a:latin typeface="ui-monospace"/>
                <a:ea typeface="ui-monospace"/>
                <a:cs typeface="ui-monospace"/>
              </a:rPr>
              <a:t> from left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cy = 0.40 × 640 = 256 </a:t>
            </a:r>
            <a:r>
              <a:rPr lang="en-US" err="1">
                <a:solidFill>
                  <a:srgbClr val="141413"/>
                </a:solidFill>
                <a:latin typeface="ui-monospace"/>
                <a:ea typeface="ui-monospace"/>
                <a:cs typeface="ui-monospace"/>
              </a:rPr>
              <a:t>px</a:t>
            </a:r>
            <a:r>
              <a:rPr lang="en-US">
                <a:solidFill>
                  <a:srgbClr val="141413"/>
                </a:solidFill>
                <a:latin typeface="ui-monospace"/>
                <a:ea typeface="ui-monospace"/>
                <a:cs typeface="ui-monospace"/>
              </a:rPr>
              <a:t> from top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w = 0.20 × 640 = 128 </a:t>
            </a:r>
            <a:r>
              <a:rPr lang="en-US" err="1">
                <a:solidFill>
                  <a:srgbClr val="141413"/>
                </a:solidFill>
                <a:latin typeface="ui-monospace"/>
                <a:ea typeface="ui-monospace"/>
                <a:cs typeface="ui-monospace"/>
              </a:rPr>
              <a:t>px</a:t>
            </a:r>
            <a:r>
              <a:rPr lang="en-US">
                <a:solidFill>
                  <a:srgbClr val="141413"/>
                </a:solidFill>
                <a:latin typeface="ui-monospace"/>
                <a:ea typeface="ui-monospace"/>
                <a:cs typeface="ui-monospace"/>
              </a:rPr>
              <a:t> wide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h = 0.25 × 640 = 160 </a:t>
            </a:r>
            <a:r>
              <a:rPr lang="en-US" err="1">
                <a:solidFill>
                  <a:srgbClr val="141413"/>
                </a:solidFill>
                <a:latin typeface="ui-monospace"/>
                <a:ea typeface="ui-monospace"/>
                <a:cs typeface="ui-monospace"/>
              </a:rPr>
              <a:t>px</a:t>
            </a:r>
            <a:r>
              <a:rPr lang="en-US">
                <a:solidFill>
                  <a:srgbClr val="141413"/>
                </a:solidFill>
                <a:latin typeface="ui-monospace"/>
                <a:ea typeface="ui-monospace"/>
                <a:cs typeface="ui-monospace"/>
              </a:rPr>
              <a:t> tall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box covers x:[128..256], y:[176..336] ← the cat</a:t>
            </a:r>
            <a:endParaRPr lang="en-US">
              <a:ea typeface="Calibri"/>
              <a:cs typeface="Calibri"/>
            </a:endParaRPr>
          </a:p>
          <a:p>
            <a:pPr algn="ctr"/>
            <a:endParaRPr lang="en-US"/>
          </a:p>
        </p:txBody>
      </p:sp>
    </p:spTree>
    <p:extLst>
      <p:ext uri="{BB962C8B-B14F-4D97-AF65-F5344CB8AC3E}">
        <p14:creationId xmlns:p14="http://schemas.microsoft.com/office/powerpoint/2010/main" val="1145565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ross-modality&#10;&#10;AI-generated content may be incorrect.">
            <a:extLst>
              <a:ext uri="{FF2B5EF4-FFF2-40B4-BE49-F238E27FC236}">
                <a16:creationId xmlns:a16="http://schemas.microsoft.com/office/drawing/2014/main" id="{FF6E62A2-91B9-295C-CFCD-315ACF8772C7}"/>
              </a:ext>
            </a:extLst>
          </p:cNvPr>
          <p:cNvPicPr>
            <a:picLocks noChangeAspect="1"/>
          </p:cNvPicPr>
          <p:nvPr/>
        </p:nvPicPr>
        <p:blipFill>
          <a:blip r:embed="rId3"/>
          <a:stretch>
            <a:fillRect/>
          </a:stretch>
        </p:blipFill>
        <p:spPr>
          <a:xfrm>
            <a:off x="138088" y="93682"/>
            <a:ext cx="9294403" cy="6538115"/>
          </a:xfrm>
          <a:prstGeom prst="rect">
            <a:avLst/>
          </a:prstGeom>
        </p:spPr>
      </p:pic>
    </p:spTree>
    <p:extLst>
      <p:ext uri="{BB962C8B-B14F-4D97-AF65-F5344CB8AC3E}">
        <p14:creationId xmlns:p14="http://schemas.microsoft.com/office/powerpoint/2010/main" val="856250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ACC8A7-177E-988E-5351-6CF5F86CC2C8}"/>
              </a:ext>
            </a:extLst>
          </p:cNvPr>
          <p:cNvSpPr txBox="1"/>
          <p:nvPr/>
        </p:nvSpPr>
        <p:spPr>
          <a:xfrm>
            <a:off x="204000" y="225000"/>
            <a:ext cx="60960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C447C"/>
                </a:solidFill>
                <a:latin typeface="ui-monospace"/>
                <a:ea typeface="ui-monospace"/>
                <a:cs typeface="ui-monospace"/>
              </a:rPr>
              <a:t>For query #312 (cup query):</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output = [0.55, 0.30, 0.15, 0.20]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box covers x:[313..409], y:[128..192] ← the cup</a:t>
            </a:r>
            <a:endParaRPr lang="en-US">
              <a:ea typeface="Calibri"/>
              <a:cs typeface="Calibri"/>
            </a:endParaRPr>
          </a:p>
          <a:p>
            <a:endParaRPr lang="en-US">
              <a:solidFill>
                <a:srgbClr val="141413"/>
              </a:solidFill>
              <a:latin typeface="ui-monospace"/>
              <a:ea typeface="Calibri"/>
              <a:cs typeface="Calibri"/>
            </a:endParaRPr>
          </a:p>
          <a:p>
            <a:pPr algn="ctr"/>
            <a:endParaRPr lang="en-US">
              <a:solidFill>
                <a:srgbClr val="000000"/>
              </a:solidFill>
              <a:latin typeface="Calibri" panose="020F0502020204030204"/>
              <a:ea typeface="Calibri"/>
              <a:cs typeface="Calibri"/>
            </a:endParaRPr>
          </a:p>
        </p:txBody>
      </p:sp>
      <p:sp>
        <p:nvSpPr>
          <p:cNvPr id="3" name="TextBox 2">
            <a:extLst>
              <a:ext uri="{FF2B5EF4-FFF2-40B4-BE49-F238E27FC236}">
                <a16:creationId xmlns:a16="http://schemas.microsoft.com/office/drawing/2014/main" id="{436D40FB-0B9D-7EA2-4551-79F5CDC8224A}"/>
              </a:ext>
            </a:extLst>
          </p:cNvPr>
          <p:cNvSpPr txBox="1"/>
          <p:nvPr/>
        </p:nvSpPr>
        <p:spPr>
          <a:xfrm>
            <a:off x="204000" y="1179000"/>
            <a:ext cx="609600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A32D2D"/>
                </a:solidFill>
                <a:latin typeface="ui-monospace"/>
                <a:ea typeface="ui-monospace"/>
                <a:cs typeface="ui-monospace"/>
              </a:rPr>
              <a:t>Training losses (run during training, not at inference):</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L1 loss = |0.30-0.29| + |0.40-0.41| + |0.20-0.21| + |0.25-0.24| = 0.04</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a:t>
            </a:r>
            <a:r>
              <a:rPr lang="en-US" err="1">
                <a:solidFill>
                  <a:srgbClr val="141413"/>
                </a:solidFill>
                <a:latin typeface="ui-monospace"/>
                <a:ea typeface="ui-monospace"/>
                <a:cs typeface="ui-monospace"/>
              </a:rPr>
              <a:t>GIoU</a:t>
            </a:r>
            <a:r>
              <a:rPr lang="en-US">
                <a:solidFill>
                  <a:srgbClr val="141413"/>
                </a:solidFill>
                <a:latin typeface="ui-monospace"/>
                <a:ea typeface="ui-monospace"/>
                <a:cs typeface="ui-monospace"/>
              </a:rPr>
              <a:t> = 1 - </a:t>
            </a:r>
            <a:r>
              <a:rPr lang="en-US" err="1">
                <a:solidFill>
                  <a:srgbClr val="141413"/>
                </a:solidFill>
                <a:latin typeface="ui-monospace"/>
                <a:ea typeface="ui-monospace"/>
                <a:cs typeface="ui-monospace"/>
              </a:rPr>
              <a:t>IoU</a:t>
            </a:r>
            <a:r>
              <a:rPr lang="en-US">
                <a:solidFill>
                  <a:srgbClr val="141413"/>
                </a:solidFill>
                <a:latin typeface="ui-monospace"/>
                <a:ea typeface="ui-monospace"/>
                <a:cs typeface="ui-monospace"/>
              </a:rPr>
              <a:t> + penalty = 0.03 (good overlap with ground truth)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Total box loss = 5.0 × L1 + 2.0 × </a:t>
            </a:r>
            <a:r>
              <a:rPr lang="en-US" err="1">
                <a:solidFill>
                  <a:srgbClr val="141413"/>
                </a:solidFill>
                <a:latin typeface="ui-monospace"/>
                <a:ea typeface="ui-monospace"/>
                <a:cs typeface="ui-monospace"/>
              </a:rPr>
              <a:t>GIoU</a:t>
            </a:r>
            <a:r>
              <a:rPr lang="en-US">
                <a:solidFill>
                  <a:srgbClr val="141413"/>
                </a:solidFill>
                <a:latin typeface="ui-monospace"/>
                <a:ea typeface="ui-monospace"/>
                <a:cs typeface="ui-monospace"/>
              </a:rPr>
              <a:t> ← weights from paper</a:t>
            </a:r>
            <a:endParaRPr lang="en-US">
              <a:ea typeface="Calibri"/>
              <a:cs typeface="Calibri"/>
            </a:endParaRPr>
          </a:p>
          <a:p>
            <a:pPr algn="ctr"/>
            <a:endParaRPr lang="en-US"/>
          </a:p>
        </p:txBody>
      </p:sp>
      <p:sp>
        <p:nvSpPr>
          <p:cNvPr id="4" name="TextBox 3">
            <a:extLst>
              <a:ext uri="{FF2B5EF4-FFF2-40B4-BE49-F238E27FC236}">
                <a16:creationId xmlns:a16="http://schemas.microsoft.com/office/drawing/2014/main" id="{BB0A91D0-65A9-2937-81E1-6514221ADB7B}"/>
              </a:ext>
            </a:extLst>
          </p:cNvPr>
          <p:cNvSpPr txBox="1"/>
          <p:nvPr/>
        </p:nvSpPr>
        <p:spPr>
          <a:xfrm>
            <a:off x="204000" y="3015000"/>
            <a:ext cx="60960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141413"/>
                </a:solidFill>
                <a:latin typeface="Anthropic Sans"/>
                <a:ea typeface="Anthropic Sans"/>
                <a:cs typeface="Anthropic Sans"/>
              </a:rPr>
              <a:t>Label head — score every text token for each query</a:t>
            </a:r>
            <a:endParaRPr lang="en-US" sz="2000" b="1">
              <a:ea typeface="Calibri"/>
              <a:cs typeface="Calibri"/>
            </a:endParaRPr>
          </a:p>
          <a:p>
            <a:pPr algn="ctr"/>
            <a:endParaRPr lang="en-US" b="1">
              <a:ea typeface="Calibri"/>
              <a:cs typeface="Calibri"/>
            </a:endParaRPr>
          </a:p>
        </p:txBody>
      </p:sp>
      <p:sp>
        <p:nvSpPr>
          <p:cNvPr id="5" name="TextBox 4">
            <a:extLst>
              <a:ext uri="{FF2B5EF4-FFF2-40B4-BE49-F238E27FC236}">
                <a16:creationId xmlns:a16="http://schemas.microsoft.com/office/drawing/2014/main" id="{394E9D17-7549-E188-1263-A977AC8F6D41}"/>
              </a:ext>
            </a:extLst>
          </p:cNvPr>
          <p:cNvSpPr txBox="1"/>
          <p:nvPr/>
        </p:nvSpPr>
        <p:spPr>
          <a:xfrm>
            <a:off x="204000" y="3435000"/>
            <a:ext cx="6096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3D3D3A"/>
                </a:solidFill>
                <a:latin typeface="Anthropic Sans"/>
                <a:ea typeface="Anthropic Sans"/>
                <a:cs typeface="Anthropic Sans"/>
              </a:rPr>
              <a:t>No new parameters — just a dot product of the query against the text features, then sigmoid.</a:t>
            </a:r>
          </a:p>
          <a:p>
            <a:endParaRPr lang="en-US"/>
          </a:p>
          <a:p>
            <a:pPr algn="ctr"/>
            <a:endParaRPr lang="en-US"/>
          </a:p>
        </p:txBody>
      </p:sp>
      <p:sp>
        <p:nvSpPr>
          <p:cNvPr id="6" name="TextBox 5">
            <a:extLst>
              <a:ext uri="{FF2B5EF4-FFF2-40B4-BE49-F238E27FC236}">
                <a16:creationId xmlns:a16="http://schemas.microsoft.com/office/drawing/2014/main" id="{C14DA615-3727-B1D3-89C6-D2C3DE6715C5}"/>
              </a:ext>
            </a:extLst>
          </p:cNvPr>
          <p:cNvSpPr txBox="1"/>
          <p:nvPr/>
        </p:nvSpPr>
        <p:spPr>
          <a:xfrm>
            <a:off x="204000" y="4227000"/>
            <a:ext cx="60960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41413"/>
                </a:solidFill>
                <a:latin typeface="ui-monospace"/>
                <a:ea typeface="ui-monospace"/>
                <a:cs typeface="ui-monospace"/>
              </a:rPr>
              <a:t>logits = query_47 · X_Tᵀ shape: [1, 6]</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 = [</a:t>
            </a:r>
            <a:r>
              <a:rPr lang="en-US" err="1">
                <a:solidFill>
                  <a:srgbClr val="141413"/>
                </a:solidFill>
                <a:latin typeface="ui-monospace"/>
                <a:ea typeface="ui-monospace"/>
                <a:cs typeface="ui-monospace"/>
              </a:rPr>
              <a:t>score_cat</a:t>
            </a:r>
            <a:r>
              <a:rPr lang="en-US">
                <a:solidFill>
                  <a:srgbClr val="141413"/>
                </a:solidFill>
                <a:latin typeface="ui-monospace"/>
                <a:ea typeface="ui-monospace"/>
                <a:cs typeface="ui-monospace"/>
              </a:rPr>
              <a:t>, score_., </a:t>
            </a:r>
            <a:r>
              <a:rPr lang="en-US" err="1">
                <a:solidFill>
                  <a:srgbClr val="141413"/>
                </a:solidFill>
                <a:latin typeface="ui-monospace"/>
                <a:ea typeface="ui-monospace"/>
                <a:cs typeface="ui-monospace"/>
              </a:rPr>
              <a:t>score_cup</a:t>
            </a:r>
            <a:r>
              <a:rPr lang="en-US">
                <a:solidFill>
                  <a:srgbClr val="141413"/>
                </a:solidFill>
                <a:latin typeface="ui-monospace"/>
                <a:ea typeface="ui-monospace"/>
                <a:cs typeface="ui-monospace"/>
              </a:rPr>
              <a:t>, score_., </a:t>
            </a:r>
            <a:r>
              <a:rPr lang="en-US" err="1">
                <a:solidFill>
                  <a:srgbClr val="141413"/>
                </a:solidFill>
                <a:latin typeface="ui-monospace"/>
                <a:ea typeface="ui-monospace"/>
                <a:cs typeface="ui-monospace"/>
              </a:rPr>
              <a:t>score_person</a:t>
            </a:r>
            <a:r>
              <a:rPr lang="en-US">
                <a:solidFill>
                  <a:srgbClr val="141413"/>
                </a:solidFill>
                <a:latin typeface="ui-monospace"/>
                <a:ea typeface="ui-monospace"/>
                <a:cs typeface="ui-monospace"/>
              </a:rPr>
              <a:t>, score_.]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[ 2.41, 0.80, 0.58, 0.61, 1.02, 0.73 ]</a:t>
            </a:r>
            <a:endParaRPr lang="en-US">
              <a:ea typeface="Calibri"/>
              <a:cs typeface="Calibri"/>
            </a:endParaRPr>
          </a:p>
          <a:p>
            <a:pPr algn="ctr"/>
            <a:endParaRPr lang="en-US"/>
          </a:p>
        </p:txBody>
      </p:sp>
      <p:sp>
        <p:nvSpPr>
          <p:cNvPr id="7" name="TextBox 6">
            <a:extLst>
              <a:ext uri="{FF2B5EF4-FFF2-40B4-BE49-F238E27FC236}">
                <a16:creationId xmlns:a16="http://schemas.microsoft.com/office/drawing/2014/main" id="{EFDE0C60-14C6-CA6F-BF8A-73E5B8184A47}"/>
              </a:ext>
            </a:extLst>
          </p:cNvPr>
          <p:cNvSpPr txBox="1"/>
          <p:nvPr/>
        </p:nvSpPr>
        <p:spPr>
          <a:xfrm>
            <a:off x="108000" y="5409000"/>
            <a:ext cx="609600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ui-monospace"/>
                <a:ea typeface="ui-monospace"/>
                <a:cs typeface="ui-monospace"/>
              </a:rPr>
              <a:t>sigmoid per logit (independent, not competing):</a:t>
            </a:r>
            <a:endParaRPr lang="en-US" b="1">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P("cat") = sigmoid(2.41) = </a:t>
            </a:r>
            <a:r>
              <a:rPr lang="en-US">
                <a:solidFill>
                  <a:srgbClr val="085041"/>
                </a:solidFill>
                <a:latin typeface="ui-monospace"/>
                <a:ea typeface="ui-monospace"/>
                <a:cs typeface="ui-monospace"/>
              </a:rPr>
              <a:t>0.918</a:t>
            </a:r>
            <a:r>
              <a:rPr lang="en-US">
                <a:solidFill>
                  <a:srgbClr val="141413"/>
                </a:solidFill>
                <a:latin typeface="ui-monospace"/>
                <a:ea typeface="ui-monospace"/>
                <a:cs typeface="ui-monospace"/>
              </a:rPr>
              <a:t> ← very high</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P(".") = sigmoid(0.80) = 0.690 ← ignored (period token) P("cup") = sigmoid(0.58) = </a:t>
            </a:r>
            <a:r>
              <a:rPr lang="en-US">
                <a:solidFill>
                  <a:srgbClr val="A32D2D"/>
                </a:solidFill>
                <a:latin typeface="ui-monospace"/>
                <a:ea typeface="ui-monospace"/>
                <a:cs typeface="ui-monospace"/>
              </a:rPr>
              <a:t>0.641</a:t>
            </a:r>
            <a:r>
              <a:rPr lang="en-US">
                <a:solidFill>
                  <a:srgbClr val="141413"/>
                </a:solidFill>
                <a:latin typeface="ui-monospace"/>
                <a:ea typeface="ui-monospace"/>
                <a:cs typeface="ui-monospace"/>
              </a:rPr>
              <a:t> ← below threshold P("person") = sigmoid(1.02) = </a:t>
            </a:r>
            <a:r>
              <a:rPr lang="en-US">
                <a:solidFill>
                  <a:srgbClr val="A32D2D"/>
                </a:solidFill>
                <a:latin typeface="ui-monospace"/>
                <a:ea typeface="ui-monospace"/>
                <a:cs typeface="ui-monospace"/>
              </a:rPr>
              <a:t>0.735</a:t>
            </a:r>
            <a:r>
              <a:rPr lang="en-US">
                <a:solidFill>
                  <a:srgbClr val="141413"/>
                </a:solidFill>
                <a:latin typeface="ui-monospace"/>
                <a:ea typeface="ui-monospace"/>
                <a:cs typeface="ui-monospace"/>
              </a:rPr>
              <a:t> ← below threshold</a:t>
            </a:r>
            <a:endParaRPr lang="en-US">
              <a:ea typeface="Calibri"/>
              <a:cs typeface="Calibri"/>
            </a:endParaRPr>
          </a:p>
          <a:p>
            <a:pPr algn="ctr"/>
            <a:endParaRPr lang="en-US"/>
          </a:p>
        </p:txBody>
      </p:sp>
      <p:sp>
        <p:nvSpPr>
          <p:cNvPr id="8" name="TextBox 7">
            <a:extLst>
              <a:ext uri="{FF2B5EF4-FFF2-40B4-BE49-F238E27FC236}">
                <a16:creationId xmlns:a16="http://schemas.microsoft.com/office/drawing/2014/main" id="{8F199441-BBAA-57CE-825F-615FCA5969C5}"/>
              </a:ext>
            </a:extLst>
          </p:cNvPr>
          <p:cNvSpPr txBox="1"/>
          <p:nvPr/>
        </p:nvSpPr>
        <p:spPr>
          <a:xfrm>
            <a:off x="6300000" y="699000"/>
            <a:ext cx="6096000" cy="646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41413"/>
                </a:solidFill>
                <a:latin typeface="ui-monospace"/>
                <a:ea typeface="ui-monospace"/>
                <a:cs typeface="ui-monospace"/>
              </a:rPr>
              <a:t>Label = token with highest score = </a:t>
            </a:r>
            <a:r>
              <a:rPr lang="en-US">
                <a:solidFill>
                  <a:srgbClr val="085041"/>
                </a:solidFill>
                <a:latin typeface="ui-monospace"/>
                <a:ea typeface="ui-monospace"/>
                <a:cs typeface="ui-monospace"/>
              </a:rPr>
              <a:t>"cat"</a:t>
            </a:r>
            <a:r>
              <a:rPr lang="en-US">
                <a:solidFill>
                  <a:srgbClr val="141413"/>
                </a:solidFill>
                <a:latin typeface="ui-monospace"/>
                <a:ea typeface="ui-monospace"/>
                <a:cs typeface="ui-monospace"/>
              </a:rPr>
              <a:t> ✓ </a:t>
            </a:r>
            <a:endParaRPr lang="en-US">
              <a:solidFill>
                <a:srgbClr val="000000"/>
              </a:solidFill>
              <a:latin typeface="Calibri" panose="020F0502020204030204"/>
              <a:ea typeface="Calibri" panose="020F0502020204030204"/>
              <a:cs typeface="Calibri" panose="020F0502020204030204"/>
            </a:endParaRPr>
          </a:p>
          <a:p>
            <a:r>
              <a:rPr lang="en-US">
                <a:solidFill>
                  <a:srgbClr val="0C447C"/>
                </a:solidFill>
                <a:latin typeface="ui-monospace"/>
                <a:ea typeface="ui-monospace"/>
                <a:cs typeface="ui-monospace"/>
              </a:rPr>
              <a:t>For query #312 (cup query):</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P("cat") = sigmoid(0.61) = </a:t>
            </a:r>
            <a:r>
              <a:rPr lang="en-US">
                <a:solidFill>
                  <a:srgbClr val="A32D2D"/>
                </a:solidFill>
                <a:latin typeface="ui-monospace"/>
                <a:ea typeface="ui-monospace"/>
                <a:cs typeface="ui-monospace"/>
              </a:rPr>
              <a:t>0.648</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P("cup") = sigmoid(2.51) = </a:t>
            </a:r>
            <a:r>
              <a:rPr lang="en-US">
                <a:solidFill>
                  <a:srgbClr val="085041"/>
                </a:solidFill>
                <a:latin typeface="ui-monospace"/>
                <a:ea typeface="ui-monospace"/>
                <a:cs typeface="ui-monospace"/>
              </a:rPr>
              <a:t>0.925</a:t>
            </a:r>
            <a:r>
              <a:rPr lang="en-US">
                <a:solidFill>
                  <a:srgbClr val="141413"/>
                </a:solidFill>
                <a:latin typeface="ui-monospace"/>
                <a:ea typeface="ui-monospace"/>
                <a:cs typeface="ui-monospace"/>
              </a:rPr>
              <a:t> ← very high</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P("person") = sigmoid(0.44) = </a:t>
            </a:r>
            <a:r>
              <a:rPr lang="en-US">
                <a:solidFill>
                  <a:srgbClr val="A32D2D"/>
                </a:solidFill>
                <a:latin typeface="ui-monospace"/>
                <a:ea typeface="ui-monospace"/>
                <a:cs typeface="ui-monospace"/>
              </a:rPr>
              <a:t>0.608</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Label = </a:t>
            </a:r>
            <a:r>
              <a:rPr lang="en-US">
                <a:solidFill>
                  <a:srgbClr val="0C447C"/>
                </a:solidFill>
                <a:latin typeface="ui-monospace"/>
                <a:ea typeface="ui-monospace"/>
                <a:cs typeface="ui-monospace"/>
              </a:rPr>
              <a:t>"cup"</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a:t>
            </a:r>
            <a:r>
              <a:rPr lang="en-US">
                <a:solidFill>
                  <a:srgbClr val="A32D2D"/>
                </a:solidFill>
                <a:latin typeface="ui-monospace"/>
                <a:ea typeface="ui-monospace"/>
                <a:cs typeface="ui-monospace"/>
              </a:rPr>
              <a:t>For ALL queries (person check):</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best P("person") across all 900 queries = 0.31</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threshold = 0.30 → just barely passes but NMS removes it because no query has image features grounded to a person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no "person" box in final output </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 </a:t>
            </a:r>
            <a:r>
              <a:rPr lang="en-US">
                <a:solidFill>
                  <a:srgbClr val="854F0B"/>
                </a:solidFill>
                <a:latin typeface="ui-monospace"/>
                <a:ea typeface="ui-monospace"/>
                <a:cs typeface="ui-monospace"/>
              </a:rPr>
              <a:t>Training loss — focal loss:</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err="1">
                <a:solidFill>
                  <a:srgbClr val="141413"/>
                </a:solidFill>
                <a:latin typeface="ui-monospace"/>
                <a:ea typeface="ui-monospace"/>
                <a:cs typeface="ui-monospace"/>
              </a:rPr>
              <a:t>focal_loss</a:t>
            </a:r>
            <a:r>
              <a:rPr lang="en-US">
                <a:solidFill>
                  <a:srgbClr val="141413"/>
                </a:solidFill>
                <a:latin typeface="ui-monospace"/>
                <a:ea typeface="ui-monospace"/>
                <a:cs typeface="ui-monospace"/>
              </a:rPr>
              <a:t> = -(1-p)^γ · log(p) where γ=2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For query #47 on "cat" (p=0.918):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loss = -(1-0.918)² × log(0.918) = -(0.006) × (-0.086) = 0.0005 ← tiny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For query #47 on "person" (p=0.735, but GT=0, person not in image):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loss = -(1-0.265)² × log(0.265)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-(0.540) × (-1.328) = 0.717 ← large → forces model to suppress "person" for this query</a:t>
            </a:r>
            <a:endParaRPr lang="en-US">
              <a:ea typeface="Calibri"/>
              <a:cs typeface="Calibri"/>
            </a:endParaRPr>
          </a:p>
          <a:p>
            <a:pPr algn="ctr"/>
            <a:endParaRPr lang="en-US"/>
          </a:p>
        </p:txBody>
      </p:sp>
    </p:spTree>
    <p:extLst>
      <p:ext uri="{BB962C8B-B14F-4D97-AF65-F5344CB8AC3E}">
        <p14:creationId xmlns:p14="http://schemas.microsoft.com/office/powerpoint/2010/main" val="2229295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617770-B84C-BF1A-B41E-C0D2A4486F27}"/>
              </a:ext>
            </a:extLst>
          </p:cNvPr>
          <p:cNvPicPr>
            <a:picLocks noChangeAspect="1"/>
          </p:cNvPicPr>
          <p:nvPr/>
        </p:nvPicPr>
        <p:blipFill>
          <a:blip r:embed="rId3"/>
          <a:stretch>
            <a:fillRect/>
          </a:stretch>
        </p:blipFill>
        <p:spPr>
          <a:xfrm>
            <a:off x="357808" y="766762"/>
            <a:ext cx="11465338" cy="5887692"/>
          </a:xfrm>
          <a:prstGeom prst="rect">
            <a:avLst/>
          </a:prstGeom>
        </p:spPr>
      </p:pic>
    </p:spTree>
    <p:extLst>
      <p:ext uri="{BB962C8B-B14F-4D97-AF65-F5344CB8AC3E}">
        <p14:creationId xmlns:p14="http://schemas.microsoft.com/office/powerpoint/2010/main" val="1420484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9CBFE6-1E58-D6E8-47C2-D95D40A0E268}"/>
              </a:ext>
            </a:extLst>
          </p:cNvPr>
          <p:cNvSpPr txBox="1"/>
          <p:nvPr/>
        </p:nvSpPr>
        <p:spPr>
          <a:xfrm>
            <a:off x="192000" y="153000"/>
            <a:ext cx="907773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141413"/>
                </a:solidFill>
                <a:latin typeface="Anthropic Sans"/>
                <a:ea typeface="Anthropic Sans"/>
                <a:cs typeface="Anthropic Sans"/>
              </a:rPr>
              <a:t>Final output — threshold + NMS + result</a:t>
            </a:r>
            <a:endParaRPr lang="en-US" sz="3600" b="1">
              <a:ea typeface="Calibri"/>
              <a:cs typeface="Calibri"/>
            </a:endParaRPr>
          </a:p>
          <a:p>
            <a:pPr algn="ctr"/>
            <a:endParaRPr lang="en-US" sz="3600" b="1">
              <a:ea typeface="Calibri"/>
              <a:cs typeface="Calibri"/>
            </a:endParaRPr>
          </a:p>
        </p:txBody>
      </p:sp>
      <p:sp>
        <p:nvSpPr>
          <p:cNvPr id="3" name="TextBox 2">
            <a:extLst>
              <a:ext uri="{FF2B5EF4-FFF2-40B4-BE49-F238E27FC236}">
                <a16:creationId xmlns:a16="http://schemas.microsoft.com/office/drawing/2014/main" id="{0836F726-4EB3-B7AD-3261-7E4589D56E61}"/>
              </a:ext>
            </a:extLst>
          </p:cNvPr>
          <p:cNvSpPr txBox="1"/>
          <p:nvPr/>
        </p:nvSpPr>
        <p:spPr>
          <a:xfrm>
            <a:off x="192000" y="1387783"/>
            <a:ext cx="609600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854F0B"/>
                </a:solidFill>
                <a:latin typeface="ui-monospace"/>
                <a:ea typeface="ui-monospace"/>
                <a:cs typeface="ui-monospace"/>
              </a:rPr>
              <a:t>Step 1 — apply score threshold (0.30):</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panose="020F0502020204030204"/>
              <a:cs typeface="Calibri" panose="020F0502020204030204"/>
            </a:endParaRPr>
          </a:p>
          <a:p>
            <a:r>
              <a:rPr lang="en-US">
                <a:solidFill>
                  <a:srgbClr val="141413"/>
                </a:solidFill>
                <a:latin typeface="ui-monospace"/>
                <a:ea typeface="ui-monospace"/>
                <a:cs typeface="ui-monospace"/>
              </a:rPr>
              <a:t>query #47: P("cat")=0.918 &gt; 0.30 ✓ keep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query #312: P("cup")=0.925 &gt; 0.30 ✓ keep</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query #8: max score=0.051 &lt; 0.30 ✗ drop ... (most of 900 queries dropped here) </a:t>
            </a:r>
            <a:endParaRPr lang="en-US">
              <a:solidFill>
                <a:srgbClr val="000000"/>
              </a:solidFill>
              <a:latin typeface="Calibri" panose="020F0502020204030204"/>
              <a:ea typeface="Calibri"/>
              <a:cs typeface="Calibri"/>
            </a:endParaRPr>
          </a:p>
          <a:p>
            <a:r>
              <a:rPr lang="en-US">
                <a:solidFill>
                  <a:srgbClr val="854F0B"/>
                </a:solidFill>
                <a:latin typeface="ui-monospace"/>
                <a:ea typeface="ui-monospace"/>
                <a:cs typeface="ui-monospace"/>
              </a:rPr>
              <a:t>Step 2 — non-maximum suppression (NMS):</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Multiple queries may cover the same cat from slightly different positions</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 NMS keeps only the highest-scoring query per region </a:t>
            </a:r>
            <a:endParaRPr lang="en-US">
              <a:solidFill>
                <a:srgbClr val="000000"/>
              </a:solidFill>
              <a:latin typeface="Calibri" panose="020F0502020204030204"/>
              <a:ea typeface="Calibri"/>
              <a:cs typeface="Calibri"/>
            </a:endParaRPr>
          </a:p>
          <a:p>
            <a:r>
              <a:rPr lang="en-US" err="1">
                <a:solidFill>
                  <a:srgbClr val="141413"/>
                </a:solidFill>
                <a:latin typeface="ui-monospace"/>
                <a:ea typeface="ui-monospace"/>
                <a:cs typeface="ui-monospace"/>
              </a:rPr>
              <a:t>IoU</a:t>
            </a:r>
            <a:r>
              <a:rPr lang="en-US">
                <a:solidFill>
                  <a:srgbClr val="141413"/>
                </a:solidFill>
                <a:latin typeface="ui-monospace"/>
                <a:ea typeface="ui-monospace"/>
                <a:cs typeface="ui-monospace"/>
              </a:rPr>
              <a:t> threshold: if two boxes overlap &gt; 0.5, keep only the better one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Cat region: 6 queries survived threshold, best is #47 (P=0.918) → keep #47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Cup region: 2 queries survived threshold, best is #312 (P=0.925) → keep #312</a:t>
            </a:r>
            <a:endParaRPr lang="en-US">
              <a:ea typeface="Calibri"/>
              <a:cs typeface="Calibri"/>
            </a:endParaRPr>
          </a:p>
          <a:p>
            <a:pPr algn="ctr"/>
            <a:endParaRPr lang="en-US"/>
          </a:p>
        </p:txBody>
      </p:sp>
      <p:sp>
        <p:nvSpPr>
          <p:cNvPr id="4" name="TextBox 3">
            <a:extLst>
              <a:ext uri="{FF2B5EF4-FFF2-40B4-BE49-F238E27FC236}">
                <a16:creationId xmlns:a16="http://schemas.microsoft.com/office/drawing/2014/main" id="{5AE3208E-6FEB-4E49-C1AA-FE510D9D9953}"/>
              </a:ext>
            </a:extLst>
          </p:cNvPr>
          <p:cNvSpPr txBox="1"/>
          <p:nvPr/>
        </p:nvSpPr>
        <p:spPr>
          <a:xfrm>
            <a:off x="6096000" y="1100652"/>
            <a:ext cx="6096000"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854F0B"/>
                </a:solidFill>
                <a:latin typeface="ui-monospace"/>
                <a:ea typeface="ui-monospace"/>
                <a:cs typeface="ui-monospace"/>
              </a:rPr>
              <a:t>Step 3 — Hungarian matching (training only):</a:t>
            </a:r>
            <a:endParaRPr lang="en-US">
              <a:solidFill>
                <a:srgbClr val="000000"/>
              </a:solidFill>
              <a:latin typeface="Calibri" panose="020F0502020204030204"/>
              <a:ea typeface="Calibri" panose="020F0502020204030204"/>
              <a:cs typeface="Calibri" panose="020F0502020204030204"/>
            </a:endParaRPr>
          </a:p>
          <a:p>
            <a:endParaRPr lang="en-US">
              <a:solidFill>
                <a:srgbClr val="141413"/>
              </a:solidFill>
              <a:latin typeface="ui-monospace"/>
              <a:ea typeface="ui-monospace"/>
              <a:cs typeface="ui-monospace"/>
            </a:endParaRPr>
          </a:p>
          <a:p>
            <a:r>
              <a:rPr lang="en-US">
                <a:solidFill>
                  <a:srgbClr val="141413"/>
                </a:solidFill>
                <a:latin typeface="ui-monospace"/>
                <a:ea typeface="ui-monospace"/>
                <a:cs typeface="ui-monospace"/>
              </a:rPr>
              <a:t>During training, predicted boxes are matched to ground truth using bipartite matching that </a:t>
            </a:r>
            <a:r>
              <a:rPr lang="en-US" err="1">
                <a:solidFill>
                  <a:srgbClr val="141413"/>
                </a:solidFill>
                <a:latin typeface="ui-monospace"/>
                <a:ea typeface="ui-monospace"/>
                <a:cs typeface="ui-monospace"/>
              </a:rPr>
              <a:t>minimises</a:t>
            </a:r>
            <a:r>
              <a:rPr lang="en-US">
                <a:solidFill>
                  <a:srgbClr val="141413"/>
                </a:solidFill>
                <a:latin typeface="ui-monospace"/>
                <a:ea typeface="ui-monospace"/>
                <a:cs typeface="ui-monospace"/>
              </a:rPr>
              <a:t> combined box + classification cost. At inference, this step is skipped.</a:t>
            </a:r>
            <a:endParaRPr lang="en-US">
              <a:solidFill>
                <a:srgbClr val="000000"/>
              </a:solidFill>
              <a:latin typeface="Calibri" panose="020F0502020204030204"/>
              <a:ea typeface="Calibri"/>
              <a:cs typeface="Calibri"/>
            </a:endParaRPr>
          </a:p>
          <a:p>
            <a:endParaRPr lang="en-US">
              <a:solidFill>
                <a:srgbClr val="141413"/>
              </a:solidFill>
              <a:latin typeface="ui-monospace"/>
              <a:ea typeface="ui-monospace"/>
              <a:cs typeface="ui-monospace"/>
            </a:endParaRPr>
          </a:p>
          <a:p>
            <a:r>
              <a:rPr lang="en-US">
                <a:solidFill>
                  <a:srgbClr val="085041"/>
                </a:solidFill>
                <a:latin typeface="ui-monospace"/>
                <a:ea typeface="ui-monospace"/>
                <a:cs typeface="ui-monospace"/>
              </a:rPr>
              <a:t>Final output:</a:t>
            </a:r>
            <a:r>
              <a:rPr lang="en-US">
                <a:solidFill>
                  <a:srgbClr val="141413"/>
                </a:solidFill>
                <a:latin typeface="ui-monospace"/>
                <a:ea typeface="ui-monospace"/>
                <a:cs typeface="ui-monospace"/>
              </a:rPr>
              <a:t> </a:t>
            </a:r>
            <a:endParaRPr lang="en-US">
              <a:solidFill>
                <a:srgbClr val="000000"/>
              </a:solidFill>
              <a:latin typeface="Calibri" panose="020F0502020204030204"/>
              <a:ea typeface="Calibri"/>
              <a:cs typeface="Calibri"/>
            </a:endParaRPr>
          </a:p>
          <a:p>
            <a:r>
              <a:rPr lang="en-US" b="1">
                <a:solidFill>
                  <a:srgbClr val="141413"/>
                </a:solidFill>
                <a:latin typeface="ui-monospace"/>
                <a:ea typeface="ui-monospace"/>
                <a:cs typeface="ui-monospace"/>
              </a:rPr>
              <a:t>Detection 1:</a:t>
            </a:r>
            <a:endParaRPr lang="en-US" b="1">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Box: cx=0.30, cy=0.40, w=0.20, h=0.25 </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Label: "cat" Score: 0.918 </a:t>
            </a:r>
            <a:endParaRPr lang="en-US">
              <a:solidFill>
                <a:srgbClr val="000000"/>
              </a:solidFill>
              <a:latin typeface="Calibri" panose="020F0502020204030204"/>
              <a:ea typeface="Calibri"/>
              <a:cs typeface="Calibri"/>
            </a:endParaRPr>
          </a:p>
          <a:p>
            <a:endParaRPr lang="en-US" b="1">
              <a:solidFill>
                <a:srgbClr val="141413"/>
              </a:solidFill>
              <a:latin typeface="ui-monospace"/>
              <a:ea typeface="ui-monospace"/>
              <a:cs typeface="ui-monospace"/>
            </a:endParaRPr>
          </a:p>
          <a:p>
            <a:r>
              <a:rPr lang="en-US" b="1">
                <a:solidFill>
                  <a:srgbClr val="141413"/>
                </a:solidFill>
                <a:latin typeface="ui-monospace"/>
                <a:ea typeface="ui-monospace"/>
                <a:cs typeface="ui-monospace"/>
              </a:rPr>
              <a:t>Detection 2: </a:t>
            </a:r>
            <a:endParaRPr lang="en-US" b="1">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Box: cx=0.55, cy=0.30, w=0.15, h=0.20</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Label: "cup" Score: 0.925 "person": no detection (no query was grounded to a person region)</a:t>
            </a:r>
            <a:endParaRPr lang="en-US">
              <a:solidFill>
                <a:srgbClr val="000000"/>
              </a:solidFill>
              <a:latin typeface="Calibri" panose="020F0502020204030204"/>
              <a:ea typeface="Calibri"/>
              <a:cs typeface="Calibri"/>
            </a:endParaRPr>
          </a:p>
          <a:p>
            <a:r>
              <a:rPr lang="en-US">
                <a:solidFill>
                  <a:srgbClr val="141413"/>
                </a:solidFill>
                <a:latin typeface="ui-monospace"/>
                <a:ea typeface="ui-monospace"/>
                <a:cs typeface="ui-monospace"/>
              </a:rPr>
              <a:t>because in Stage 2, "person" found no matching image patch → its K/V values were never absorbed by any query → no query's label head scored "person" above threshold</a:t>
            </a:r>
            <a:endParaRPr lang="en-US">
              <a:ea typeface="Calibri"/>
              <a:cs typeface="Calibri"/>
            </a:endParaRPr>
          </a:p>
          <a:p>
            <a:pPr algn="ctr"/>
            <a:endParaRPr lang="en-US"/>
          </a:p>
        </p:txBody>
      </p:sp>
    </p:spTree>
    <p:extLst>
      <p:ext uri="{BB962C8B-B14F-4D97-AF65-F5344CB8AC3E}">
        <p14:creationId xmlns:p14="http://schemas.microsoft.com/office/powerpoint/2010/main" val="4273656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290132-6994-3A08-6317-3D73A80166A1}"/>
              </a:ext>
            </a:extLst>
          </p:cNvPr>
          <p:cNvSpPr txBox="1"/>
          <p:nvPr/>
        </p:nvSpPr>
        <p:spPr>
          <a:xfrm>
            <a:off x="3048000" y="3429000"/>
            <a:ext cx="609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solidFill>
                <a:srgbClr val="1F1F1F"/>
              </a:solidFill>
              <a:latin typeface="Google Sans Flex"/>
            </a:endParaRPr>
          </a:p>
        </p:txBody>
      </p:sp>
      <p:pic>
        <p:nvPicPr>
          <p:cNvPr id="4" name="Picture 3" descr="A diagram of a cat&#10;&#10;AI-generated content may be incorrect.">
            <a:extLst>
              <a:ext uri="{FF2B5EF4-FFF2-40B4-BE49-F238E27FC236}">
                <a16:creationId xmlns:a16="http://schemas.microsoft.com/office/drawing/2014/main" id="{F138C1E2-FBAD-6AA7-F8A3-DD3BFBD59DE2}"/>
              </a:ext>
            </a:extLst>
          </p:cNvPr>
          <p:cNvPicPr>
            <a:picLocks noChangeAspect="1"/>
          </p:cNvPicPr>
          <p:nvPr/>
        </p:nvPicPr>
        <p:blipFill>
          <a:blip r:embed="rId3"/>
          <a:stretch>
            <a:fillRect/>
          </a:stretch>
        </p:blipFill>
        <p:spPr>
          <a:xfrm>
            <a:off x="5546" y="4736"/>
            <a:ext cx="9449231" cy="6845362"/>
          </a:xfrm>
          <a:prstGeom prst="rect">
            <a:avLst/>
          </a:prstGeom>
        </p:spPr>
      </p:pic>
    </p:spTree>
    <p:extLst>
      <p:ext uri="{BB962C8B-B14F-4D97-AF65-F5344CB8AC3E}">
        <p14:creationId xmlns:p14="http://schemas.microsoft.com/office/powerpoint/2010/main" val="3564267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44C9B5-1D62-2596-2945-F8D4271501D7}"/>
              </a:ext>
            </a:extLst>
          </p:cNvPr>
          <p:cNvSpPr txBox="1"/>
          <p:nvPr/>
        </p:nvSpPr>
        <p:spPr>
          <a:xfrm>
            <a:off x="201520" y="746760"/>
            <a:ext cx="11990240"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t>Final Output: Boxes + Phrases</a:t>
            </a:r>
          </a:p>
          <a:p>
            <a:endParaRPr lang="en-US" b="1"/>
          </a:p>
          <a:p>
            <a:endParaRPr lang="en-US" b="1"/>
          </a:p>
          <a:p>
            <a:r>
              <a:rPr lang="en-US" sz="2400"/>
              <a:t>The last decoder layer's output queries are used to simultaneously predict:</a:t>
            </a:r>
            <a:endParaRPr lang="en-US" sz="2400">
              <a:ea typeface="Calibri"/>
              <a:cs typeface="Calibri"/>
            </a:endParaRPr>
          </a:p>
          <a:p>
            <a:endParaRPr lang="en-US" sz="2400">
              <a:ea typeface="Calibri"/>
              <a:cs typeface="Calibri"/>
            </a:endParaRPr>
          </a:p>
          <a:p>
            <a:pPr>
              <a:buFont typeface=""/>
              <a:buChar char="•"/>
            </a:pPr>
            <a:r>
              <a:rPr lang="en-US" sz="2400"/>
              <a:t>A </a:t>
            </a:r>
            <a:r>
              <a:rPr lang="en-US" sz="2400" b="1"/>
              <a:t>bounding box</a:t>
            </a:r>
            <a:r>
              <a:rPr lang="en-US" sz="2400"/>
              <a:t> (via L1 loss + </a:t>
            </a:r>
            <a:r>
              <a:rPr lang="en-US" sz="2400" err="1"/>
              <a:t>GIoU</a:t>
            </a:r>
            <a:r>
              <a:rPr lang="en-US" sz="2400"/>
              <a:t> loss) — [x, y, w, h] for the detected region</a:t>
            </a:r>
            <a:endParaRPr lang="en-US" sz="2400">
              <a:ea typeface="Calibri"/>
              <a:cs typeface="Calibri"/>
            </a:endParaRPr>
          </a:p>
          <a:p>
            <a:pPr>
              <a:buFont typeface=""/>
              <a:buChar char="•"/>
            </a:pPr>
            <a:r>
              <a:rPr lang="en-US" sz="2400"/>
              <a:t>A </a:t>
            </a:r>
            <a:r>
              <a:rPr lang="en-US" sz="2400" b="1"/>
              <a:t>noun phrase match</a:t>
            </a:r>
            <a:r>
              <a:rPr lang="en-US" sz="2400"/>
              <a:t> — via contrastive loss comparing the query vector against all text token vectors</a:t>
            </a:r>
            <a:endParaRPr lang="en-US" sz="2400">
              <a:ea typeface="Calibri"/>
              <a:cs typeface="Calibri"/>
            </a:endParaRPr>
          </a:p>
          <a:p>
            <a:pPr>
              <a:buFont typeface=""/>
              <a:buChar char="•"/>
            </a:pPr>
            <a:endParaRPr lang="en-US" sz="2400">
              <a:ea typeface="Calibri"/>
              <a:cs typeface="Calibri"/>
            </a:endParaRPr>
          </a:p>
          <a:p>
            <a:r>
              <a:rPr lang="en-US" sz="2400" b="1"/>
              <a:t>In our example, the output would be:</a:t>
            </a:r>
            <a:endParaRPr lang="en-US" sz="2400" b="1">
              <a:ea typeface="Calibri"/>
              <a:cs typeface="Calibri"/>
            </a:endParaRPr>
          </a:p>
          <a:p>
            <a:pPr>
              <a:buFont typeface=""/>
              <a:buChar char="•"/>
            </a:pPr>
            <a:r>
              <a:rPr lang="en-US" sz="2400"/>
              <a:t>Box at cat's location → matched phrase: "cat"</a:t>
            </a:r>
            <a:endParaRPr lang="en-US" sz="2400">
              <a:ea typeface="Calibri"/>
              <a:cs typeface="Calibri"/>
            </a:endParaRPr>
          </a:p>
          <a:p>
            <a:pPr>
              <a:buFont typeface=""/>
              <a:buChar char="•"/>
            </a:pPr>
            <a:r>
              <a:rPr lang="en-US" sz="2400"/>
              <a:t>Box at cup's location → matched phrase: "cup"</a:t>
            </a:r>
            <a:endParaRPr lang="en-US" sz="2400">
              <a:ea typeface="Calibri"/>
              <a:cs typeface="Calibri"/>
            </a:endParaRPr>
          </a:p>
          <a:p>
            <a:pPr>
              <a:buFont typeface=""/>
              <a:buChar char="•"/>
            </a:pPr>
            <a:r>
              <a:rPr lang="en-US" sz="2400"/>
              <a:t>No box for "person" (not in the image, so no query scores high enough to pass the threshold)</a:t>
            </a:r>
            <a:endParaRPr lang="en-US" sz="2400">
              <a:ea typeface="Calibri"/>
              <a:cs typeface="Calibri"/>
            </a:endParaRPr>
          </a:p>
          <a:p>
            <a:pPr algn="ctr"/>
            <a:endParaRPr lang="en-US"/>
          </a:p>
        </p:txBody>
      </p:sp>
    </p:spTree>
    <p:extLst>
      <p:ext uri="{BB962C8B-B14F-4D97-AF65-F5344CB8AC3E}">
        <p14:creationId xmlns:p14="http://schemas.microsoft.com/office/powerpoint/2010/main" val="1985036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at sitting on a table&#10;&#10;AI-generated content may be incorrect.">
            <a:extLst>
              <a:ext uri="{FF2B5EF4-FFF2-40B4-BE49-F238E27FC236}">
                <a16:creationId xmlns:a16="http://schemas.microsoft.com/office/drawing/2014/main" id="{EB26F858-39B1-9D24-C1D6-99E1A51B5451}"/>
              </a:ext>
            </a:extLst>
          </p:cNvPr>
          <p:cNvPicPr>
            <a:picLocks noChangeAspect="1"/>
          </p:cNvPicPr>
          <p:nvPr/>
        </p:nvPicPr>
        <p:blipFill>
          <a:blip r:embed="rId3"/>
          <a:srcRect l="6863" t="9280" r="10098" b="4735"/>
          <a:stretch>
            <a:fillRect/>
          </a:stretch>
        </p:blipFill>
        <p:spPr>
          <a:xfrm>
            <a:off x="-1574" y="773872"/>
            <a:ext cx="12180881" cy="6081793"/>
          </a:xfrm>
          <a:prstGeom prst="rect">
            <a:avLst/>
          </a:prstGeom>
        </p:spPr>
      </p:pic>
    </p:spTree>
    <p:extLst>
      <p:ext uri="{BB962C8B-B14F-4D97-AF65-F5344CB8AC3E}">
        <p14:creationId xmlns:p14="http://schemas.microsoft.com/office/powerpoint/2010/main" val="140625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loss function&#10;&#10;AI-generated content may be incorrect.">
            <a:extLst>
              <a:ext uri="{FF2B5EF4-FFF2-40B4-BE49-F238E27FC236}">
                <a16:creationId xmlns:a16="http://schemas.microsoft.com/office/drawing/2014/main" id="{B29DAD9E-2906-8F27-28B9-DB473BDA598B}"/>
              </a:ext>
            </a:extLst>
          </p:cNvPr>
          <p:cNvPicPr>
            <a:picLocks noChangeAspect="1"/>
          </p:cNvPicPr>
          <p:nvPr/>
        </p:nvPicPr>
        <p:blipFill>
          <a:blip r:embed="rId3"/>
          <a:stretch>
            <a:fillRect/>
          </a:stretch>
        </p:blipFill>
        <p:spPr>
          <a:xfrm>
            <a:off x="203200" y="766762"/>
            <a:ext cx="11643360" cy="6086475"/>
          </a:xfrm>
          <a:prstGeom prst="rect">
            <a:avLst/>
          </a:prstGeom>
        </p:spPr>
      </p:pic>
    </p:spTree>
    <p:extLst>
      <p:ext uri="{BB962C8B-B14F-4D97-AF65-F5344CB8AC3E}">
        <p14:creationId xmlns:p14="http://schemas.microsoft.com/office/powerpoint/2010/main" val="2020254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C9F224-1431-5E42-CF4C-EBA2B4302678}"/>
              </a:ext>
            </a:extLst>
          </p:cNvPr>
          <p:cNvSpPr txBox="1"/>
          <p:nvPr/>
        </p:nvSpPr>
        <p:spPr>
          <a:xfrm>
            <a:off x="341402" y="301016"/>
            <a:ext cx="887984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141413"/>
                </a:solidFill>
                <a:ea typeface="+mn-lt"/>
                <a:cs typeface="+mn-lt"/>
              </a:rPr>
              <a:t>What Grounded SAM is and why it exists</a:t>
            </a:r>
            <a:endParaRPr lang="en-US" sz="3200" b="1">
              <a:ea typeface="Calibri"/>
              <a:cs typeface="Calibri"/>
            </a:endParaRPr>
          </a:p>
        </p:txBody>
      </p:sp>
      <p:grpSp>
        <p:nvGrpSpPr>
          <p:cNvPr id="3" name="Group 2">
            <a:extLst>
              <a:ext uri="{FF2B5EF4-FFF2-40B4-BE49-F238E27FC236}">
                <a16:creationId xmlns:a16="http://schemas.microsoft.com/office/drawing/2014/main" id="{17BEE276-E963-73FF-C5DD-D691B5B06255}"/>
              </a:ext>
            </a:extLst>
          </p:cNvPr>
          <p:cNvGrpSpPr/>
          <p:nvPr/>
        </p:nvGrpSpPr>
        <p:grpSpPr>
          <a:xfrm>
            <a:off x="749507" y="892670"/>
            <a:ext cx="7420275" cy="2229452"/>
            <a:chOff x="761999" y="992604"/>
            <a:chExt cx="6343315" cy="1955132"/>
          </a:xfrm>
        </p:grpSpPr>
        <p:sp>
          <p:nvSpPr>
            <p:cNvPr id="4" name="Rectangle: Rounded Corners 3">
              <a:extLst>
                <a:ext uri="{FF2B5EF4-FFF2-40B4-BE49-F238E27FC236}">
                  <a16:creationId xmlns:a16="http://schemas.microsoft.com/office/drawing/2014/main" id="{5EEF6EBB-29A6-7849-2CBD-35D25F34841F}"/>
                </a:ext>
              </a:extLst>
            </p:cNvPr>
            <p:cNvSpPr/>
            <p:nvPr/>
          </p:nvSpPr>
          <p:spPr>
            <a:xfrm>
              <a:off x="761999" y="992605"/>
              <a:ext cx="2005263" cy="195513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cap="all">
                  <a:solidFill>
                    <a:srgbClr val="3D3D3A"/>
                  </a:solidFill>
                  <a:ea typeface="+mn-lt"/>
                  <a:cs typeface="+mn-lt"/>
                </a:rPr>
                <a:t>The gap SAM fills</a:t>
              </a:r>
              <a:endParaRPr lang="en-US" sz="1400">
                <a:ea typeface="Calibri"/>
                <a:cs typeface="Calibri"/>
              </a:endParaRPr>
            </a:p>
            <a:p>
              <a:pPr algn="ctr"/>
              <a:endParaRPr lang="en-US" sz="1400" cap="all">
                <a:solidFill>
                  <a:srgbClr val="3D3D3A"/>
                </a:solidFill>
                <a:ea typeface="+mn-lt"/>
                <a:cs typeface="+mn-lt"/>
              </a:endParaRPr>
            </a:p>
            <a:p>
              <a:pPr algn="ctr"/>
              <a:r>
                <a:rPr lang="en-US" sz="1100">
                  <a:solidFill>
                    <a:srgbClr val="141413"/>
                  </a:solidFill>
                  <a:ea typeface="+mn-lt"/>
                  <a:cs typeface="+mn-lt"/>
                </a:rPr>
                <a:t>Grounding DINO outputs bounding boxes — rectangles. Many applications need pixel-precise outlines: image editing, background removal, medical imaging, robotics grasping.</a:t>
              </a:r>
              <a:endParaRPr lang="en-US" sz="1100">
                <a:ea typeface="Calibri"/>
                <a:cs typeface="Calibri"/>
              </a:endParaRPr>
            </a:p>
          </p:txBody>
        </p:sp>
        <p:sp>
          <p:nvSpPr>
            <p:cNvPr id="5" name="Rectangle: Rounded Corners 4">
              <a:extLst>
                <a:ext uri="{FF2B5EF4-FFF2-40B4-BE49-F238E27FC236}">
                  <a16:creationId xmlns:a16="http://schemas.microsoft.com/office/drawing/2014/main" id="{A6E59E14-DEB3-3379-DD40-27165ED5A9F6}"/>
                </a:ext>
              </a:extLst>
            </p:cNvPr>
            <p:cNvSpPr/>
            <p:nvPr/>
          </p:nvSpPr>
          <p:spPr>
            <a:xfrm>
              <a:off x="2905491" y="992604"/>
              <a:ext cx="2005263" cy="1955131"/>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sz="1400" cap="all">
                  <a:solidFill>
                    <a:srgbClr val="3D3D3A"/>
                  </a:solidFill>
                  <a:ea typeface="+mn-lt"/>
                  <a:cs typeface="+mn-lt"/>
                </a:rPr>
                <a:t>The gap Grounding DINO fills</a:t>
              </a:r>
              <a:endParaRPr lang="en-US" sz="1400">
                <a:ea typeface="+mn-lt"/>
                <a:cs typeface="+mn-lt"/>
              </a:endParaRPr>
            </a:p>
            <a:p>
              <a:pPr algn="ctr"/>
              <a:endParaRPr lang="en-US" sz="1400" cap="all">
                <a:solidFill>
                  <a:srgbClr val="3D3D3A"/>
                </a:solidFill>
                <a:ea typeface="Calibri" panose="020F0502020204030204"/>
                <a:cs typeface="Calibri" panose="020F0502020204030204"/>
              </a:endParaRPr>
            </a:p>
            <a:p>
              <a:pPr algn="ctr"/>
              <a:r>
                <a:rPr lang="en-US" sz="1100">
                  <a:solidFill>
                    <a:srgbClr val="141413"/>
                  </a:solidFill>
                  <a:ea typeface="+mn-lt"/>
                  <a:cs typeface="+mn-lt"/>
                </a:rPr>
                <a:t>SAM alone can create perfect masks but needs a human to click on objects or draw boxes. It has no language understanding — you cannot ask it to "find the cat".</a:t>
              </a:r>
              <a:endParaRPr lang="en-US" sz="1100">
                <a:ea typeface="Calibri"/>
                <a:cs typeface="Calibri"/>
              </a:endParaRPr>
            </a:p>
          </p:txBody>
        </p:sp>
        <p:sp>
          <p:nvSpPr>
            <p:cNvPr id="6" name="Rectangle: Rounded Corners 5">
              <a:extLst>
                <a:ext uri="{FF2B5EF4-FFF2-40B4-BE49-F238E27FC236}">
                  <a16:creationId xmlns:a16="http://schemas.microsoft.com/office/drawing/2014/main" id="{5794DAB1-E4AE-295B-043C-68AC6D40BEE0}"/>
                </a:ext>
              </a:extLst>
            </p:cNvPr>
            <p:cNvSpPr/>
            <p:nvPr/>
          </p:nvSpPr>
          <p:spPr>
            <a:xfrm>
              <a:off x="5100051" y="992605"/>
              <a:ext cx="2005263" cy="1955131"/>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sz="1400" cap="all">
                  <a:solidFill>
                    <a:srgbClr val="3D3D3A"/>
                  </a:solidFill>
                  <a:ea typeface="+mn-lt"/>
                  <a:cs typeface="+mn-lt"/>
                </a:rPr>
                <a:t>What chaining them gives you</a:t>
              </a:r>
              <a:endParaRPr lang="en-US" sz="1400">
                <a:ea typeface="Calibri"/>
                <a:cs typeface="Calibri"/>
              </a:endParaRPr>
            </a:p>
            <a:p>
              <a:pPr algn="ctr"/>
              <a:endParaRPr lang="en-US" sz="1400" cap="all">
                <a:solidFill>
                  <a:srgbClr val="3D3D3A"/>
                </a:solidFill>
                <a:ea typeface="Calibri" panose="020F0502020204030204"/>
                <a:cs typeface="Calibri" panose="020F0502020204030204"/>
              </a:endParaRPr>
            </a:p>
            <a:p>
              <a:pPr algn="ctr"/>
              <a:r>
                <a:rPr lang="en-US" sz="1100">
                  <a:solidFill>
                    <a:srgbClr val="141413"/>
                  </a:solidFill>
                  <a:ea typeface="+mn-lt"/>
                  <a:cs typeface="+mn-lt"/>
                </a:rPr>
                <a:t>Text prompt → Grounding DINO → bounding boxes → SAM → pixel masks. Language-driven open-set segmentation.</a:t>
              </a:r>
              <a:endParaRPr lang="en-US" sz="1100">
                <a:ea typeface="+mn-lt"/>
                <a:cs typeface="+mn-lt"/>
              </a:endParaRPr>
            </a:p>
          </p:txBody>
        </p:sp>
      </p:grpSp>
      <p:sp>
        <p:nvSpPr>
          <p:cNvPr id="7" name="TextBox 6">
            <a:extLst>
              <a:ext uri="{FF2B5EF4-FFF2-40B4-BE49-F238E27FC236}">
                <a16:creationId xmlns:a16="http://schemas.microsoft.com/office/drawing/2014/main" id="{0AA7145F-5E86-4BEB-9075-DAFD40086D71}"/>
              </a:ext>
            </a:extLst>
          </p:cNvPr>
          <p:cNvSpPr txBox="1"/>
          <p:nvPr/>
        </p:nvSpPr>
        <p:spPr>
          <a:xfrm>
            <a:off x="509387" y="3246390"/>
            <a:ext cx="609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41413"/>
                </a:solidFill>
                <a:latin typeface="Anthropic Sans"/>
                <a:ea typeface="Anthropic Sans"/>
                <a:cs typeface="Anthropic Sans"/>
              </a:rPr>
              <a:t>   The two models and their weights</a:t>
            </a:r>
          </a:p>
        </p:txBody>
      </p:sp>
      <p:sp>
        <p:nvSpPr>
          <p:cNvPr id="8" name="TextBox 7">
            <a:extLst>
              <a:ext uri="{FF2B5EF4-FFF2-40B4-BE49-F238E27FC236}">
                <a16:creationId xmlns:a16="http://schemas.microsoft.com/office/drawing/2014/main" id="{C43A7BB1-A981-C140-FE98-7DBBB6F2D8CA}"/>
              </a:ext>
            </a:extLst>
          </p:cNvPr>
          <p:cNvSpPr txBox="1"/>
          <p:nvPr/>
        </p:nvSpPr>
        <p:spPr>
          <a:xfrm>
            <a:off x="642520" y="3565173"/>
            <a:ext cx="11552872"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rgbClr val="141413"/>
                </a:solidFill>
                <a:ea typeface="+mn-lt"/>
                <a:cs typeface="+mn-lt"/>
              </a:rPr>
              <a:t>Model 1: Grounding DINO </a:t>
            </a:r>
          </a:p>
          <a:p>
            <a:r>
              <a:rPr lang="en-US" sz="1600" dirty="0">
                <a:solidFill>
                  <a:srgbClr val="141413"/>
                </a:solidFill>
                <a:ea typeface="+mn-lt"/>
                <a:cs typeface="+mn-lt"/>
              </a:rPr>
              <a:t>Trained on: detection + grounding datasets (O365, </a:t>
            </a:r>
            <a:r>
              <a:rPr lang="en-US" sz="1600" dirty="0" err="1">
                <a:solidFill>
                  <a:srgbClr val="141413"/>
                </a:solidFill>
                <a:ea typeface="+mn-lt"/>
                <a:cs typeface="+mn-lt"/>
              </a:rPr>
              <a:t>GoldG</a:t>
            </a:r>
            <a:r>
              <a:rPr lang="en-US" sz="1600" dirty="0">
                <a:solidFill>
                  <a:srgbClr val="141413"/>
                </a:solidFill>
                <a:ea typeface="+mn-lt"/>
                <a:cs typeface="+mn-lt"/>
              </a:rPr>
              <a:t>, Cap4M, ...) </a:t>
            </a:r>
          </a:p>
          <a:p>
            <a:r>
              <a:rPr lang="en-US" sz="1600">
                <a:solidFill>
                  <a:srgbClr val="141413"/>
                </a:solidFill>
                <a:ea typeface="+mn-lt"/>
                <a:cs typeface="+mn-lt"/>
              </a:rPr>
              <a:t>Input: (image, text prompt) </a:t>
            </a:r>
            <a:endParaRPr lang="en-US"/>
          </a:p>
          <a:p>
            <a:r>
              <a:rPr lang="en-US" sz="1600">
                <a:solidFill>
                  <a:srgbClr val="141413"/>
                </a:solidFill>
                <a:ea typeface="+mn-lt"/>
                <a:cs typeface="+mn-lt"/>
              </a:rPr>
              <a:t>Output: bounding boxes + labels + confidence scores </a:t>
            </a:r>
          </a:p>
          <a:p>
            <a:r>
              <a:rPr lang="en-US" sz="1600">
                <a:solidFill>
                  <a:srgbClr val="141413"/>
                </a:solidFill>
                <a:ea typeface="+mn-lt"/>
                <a:cs typeface="+mn-lt"/>
              </a:rPr>
              <a:t>Weights: frozen (not fine-tuned in Grounded SAM) </a:t>
            </a:r>
            <a:endParaRPr lang="en-US" sz="1600">
              <a:solidFill>
                <a:srgbClr val="000000"/>
              </a:solidFill>
              <a:ea typeface="+mn-lt"/>
              <a:cs typeface="+mn-lt"/>
            </a:endParaRPr>
          </a:p>
          <a:p>
            <a:endParaRPr lang="en-US" sz="1600">
              <a:solidFill>
                <a:srgbClr val="141413"/>
              </a:solidFill>
              <a:ea typeface="+mn-lt"/>
              <a:cs typeface="+mn-lt"/>
            </a:endParaRPr>
          </a:p>
          <a:p>
            <a:r>
              <a:rPr lang="en-US" sz="1600">
                <a:solidFill>
                  <a:srgbClr val="141413"/>
                </a:solidFill>
                <a:ea typeface="+mn-lt"/>
                <a:cs typeface="+mn-lt"/>
              </a:rPr>
              <a:t>Model 2: SAM (Segment Anything Model, Meta AI) </a:t>
            </a:r>
          </a:p>
          <a:p>
            <a:r>
              <a:rPr lang="en-US" sz="1600">
                <a:solidFill>
                  <a:srgbClr val="141413"/>
                </a:solidFill>
                <a:ea typeface="+mn-lt"/>
                <a:cs typeface="+mn-lt"/>
              </a:rPr>
              <a:t>Trained on: SA-1B — 11 million images, 1 billion masks </a:t>
            </a:r>
          </a:p>
          <a:p>
            <a:r>
              <a:rPr lang="en-US" sz="1600">
                <a:solidFill>
                  <a:srgbClr val="141413"/>
                </a:solidFill>
                <a:ea typeface="+mn-lt"/>
                <a:cs typeface="+mn-lt"/>
              </a:rPr>
              <a:t>Input: image + prompt (box, point, or text) </a:t>
            </a:r>
          </a:p>
          <a:p>
            <a:r>
              <a:rPr lang="en-US" sz="1600">
                <a:solidFill>
                  <a:srgbClr val="141413"/>
                </a:solidFill>
                <a:ea typeface="+mn-lt"/>
                <a:cs typeface="+mn-lt"/>
              </a:rPr>
              <a:t>Output: binary segmentation mask (0=background, 1=object) </a:t>
            </a:r>
          </a:p>
          <a:p>
            <a:r>
              <a:rPr lang="en-US" sz="1600">
                <a:solidFill>
                  <a:srgbClr val="141413"/>
                </a:solidFill>
                <a:ea typeface="+mn-lt"/>
                <a:cs typeface="+mn-lt"/>
              </a:rPr>
              <a:t>Weights: frozen (not fine-tuned in Grounded SAM) </a:t>
            </a:r>
            <a:endParaRPr lang="en-US" sz="1600">
              <a:solidFill>
                <a:srgbClr val="000000"/>
              </a:solidFill>
              <a:ea typeface="+mn-lt"/>
              <a:cs typeface="+mn-lt"/>
            </a:endParaRPr>
          </a:p>
          <a:p>
            <a:endParaRPr lang="en-US" sz="1600">
              <a:solidFill>
                <a:srgbClr val="141413"/>
              </a:solidFill>
              <a:ea typeface="+mn-lt"/>
              <a:cs typeface="+mn-lt"/>
            </a:endParaRPr>
          </a:p>
          <a:p>
            <a:r>
              <a:rPr lang="en-US" sz="1600" b="1">
                <a:solidFill>
                  <a:srgbClr val="141413"/>
                </a:solidFill>
                <a:ea typeface="+mn-lt"/>
                <a:cs typeface="+mn-lt"/>
              </a:rPr>
              <a:t>Pipeline</a:t>
            </a:r>
            <a:r>
              <a:rPr lang="en-US" sz="1600">
                <a:solidFill>
                  <a:srgbClr val="141413"/>
                </a:solidFill>
                <a:ea typeface="+mn-lt"/>
                <a:cs typeface="+mn-lt"/>
              </a:rPr>
              <a:t>: Text prompt ──► Grounding DINO ──► boxes ──► SAM ──► masks</a:t>
            </a:r>
          </a:p>
        </p:txBody>
      </p:sp>
    </p:spTree>
    <p:extLst>
      <p:ext uri="{BB962C8B-B14F-4D97-AF65-F5344CB8AC3E}">
        <p14:creationId xmlns:p14="http://schemas.microsoft.com/office/powerpoint/2010/main" val="3725154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AA1B78-2A47-20C4-E90C-EDEA2C36434B}"/>
              </a:ext>
            </a:extLst>
          </p:cNvPr>
          <p:cNvPicPr>
            <a:picLocks noChangeAspect="1"/>
          </p:cNvPicPr>
          <p:nvPr/>
        </p:nvPicPr>
        <p:blipFill>
          <a:blip r:embed="rId3"/>
          <a:srcRect l="3395" b="229"/>
          <a:stretch>
            <a:fillRect/>
          </a:stretch>
        </p:blipFill>
        <p:spPr>
          <a:xfrm>
            <a:off x="4851" y="981210"/>
            <a:ext cx="6358194" cy="4824735"/>
          </a:xfrm>
          <a:prstGeom prst="rect">
            <a:avLst/>
          </a:prstGeom>
        </p:spPr>
      </p:pic>
      <p:pic>
        <p:nvPicPr>
          <p:cNvPr id="4" name="Picture 3" descr="A group of images with text&#10;&#10;AI-generated content may be incorrect.">
            <a:extLst>
              <a:ext uri="{FF2B5EF4-FFF2-40B4-BE49-F238E27FC236}">
                <a16:creationId xmlns:a16="http://schemas.microsoft.com/office/drawing/2014/main" id="{9E2D8562-026D-CAF3-1F04-C55CE62AECC9}"/>
              </a:ext>
            </a:extLst>
          </p:cNvPr>
          <p:cNvPicPr>
            <a:picLocks noChangeAspect="1"/>
          </p:cNvPicPr>
          <p:nvPr/>
        </p:nvPicPr>
        <p:blipFill>
          <a:blip r:embed="rId4"/>
          <a:stretch>
            <a:fillRect/>
          </a:stretch>
        </p:blipFill>
        <p:spPr>
          <a:xfrm>
            <a:off x="6361430" y="962659"/>
            <a:ext cx="5831840" cy="4918552"/>
          </a:xfrm>
          <a:prstGeom prst="rect">
            <a:avLst/>
          </a:prstGeom>
        </p:spPr>
      </p:pic>
    </p:spTree>
    <p:extLst>
      <p:ext uri="{BB962C8B-B14F-4D97-AF65-F5344CB8AC3E}">
        <p14:creationId xmlns:p14="http://schemas.microsoft.com/office/powerpoint/2010/main" val="1668687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5197C1-FFD5-F5F9-8135-963DE24A74A1}"/>
              </a:ext>
            </a:extLst>
          </p:cNvPr>
          <p:cNvSpPr txBox="1"/>
          <p:nvPr/>
        </p:nvSpPr>
        <p:spPr>
          <a:xfrm>
            <a:off x="485913" y="247816"/>
            <a:ext cx="997712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141413"/>
                </a:solidFill>
                <a:ea typeface="+mn-lt"/>
                <a:cs typeface="+mn-lt"/>
              </a:rPr>
              <a:t>Box head and label head produce the detection output</a:t>
            </a:r>
            <a:endParaRPr lang="en-US" sz="2800" b="1">
              <a:ea typeface="Calibri"/>
              <a:cs typeface="Calibri"/>
            </a:endParaRPr>
          </a:p>
        </p:txBody>
      </p:sp>
      <p:sp>
        <p:nvSpPr>
          <p:cNvPr id="14" name="TextBox 13">
            <a:extLst>
              <a:ext uri="{FF2B5EF4-FFF2-40B4-BE49-F238E27FC236}">
                <a16:creationId xmlns:a16="http://schemas.microsoft.com/office/drawing/2014/main" id="{C33C5780-C930-2ED5-CB8C-D88AB415209E}"/>
              </a:ext>
            </a:extLst>
          </p:cNvPr>
          <p:cNvSpPr txBox="1"/>
          <p:nvPr/>
        </p:nvSpPr>
        <p:spPr>
          <a:xfrm>
            <a:off x="341011" y="917997"/>
            <a:ext cx="11395987"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i="0"/>
              <a:t>Box head</a:t>
            </a:r>
            <a:r>
              <a:rPr lang="en-US" sz="2000" b="0" i="0"/>
              <a:t> (3-layer MLP per query): </a:t>
            </a:r>
            <a:endParaRPr lang="en-US" sz="2000">
              <a:ea typeface="Calibri"/>
              <a:cs typeface="Calibri"/>
            </a:endParaRPr>
          </a:p>
          <a:p>
            <a:r>
              <a:rPr lang="en-US" sz="2000" b="0" i="0"/>
              <a:t>query #47 → [cx=0.30, cy=0.40, w=0.20, h=0.25] </a:t>
            </a:r>
            <a:endParaRPr lang="en-US" sz="2000">
              <a:ea typeface="Calibri"/>
              <a:cs typeface="Calibri"/>
            </a:endParaRPr>
          </a:p>
          <a:p>
            <a:r>
              <a:rPr lang="en-US" sz="2000"/>
              <a:t> </a:t>
            </a:r>
            <a:r>
              <a:rPr lang="en-US" sz="2000" b="0" i="0"/>
              <a:t>in pixels: x:[128..256], y:[176..336] ← cat bounding box </a:t>
            </a:r>
            <a:endParaRPr lang="en-US" sz="2000">
              <a:ea typeface="Calibri"/>
              <a:cs typeface="Calibri"/>
            </a:endParaRPr>
          </a:p>
          <a:p>
            <a:endParaRPr lang="en-US" sz="2000">
              <a:ea typeface="Calibri"/>
              <a:cs typeface="Calibri"/>
            </a:endParaRPr>
          </a:p>
          <a:p>
            <a:r>
              <a:rPr lang="en-US" sz="2000" b="0" i="0"/>
              <a:t>query #312 → [cx=0.55, cy=0.30, w=0.15, h=0.20] </a:t>
            </a:r>
            <a:endParaRPr lang="en-US" sz="2000">
              <a:ea typeface="Calibri"/>
              <a:cs typeface="Calibri"/>
            </a:endParaRPr>
          </a:p>
          <a:p>
            <a:r>
              <a:rPr lang="en-US" sz="2000"/>
              <a:t> </a:t>
            </a:r>
            <a:r>
              <a:rPr lang="en-US" sz="2000" b="0" i="0"/>
              <a:t>in pixels: x:[304..400], y:[128..192] ← cup bounding box </a:t>
            </a:r>
            <a:endParaRPr lang="en-US" sz="2000">
              <a:ea typeface="Calibri"/>
              <a:cs typeface="Calibri"/>
            </a:endParaRPr>
          </a:p>
          <a:p>
            <a:endParaRPr lang="en-US" sz="2000">
              <a:ea typeface="Calibri"/>
              <a:cs typeface="Calibri"/>
            </a:endParaRPr>
          </a:p>
          <a:p>
            <a:r>
              <a:rPr lang="en-US" sz="2000" b="1" i="0"/>
              <a:t>Label head </a:t>
            </a:r>
            <a:r>
              <a:rPr lang="en-US" sz="2000" b="0" i="0"/>
              <a:t>(dot product per query): </a:t>
            </a:r>
            <a:endParaRPr lang="en-US" sz="2000">
              <a:ea typeface="Calibri"/>
              <a:cs typeface="Calibri"/>
            </a:endParaRPr>
          </a:p>
          <a:p>
            <a:r>
              <a:rPr lang="en-US" sz="2000"/>
              <a:t> </a:t>
            </a:r>
            <a:r>
              <a:rPr lang="en-US" sz="2000" b="0" i="0"/>
              <a:t>query #47: P("cat")=0.918 P("cup")=0.641 → label "cat" </a:t>
            </a:r>
            <a:r>
              <a:rPr lang="en-US" sz="2000"/>
              <a:t>  </a:t>
            </a:r>
            <a:endParaRPr lang="en-US" sz="2000">
              <a:ea typeface="Calibri"/>
              <a:cs typeface="Calibri"/>
            </a:endParaRPr>
          </a:p>
          <a:p>
            <a:r>
              <a:rPr lang="en-US" sz="2000"/>
              <a:t> </a:t>
            </a:r>
            <a:r>
              <a:rPr lang="en-US" sz="2000" b="0" i="0"/>
              <a:t>query #312: P("cup")=0.925 P("cat")=0.648 → label "cup" </a:t>
            </a:r>
            <a:endParaRPr lang="en-US" sz="2000">
              <a:ea typeface="Calibri"/>
              <a:cs typeface="Calibri"/>
            </a:endParaRPr>
          </a:p>
          <a:p>
            <a:endParaRPr lang="en-US" sz="2000">
              <a:ea typeface="Calibri"/>
              <a:cs typeface="Calibri"/>
            </a:endParaRPr>
          </a:p>
          <a:p>
            <a:r>
              <a:rPr lang="en-US" sz="2000" b="0" i="0"/>
              <a:t>After threshold (0.30) + NMS: </a:t>
            </a:r>
            <a:endParaRPr lang="en-US" sz="2000">
              <a:ea typeface="Calibri"/>
              <a:cs typeface="Calibri"/>
            </a:endParaRPr>
          </a:p>
          <a:p>
            <a:r>
              <a:rPr lang="en-US" sz="2000"/>
              <a:t> </a:t>
            </a:r>
            <a:r>
              <a:rPr lang="en-US" sz="2000" b="0" i="0"/>
              <a:t>Detection A: box [128,176,256,336] label "cat" score </a:t>
            </a:r>
            <a:r>
              <a:rPr lang="en-US" sz="2000"/>
              <a:t>0.918</a:t>
            </a:r>
            <a:endParaRPr lang="en-US" sz="2000">
              <a:ea typeface="Calibri"/>
              <a:cs typeface="Calibri"/>
            </a:endParaRPr>
          </a:p>
          <a:p>
            <a:r>
              <a:rPr lang="en-US" sz="2000"/>
              <a:t> Detection</a:t>
            </a:r>
            <a:r>
              <a:rPr lang="en-US" sz="2000" b="0" i="0"/>
              <a:t> B: box [304,128,400,192] label "cup" score 0.925 </a:t>
            </a:r>
            <a:r>
              <a:rPr lang="en-US" sz="2000"/>
              <a:t>  </a:t>
            </a:r>
            <a:endParaRPr lang="en-US" sz="2000">
              <a:ea typeface="Calibri"/>
              <a:cs typeface="Calibri"/>
            </a:endParaRPr>
          </a:p>
          <a:p>
            <a:r>
              <a:rPr lang="en-US" sz="2000"/>
              <a:t> </a:t>
            </a:r>
            <a:r>
              <a:rPr lang="en-US" sz="2000" b="0" i="0"/>
              <a:t>"person": no detection (never grounded in feature enhancer) </a:t>
            </a:r>
            <a:endParaRPr lang="en-US" sz="2000">
              <a:ea typeface="Calibri"/>
              <a:cs typeface="Calibri"/>
            </a:endParaRPr>
          </a:p>
          <a:p>
            <a:r>
              <a:rPr lang="en-US" sz="2000"/>
              <a:t> </a:t>
            </a:r>
            <a:endParaRPr lang="en-US" sz="2000">
              <a:ea typeface="Calibri"/>
              <a:cs typeface="Calibri"/>
            </a:endParaRPr>
          </a:p>
          <a:p>
            <a:r>
              <a:rPr lang="en-US" sz="2000" b="0" i="0"/>
              <a:t>These two boxes now get handed to SAM. SAM does not receive labels or scores — only the pixel coordinates of the boxes.</a:t>
            </a:r>
            <a:endParaRPr lang="en-US" sz="2000">
              <a:ea typeface="Calibri"/>
              <a:cs typeface="Calibri"/>
            </a:endParaRPr>
          </a:p>
          <a:p>
            <a:pPr algn="ctr"/>
            <a:endParaRPr lang="en-US" sz="2000">
              <a:ea typeface="Calibri"/>
              <a:cs typeface="Calibri"/>
            </a:endParaRPr>
          </a:p>
        </p:txBody>
      </p:sp>
    </p:spTree>
    <p:extLst>
      <p:ext uri="{BB962C8B-B14F-4D97-AF65-F5344CB8AC3E}">
        <p14:creationId xmlns:p14="http://schemas.microsoft.com/office/powerpoint/2010/main" val="1088800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1B8276-B0B6-0743-3DBD-3CD45566632D}"/>
              </a:ext>
            </a:extLst>
          </p:cNvPr>
          <p:cNvSpPr txBox="1"/>
          <p:nvPr/>
        </p:nvSpPr>
        <p:spPr>
          <a:xfrm>
            <a:off x="0" y="203200"/>
            <a:ext cx="1060704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i="0"/>
              <a:t>SAM Image Encoder — runs once, independent of prompts</a:t>
            </a:r>
            <a:endParaRPr lang="en-US" sz="2800" b="1">
              <a:ea typeface="Calibri"/>
              <a:cs typeface="Calibri"/>
            </a:endParaRPr>
          </a:p>
        </p:txBody>
      </p:sp>
      <p:sp>
        <p:nvSpPr>
          <p:cNvPr id="7" name="TextBox 6">
            <a:extLst>
              <a:ext uri="{FF2B5EF4-FFF2-40B4-BE49-F238E27FC236}">
                <a16:creationId xmlns:a16="http://schemas.microsoft.com/office/drawing/2014/main" id="{3CCA6079-BE69-118C-6AF5-2D7589A5C9B3}"/>
              </a:ext>
            </a:extLst>
          </p:cNvPr>
          <p:cNvSpPr txBox="1"/>
          <p:nvPr/>
        </p:nvSpPr>
        <p:spPr>
          <a:xfrm>
            <a:off x="0" y="857250"/>
            <a:ext cx="12187521"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i="0"/>
              <a:t>SAM Image Encoder architecture: </a:t>
            </a:r>
            <a:endParaRPr lang="en-US" sz="1600" b="1">
              <a:ea typeface="Calibri"/>
              <a:cs typeface="Calibri"/>
            </a:endParaRPr>
          </a:p>
          <a:p>
            <a:r>
              <a:rPr lang="en-US" sz="1600"/>
              <a:t> </a:t>
            </a:r>
            <a:r>
              <a:rPr lang="en-US" sz="1600" b="0" i="0"/>
              <a:t>A large Vision Transformer (</a:t>
            </a:r>
            <a:r>
              <a:rPr lang="en-US" sz="1600" b="0" i="0" err="1"/>
              <a:t>ViT</a:t>
            </a:r>
            <a:r>
              <a:rPr lang="en-US" sz="1600" b="0" i="0"/>
              <a:t>-H = 632M parameters) </a:t>
            </a:r>
            <a:endParaRPr lang="en-US" sz="1600">
              <a:ea typeface="Calibri"/>
              <a:cs typeface="Calibri"/>
            </a:endParaRPr>
          </a:p>
          <a:p>
            <a:r>
              <a:rPr lang="en-US" sz="1600"/>
              <a:t> </a:t>
            </a:r>
            <a:r>
              <a:rPr lang="en-US" sz="1600" b="0" i="0"/>
              <a:t>Input: image resized to 1024×1024 </a:t>
            </a:r>
            <a:endParaRPr lang="en-US" sz="1600">
              <a:ea typeface="Calibri"/>
              <a:cs typeface="Calibri"/>
            </a:endParaRPr>
          </a:p>
          <a:p>
            <a:r>
              <a:rPr lang="en-US" sz="1600"/>
              <a:t> </a:t>
            </a:r>
            <a:r>
              <a:rPr lang="en-US" sz="1600" b="0" i="0"/>
              <a:t>Patch size: 16×16 → 64×64 = 4096 patches </a:t>
            </a:r>
            <a:endParaRPr lang="en-US" sz="1600">
              <a:ea typeface="Calibri"/>
              <a:cs typeface="Calibri"/>
            </a:endParaRPr>
          </a:p>
          <a:p>
            <a:r>
              <a:rPr lang="en-US" sz="1600"/>
              <a:t> </a:t>
            </a:r>
            <a:r>
              <a:rPr lang="en-US" sz="1600" b="0" i="0"/>
              <a:t>Each patch: 256-dim embedding </a:t>
            </a:r>
            <a:endParaRPr lang="en-US" sz="1600">
              <a:ea typeface="Calibri"/>
              <a:cs typeface="Calibri"/>
            </a:endParaRPr>
          </a:p>
          <a:p>
            <a:endParaRPr lang="en-US" sz="1600">
              <a:ea typeface="Calibri"/>
              <a:cs typeface="Calibri"/>
            </a:endParaRPr>
          </a:p>
          <a:p>
            <a:r>
              <a:rPr lang="en-US" sz="1600" b="1" i="0"/>
              <a:t>Processing:</a:t>
            </a:r>
            <a:r>
              <a:rPr lang="en-US" sz="1600" b="0" i="0"/>
              <a:t> </a:t>
            </a:r>
            <a:endParaRPr lang="en-US" sz="1600">
              <a:ea typeface="Calibri"/>
              <a:cs typeface="Calibri"/>
            </a:endParaRPr>
          </a:p>
          <a:p>
            <a:r>
              <a:rPr lang="en-US" sz="1600"/>
              <a:t> </a:t>
            </a:r>
            <a:r>
              <a:rPr lang="en-US" sz="1600" b="0" i="0"/>
              <a:t>Step 1 — patch embeddings + positional encoding </a:t>
            </a:r>
            <a:endParaRPr lang="en-US" sz="1600">
              <a:ea typeface="Calibri"/>
              <a:cs typeface="Calibri"/>
            </a:endParaRPr>
          </a:p>
          <a:p>
            <a:r>
              <a:rPr lang="en-US" sz="1600"/>
              <a:t> </a:t>
            </a:r>
            <a:r>
              <a:rPr lang="en-US" sz="1600" b="0" i="0"/>
              <a:t>Step 2 — 32 Transformer layers (</a:t>
            </a:r>
            <a:r>
              <a:rPr lang="en-US" sz="1600" b="0" i="0" err="1"/>
              <a:t>ViT</a:t>
            </a:r>
            <a:r>
              <a:rPr lang="en-US" sz="1600" b="0" i="0"/>
              <a:t>-H has 32 blocks) </a:t>
            </a:r>
            <a:endParaRPr lang="en-US" sz="1600">
              <a:ea typeface="Calibri"/>
              <a:cs typeface="Calibri"/>
            </a:endParaRPr>
          </a:p>
          <a:p>
            <a:r>
              <a:rPr lang="en-US" sz="1600"/>
              <a:t>  </a:t>
            </a:r>
            <a:r>
              <a:rPr lang="en-US" sz="1600" b="0" i="0"/>
              <a:t>each layer: self-attention across all 4096 patches + FFN </a:t>
            </a:r>
            <a:endParaRPr lang="en-US" sz="1600">
              <a:ea typeface="Calibri"/>
              <a:cs typeface="Calibri"/>
            </a:endParaRPr>
          </a:p>
          <a:p>
            <a:r>
              <a:rPr lang="en-US" sz="1600"/>
              <a:t> </a:t>
            </a:r>
            <a:r>
              <a:rPr lang="en-US" sz="1600" b="0" i="0"/>
              <a:t>Step 3 — output: image embedding shape [64, 64, 256] </a:t>
            </a:r>
            <a:endParaRPr lang="en-US" sz="1600">
              <a:ea typeface="Calibri"/>
              <a:cs typeface="Calibri"/>
            </a:endParaRPr>
          </a:p>
          <a:p>
            <a:r>
              <a:rPr lang="en-US" sz="1600"/>
              <a:t>  </a:t>
            </a:r>
            <a:r>
              <a:rPr lang="en-US" sz="1600" b="0" i="0"/>
              <a:t>= a 64×64 grid of 256-dim feature vectors </a:t>
            </a:r>
            <a:endParaRPr lang="en-US" sz="1600">
              <a:ea typeface="Calibri"/>
              <a:cs typeface="Calibri"/>
            </a:endParaRPr>
          </a:p>
          <a:p>
            <a:r>
              <a:rPr lang="en-US" sz="1600"/>
              <a:t>  </a:t>
            </a:r>
            <a:r>
              <a:rPr lang="en-US" sz="1600" b="0" i="0"/>
              <a:t>= every 16×16 pixel block has a rich feature descriptor </a:t>
            </a:r>
            <a:endParaRPr lang="en-US" sz="1600">
              <a:ea typeface="Calibri"/>
              <a:cs typeface="Calibri"/>
            </a:endParaRPr>
          </a:p>
          <a:p>
            <a:endParaRPr lang="en-US" sz="1600">
              <a:ea typeface="Calibri"/>
              <a:cs typeface="Calibri"/>
            </a:endParaRPr>
          </a:p>
          <a:p>
            <a:r>
              <a:rPr lang="en-US" sz="1600" b="1" i="0"/>
              <a:t>What the image encoder produces for our scene: </a:t>
            </a:r>
            <a:endParaRPr lang="en-US" sz="1600" b="1">
              <a:ea typeface="Calibri"/>
              <a:cs typeface="Calibri"/>
            </a:endParaRPr>
          </a:p>
          <a:p>
            <a:r>
              <a:rPr lang="en-US" sz="1600"/>
              <a:t> </a:t>
            </a:r>
            <a:r>
              <a:rPr lang="en-US" sz="1600" b="0" i="0"/>
              <a:t>F[8, 11] ≈ [0.91, 0.24, 0.10, ...] ← fur patch at cat's body </a:t>
            </a:r>
            <a:endParaRPr lang="en-US" sz="1600">
              <a:ea typeface="Calibri"/>
              <a:cs typeface="Calibri"/>
            </a:endParaRPr>
          </a:p>
          <a:p>
            <a:r>
              <a:rPr lang="en-US" sz="1600"/>
              <a:t> </a:t>
            </a:r>
            <a:r>
              <a:rPr lang="en-US" sz="1600" b="0" i="0"/>
              <a:t>F[8, 16] ≈ [0.88, 0.31, 0.08, ...] ← fur patch at cat's ear </a:t>
            </a:r>
            <a:endParaRPr lang="en-US" sz="1600">
              <a:ea typeface="Calibri"/>
              <a:cs typeface="Calibri"/>
            </a:endParaRPr>
          </a:p>
          <a:p>
            <a:r>
              <a:rPr lang="en-US" sz="1600"/>
              <a:t> </a:t>
            </a:r>
            <a:r>
              <a:rPr lang="en-US" sz="1600" b="0" i="0"/>
              <a:t>F[12, 6] ≈ [0.11, 0.09, 0.87, ...] ← cup rim patch </a:t>
            </a:r>
            <a:endParaRPr lang="en-US" sz="1600">
              <a:ea typeface="Calibri"/>
              <a:cs typeface="Calibri"/>
            </a:endParaRPr>
          </a:p>
          <a:p>
            <a:r>
              <a:rPr lang="en-US" sz="1600"/>
              <a:t> </a:t>
            </a:r>
            <a:r>
              <a:rPr lang="en-US" sz="1600" b="0" i="0"/>
              <a:t>F[12, 8] ≈ [0.09, 0.12, 0.82, ...] ← cup handle patch </a:t>
            </a:r>
            <a:endParaRPr lang="en-US" sz="1600">
              <a:ea typeface="Calibri"/>
              <a:cs typeface="Calibri"/>
            </a:endParaRPr>
          </a:p>
          <a:p>
            <a:r>
              <a:rPr lang="en-US" sz="1600"/>
              <a:t> </a:t>
            </a:r>
            <a:r>
              <a:rPr lang="en-US" sz="1600" b="0" i="0"/>
              <a:t>F[2, 2] ≈ [0.02, 0.01, 0.03, ...] ← blank wall patch </a:t>
            </a:r>
            <a:endParaRPr lang="en-US" sz="1600" b="0" i="0">
              <a:ea typeface="Calibri"/>
              <a:cs typeface="Calibri"/>
            </a:endParaRPr>
          </a:p>
          <a:p>
            <a:endParaRPr lang="en-US" sz="1600">
              <a:ea typeface="Calibri"/>
              <a:cs typeface="Calibri"/>
            </a:endParaRPr>
          </a:p>
          <a:p>
            <a:r>
              <a:rPr lang="en-US" sz="1600" b="1">
                <a:ea typeface="+mn-lt"/>
                <a:cs typeface="+mn-lt"/>
              </a:rPr>
              <a:t>Key property:</a:t>
            </a:r>
            <a:r>
              <a:rPr lang="en-US" sz="1600">
                <a:ea typeface="+mn-lt"/>
                <a:cs typeface="+mn-lt"/>
              </a:rPr>
              <a:t> SAM's image encoder was trained on 1 billion masks. Its features are extraordinarily good at encoding object boundaries, texture transitions, and edge structure — far better than Grounding DINO's image features for the purpose of precise segmentation.</a:t>
            </a:r>
          </a:p>
        </p:txBody>
      </p:sp>
    </p:spTree>
    <p:extLst>
      <p:ext uri="{BB962C8B-B14F-4D97-AF65-F5344CB8AC3E}">
        <p14:creationId xmlns:p14="http://schemas.microsoft.com/office/powerpoint/2010/main" val="431039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omputer process&#10;&#10;AI-generated content may be incorrect.">
            <a:extLst>
              <a:ext uri="{FF2B5EF4-FFF2-40B4-BE49-F238E27FC236}">
                <a16:creationId xmlns:a16="http://schemas.microsoft.com/office/drawing/2014/main" id="{DEA7BFA2-0607-7299-6621-7CC1D2DE32BE}"/>
              </a:ext>
            </a:extLst>
          </p:cNvPr>
          <p:cNvPicPr>
            <a:picLocks noChangeAspect="1"/>
          </p:cNvPicPr>
          <p:nvPr/>
        </p:nvPicPr>
        <p:blipFill>
          <a:blip r:embed="rId3"/>
          <a:srcRect b="8717"/>
          <a:stretch>
            <a:fillRect/>
          </a:stretch>
        </p:blipFill>
        <p:spPr>
          <a:xfrm>
            <a:off x="0" y="675323"/>
            <a:ext cx="12283440" cy="6096580"/>
          </a:xfrm>
          <a:prstGeom prst="rect">
            <a:avLst/>
          </a:prstGeom>
        </p:spPr>
      </p:pic>
    </p:spTree>
    <p:extLst>
      <p:ext uri="{BB962C8B-B14F-4D97-AF65-F5344CB8AC3E}">
        <p14:creationId xmlns:p14="http://schemas.microsoft.com/office/powerpoint/2010/main" val="2080457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E6AAB8-F398-39DA-D935-F7CABA6D3D50}"/>
              </a:ext>
            </a:extLst>
          </p:cNvPr>
          <p:cNvSpPr txBox="1"/>
          <p:nvPr/>
        </p:nvSpPr>
        <p:spPr>
          <a:xfrm>
            <a:off x="0" y="0"/>
            <a:ext cx="883719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i="0"/>
              <a:t>SAM Prompt Encoder — converts bounding boxes into embeddings</a:t>
            </a:r>
            <a:endParaRPr lang="en-US" sz="2400" b="1" i="0">
              <a:ea typeface="Calibri"/>
              <a:cs typeface="Calibri"/>
            </a:endParaRPr>
          </a:p>
        </p:txBody>
      </p:sp>
      <p:sp>
        <p:nvSpPr>
          <p:cNvPr id="4" name="TextBox 3">
            <a:extLst>
              <a:ext uri="{FF2B5EF4-FFF2-40B4-BE49-F238E27FC236}">
                <a16:creationId xmlns:a16="http://schemas.microsoft.com/office/drawing/2014/main" id="{D75029D7-4DEA-0C8B-7F6C-8C28BECF104A}"/>
              </a:ext>
            </a:extLst>
          </p:cNvPr>
          <p:cNvSpPr txBox="1"/>
          <p:nvPr/>
        </p:nvSpPr>
        <p:spPr>
          <a:xfrm>
            <a:off x="0" y="370974"/>
            <a:ext cx="7765381" cy="646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41413"/>
                </a:solidFill>
                <a:ea typeface="+mn-lt"/>
                <a:cs typeface="+mn-lt"/>
              </a:rPr>
              <a:t>Prompt types SAM supports: </a:t>
            </a:r>
            <a:endParaRPr lang="en-US">
              <a:solidFill>
                <a:srgbClr val="000000"/>
              </a:solidFill>
              <a:ea typeface="+mn-lt"/>
              <a:cs typeface="+mn-lt"/>
            </a:endParaRPr>
          </a:p>
          <a:p>
            <a:r>
              <a:rPr lang="en-US">
                <a:solidFill>
                  <a:srgbClr val="141413"/>
                </a:solidFill>
                <a:ea typeface="+mn-lt"/>
                <a:cs typeface="+mn-lt"/>
              </a:rPr>
              <a:t> 1. Point: a single (x, y) coordinate + foreground/background flag </a:t>
            </a:r>
            <a:endParaRPr lang="en-US">
              <a:solidFill>
                <a:srgbClr val="000000"/>
              </a:solidFill>
              <a:ea typeface="+mn-lt"/>
              <a:cs typeface="+mn-lt"/>
            </a:endParaRPr>
          </a:p>
          <a:p>
            <a:r>
              <a:rPr lang="en-US">
                <a:solidFill>
                  <a:srgbClr val="141413"/>
                </a:solidFill>
                <a:ea typeface="+mn-lt"/>
                <a:cs typeface="+mn-lt"/>
              </a:rPr>
              <a:t> 2. Box: two corner points (x1,y1) and (x2,y2) ← what we use </a:t>
            </a:r>
            <a:endParaRPr lang="en-US">
              <a:solidFill>
                <a:srgbClr val="000000"/>
              </a:solidFill>
              <a:ea typeface="+mn-lt"/>
              <a:cs typeface="+mn-lt"/>
            </a:endParaRPr>
          </a:p>
          <a:p>
            <a:r>
              <a:rPr lang="en-US">
                <a:solidFill>
                  <a:srgbClr val="141413"/>
                </a:solidFill>
                <a:ea typeface="+mn-lt"/>
                <a:cs typeface="+mn-lt"/>
              </a:rPr>
              <a:t> 3. Mask: a coarse binary mask as prior </a:t>
            </a:r>
            <a:endParaRPr lang="en-US">
              <a:solidFill>
                <a:srgbClr val="000000"/>
              </a:solidFill>
              <a:ea typeface="+mn-lt"/>
              <a:cs typeface="+mn-lt"/>
            </a:endParaRPr>
          </a:p>
          <a:p>
            <a:r>
              <a:rPr lang="en-US">
                <a:solidFill>
                  <a:srgbClr val="141413"/>
                </a:solidFill>
                <a:ea typeface="+mn-lt"/>
                <a:cs typeface="+mn-lt"/>
              </a:rPr>
              <a:t> 4. Text: (experimental, not used in standard Grounded SAM) </a:t>
            </a:r>
            <a:endParaRPr lang="en-US">
              <a:solidFill>
                <a:srgbClr val="000000"/>
              </a:solidFill>
              <a:ea typeface="+mn-lt"/>
              <a:cs typeface="+mn-lt"/>
            </a:endParaRPr>
          </a:p>
          <a:p>
            <a:endParaRPr lang="en-US">
              <a:solidFill>
                <a:srgbClr val="141413"/>
              </a:solidFill>
              <a:ea typeface="+mn-lt"/>
              <a:cs typeface="+mn-lt"/>
            </a:endParaRPr>
          </a:p>
          <a:p>
            <a:r>
              <a:rPr lang="en-US">
                <a:solidFill>
                  <a:srgbClr val="141413"/>
                </a:solidFill>
                <a:ea typeface="+mn-lt"/>
                <a:cs typeface="+mn-lt"/>
              </a:rPr>
              <a:t>Box prompt encoding for "cat" box [128, 176, 256, 336]: </a:t>
            </a:r>
            <a:endParaRPr lang="en-US">
              <a:solidFill>
                <a:srgbClr val="000000"/>
              </a:solidFill>
              <a:ea typeface="+mn-lt"/>
              <a:cs typeface="+mn-lt"/>
            </a:endParaRPr>
          </a:p>
          <a:p>
            <a:r>
              <a:rPr lang="en-US">
                <a:solidFill>
                  <a:srgbClr val="141413"/>
                </a:solidFill>
                <a:ea typeface="+mn-lt"/>
                <a:cs typeface="+mn-lt"/>
              </a:rPr>
              <a:t> Top-left corner (128, 176): </a:t>
            </a:r>
            <a:endParaRPr lang="en-US">
              <a:solidFill>
                <a:srgbClr val="000000"/>
              </a:solidFill>
              <a:ea typeface="+mn-lt"/>
              <a:cs typeface="+mn-lt"/>
            </a:endParaRPr>
          </a:p>
          <a:p>
            <a:r>
              <a:rPr lang="en-US">
                <a:solidFill>
                  <a:srgbClr val="141413"/>
                </a:solidFill>
                <a:ea typeface="+mn-lt"/>
                <a:cs typeface="+mn-lt"/>
              </a:rPr>
              <a:t>  </a:t>
            </a:r>
            <a:r>
              <a:rPr lang="en-US" err="1">
                <a:solidFill>
                  <a:srgbClr val="141413"/>
                </a:solidFill>
                <a:ea typeface="+mn-lt"/>
                <a:cs typeface="+mn-lt"/>
              </a:rPr>
              <a:t>positional_encoding</a:t>
            </a:r>
            <a:r>
              <a:rPr lang="en-US">
                <a:solidFill>
                  <a:srgbClr val="141413"/>
                </a:solidFill>
                <a:ea typeface="+mn-lt"/>
                <a:cs typeface="+mn-lt"/>
              </a:rPr>
              <a:t>(128/1024, 176/1024) → [sin/cos features] </a:t>
            </a:r>
            <a:endParaRPr lang="en-US">
              <a:solidFill>
                <a:srgbClr val="000000"/>
              </a:solidFill>
              <a:ea typeface="+mn-lt"/>
              <a:cs typeface="+mn-lt"/>
            </a:endParaRPr>
          </a:p>
          <a:p>
            <a:r>
              <a:rPr lang="en-US">
                <a:solidFill>
                  <a:srgbClr val="141413"/>
                </a:solidFill>
                <a:ea typeface="+mn-lt"/>
                <a:cs typeface="+mn-lt"/>
              </a:rPr>
              <a:t>  + learned "top-left corner" token embedding </a:t>
            </a:r>
            <a:endParaRPr lang="en-US">
              <a:solidFill>
                <a:srgbClr val="000000"/>
              </a:solidFill>
              <a:ea typeface="+mn-lt"/>
              <a:cs typeface="+mn-lt"/>
            </a:endParaRPr>
          </a:p>
          <a:p>
            <a:r>
              <a:rPr lang="en-US">
                <a:solidFill>
                  <a:srgbClr val="141413"/>
                </a:solidFill>
                <a:ea typeface="+mn-lt"/>
                <a:cs typeface="+mn-lt"/>
              </a:rPr>
              <a:t>  = </a:t>
            </a:r>
            <a:r>
              <a:rPr lang="en-US" err="1">
                <a:solidFill>
                  <a:srgbClr val="141413"/>
                </a:solidFill>
                <a:ea typeface="+mn-lt"/>
                <a:cs typeface="+mn-lt"/>
              </a:rPr>
              <a:t>corner_embed_TL</a:t>
            </a:r>
            <a:r>
              <a:rPr lang="en-US">
                <a:solidFill>
                  <a:srgbClr val="141413"/>
                </a:solidFill>
                <a:ea typeface="+mn-lt"/>
                <a:cs typeface="+mn-lt"/>
              </a:rPr>
              <a:t> shape [256] </a:t>
            </a:r>
            <a:endParaRPr lang="en-US">
              <a:solidFill>
                <a:srgbClr val="000000"/>
              </a:solidFill>
              <a:ea typeface="+mn-lt"/>
              <a:cs typeface="+mn-lt"/>
            </a:endParaRPr>
          </a:p>
          <a:p>
            <a:endParaRPr lang="en-US">
              <a:solidFill>
                <a:srgbClr val="141413"/>
              </a:solidFill>
              <a:ea typeface="+mn-lt"/>
              <a:cs typeface="+mn-lt"/>
            </a:endParaRPr>
          </a:p>
          <a:p>
            <a:r>
              <a:rPr lang="en-US">
                <a:solidFill>
                  <a:srgbClr val="141413"/>
                </a:solidFill>
                <a:ea typeface="+mn-lt"/>
                <a:cs typeface="+mn-lt"/>
              </a:rPr>
              <a:t> Bottom-right corner (256, 336): </a:t>
            </a:r>
            <a:endParaRPr lang="en-US">
              <a:solidFill>
                <a:srgbClr val="000000"/>
              </a:solidFill>
              <a:ea typeface="+mn-lt"/>
              <a:cs typeface="+mn-lt"/>
            </a:endParaRPr>
          </a:p>
          <a:p>
            <a:r>
              <a:rPr lang="en-US">
                <a:solidFill>
                  <a:srgbClr val="141413"/>
                </a:solidFill>
                <a:ea typeface="+mn-lt"/>
                <a:cs typeface="+mn-lt"/>
              </a:rPr>
              <a:t>  </a:t>
            </a:r>
            <a:r>
              <a:rPr lang="en-US" err="1">
                <a:solidFill>
                  <a:srgbClr val="141413"/>
                </a:solidFill>
                <a:ea typeface="+mn-lt"/>
                <a:cs typeface="+mn-lt"/>
              </a:rPr>
              <a:t>positional_encoding</a:t>
            </a:r>
            <a:r>
              <a:rPr lang="en-US">
                <a:solidFill>
                  <a:srgbClr val="141413"/>
                </a:solidFill>
                <a:ea typeface="+mn-lt"/>
                <a:cs typeface="+mn-lt"/>
              </a:rPr>
              <a:t>(256/1024, 336/1024) → [sin/cos features] </a:t>
            </a:r>
            <a:endParaRPr lang="en-US">
              <a:solidFill>
                <a:srgbClr val="000000"/>
              </a:solidFill>
              <a:ea typeface="+mn-lt"/>
              <a:cs typeface="+mn-lt"/>
            </a:endParaRPr>
          </a:p>
          <a:p>
            <a:r>
              <a:rPr lang="en-US">
                <a:solidFill>
                  <a:srgbClr val="141413"/>
                </a:solidFill>
                <a:ea typeface="+mn-lt"/>
                <a:cs typeface="+mn-lt"/>
              </a:rPr>
              <a:t>  + learned "bottom-right corner" token embedding </a:t>
            </a:r>
            <a:endParaRPr lang="en-US">
              <a:solidFill>
                <a:srgbClr val="000000"/>
              </a:solidFill>
              <a:ea typeface="+mn-lt"/>
              <a:cs typeface="+mn-lt"/>
            </a:endParaRPr>
          </a:p>
          <a:p>
            <a:r>
              <a:rPr lang="en-US">
                <a:solidFill>
                  <a:srgbClr val="141413"/>
                </a:solidFill>
                <a:ea typeface="+mn-lt"/>
                <a:cs typeface="+mn-lt"/>
              </a:rPr>
              <a:t>  = </a:t>
            </a:r>
            <a:r>
              <a:rPr lang="en-US" err="1">
                <a:solidFill>
                  <a:srgbClr val="141413"/>
                </a:solidFill>
                <a:ea typeface="+mn-lt"/>
                <a:cs typeface="+mn-lt"/>
              </a:rPr>
              <a:t>corner_embed_BR</a:t>
            </a:r>
            <a:r>
              <a:rPr lang="en-US">
                <a:solidFill>
                  <a:srgbClr val="141413"/>
                </a:solidFill>
                <a:ea typeface="+mn-lt"/>
                <a:cs typeface="+mn-lt"/>
              </a:rPr>
              <a:t> shape [256] </a:t>
            </a:r>
            <a:endParaRPr lang="en-US">
              <a:solidFill>
                <a:srgbClr val="000000"/>
              </a:solidFill>
              <a:ea typeface="+mn-lt"/>
              <a:cs typeface="+mn-lt"/>
            </a:endParaRPr>
          </a:p>
          <a:p>
            <a:endParaRPr lang="en-US">
              <a:solidFill>
                <a:srgbClr val="141413"/>
              </a:solidFill>
              <a:ea typeface="+mn-lt"/>
              <a:cs typeface="+mn-lt"/>
            </a:endParaRPr>
          </a:p>
          <a:p>
            <a:r>
              <a:rPr lang="en-US">
                <a:solidFill>
                  <a:srgbClr val="141413"/>
                </a:solidFill>
                <a:ea typeface="+mn-lt"/>
                <a:cs typeface="+mn-lt"/>
              </a:rPr>
              <a:t>Box prompt tokens = [</a:t>
            </a:r>
            <a:r>
              <a:rPr lang="en-US" err="1">
                <a:solidFill>
                  <a:srgbClr val="141413"/>
                </a:solidFill>
                <a:ea typeface="+mn-lt"/>
                <a:cs typeface="+mn-lt"/>
              </a:rPr>
              <a:t>corner_embed_TL</a:t>
            </a:r>
            <a:r>
              <a:rPr lang="en-US">
                <a:solidFill>
                  <a:srgbClr val="141413"/>
                </a:solidFill>
                <a:ea typeface="+mn-lt"/>
                <a:cs typeface="+mn-lt"/>
              </a:rPr>
              <a:t>, </a:t>
            </a:r>
            <a:r>
              <a:rPr lang="en-US" err="1">
                <a:solidFill>
                  <a:srgbClr val="141413"/>
                </a:solidFill>
                <a:ea typeface="+mn-lt"/>
                <a:cs typeface="+mn-lt"/>
              </a:rPr>
              <a:t>corner_embed_BR</a:t>
            </a:r>
            <a:r>
              <a:rPr lang="en-US">
                <a:solidFill>
                  <a:srgbClr val="141413"/>
                </a:solidFill>
                <a:ea typeface="+mn-lt"/>
                <a:cs typeface="+mn-lt"/>
              </a:rPr>
              <a:t>] shape [2, 256] </a:t>
            </a:r>
            <a:endParaRPr lang="en-US">
              <a:solidFill>
                <a:srgbClr val="000000"/>
              </a:solidFill>
              <a:ea typeface="+mn-lt"/>
              <a:cs typeface="+mn-lt"/>
            </a:endParaRPr>
          </a:p>
          <a:p>
            <a:endParaRPr lang="en-US">
              <a:solidFill>
                <a:srgbClr val="141413"/>
              </a:solidFill>
              <a:ea typeface="+mn-lt"/>
              <a:cs typeface="+mn-lt"/>
            </a:endParaRPr>
          </a:p>
          <a:p>
            <a:r>
              <a:rPr lang="en-US">
                <a:solidFill>
                  <a:srgbClr val="141413"/>
                </a:solidFill>
                <a:ea typeface="+mn-lt"/>
                <a:cs typeface="+mn-lt"/>
              </a:rPr>
              <a:t>Box prompt encoding for "cup" box [304, 128, 400, 192]: </a:t>
            </a:r>
            <a:endParaRPr lang="en-US">
              <a:solidFill>
                <a:srgbClr val="000000"/>
              </a:solidFill>
              <a:ea typeface="+mn-lt"/>
              <a:cs typeface="+mn-lt"/>
            </a:endParaRPr>
          </a:p>
          <a:p>
            <a:r>
              <a:rPr lang="en-US">
                <a:solidFill>
                  <a:srgbClr val="141413"/>
                </a:solidFill>
                <a:ea typeface="+mn-lt"/>
                <a:cs typeface="+mn-lt"/>
              </a:rPr>
              <a:t> </a:t>
            </a:r>
            <a:r>
              <a:rPr lang="en-US" err="1">
                <a:solidFill>
                  <a:srgbClr val="141413"/>
                </a:solidFill>
                <a:ea typeface="+mn-lt"/>
                <a:cs typeface="+mn-lt"/>
              </a:rPr>
              <a:t>corner_embed_TL</a:t>
            </a:r>
            <a:r>
              <a:rPr lang="en-US">
                <a:solidFill>
                  <a:srgbClr val="141413"/>
                </a:solidFill>
                <a:ea typeface="+mn-lt"/>
                <a:cs typeface="+mn-lt"/>
              </a:rPr>
              <a:t> = </a:t>
            </a:r>
            <a:r>
              <a:rPr lang="en-US" err="1">
                <a:solidFill>
                  <a:srgbClr val="141413"/>
                </a:solidFill>
                <a:ea typeface="+mn-lt"/>
                <a:cs typeface="+mn-lt"/>
              </a:rPr>
              <a:t>positional_enc</a:t>
            </a:r>
            <a:r>
              <a:rPr lang="en-US">
                <a:solidFill>
                  <a:srgbClr val="141413"/>
                </a:solidFill>
                <a:ea typeface="+mn-lt"/>
                <a:cs typeface="+mn-lt"/>
              </a:rPr>
              <a:t>(304/1024, 128/1024) + </a:t>
            </a:r>
            <a:r>
              <a:rPr lang="en-US" err="1">
                <a:solidFill>
                  <a:srgbClr val="141413"/>
                </a:solidFill>
                <a:ea typeface="+mn-lt"/>
                <a:cs typeface="+mn-lt"/>
              </a:rPr>
              <a:t>token_TL</a:t>
            </a:r>
            <a:r>
              <a:rPr lang="en-US">
                <a:solidFill>
                  <a:srgbClr val="141413"/>
                </a:solidFill>
                <a:ea typeface="+mn-lt"/>
                <a:cs typeface="+mn-lt"/>
              </a:rPr>
              <a:t> </a:t>
            </a:r>
            <a:endParaRPr lang="en-US">
              <a:solidFill>
                <a:srgbClr val="000000"/>
              </a:solidFill>
              <a:ea typeface="+mn-lt"/>
              <a:cs typeface="+mn-lt"/>
            </a:endParaRPr>
          </a:p>
          <a:p>
            <a:r>
              <a:rPr lang="en-US">
                <a:solidFill>
                  <a:srgbClr val="141413"/>
                </a:solidFill>
                <a:ea typeface="+mn-lt"/>
                <a:cs typeface="+mn-lt"/>
              </a:rPr>
              <a:t> </a:t>
            </a:r>
            <a:r>
              <a:rPr lang="en-US" err="1">
                <a:solidFill>
                  <a:srgbClr val="141413"/>
                </a:solidFill>
                <a:ea typeface="+mn-lt"/>
                <a:cs typeface="+mn-lt"/>
              </a:rPr>
              <a:t>corner_embed_BR</a:t>
            </a:r>
            <a:r>
              <a:rPr lang="en-US">
                <a:solidFill>
                  <a:srgbClr val="141413"/>
                </a:solidFill>
                <a:ea typeface="+mn-lt"/>
                <a:cs typeface="+mn-lt"/>
              </a:rPr>
              <a:t> = </a:t>
            </a:r>
            <a:r>
              <a:rPr lang="en-US" err="1">
                <a:solidFill>
                  <a:srgbClr val="141413"/>
                </a:solidFill>
                <a:ea typeface="+mn-lt"/>
                <a:cs typeface="+mn-lt"/>
              </a:rPr>
              <a:t>positional_enc</a:t>
            </a:r>
            <a:r>
              <a:rPr lang="en-US">
                <a:solidFill>
                  <a:srgbClr val="141413"/>
                </a:solidFill>
                <a:ea typeface="+mn-lt"/>
                <a:cs typeface="+mn-lt"/>
              </a:rPr>
              <a:t>(400/1024, 192/1024) + </a:t>
            </a:r>
            <a:r>
              <a:rPr lang="en-US" err="1">
                <a:solidFill>
                  <a:srgbClr val="141413"/>
                </a:solidFill>
                <a:ea typeface="+mn-lt"/>
                <a:cs typeface="+mn-lt"/>
              </a:rPr>
              <a:t>token_BR</a:t>
            </a:r>
            <a:r>
              <a:rPr lang="en-US">
                <a:solidFill>
                  <a:srgbClr val="141413"/>
                </a:solidFill>
                <a:ea typeface="+mn-lt"/>
                <a:cs typeface="+mn-lt"/>
              </a:rPr>
              <a:t> </a:t>
            </a:r>
            <a:endParaRPr lang="en-US">
              <a:solidFill>
                <a:srgbClr val="000000"/>
              </a:solidFill>
              <a:ea typeface="+mn-lt"/>
              <a:cs typeface="+mn-lt"/>
            </a:endParaRPr>
          </a:p>
          <a:p>
            <a:r>
              <a:rPr lang="en-US">
                <a:solidFill>
                  <a:srgbClr val="141413"/>
                </a:solidFill>
                <a:ea typeface="+mn-lt"/>
                <a:cs typeface="+mn-lt"/>
              </a:rPr>
              <a:t> Box prompt tokens = [</a:t>
            </a:r>
            <a:r>
              <a:rPr lang="en-US" err="1">
                <a:solidFill>
                  <a:srgbClr val="141413"/>
                </a:solidFill>
                <a:ea typeface="+mn-lt"/>
                <a:cs typeface="+mn-lt"/>
              </a:rPr>
              <a:t>corner_embed_TL</a:t>
            </a:r>
            <a:r>
              <a:rPr lang="en-US">
                <a:solidFill>
                  <a:srgbClr val="141413"/>
                </a:solidFill>
                <a:ea typeface="+mn-lt"/>
                <a:cs typeface="+mn-lt"/>
              </a:rPr>
              <a:t>, </a:t>
            </a:r>
            <a:r>
              <a:rPr lang="en-US" err="1">
                <a:solidFill>
                  <a:srgbClr val="141413"/>
                </a:solidFill>
                <a:ea typeface="+mn-lt"/>
                <a:cs typeface="+mn-lt"/>
              </a:rPr>
              <a:t>corner_embed_BR</a:t>
            </a:r>
            <a:r>
              <a:rPr lang="en-US">
                <a:solidFill>
                  <a:srgbClr val="141413"/>
                </a:solidFill>
                <a:ea typeface="+mn-lt"/>
                <a:cs typeface="+mn-lt"/>
              </a:rPr>
              <a:t>] shape [2, 256] </a:t>
            </a:r>
          </a:p>
        </p:txBody>
      </p:sp>
      <p:sp>
        <p:nvSpPr>
          <p:cNvPr id="5" name="TextBox 4">
            <a:extLst>
              <a:ext uri="{FF2B5EF4-FFF2-40B4-BE49-F238E27FC236}">
                <a16:creationId xmlns:a16="http://schemas.microsoft.com/office/drawing/2014/main" id="{DE80019B-5288-3270-E396-92F13E01D56F}"/>
              </a:ext>
            </a:extLst>
          </p:cNvPr>
          <p:cNvSpPr txBox="1"/>
          <p:nvPr/>
        </p:nvSpPr>
        <p:spPr>
          <a:xfrm>
            <a:off x="6430544" y="1405421"/>
            <a:ext cx="5761456"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baseline="0">
                <a:solidFill>
                  <a:srgbClr val="141413"/>
                </a:solidFill>
                <a:latin typeface="Calibri"/>
                <a:ea typeface="Segoe UI"/>
                <a:cs typeface="Segoe UI"/>
              </a:rPr>
              <a:t>Why </a:t>
            </a:r>
            <a:r>
              <a:rPr lang="en-US" b="1">
                <a:solidFill>
                  <a:srgbClr val="141413"/>
                </a:solidFill>
                <a:latin typeface="Calibri"/>
                <a:ea typeface="Segoe UI"/>
                <a:cs typeface="Segoe UI"/>
              </a:rPr>
              <a:t>positional encoding</a:t>
            </a:r>
            <a:r>
              <a:rPr lang="en-US" sz="1800" b="1" baseline="0">
                <a:solidFill>
                  <a:srgbClr val="141413"/>
                </a:solidFill>
                <a:latin typeface="Calibri"/>
                <a:ea typeface="Segoe UI"/>
                <a:cs typeface="Segoe UI"/>
              </a:rPr>
              <a:t>? </a:t>
            </a:r>
            <a:endParaRPr lang="en-US" b="1">
              <a:solidFill>
                <a:srgbClr val="000000"/>
              </a:solidFill>
              <a:latin typeface="Calibri"/>
              <a:ea typeface="Calibri" panose="020F0502020204030204"/>
              <a:cs typeface="Calibri" panose="020F0502020204030204"/>
            </a:endParaRPr>
          </a:p>
          <a:p>
            <a:r>
              <a:rPr lang="en-US" sz="1800" baseline="0">
                <a:solidFill>
                  <a:srgbClr val="141413"/>
                </a:solidFill>
                <a:latin typeface="Calibri"/>
                <a:ea typeface="Segoe UI"/>
                <a:cs typeface="Segoe UI"/>
              </a:rPr>
              <a:t>SAM needs to know </a:t>
            </a:r>
            <a:r>
              <a:rPr lang="en-US">
                <a:solidFill>
                  <a:srgbClr val="141413"/>
                </a:solidFill>
                <a:latin typeface="Calibri"/>
                <a:ea typeface="Segoe UI"/>
                <a:cs typeface="Segoe UI"/>
              </a:rPr>
              <a:t>where in</a:t>
            </a:r>
            <a:r>
              <a:rPr lang="en-US" sz="1800" baseline="0">
                <a:solidFill>
                  <a:srgbClr val="141413"/>
                </a:solidFill>
                <a:latin typeface="Calibri"/>
                <a:ea typeface="Segoe UI"/>
                <a:cs typeface="Segoe UI"/>
              </a:rPr>
              <a:t> the image the box is, not just that a box exists.</a:t>
            </a:r>
            <a:endParaRPr lang="en-US">
              <a:solidFill>
                <a:srgbClr val="000000"/>
              </a:solidFill>
              <a:latin typeface="Calibri"/>
              <a:ea typeface="Calibri"/>
              <a:cs typeface="Calibri"/>
            </a:endParaRPr>
          </a:p>
          <a:p>
            <a:r>
              <a:rPr lang="en-US" sz="1800" baseline="0">
                <a:solidFill>
                  <a:srgbClr val="141413"/>
                </a:solidFill>
                <a:latin typeface="Calibri"/>
                <a:ea typeface="Segoe UI"/>
                <a:cs typeface="Segoe UI"/>
              </a:rPr>
              <a:t>Sinusoidal positional encoding maps (x, y) coordinates to a continuous 256-dim vector </a:t>
            </a:r>
            <a:r>
              <a:rPr lang="en-US">
                <a:solidFill>
                  <a:srgbClr val="141413"/>
                </a:solidFill>
                <a:latin typeface="Calibri"/>
                <a:ea typeface="Segoe UI"/>
                <a:cs typeface="Segoe UI"/>
              </a:rPr>
              <a:t>where nearby</a:t>
            </a:r>
            <a:r>
              <a:rPr lang="en-US" sz="1800" baseline="0">
                <a:solidFill>
                  <a:srgbClr val="141413"/>
                </a:solidFill>
                <a:latin typeface="Calibri"/>
                <a:ea typeface="Segoe UI"/>
                <a:cs typeface="Segoe UI"/>
              </a:rPr>
              <a:t> positions have similar encodings. </a:t>
            </a:r>
            <a:endParaRPr lang="en-US">
              <a:solidFill>
                <a:srgbClr val="000000"/>
              </a:solidFill>
              <a:latin typeface="Calibri"/>
              <a:ea typeface="Calibri"/>
              <a:cs typeface="Calibri"/>
            </a:endParaRPr>
          </a:p>
          <a:p>
            <a:r>
              <a:rPr lang="en-US" sz="1800" baseline="0">
                <a:solidFill>
                  <a:srgbClr val="141413"/>
                </a:solidFill>
                <a:latin typeface="Calibri"/>
                <a:ea typeface="Segoe UI"/>
                <a:cs typeface="Segoe UI"/>
              </a:rPr>
              <a:t>The learned corner tokens tell SAM whether this point </a:t>
            </a:r>
            <a:r>
              <a:rPr lang="en-US">
                <a:solidFill>
                  <a:srgbClr val="141413"/>
                </a:solidFill>
                <a:latin typeface="Calibri"/>
                <a:ea typeface="Segoe UI"/>
                <a:cs typeface="Segoe UI"/>
              </a:rPr>
              <a:t>is a</a:t>
            </a:r>
            <a:r>
              <a:rPr lang="en-US" sz="1800" baseline="0">
                <a:solidFill>
                  <a:srgbClr val="141413"/>
                </a:solidFill>
                <a:latin typeface="Calibri"/>
                <a:ea typeface="Segoe UI"/>
                <a:cs typeface="Segoe UI"/>
              </a:rPr>
              <a:t> top-left or bottom-right corner — a positional encoding alone cannot distinguish them.</a:t>
            </a:r>
            <a:r>
              <a:rPr sz="1800">
                <a:latin typeface="Calibri"/>
                <a:ea typeface="Calibri"/>
                <a:cs typeface="Calibri"/>
              </a:rPr>
              <a:t>​</a:t>
            </a:r>
            <a:endParaRPr lang="en-US">
              <a:ea typeface="Calibri"/>
              <a:cs typeface="Calibri"/>
            </a:endParaRPr>
          </a:p>
        </p:txBody>
      </p:sp>
    </p:spTree>
    <p:extLst>
      <p:ext uri="{BB962C8B-B14F-4D97-AF65-F5344CB8AC3E}">
        <p14:creationId xmlns:p14="http://schemas.microsoft.com/office/powerpoint/2010/main" val="2643094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B70421-B7EE-0620-09A6-F04201694F29}"/>
              </a:ext>
            </a:extLst>
          </p:cNvPr>
          <p:cNvPicPr>
            <a:picLocks noChangeAspect="1"/>
          </p:cNvPicPr>
          <p:nvPr/>
        </p:nvPicPr>
        <p:blipFill>
          <a:blip r:embed="rId3"/>
          <a:srcRect b="8779"/>
          <a:stretch>
            <a:fillRect/>
          </a:stretch>
        </p:blipFill>
        <p:spPr>
          <a:xfrm>
            <a:off x="0" y="685483"/>
            <a:ext cx="12192000" cy="6167701"/>
          </a:xfrm>
          <a:prstGeom prst="rect">
            <a:avLst/>
          </a:prstGeom>
        </p:spPr>
      </p:pic>
    </p:spTree>
    <p:extLst>
      <p:ext uri="{BB962C8B-B14F-4D97-AF65-F5344CB8AC3E}">
        <p14:creationId xmlns:p14="http://schemas.microsoft.com/office/powerpoint/2010/main" val="3092037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C6CFA7-93CB-042E-17C5-69924684BB3F}"/>
              </a:ext>
            </a:extLst>
          </p:cNvPr>
          <p:cNvSpPr txBox="1"/>
          <p:nvPr/>
        </p:nvSpPr>
        <p:spPr>
          <a:xfrm>
            <a:off x="0" y="0"/>
            <a:ext cx="97228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b="1">
                <a:solidFill>
                  <a:srgbClr val="141413"/>
                </a:solidFill>
                <a:ea typeface="+mn-lt"/>
                <a:cs typeface="+mn-lt"/>
              </a:rPr>
              <a:t>SAM Mask Decoder — cross-attention between prompt and image features</a:t>
            </a:r>
            <a:endParaRPr lang="en-US" sz="2300" b="1">
              <a:ea typeface="Calibri" panose="020F0502020204030204"/>
              <a:cs typeface="Calibri" panose="020F0502020204030204"/>
            </a:endParaRPr>
          </a:p>
        </p:txBody>
      </p:sp>
      <p:sp>
        <p:nvSpPr>
          <p:cNvPr id="4" name="TextBox 3">
            <a:extLst>
              <a:ext uri="{FF2B5EF4-FFF2-40B4-BE49-F238E27FC236}">
                <a16:creationId xmlns:a16="http://schemas.microsoft.com/office/drawing/2014/main" id="{7B07AE3F-32B4-6D98-0AD3-2C1D28A52097}"/>
              </a:ext>
            </a:extLst>
          </p:cNvPr>
          <p:cNvSpPr txBox="1"/>
          <p:nvPr/>
        </p:nvSpPr>
        <p:spPr>
          <a:xfrm>
            <a:off x="0" y="513214"/>
            <a:ext cx="12191331" cy="63401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i="0"/>
              <a:t>Mask decoder inputs (for cat box): </a:t>
            </a:r>
            <a:endParaRPr lang="en-US" sz="1400" b="1">
              <a:ea typeface="Calibri"/>
              <a:cs typeface="Calibri"/>
            </a:endParaRPr>
          </a:p>
          <a:p>
            <a:r>
              <a:rPr lang="en-US" sz="1400"/>
              <a:t> </a:t>
            </a:r>
            <a:r>
              <a:rPr lang="en-US" sz="1400" b="0" i="0" err="1"/>
              <a:t>prompt_tokens</a:t>
            </a:r>
            <a:r>
              <a:rPr lang="en-US" sz="1400" b="0" i="0"/>
              <a:t> = [</a:t>
            </a:r>
            <a:r>
              <a:rPr lang="en-US" sz="1400" b="0" i="0" err="1"/>
              <a:t>corner_TL</a:t>
            </a:r>
            <a:r>
              <a:rPr lang="en-US" sz="1400" b="0" i="0"/>
              <a:t>, </a:t>
            </a:r>
            <a:r>
              <a:rPr lang="en-US" sz="1400" b="0" i="0" err="1"/>
              <a:t>corner_BR</a:t>
            </a:r>
            <a:r>
              <a:rPr lang="en-US" sz="1400" b="0" i="0"/>
              <a:t>, </a:t>
            </a:r>
            <a:r>
              <a:rPr lang="en-US" sz="1400" b="0" i="0" err="1"/>
              <a:t>output_token</a:t>
            </a:r>
            <a:r>
              <a:rPr lang="en-US" sz="1400" b="0" i="0"/>
              <a:t>] shape [3, 256] </a:t>
            </a:r>
            <a:endParaRPr lang="en-US" sz="1400">
              <a:ea typeface="Calibri"/>
              <a:cs typeface="Calibri"/>
            </a:endParaRPr>
          </a:p>
          <a:p>
            <a:r>
              <a:rPr lang="en-US" sz="1400"/>
              <a:t> </a:t>
            </a:r>
            <a:r>
              <a:rPr lang="en-US" sz="1400" b="0" i="0" err="1"/>
              <a:t>image_embed</a:t>
            </a:r>
            <a:r>
              <a:rPr lang="en-US" sz="1400" b="0" i="0"/>
              <a:t> = F (from image encoder) shape [4096, 256] </a:t>
            </a:r>
            <a:endParaRPr lang="en-US" sz="1400">
              <a:ea typeface="Calibri"/>
              <a:cs typeface="Calibri"/>
            </a:endParaRPr>
          </a:p>
          <a:p>
            <a:r>
              <a:rPr lang="en-US" sz="1400"/>
              <a:t> </a:t>
            </a:r>
            <a:r>
              <a:rPr lang="en-US" sz="1400" b="0" i="0" err="1"/>
              <a:t>positional_enc</a:t>
            </a:r>
            <a:r>
              <a:rPr lang="en-US" sz="1400" b="0" i="0"/>
              <a:t> = spatial encoding of 64×64 grid shape [4096, 256] </a:t>
            </a:r>
            <a:endParaRPr lang="en-US" sz="1400">
              <a:ea typeface="Calibri"/>
              <a:cs typeface="Calibri"/>
            </a:endParaRPr>
          </a:p>
          <a:p>
            <a:endParaRPr lang="en-US" sz="1400">
              <a:ea typeface="Calibri"/>
              <a:cs typeface="Calibri"/>
            </a:endParaRPr>
          </a:p>
          <a:p>
            <a:r>
              <a:rPr lang="en-US" sz="1400" b="0" i="0"/>
              <a:t>Two-way transformer (2 layers, each with 2 cross-attention directions): </a:t>
            </a:r>
            <a:endParaRPr lang="en-US" sz="1400">
              <a:ea typeface="Calibri"/>
              <a:cs typeface="Calibri"/>
            </a:endParaRPr>
          </a:p>
          <a:p>
            <a:endParaRPr lang="en-US" sz="1400">
              <a:ea typeface="Calibri"/>
              <a:cs typeface="Calibri"/>
            </a:endParaRPr>
          </a:p>
          <a:p>
            <a:r>
              <a:rPr lang="en-US" sz="1400" b="1"/>
              <a:t> </a:t>
            </a:r>
            <a:r>
              <a:rPr lang="en-US" sz="1400" b="1" i="0"/>
              <a:t>Direction 1 — Token-to-image cross-attention: </a:t>
            </a:r>
            <a:endParaRPr lang="en-US" sz="1400" b="1">
              <a:ea typeface="Calibri"/>
              <a:cs typeface="Calibri"/>
            </a:endParaRPr>
          </a:p>
          <a:p>
            <a:r>
              <a:rPr lang="en-US" sz="1400"/>
              <a:t>  </a:t>
            </a:r>
            <a:r>
              <a:rPr lang="en-US" sz="1400" b="0" i="0"/>
              <a:t>Q = </a:t>
            </a:r>
            <a:r>
              <a:rPr lang="en-US" sz="1400" b="0" i="0" err="1"/>
              <a:t>prompt_tokens</a:t>
            </a:r>
            <a:r>
              <a:rPr lang="en-US" sz="1400" b="0" i="0"/>
              <a:t> · W_Q (box corners ask: "what image features are near me?") </a:t>
            </a:r>
            <a:endParaRPr lang="en-US" sz="1400">
              <a:ea typeface="Calibri"/>
              <a:cs typeface="Calibri"/>
            </a:endParaRPr>
          </a:p>
          <a:p>
            <a:r>
              <a:rPr lang="en-US" sz="1400"/>
              <a:t>  </a:t>
            </a:r>
            <a:r>
              <a:rPr lang="en-US" sz="1400" b="0" i="0"/>
              <a:t>K = </a:t>
            </a:r>
            <a:r>
              <a:rPr lang="en-US" sz="1400" b="0" i="0" err="1"/>
              <a:t>image_embed</a:t>
            </a:r>
            <a:r>
              <a:rPr lang="en-US" sz="1400" b="0" i="0"/>
              <a:t> · W_K </a:t>
            </a:r>
            <a:endParaRPr lang="en-US" sz="1400">
              <a:ea typeface="Calibri"/>
              <a:cs typeface="Calibri"/>
            </a:endParaRPr>
          </a:p>
          <a:p>
            <a:r>
              <a:rPr lang="en-US" sz="1400"/>
              <a:t>  </a:t>
            </a:r>
            <a:r>
              <a:rPr lang="en-US" sz="1400" b="0" i="0"/>
              <a:t>V = </a:t>
            </a:r>
            <a:r>
              <a:rPr lang="en-US" sz="1400" b="0" i="0" err="1"/>
              <a:t>image_embed</a:t>
            </a:r>
            <a:r>
              <a:rPr lang="en-US" sz="1400" b="0" i="0"/>
              <a:t> · W_V </a:t>
            </a:r>
            <a:endParaRPr lang="en-US" sz="1400">
              <a:ea typeface="Calibri"/>
              <a:cs typeface="Calibri"/>
            </a:endParaRPr>
          </a:p>
          <a:p>
            <a:r>
              <a:rPr lang="en-US" sz="1400"/>
              <a:t>  </a:t>
            </a:r>
            <a:r>
              <a:rPr lang="en-US" sz="1400" b="0" i="0"/>
              <a:t>score(</a:t>
            </a:r>
            <a:r>
              <a:rPr lang="en-US" sz="1400" b="0" i="0" err="1"/>
              <a:t>corner_TL</a:t>
            </a:r>
            <a:r>
              <a:rPr lang="en-US" sz="1400" b="0" i="0"/>
              <a:t>, patch[8,8]) = Q_TL · </a:t>
            </a:r>
            <a:r>
              <a:rPr lang="en-US" sz="1400" b="0" i="0" err="1"/>
              <a:t>K_patch</a:t>
            </a:r>
            <a:r>
              <a:rPr lang="en-US" sz="1400" b="0" i="0"/>
              <a:t> / √256 = 0.71 ← near cat </a:t>
            </a:r>
            <a:endParaRPr lang="en-US" sz="1400">
              <a:ea typeface="Calibri"/>
              <a:cs typeface="Calibri"/>
            </a:endParaRPr>
          </a:p>
          <a:p>
            <a:r>
              <a:rPr lang="en-US" sz="1400"/>
              <a:t>  </a:t>
            </a:r>
            <a:r>
              <a:rPr lang="en-US" sz="1400" b="0" i="0"/>
              <a:t>score(</a:t>
            </a:r>
            <a:r>
              <a:rPr lang="en-US" sz="1400" b="0" i="0" err="1"/>
              <a:t>corner_TL</a:t>
            </a:r>
            <a:r>
              <a:rPr lang="en-US" sz="1400" b="0" i="0"/>
              <a:t>, patch[12,6]) = Q_TL · </a:t>
            </a:r>
            <a:r>
              <a:rPr lang="en-US" sz="1400" b="0" i="0" err="1"/>
              <a:t>K_patch</a:t>
            </a:r>
            <a:r>
              <a:rPr lang="en-US" sz="1400" b="0" i="0"/>
              <a:t> / √256 = 0.18 ← near cup (far) </a:t>
            </a:r>
            <a:endParaRPr lang="en-US" sz="1400">
              <a:ea typeface="Calibri"/>
              <a:cs typeface="Calibri"/>
            </a:endParaRPr>
          </a:p>
          <a:p>
            <a:r>
              <a:rPr lang="en-US" sz="1400"/>
              <a:t>  </a:t>
            </a:r>
            <a:r>
              <a:rPr lang="en-US" sz="1400" b="0" i="0"/>
              <a:t>score(</a:t>
            </a:r>
            <a:r>
              <a:rPr lang="en-US" sz="1400" b="0" i="0" err="1"/>
              <a:t>corner_TL</a:t>
            </a:r>
            <a:r>
              <a:rPr lang="en-US" sz="1400" b="0" i="0"/>
              <a:t>, patch[2,2]) = Q_TL · </a:t>
            </a:r>
            <a:r>
              <a:rPr lang="en-US" sz="1400" b="0" i="0" err="1"/>
              <a:t>K_patch</a:t>
            </a:r>
            <a:r>
              <a:rPr lang="en-US" sz="1400" b="0" i="0"/>
              <a:t> / √256 = 0.04 ← wall (far) → corner tokens learn about what is inside the box </a:t>
            </a:r>
            <a:endParaRPr lang="en-US" sz="1400">
              <a:ea typeface="Calibri"/>
              <a:cs typeface="Calibri"/>
            </a:endParaRPr>
          </a:p>
          <a:p>
            <a:endParaRPr lang="en-US" sz="1400">
              <a:ea typeface="Calibri"/>
              <a:cs typeface="Calibri"/>
            </a:endParaRPr>
          </a:p>
          <a:p>
            <a:r>
              <a:rPr lang="en-US" sz="1400" b="1"/>
              <a:t> </a:t>
            </a:r>
            <a:r>
              <a:rPr lang="en-US" sz="1400" b="1" i="0"/>
              <a:t>Direction 2 — Image-to-token cross-attention: </a:t>
            </a:r>
            <a:endParaRPr lang="en-US" sz="1400" b="1">
              <a:ea typeface="Calibri"/>
              <a:cs typeface="Calibri"/>
            </a:endParaRPr>
          </a:p>
          <a:p>
            <a:r>
              <a:rPr lang="en-US" sz="1400"/>
              <a:t>  </a:t>
            </a:r>
            <a:r>
              <a:rPr lang="en-US" sz="1400" b="0" i="0"/>
              <a:t>Q = </a:t>
            </a:r>
            <a:r>
              <a:rPr lang="en-US" sz="1400" b="0" i="0" err="1"/>
              <a:t>image_embed</a:t>
            </a:r>
            <a:r>
              <a:rPr lang="en-US" sz="1400" b="0" i="0"/>
              <a:t> · W_Q (each image patch asks: "am I relevant to this box?") </a:t>
            </a:r>
            <a:endParaRPr lang="en-US" sz="1400">
              <a:ea typeface="Calibri"/>
              <a:cs typeface="Calibri"/>
            </a:endParaRPr>
          </a:p>
          <a:p>
            <a:r>
              <a:rPr lang="en-US" sz="1400"/>
              <a:t>  </a:t>
            </a:r>
            <a:r>
              <a:rPr lang="en-US" sz="1400" b="0" i="0"/>
              <a:t>K = </a:t>
            </a:r>
            <a:r>
              <a:rPr lang="en-US" sz="1400" b="0" i="0" err="1"/>
              <a:t>prompt_tokens</a:t>
            </a:r>
            <a:r>
              <a:rPr lang="en-US" sz="1400" b="0" i="0"/>
              <a:t> · W_K </a:t>
            </a:r>
            <a:endParaRPr lang="en-US" sz="1400">
              <a:ea typeface="Calibri"/>
              <a:cs typeface="Calibri"/>
            </a:endParaRPr>
          </a:p>
          <a:p>
            <a:r>
              <a:rPr lang="en-US" sz="1400"/>
              <a:t>  </a:t>
            </a:r>
            <a:r>
              <a:rPr lang="en-US" sz="1400" b="0" i="0"/>
              <a:t>V = </a:t>
            </a:r>
            <a:r>
              <a:rPr lang="en-US" sz="1400" b="0" i="0" err="1"/>
              <a:t>prompt_tokens</a:t>
            </a:r>
            <a:r>
              <a:rPr lang="en-US" sz="1400" b="0" i="0"/>
              <a:t> · W_V </a:t>
            </a:r>
            <a:endParaRPr lang="en-US" sz="1400">
              <a:ea typeface="Calibri"/>
              <a:cs typeface="Calibri"/>
            </a:endParaRPr>
          </a:p>
          <a:p>
            <a:r>
              <a:rPr lang="en-US" sz="1400"/>
              <a:t>  </a:t>
            </a:r>
            <a:r>
              <a:rPr lang="en-US" sz="1400" b="0" i="0"/>
              <a:t>score(patch[8,11], </a:t>
            </a:r>
            <a:r>
              <a:rPr lang="en-US" sz="1400" b="0" i="0" err="1"/>
              <a:t>corner_TL</a:t>
            </a:r>
            <a:r>
              <a:rPr lang="en-US" sz="1400" b="0" i="0"/>
              <a:t>) = 0.82 ← fur inside cat box → high relevance </a:t>
            </a:r>
            <a:r>
              <a:rPr lang="en-US" sz="1400"/>
              <a:t>score</a:t>
            </a:r>
            <a:endParaRPr lang="en-US" sz="1400">
              <a:ea typeface="Calibri"/>
              <a:cs typeface="Calibri"/>
            </a:endParaRPr>
          </a:p>
          <a:p>
            <a:r>
              <a:rPr lang="en-US" sz="1400"/>
              <a:t>  </a:t>
            </a:r>
            <a:r>
              <a:rPr lang="en-US" sz="1400" b="0" i="0"/>
              <a:t>score(patch[2,2], </a:t>
            </a:r>
            <a:r>
              <a:rPr lang="en-US" sz="1400" b="0" i="0" err="1"/>
              <a:t>corner_TL</a:t>
            </a:r>
            <a:r>
              <a:rPr lang="en-US" sz="1400" b="0" i="0"/>
              <a:t>) = 0.03 ← wall outside box → low relevance </a:t>
            </a:r>
            <a:r>
              <a:rPr lang="en-US" sz="1400"/>
              <a:t>score</a:t>
            </a:r>
            <a:endParaRPr lang="en-US" sz="1400">
              <a:ea typeface="Calibri"/>
              <a:cs typeface="Calibri"/>
            </a:endParaRPr>
          </a:p>
          <a:p>
            <a:r>
              <a:rPr lang="en-US" sz="1400"/>
              <a:t>  </a:t>
            </a:r>
            <a:r>
              <a:rPr lang="en-US" sz="1400" b="0" i="0"/>
              <a:t>→ image patches inside the box get amplified; outside get suppressed </a:t>
            </a:r>
            <a:endParaRPr lang="en-US" sz="1400">
              <a:ea typeface="Calibri"/>
              <a:cs typeface="Calibri"/>
            </a:endParaRPr>
          </a:p>
          <a:p>
            <a:endParaRPr lang="en-US" sz="1400">
              <a:ea typeface="Calibri"/>
              <a:cs typeface="Calibri"/>
            </a:endParaRPr>
          </a:p>
          <a:p>
            <a:r>
              <a:rPr lang="en-US" sz="1400"/>
              <a:t> </a:t>
            </a:r>
            <a:r>
              <a:rPr lang="en-US" sz="1400" b="0" i="0"/>
              <a:t>This runs ×2 layers — patches near the box boundary get increasingly precise "inside vs outside" classification. </a:t>
            </a:r>
            <a:endParaRPr lang="en-US" sz="1400">
              <a:ea typeface="Calibri"/>
              <a:cs typeface="Calibri"/>
            </a:endParaRPr>
          </a:p>
          <a:p>
            <a:endParaRPr lang="en-US" sz="1400">
              <a:ea typeface="Calibri"/>
              <a:cs typeface="Calibri"/>
            </a:endParaRPr>
          </a:p>
          <a:p>
            <a:r>
              <a:rPr lang="en-US" sz="1400" b="1"/>
              <a:t> </a:t>
            </a:r>
            <a:r>
              <a:rPr lang="en-US" sz="1400" b="1" i="0"/>
              <a:t>Output token cross-attention (final step): </a:t>
            </a:r>
            <a:endParaRPr lang="en-US" sz="1400" b="1">
              <a:ea typeface="Calibri"/>
              <a:cs typeface="Calibri"/>
            </a:endParaRPr>
          </a:p>
          <a:p>
            <a:r>
              <a:rPr lang="en-US" sz="1400"/>
              <a:t>  </a:t>
            </a:r>
            <a:r>
              <a:rPr lang="en-US" sz="1400" b="0" i="0"/>
              <a:t>The </a:t>
            </a:r>
            <a:r>
              <a:rPr lang="en-US" sz="1400" b="0" i="0" err="1"/>
              <a:t>output_token</a:t>
            </a:r>
            <a:r>
              <a:rPr lang="en-US" sz="1400" b="0" i="0"/>
              <a:t> attends to the updated image embedding: </a:t>
            </a:r>
            <a:endParaRPr lang="en-US" sz="1400">
              <a:ea typeface="Calibri"/>
              <a:cs typeface="Calibri"/>
            </a:endParaRPr>
          </a:p>
          <a:p>
            <a:r>
              <a:rPr lang="en-US" sz="1400"/>
              <a:t>  </a:t>
            </a:r>
            <a:r>
              <a:rPr lang="en-US" sz="1400" b="0" i="0" err="1"/>
              <a:t>output_token_updated</a:t>
            </a:r>
            <a:r>
              <a:rPr lang="en-US" sz="1400" b="0" i="0"/>
              <a:t> = </a:t>
            </a:r>
            <a:r>
              <a:rPr lang="en-US" sz="1400" b="0" i="0" err="1"/>
              <a:t>CrossAttn</a:t>
            </a:r>
            <a:r>
              <a:rPr lang="en-US" sz="1400" b="0" i="0"/>
              <a:t>(Q=</a:t>
            </a:r>
            <a:r>
              <a:rPr lang="en-US" sz="1400" b="0" i="0" err="1"/>
              <a:t>output_token</a:t>
            </a:r>
            <a:r>
              <a:rPr lang="en-US" sz="1400" b="0" i="0"/>
              <a:t>, K=</a:t>
            </a:r>
            <a:r>
              <a:rPr lang="en-US" sz="1400" b="0" i="0" err="1"/>
              <a:t>image_embed_updated</a:t>
            </a:r>
            <a:r>
              <a:rPr lang="en-US" sz="1400" b="0" i="0"/>
              <a:t>) </a:t>
            </a:r>
            <a:endParaRPr lang="en-US" sz="1400">
              <a:ea typeface="Calibri"/>
              <a:cs typeface="Calibri"/>
            </a:endParaRPr>
          </a:p>
          <a:p>
            <a:r>
              <a:rPr lang="en-US" sz="1400"/>
              <a:t>  </a:t>
            </a:r>
            <a:r>
              <a:rPr lang="en-US" sz="1400" b="0" i="0"/>
              <a:t>shape [256] ← this single vector drives the final mask prediction</a:t>
            </a:r>
            <a:endParaRPr lang="en-US" sz="1400">
              <a:ea typeface="Calibri"/>
              <a:cs typeface="Calibri"/>
            </a:endParaRPr>
          </a:p>
        </p:txBody>
      </p:sp>
    </p:spTree>
    <p:extLst>
      <p:ext uri="{BB962C8B-B14F-4D97-AF65-F5344CB8AC3E}">
        <p14:creationId xmlns:p14="http://schemas.microsoft.com/office/powerpoint/2010/main" val="2336385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mask decoder&#10;&#10;AI-generated content may be incorrect.">
            <a:extLst>
              <a:ext uri="{FF2B5EF4-FFF2-40B4-BE49-F238E27FC236}">
                <a16:creationId xmlns:a16="http://schemas.microsoft.com/office/drawing/2014/main" id="{FA921F0A-5614-5214-C382-0F8221C9AA94}"/>
              </a:ext>
            </a:extLst>
          </p:cNvPr>
          <p:cNvPicPr>
            <a:picLocks noChangeAspect="1"/>
          </p:cNvPicPr>
          <p:nvPr/>
        </p:nvPicPr>
        <p:blipFill>
          <a:blip r:embed="rId3"/>
          <a:stretch>
            <a:fillRect/>
          </a:stretch>
        </p:blipFill>
        <p:spPr>
          <a:xfrm>
            <a:off x="162560" y="766763"/>
            <a:ext cx="11856720" cy="6086475"/>
          </a:xfrm>
          <a:prstGeom prst="rect">
            <a:avLst/>
          </a:prstGeom>
        </p:spPr>
      </p:pic>
    </p:spTree>
    <p:extLst>
      <p:ext uri="{BB962C8B-B14F-4D97-AF65-F5344CB8AC3E}">
        <p14:creationId xmlns:p14="http://schemas.microsoft.com/office/powerpoint/2010/main" val="2962397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742DCD-A1BD-6C0C-9E76-79EA3A7DCB55}"/>
              </a:ext>
            </a:extLst>
          </p:cNvPr>
          <p:cNvSpPr txBox="1"/>
          <p:nvPr/>
        </p:nvSpPr>
        <p:spPr>
          <a:xfrm>
            <a:off x="176696" y="154609"/>
            <a:ext cx="748965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141413"/>
                </a:solidFill>
                <a:latin typeface="Anthropic Sans"/>
                <a:ea typeface="Anthropic Sans"/>
                <a:cs typeface="Anthropic Sans"/>
              </a:rPr>
              <a:t>Final output — pixel-level masks with labels</a:t>
            </a:r>
            <a:endParaRPr lang="en-US" sz="2800" b="1">
              <a:ea typeface="Calibri"/>
              <a:cs typeface="Calibri"/>
            </a:endParaRPr>
          </a:p>
        </p:txBody>
      </p:sp>
      <p:sp>
        <p:nvSpPr>
          <p:cNvPr id="3" name="TextBox 2">
            <a:extLst>
              <a:ext uri="{FF2B5EF4-FFF2-40B4-BE49-F238E27FC236}">
                <a16:creationId xmlns:a16="http://schemas.microsoft.com/office/drawing/2014/main" id="{0DE1F1A6-D530-2F1D-FFF2-A65F4BCC1225}"/>
              </a:ext>
            </a:extLst>
          </p:cNvPr>
          <p:cNvSpPr txBox="1"/>
          <p:nvPr/>
        </p:nvSpPr>
        <p:spPr>
          <a:xfrm>
            <a:off x="397565" y="671357"/>
            <a:ext cx="11176534"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t>Mask A — "cat": </a:t>
            </a:r>
            <a:endParaRPr lang="en-US" sz="1200" b="1">
              <a:ea typeface="Calibri"/>
              <a:cs typeface="Calibri"/>
            </a:endParaRPr>
          </a:p>
          <a:p>
            <a:r>
              <a:rPr lang="en-US" sz="1200"/>
              <a:t>Source label: from Grounding DINO ("cat", score 0.918) </a:t>
            </a:r>
            <a:endParaRPr lang="en-US" sz="1200">
              <a:ea typeface="Calibri"/>
              <a:cs typeface="Calibri"/>
            </a:endParaRPr>
          </a:p>
          <a:p>
            <a:r>
              <a:rPr lang="en-US" sz="1200"/>
              <a:t>Bounding box: [128, 176, 256, 336] </a:t>
            </a:r>
            <a:endParaRPr lang="en-US" sz="1200">
              <a:ea typeface="Calibri"/>
              <a:cs typeface="Calibri"/>
            </a:endParaRPr>
          </a:p>
          <a:p>
            <a:r>
              <a:rPr lang="en-US" sz="1200"/>
              <a:t>Mask shape: [640, 640] binary </a:t>
            </a:r>
            <a:endParaRPr lang="en-US" sz="1200">
              <a:ea typeface="Calibri"/>
              <a:cs typeface="Calibri"/>
            </a:endParaRPr>
          </a:p>
          <a:p>
            <a:r>
              <a:rPr lang="en-US" sz="1200"/>
              <a:t>Mask coverage: every pixel of the cat's body, fur, ears, tail including gaps between legs (pixel-precise) </a:t>
            </a:r>
            <a:endParaRPr lang="en-US" sz="1200">
              <a:ea typeface="Calibri"/>
              <a:cs typeface="Calibri"/>
            </a:endParaRPr>
          </a:p>
          <a:p>
            <a:r>
              <a:rPr lang="en-US" sz="1200"/>
              <a:t>NOT included: the table surface under the cat and the shadow behind the cat </a:t>
            </a:r>
            <a:endParaRPr lang="en-US" sz="1200">
              <a:ea typeface="Calibri"/>
              <a:cs typeface="Calibri"/>
            </a:endParaRPr>
          </a:p>
          <a:p>
            <a:r>
              <a:rPr lang="en-US" sz="1200"/>
              <a:t>Mask </a:t>
            </a:r>
            <a:r>
              <a:rPr lang="en-US" sz="1200" err="1"/>
              <a:t>IoU</a:t>
            </a:r>
            <a:r>
              <a:rPr lang="en-US" sz="1200"/>
              <a:t> pred: 0.94 (SAM's self-assessed quality score) </a:t>
            </a:r>
            <a:endParaRPr lang="en-US" sz="1200">
              <a:ea typeface="Calibri"/>
              <a:cs typeface="Calibri"/>
            </a:endParaRPr>
          </a:p>
          <a:p>
            <a:endParaRPr lang="en-US" sz="1200">
              <a:ea typeface="Calibri"/>
              <a:cs typeface="Calibri"/>
            </a:endParaRPr>
          </a:p>
          <a:p>
            <a:r>
              <a:rPr lang="en-US" sz="1200" b="1"/>
              <a:t>Mask B — "cup": </a:t>
            </a:r>
            <a:endParaRPr lang="en-US" sz="1200">
              <a:ea typeface="Calibri"/>
              <a:cs typeface="Calibri"/>
            </a:endParaRPr>
          </a:p>
          <a:p>
            <a:r>
              <a:rPr lang="en-US" sz="1200"/>
              <a:t>Source label: from Grounding DINO ("cup", score 0.925) </a:t>
            </a:r>
            <a:endParaRPr lang="en-US" sz="1200">
              <a:ea typeface="Calibri"/>
              <a:cs typeface="Calibri"/>
            </a:endParaRPr>
          </a:p>
          <a:p>
            <a:r>
              <a:rPr lang="en-US" sz="1200"/>
              <a:t>Bounding box: [304, 128, 400, 192] </a:t>
            </a:r>
            <a:endParaRPr lang="en-US" sz="1200">
              <a:ea typeface="Calibri"/>
              <a:cs typeface="Calibri"/>
            </a:endParaRPr>
          </a:p>
          <a:p>
            <a:r>
              <a:rPr lang="en-US" sz="1200"/>
              <a:t>Mask coverage: cup rim, body, handle — precise ceramic outline including the curved handle cutout (hollow inside handle) </a:t>
            </a:r>
            <a:endParaRPr lang="en-US" sz="1200">
              <a:ea typeface="Calibri"/>
              <a:cs typeface="Calibri"/>
            </a:endParaRPr>
          </a:p>
          <a:p>
            <a:r>
              <a:rPr lang="en-US" sz="1200"/>
              <a:t>NOT included: the table surface, cup shadow </a:t>
            </a:r>
            <a:endParaRPr lang="en-US" sz="1200">
              <a:ea typeface="Calibri"/>
              <a:cs typeface="Calibri"/>
            </a:endParaRPr>
          </a:p>
          <a:p>
            <a:r>
              <a:rPr lang="en-US" sz="1200"/>
              <a:t>Mask </a:t>
            </a:r>
            <a:r>
              <a:rPr lang="en-US" sz="1200" err="1"/>
              <a:t>IoU</a:t>
            </a:r>
            <a:r>
              <a:rPr lang="en-US" sz="1200"/>
              <a:t> pred: 0.96 </a:t>
            </a:r>
            <a:endParaRPr lang="en-US" sz="1200">
              <a:ea typeface="Calibri"/>
              <a:cs typeface="Calibri"/>
            </a:endParaRPr>
          </a:p>
          <a:p>
            <a:endParaRPr lang="en-US" sz="1200">
              <a:ea typeface="Calibri"/>
              <a:cs typeface="Calibri"/>
            </a:endParaRPr>
          </a:p>
          <a:p>
            <a:r>
              <a:rPr lang="en-US" sz="1200" b="1"/>
              <a:t>"person" — no mask: </a:t>
            </a:r>
            <a:endParaRPr lang="en-US" sz="1200">
              <a:ea typeface="Calibri"/>
              <a:cs typeface="Calibri"/>
            </a:endParaRPr>
          </a:p>
          <a:p>
            <a:r>
              <a:rPr lang="en-US" sz="1200"/>
              <a:t>Grounding DINO produced no box for "person". </a:t>
            </a:r>
            <a:endParaRPr lang="en-US" sz="1200">
              <a:ea typeface="Calibri"/>
              <a:cs typeface="Calibri"/>
            </a:endParaRPr>
          </a:p>
          <a:p>
            <a:r>
              <a:rPr lang="en-US" sz="1200"/>
              <a:t>SAM never received a "person" prompt. </a:t>
            </a:r>
            <a:endParaRPr lang="en-US" sz="1200">
              <a:ea typeface="Calibri"/>
              <a:cs typeface="Calibri"/>
            </a:endParaRPr>
          </a:p>
          <a:p>
            <a:r>
              <a:rPr lang="en-US" sz="1200"/>
              <a:t>Therefore SAM never ran for "person". </a:t>
            </a:r>
            <a:endParaRPr lang="en-US" sz="1200">
              <a:ea typeface="Calibri"/>
              <a:cs typeface="Calibri"/>
            </a:endParaRPr>
          </a:p>
          <a:p>
            <a:r>
              <a:rPr lang="en-US" sz="1200"/>
              <a:t>Zero computation wasted on absent categories. </a:t>
            </a:r>
            <a:endParaRPr lang="en-US" sz="1200">
              <a:ea typeface="Calibri"/>
              <a:cs typeface="Calibri"/>
            </a:endParaRPr>
          </a:p>
          <a:p>
            <a:endParaRPr lang="en-US" sz="1200">
              <a:ea typeface="Calibri"/>
              <a:cs typeface="Calibri"/>
            </a:endParaRPr>
          </a:p>
          <a:p>
            <a:r>
              <a:rPr lang="en-US" sz="1200" b="1"/>
              <a:t>What Grounded SAM outputs overall: </a:t>
            </a:r>
            <a:endParaRPr lang="en-US" sz="1200" b="1">
              <a:ea typeface="Calibri"/>
              <a:cs typeface="Calibri"/>
            </a:endParaRPr>
          </a:p>
          <a:p>
            <a:r>
              <a:rPr lang="en-US" sz="1200"/>
              <a:t>[</a:t>
            </a:r>
            <a:endParaRPr lang="en-US" sz="1200">
              <a:ea typeface="Calibri"/>
              <a:cs typeface="Calibri"/>
            </a:endParaRPr>
          </a:p>
          <a:p>
            <a:r>
              <a:rPr lang="en-US" sz="1200"/>
              <a:t> { label: "cat", score: 0.918, box: [...], mask: binary[640,640] }, </a:t>
            </a:r>
            <a:endParaRPr lang="en-US" sz="1200">
              <a:ea typeface="Calibri"/>
              <a:cs typeface="Calibri"/>
            </a:endParaRPr>
          </a:p>
          <a:p>
            <a:r>
              <a:rPr lang="en-US" sz="1200"/>
              <a:t> { label: "cup", score: 0.925, box: [...], mask: binary[640,640] } </a:t>
            </a:r>
            <a:endParaRPr lang="en-US" sz="1200">
              <a:ea typeface="Calibri"/>
              <a:cs typeface="Calibri"/>
            </a:endParaRPr>
          </a:p>
          <a:p>
            <a:r>
              <a:rPr lang="en-US" sz="1200"/>
              <a:t>] </a:t>
            </a:r>
            <a:endParaRPr lang="en-US" sz="1200">
              <a:ea typeface="Calibri"/>
              <a:cs typeface="Calibri"/>
            </a:endParaRPr>
          </a:p>
          <a:p>
            <a:endParaRPr lang="en-US" sz="1200">
              <a:ea typeface="Calibri"/>
              <a:cs typeface="Calibri"/>
            </a:endParaRPr>
          </a:p>
          <a:p>
            <a:r>
              <a:rPr lang="en-US" sz="1200" b="1"/>
              <a:t>Applications enabled by this output: </a:t>
            </a:r>
            <a:endParaRPr lang="en-US" sz="1200" b="1">
              <a:ea typeface="Calibri"/>
              <a:cs typeface="Calibri"/>
            </a:endParaRPr>
          </a:p>
          <a:p>
            <a:r>
              <a:rPr lang="en-US" sz="1200"/>
              <a:t> Image editing: replace background around the cat using inpainting </a:t>
            </a:r>
            <a:endParaRPr lang="en-US" sz="1200">
              <a:ea typeface="Calibri"/>
              <a:cs typeface="Calibri"/>
            </a:endParaRPr>
          </a:p>
          <a:p>
            <a:r>
              <a:rPr lang="en-US" sz="1200"/>
              <a:t> Object removal: fill the cup region with table texture </a:t>
            </a:r>
            <a:endParaRPr lang="en-US" sz="1200">
              <a:ea typeface="Calibri"/>
              <a:cs typeface="Calibri"/>
            </a:endParaRPr>
          </a:p>
          <a:p>
            <a:r>
              <a:rPr lang="en-US" sz="1200"/>
              <a:t> Counting: count all cups in an image by mask area </a:t>
            </a:r>
            <a:endParaRPr lang="en-US" sz="1200">
              <a:ea typeface="Calibri"/>
              <a:cs typeface="Calibri"/>
            </a:endParaRPr>
          </a:p>
          <a:p>
            <a:r>
              <a:rPr lang="en-US" sz="1200"/>
              <a:t> Measurement: estimate cat size from mask pixel count + depth </a:t>
            </a:r>
            <a:endParaRPr lang="en-US" sz="1200">
              <a:ea typeface="Calibri"/>
              <a:cs typeface="Calibri"/>
            </a:endParaRPr>
          </a:p>
          <a:p>
            <a:r>
              <a:rPr lang="en-US" sz="1200"/>
              <a:t> Robotics: pick up the cup using the mask centroid as grasp point</a:t>
            </a:r>
            <a:endParaRPr lang="en-US" sz="1200">
              <a:ea typeface="Calibri" panose="020F0502020204030204"/>
              <a:cs typeface="Calibri" panose="020F0502020204030204"/>
            </a:endParaRPr>
          </a:p>
        </p:txBody>
      </p:sp>
    </p:spTree>
    <p:extLst>
      <p:ext uri="{BB962C8B-B14F-4D97-AF65-F5344CB8AC3E}">
        <p14:creationId xmlns:p14="http://schemas.microsoft.com/office/powerpoint/2010/main" val="1718711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at sitting on a table&#10;&#10;AI-generated content may be incorrect.">
            <a:extLst>
              <a:ext uri="{FF2B5EF4-FFF2-40B4-BE49-F238E27FC236}">
                <a16:creationId xmlns:a16="http://schemas.microsoft.com/office/drawing/2014/main" id="{90DCC0DA-72AE-1FFF-6D72-5EFFEC1B9323}"/>
              </a:ext>
            </a:extLst>
          </p:cNvPr>
          <p:cNvPicPr>
            <a:picLocks noChangeAspect="1"/>
          </p:cNvPicPr>
          <p:nvPr/>
        </p:nvPicPr>
        <p:blipFill>
          <a:blip r:embed="rId3"/>
          <a:stretch>
            <a:fillRect/>
          </a:stretch>
        </p:blipFill>
        <p:spPr>
          <a:xfrm>
            <a:off x="314960" y="726123"/>
            <a:ext cx="11562080" cy="6127115"/>
          </a:xfrm>
          <a:prstGeom prst="rect">
            <a:avLst/>
          </a:prstGeom>
        </p:spPr>
      </p:pic>
    </p:spTree>
    <p:extLst>
      <p:ext uri="{BB962C8B-B14F-4D97-AF65-F5344CB8AC3E}">
        <p14:creationId xmlns:p14="http://schemas.microsoft.com/office/powerpoint/2010/main" val="2508807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at analysis&#10;&#10;AI-generated content may be incorrect.">
            <a:extLst>
              <a:ext uri="{FF2B5EF4-FFF2-40B4-BE49-F238E27FC236}">
                <a16:creationId xmlns:a16="http://schemas.microsoft.com/office/drawing/2014/main" id="{B410498E-ED71-48FF-0FB7-7E8AB26307C2}"/>
              </a:ext>
            </a:extLst>
          </p:cNvPr>
          <p:cNvPicPr>
            <a:picLocks noChangeAspect="1"/>
          </p:cNvPicPr>
          <p:nvPr/>
        </p:nvPicPr>
        <p:blipFill>
          <a:blip r:embed="rId3"/>
          <a:stretch>
            <a:fillRect/>
          </a:stretch>
        </p:blipFill>
        <p:spPr>
          <a:xfrm>
            <a:off x="0" y="766763"/>
            <a:ext cx="12192000" cy="6086475"/>
          </a:xfrm>
          <a:prstGeom prst="rect">
            <a:avLst/>
          </a:prstGeom>
        </p:spPr>
      </p:pic>
    </p:spTree>
    <p:extLst>
      <p:ext uri="{BB962C8B-B14F-4D97-AF65-F5344CB8AC3E}">
        <p14:creationId xmlns:p14="http://schemas.microsoft.com/office/powerpoint/2010/main" val="1970544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32461F-EC73-4FCB-DE46-9FFAD82FDE0D}"/>
              </a:ext>
            </a:extLst>
          </p:cNvPr>
          <p:cNvPicPr>
            <a:picLocks noChangeAspect="1"/>
          </p:cNvPicPr>
          <p:nvPr/>
        </p:nvPicPr>
        <p:blipFill>
          <a:blip r:embed="rId3"/>
          <a:srcRect r="57337" b="195"/>
          <a:stretch>
            <a:fillRect/>
          </a:stretch>
        </p:blipFill>
        <p:spPr>
          <a:xfrm>
            <a:off x="395812" y="944965"/>
            <a:ext cx="5200661" cy="5651000"/>
          </a:xfrm>
          <a:prstGeom prst="rect">
            <a:avLst/>
          </a:prstGeom>
        </p:spPr>
      </p:pic>
      <p:sp>
        <p:nvSpPr>
          <p:cNvPr id="3" name="TextBox 2">
            <a:extLst>
              <a:ext uri="{FF2B5EF4-FFF2-40B4-BE49-F238E27FC236}">
                <a16:creationId xmlns:a16="http://schemas.microsoft.com/office/drawing/2014/main" id="{501AD759-7D40-CD31-0FD5-CB28C5D0D44D}"/>
              </a:ext>
            </a:extLst>
          </p:cNvPr>
          <p:cNvSpPr txBox="1"/>
          <p:nvPr/>
        </p:nvSpPr>
        <p:spPr>
          <a:xfrm>
            <a:off x="398823" y="233520"/>
            <a:ext cx="944217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141413"/>
                </a:solidFill>
                <a:latin typeface="Anthropic Sans"/>
                <a:ea typeface="Anthropic Sans"/>
                <a:cs typeface="Anthropic Sans"/>
              </a:rPr>
              <a:t>From closed-set to open-vocabulary detection</a:t>
            </a:r>
            <a:endParaRPr lang="en-US" sz="3200" b="1">
              <a:ea typeface="Calibri"/>
              <a:cs typeface="Calibri"/>
            </a:endParaRPr>
          </a:p>
          <a:p>
            <a:pPr algn="ctr"/>
            <a:endParaRPr lang="en-US" sz="3200" b="1">
              <a:ea typeface="Calibri"/>
              <a:cs typeface="Calibri"/>
            </a:endParaRPr>
          </a:p>
        </p:txBody>
      </p:sp>
      <p:sp>
        <p:nvSpPr>
          <p:cNvPr id="5" name="TextBox 4">
            <a:extLst>
              <a:ext uri="{FF2B5EF4-FFF2-40B4-BE49-F238E27FC236}">
                <a16:creationId xmlns:a16="http://schemas.microsoft.com/office/drawing/2014/main" id="{A2D01984-6768-AAEB-9E20-36CDEC25E645}"/>
              </a:ext>
            </a:extLst>
          </p:cNvPr>
          <p:cNvSpPr txBox="1"/>
          <p:nvPr/>
        </p:nvSpPr>
        <p:spPr>
          <a:xfrm>
            <a:off x="5737280" y="1508182"/>
            <a:ext cx="6182832" cy="4524315"/>
          </a:xfrm>
          <a:prstGeom prst="rect">
            <a:avLst/>
          </a:prstGeom>
          <a:noFill/>
        </p:spPr>
        <p:txBody>
          <a:bodyPr wrap="square" lIns="91440" tIns="45720" rIns="91440" bIns="45720" anchor="t">
            <a:spAutoFit/>
          </a:bodyPr>
          <a:lstStyle/>
          <a:p>
            <a:pPr>
              <a:buNone/>
            </a:pPr>
            <a:r>
              <a:rPr lang="en-US" b="1"/>
              <a:t>The closed-set wall — and why language breaks it</a:t>
            </a:r>
            <a:endParaRPr lang="en-US"/>
          </a:p>
          <a:p>
            <a:r>
              <a:rPr lang="en-US"/>
              <a:t>COCO-trained YOLO knows 80 classes. It will never detect a </a:t>
            </a:r>
            <a:r>
              <a:rPr lang="en-US">
                <a:latin typeface="Calibri" panose="020F0502020204030204"/>
                <a:ea typeface="Calibri" panose="020F0502020204030204"/>
                <a:cs typeface="Calibri" panose="020F0502020204030204"/>
              </a:rPr>
              <a:t>"surgical forceps</a:t>
            </a:r>
            <a:r>
              <a:rPr lang="en-US"/>
              <a:t>" or a "traffic cone behind a bus." Fixed class lists are a ceiling.</a:t>
            </a:r>
            <a:endParaRPr lang="en-US">
              <a:ea typeface="Calibri"/>
              <a:cs typeface="Calibri"/>
            </a:endParaRPr>
          </a:p>
          <a:p>
            <a:pPr>
              <a:buNone/>
            </a:pPr>
            <a:endParaRPr lang="en-US"/>
          </a:p>
          <a:p>
            <a:pPr>
              <a:buFont typeface="Arial" panose="020B0604020202020204" pitchFamily="34" charset="0"/>
              <a:buChar char="•"/>
            </a:pPr>
            <a:r>
              <a:rPr lang="en-US" b="1"/>
              <a:t>Closed-set:</a:t>
            </a:r>
            <a:r>
              <a:rPr lang="en-US"/>
              <a:t> class label is an integer index; vocabulary frozen at train time</a:t>
            </a:r>
          </a:p>
          <a:p>
            <a:pPr>
              <a:buFont typeface="Arial" panose="020B0604020202020204" pitchFamily="34" charset="0"/>
              <a:buChar char="•"/>
            </a:pPr>
            <a:r>
              <a:rPr lang="en-US" b="1"/>
              <a:t>Open-vocab:</a:t>
            </a:r>
            <a:r>
              <a:rPr lang="en-US"/>
              <a:t> class label is a text string; model never seen at train time is fine</a:t>
            </a:r>
          </a:p>
          <a:p>
            <a:pPr>
              <a:buFont typeface="Arial" panose="020B0604020202020204" pitchFamily="34" charset="0"/>
              <a:buChar char="•"/>
            </a:pPr>
            <a:r>
              <a:rPr lang="en-US"/>
              <a:t>Language gives infinite vocabulary for free — if humans can describe it, the model can detect it</a:t>
            </a:r>
          </a:p>
          <a:p>
            <a:endParaRPr lang="en-US"/>
          </a:p>
          <a:p>
            <a:pPr>
              <a:buNone/>
            </a:pPr>
            <a:r>
              <a:rPr lang="en-US" i="1"/>
              <a:t>"YOLO trained on COCO has never seen a stethoscope. Show it one and it either says nothing or hallucinates 'remote.' The moment you swap class indices for text embeddings, that wall disappears."</a:t>
            </a:r>
            <a:endParaRPr lang="en-US"/>
          </a:p>
        </p:txBody>
      </p:sp>
    </p:spTree>
    <p:extLst>
      <p:ext uri="{BB962C8B-B14F-4D97-AF65-F5344CB8AC3E}">
        <p14:creationId xmlns:p14="http://schemas.microsoft.com/office/powerpoint/2010/main" val="328853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DAB82696-284D-8CF8-173F-470995FEE0EE}"/>
              </a:ext>
            </a:extLst>
          </p:cNvPr>
          <p:cNvPicPr>
            <a:picLocks noChangeAspect="1"/>
          </p:cNvPicPr>
          <p:nvPr/>
        </p:nvPicPr>
        <p:blipFill>
          <a:blip r:embed="rId3"/>
          <a:stretch>
            <a:fillRect/>
          </a:stretch>
        </p:blipFill>
        <p:spPr>
          <a:xfrm>
            <a:off x="120340" y="769666"/>
            <a:ext cx="11996420" cy="5274310"/>
          </a:xfrm>
          <a:prstGeom prst="rect">
            <a:avLst/>
          </a:prstGeom>
        </p:spPr>
      </p:pic>
    </p:spTree>
    <p:extLst>
      <p:ext uri="{BB962C8B-B14F-4D97-AF65-F5344CB8AC3E}">
        <p14:creationId xmlns:p14="http://schemas.microsoft.com/office/powerpoint/2010/main" val="3389579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0B3AD4-A1AC-24AD-2A6E-3B81AD6168B9}"/>
              </a:ext>
            </a:extLst>
          </p:cNvPr>
          <p:cNvPicPr>
            <a:picLocks noChangeAspect="1"/>
          </p:cNvPicPr>
          <p:nvPr/>
        </p:nvPicPr>
        <p:blipFill>
          <a:blip r:embed="rId3"/>
          <a:srcRect l="-31" t="983" r="1410" b="946"/>
          <a:stretch>
            <a:fillRect/>
          </a:stretch>
        </p:blipFill>
        <p:spPr>
          <a:xfrm>
            <a:off x="0" y="0"/>
            <a:ext cx="9360290" cy="6860498"/>
          </a:xfrm>
          <a:prstGeom prst="rect">
            <a:avLst/>
          </a:prstGeom>
        </p:spPr>
      </p:pic>
    </p:spTree>
    <p:extLst>
      <p:ext uri="{BB962C8B-B14F-4D97-AF65-F5344CB8AC3E}">
        <p14:creationId xmlns:p14="http://schemas.microsoft.com/office/powerpoint/2010/main" val="841807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59A9E940-BC65-0695-F704-6D7DF0D0EC08}"/>
              </a:ext>
            </a:extLst>
          </p:cNvPr>
          <p:cNvPicPr>
            <a:picLocks noChangeAspect="1"/>
          </p:cNvPicPr>
          <p:nvPr/>
        </p:nvPicPr>
        <p:blipFill>
          <a:blip r:embed="rId3"/>
          <a:srcRect l="3229" t="5255" r="3345" b="136"/>
          <a:stretch>
            <a:fillRect/>
          </a:stretch>
        </p:blipFill>
        <p:spPr>
          <a:xfrm>
            <a:off x="120025" y="-959"/>
            <a:ext cx="9236482" cy="6860405"/>
          </a:xfrm>
          <a:prstGeom prst="rect">
            <a:avLst/>
          </a:prstGeom>
        </p:spPr>
      </p:pic>
    </p:spTree>
    <p:extLst>
      <p:ext uri="{BB962C8B-B14F-4D97-AF65-F5344CB8AC3E}">
        <p14:creationId xmlns:p14="http://schemas.microsoft.com/office/powerpoint/2010/main" val="18153587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DE295B-85CB-40FC-1529-BDB7FF2EAF4F}"/>
              </a:ext>
            </a:extLst>
          </p:cNvPr>
          <p:cNvSpPr txBox="1"/>
          <p:nvPr/>
        </p:nvSpPr>
        <p:spPr>
          <a:xfrm>
            <a:off x="0" y="274320"/>
            <a:ext cx="844296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i="0">
                <a:solidFill>
                  <a:srgbClr val="141413"/>
                </a:solidFill>
                <a:latin typeface="Anthropic Sans"/>
                <a:ea typeface="Anthropic Sans"/>
                <a:cs typeface="Anthropic Sans"/>
              </a:rPr>
              <a:t>What OWL-</a:t>
            </a:r>
            <a:r>
              <a:rPr lang="en-US" sz="3200" b="1" i="0" err="1">
                <a:solidFill>
                  <a:srgbClr val="141413"/>
                </a:solidFill>
                <a:latin typeface="Anthropic Sans"/>
                <a:ea typeface="Anthropic Sans"/>
                <a:cs typeface="Anthropic Sans"/>
              </a:rPr>
              <a:t>ViT</a:t>
            </a:r>
            <a:r>
              <a:rPr lang="en-US" sz="3200" b="1" i="0">
                <a:solidFill>
                  <a:srgbClr val="141413"/>
                </a:solidFill>
                <a:latin typeface="Anthropic Sans"/>
                <a:ea typeface="Anthropic Sans"/>
                <a:cs typeface="Anthropic Sans"/>
              </a:rPr>
              <a:t> is and how it differs</a:t>
            </a:r>
          </a:p>
        </p:txBody>
      </p:sp>
      <p:sp>
        <p:nvSpPr>
          <p:cNvPr id="8" name="TextBox 7">
            <a:extLst>
              <a:ext uri="{FF2B5EF4-FFF2-40B4-BE49-F238E27FC236}">
                <a16:creationId xmlns:a16="http://schemas.microsoft.com/office/drawing/2014/main" id="{0DFCB80C-7855-002C-8966-019110401135}"/>
              </a:ext>
            </a:extLst>
          </p:cNvPr>
          <p:cNvSpPr txBox="1"/>
          <p:nvPr/>
        </p:nvSpPr>
        <p:spPr>
          <a:xfrm>
            <a:off x="4081112" y="1153294"/>
            <a:ext cx="402503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cap="all">
                <a:solidFill>
                  <a:srgbClr val="3D3D3A"/>
                </a:solidFill>
                <a:latin typeface="Anthropic Sans"/>
                <a:ea typeface="Anthropic Sans"/>
                <a:cs typeface="Anthropic Sans"/>
              </a:rPr>
              <a:t>What it removes</a:t>
            </a:r>
          </a:p>
          <a:p>
            <a:r>
              <a:rPr lang="en-US" sz="1600">
                <a:solidFill>
                  <a:srgbClr val="141413"/>
                </a:solidFill>
                <a:latin typeface="Anthropic Sans"/>
                <a:ea typeface="Anthropic Sans"/>
                <a:cs typeface="Anthropic Sans"/>
              </a:rPr>
              <a:t>No region proposals. No anchor boxes. No </a:t>
            </a:r>
            <a:r>
              <a:rPr lang="en-US" sz="1600" err="1">
                <a:solidFill>
                  <a:srgbClr val="141413"/>
                </a:solidFill>
                <a:latin typeface="Anthropic Sans"/>
                <a:ea typeface="Anthropic Sans"/>
                <a:cs typeface="Anthropic Sans"/>
              </a:rPr>
              <a:t>DyHead</a:t>
            </a:r>
            <a:r>
              <a:rPr lang="en-US" sz="1600">
                <a:solidFill>
                  <a:srgbClr val="141413"/>
                </a:solidFill>
                <a:latin typeface="Anthropic Sans"/>
                <a:ea typeface="Anthropic Sans"/>
                <a:cs typeface="Anthropic Sans"/>
              </a:rPr>
              <a:t>. No cross-attention between image and text during encoding. CLIP handles alignment entirely through contrastive pretraining.</a:t>
            </a:r>
          </a:p>
        </p:txBody>
      </p:sp>
      <p:sp>
        <p:nvSpPr>
          <p:cNvPr id="9" name="TextBox 8">
            <a:extLst>
              <a:ext uri="{FF2B5EF4-FFF2-40B4-BE49-F238E27FC236}">
                <a16:creationId xmlns:a16="http://schemas.microsoft.com/office/drawing/2014/main" id="{431E4DCD-DC7A-0C38-1A1D-400449A37DAB}"/>
              </a:ext>
            </a:extLst>
          </p:cNvPr>
          <p:cNvSpPr txBox="1"/>
          <p:nvPr/>
        </p:nvSpPr>
        <p:spPr>
          <a:xfrm>
            <a:off x="8248383" y="1153294"/>
            <a:ext cx="377450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cap="all">
                <a:solidFill>
                  <a:srgbClr val="3D3D3A"/>
                </a:solidFill>
                <a:latin typeface="Anthropic Sans"/>
                <a:ea typeface="Anthropic Sans"/>
                <a:cs typeface="Anthropic Sans"/>
              </a:rPr>
              <a:t>Query format</a:t>
            </a:r>
          </a:p>
          <a:p>
            <a:r>
              <a:rPr lang="en-US" sz="1600">
                <a:solidFill>
                  <a:srgbClr val="141413"/>
                </a:solidFill>
                <a:latin typeface="Anthropic Sans"/>
                <a:ea typeface="Anthropic Sans"/>
                <a:cs typeface="Anthropic Sans"/>
              </a:rPr>
              <a:t>Full natural language sentences per category. "a photo of a cat" not just "cat". One text query per class you want to detect. All encoded independently.</a:t>
            </a:r>
          </a:p>
        </p:txBody>
      </p:sp>
      <p:sp>
        <p:nvSpPr>
          <p:cNvPr id="10" name="TextBox 9">
            <a:extLst>
              <a:ext uri="{FF2B5EF4-FFF2-40B4-BE49-F238E27FC236}">
                <a16:creationId xmlns:a16="http://schemas.microsoft.com/office/drawing/2014/main" id="{619C0AD0-4FB3-B3D7-1F62-79F89D99FCC0}"/>
              </a:ext>
            </a:extLst>
          </p:cNvPr>
          <p:cNvSpPr txBox="1"/>
          <p:nvPr/>
        </p:nvSpPr>
        <p:spPr>
          <a:xfrm>
            <a:off x="0" y="1275214"/>
            <a:ext cx="422154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cap="all">
                <a:solidFill>
                  <a:srgbClr val="3D3D3A"/>
                </a:solidFill>
                <a:latin typeface="Anthropic Sans"/>
                <a:ea typeface="Anthropic Sans"/>
                <a:cs typeface="Anthropic Sans"/>
              </a:rPr>
              <a:t>The key idea</a:t>
            </a:r>
          </a:p>
          <a:p>
            <a:r>
              <a:rPr lang="en-US" sz="1600">
                <a:solidFill>
                  <a:srgbClr val="141413"/>
                </a:solidFill>
                <a:latin typeface="Anthropic Sans"/>
                <a:ea typeface="Anthropic Sans"/>
                <a:cs typeface="Anthropic Sans"/>
              </a:rPr>
              <a:t>Start from CLIP — a model already trained to align images and text at scale. Remove only the final global pooling. Each image patch token becomes an object detector directly.</a:t>
            </a:r>
          </a:p>
        </p:txBody>
      </p:sp>
      <p:sp>
        <p:nvSpPr>
          <p:cNvPr id="11" name="TextBox 10">
            <a:extLst>
              <a:ext uri="{FF2B5EF4-FFF2-40B4-BE49-F238E27FC236}">
                <a16:creationId xmlns:a16="http://schemas.microsoft.com/office/drawing/2014/main" id="{9F2DCA13-662F-6D00-7D8D-D1B2F559E4A8}"/>
              </a:ext>
            </a:extLst>
          </p:cNvPr>
          <p:cNvSpPr txBox="1"/>
          <p:nvPr/>
        </p:nvSpPr>
        <p:spPr>
          <a:xfrm>
            <a:off x="0" y="2866457"/>
            <a:ext cx="131064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141413"/>
                </a:solidFill>
                <a:latin typeface="Anthropic Sans"/>
                <a:ea typeface="Anthropic Sans"/>
                <a:cs typeface="Anthropic Sans"/>
              </a:rPr>
              <a:t>OWL-</a:t>
            </a:r>
            <a:r>
              <a:rPr lang="en-US" sz="2000" b="1" err="1">
                <a:solidFill>
                  <a:srgbClr val="141413"/>
                </a:solidFill>
                <a:latin typeface="Anthropic Sans"/>
                <a:ea typeface="Anthropic Sans"/>
                <a:cs typeface="Anthropic Sans"/>
              </a:rPr>
              <a:t>ViT</a:t>
            </a:r>
            <a:r>
              <a:rPr lang="en-US" sz="2000" b="1">
                <a:solidFill>
                  <a:srgbClr val="141413"/>
                </a:solidFill>
                <a:latin typeface="Anthropic Sans"/>
                <a:ea typeface="Anthropic Sans"/>
                <a:cs typeface="Anthropic Sans"/>
              </a:rPr>
              <a:t> vs GLIP vs Grounding DINO — the core difference</a:t>
            </a:r>
          </a:p>
        </p:txBody>
      </p:sp>
      <p:sp>
        <p:nvSpPr>
          <p:cNvPr id="12" name="TextBox 11">
            <a:extLst>
              <a:ext uri="{FF2B5EF4-FFF2-40B4-BE49-F238E27FC236}">
                <a16:creationId xmlns:a16="http://schemas.microsoft.com/office/drawing/2014/main" id="{1D7FF7D0-B874-E331-5883-06B8E75ADE2B}"/>
              </a:ext>
            </a:extLst>
          </p:cNvPr>
          <p:cNvSpPr txBox="1"/>
          <p:nvPr/>
        </p:nvSpPr>
        <p:spPr>
          <a:xfrm>
            <a:off x="-5013" y="3268311"/>
            <a:ext cx="11694160"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141413"/>
                </a:solidFill>
                <a:latin typeface="ui-monospace"/>
                <a:ea typeface="ui-monospace"/>
                <a:cs typeface="ui-monospace"/>
              </a:rPr>
              <a:t>GLIP: </a:t>
            </a:r>
            <a:endParaRPr lang="en-US" sz="1600" b="1">
              <a:solidFill>
                <a:srgbClr val="000000"/>
              </a:solidFill>
              <a:latin typeface="Calibri" panose="020F0502020204030204"/>
              <a:ea typeface="Calibri" panose="020F0502020204030204"/>
              <a:cs typeface="Calibri" panose="020F0502020204030204"/>
            </a:endParaRPr>
          </a:p>
          <a:p>
            <a:r>
              <a:rPr lang="en-US" sz="1600">
                <a:solidFill>
                  <a:srgbClr val="141413"/>
                </a:solidFill>
                <a:latin typeface="ui-monospace"/>
                <a:ea typeface="ui-monospace"/>
                <a:cs typeface="ui-monospace"/>
              </a:rPr>
              <a:t> Text + Image → fused in neck (</a:t>
            </a:r>
            <a:r>
              <a:rPr lang="en-US" sz="1600" err="1">
                <a:solidFill>
                  <a:srgbClr val="141413"/>
                </a:solidFill>
                <a:latin typeface="ui-monospace"/>
                <a:ea typeface="ui-monospace"/>
                <a:cs typeface="ui-monospace"/>
              </a:rPr>
              <a:t>DyHead</a:t>
            </a:r>
            <a:r>
              <a:rPr lang="en-US" sz="1600">
                <a:solidFill>
                  <a:srgbClr val="141413"/>
                </a:solidFill>
                <a:latin typeface="ui-monospace"/>
                <a:ea typeface="ui-monospace"/>
                <a:cs typeface="ui-monospace"/>
              </a:rPr>
              <a:t>) → region proposals → contrastive match </a:t>
            </a:r>
            <a:endParaRPr lang="en-US" sz="1600">
              <a:solidFill>
                <a:srgbClr val="000000"/>
              </a:solidFill>
              <a:latin typeface="Calibri" panose="020F0502020204030204"/>
              <a:ea typeface="Calibri"/>
              <a:cs typeface="Calibri"/>
            </a:endParaRPr>
          </a:p>
          <a:p>
            <a:r>
              <a:rPr lang="en-US" sz="1600">
                <a:solidFill>
                  <a:srgbClr val="141413"/>
                </a:solidFill>
                <a:latin typeface="ui-monospace"/>
                <a:ea typeface="ui-monospace"/>
                <a:cs typeface="ui-monospace"/>
              </a:rPr>
              <a:t> Fusion: image asks text inside </a:t>
            </a:r>
            <a:r>
              <a:rPr lang="en-US" sz="1600" err="1">
                <a:solidFill>
                  <a:srgbClr val="141413"/>
                </a:solidFill>
                <a:latin typeface="ui-monospace"/>
                <a:ea typeface="ui-monospace"/>
                <a:cs typeface="ui-monospace"/>
              </a:rPr>
              <a:t>DyHead</a:t>
            </a:r>
            <a:r>
              <a:rPr lang="en-US" sz="1600">
                <a:solidFill>
                  <a:srgbClr val="141413"/>
                </a:solidFill>
                <a:latin typeface="ui-monospace"/>
                <a:ea typeface="ui-monospace"/>
                <a:cs typeface="ui-monospace"/>
              </a:rPr>
              <a:t> (one direction) </a:t>
            </a:r>
            <a:endParaRPr lang="en-US" sz="1600">
              <a:solidFill>
                <a:srgbClr val="000000"/>
              </a:solidFill>
              <a:latin typeface="Calibri" panose="020F0502020204030204"/>
              <a:ea typeface="Calibri"/>
              <a:cs typeface="Calibri"/>
            </a:endParaRPr>
          </a:p>
          <a:p>
            <a:endParaRPr lang="en-US" sz="1600">
              <a:solidFill>
                <a:srgbClr val="141413"/>
              </a:solidFill>
              <a:latin typeface="ui-monospace"/>
              <a:ea typeface="ui-monospace"/>
              <a:cs typeface="ui-monospace"/>
            </a:endParaRPr>
          </a:p>
          <a:p>
            <a:r>
              <a:rPr lang="en-US" sz="1600" b="1">
                <a:solidFill>
                  <a:srgbClr val="141413"/>
                </a:solidFill>
                <a:latin typeface="ui-monospace"/>
                <a:ea typeface="ui-monospace"/>
                <a:cs typeface="ui-monospace"/>
              </a:rPr>
              <a:t>Grounding DINO: </a:t>
            </a:r>
            <a:endParaRPr lang="en-US" sz="1600" b="1">
              <a:solidFill>
                <a:srgbClr val="000000"/>
              </a:solidFill>
              <a:latin typeface="Calibri" panose="020F0502020204030204"/>
              <a:ea typeface="Calibri"/>
              <a:cs typeface="Calibri"/>
            </a:endParaRPr>
          </a:p>
          <a:p>
            <a:r>
              <a:rPr lang="en-US" sz="1600">
                <a:solidFill>
                  <a:srgbClr val="141413"/>
                </a:solidFill>
                <a:latin typeface="ui-monospace"/>
                <a:ea typeface="ui-monospace"/>
                <a:cs typeface="ui-monospace"/>
              </a:rPr>
              <a:t> Text + Image → deep bidirectional fusion (6 enhancer layers + decoder) </a:t>
            </a:r>
            <a:endParaRPr lang="en-US" sz="1600">
              <a:solidFill>
                <a:srgbClr val="000000"/>
              </a:solidFill>
              <a:latin typeface="Calibri" panose="020F0502020204030204"/>
              <a:ea typeface="Calibri"/>
              <a:cs typeface="Calibri"/>
            </a:endParaRPr>
          </a:p>
          <a:p>
            <a:r>
              <a:rPr lang="en-US" sz="1600">
                <a:solidFill>
                  <a:srgbClr val="141413"/>
                </a:solidFill>
                <a:latin typeface="ui-monospace"/>
                <a:ea typeface="ui-monospace"/>
                <a:cs typeface="ui-monospace"/>
              </a:rPr>
              <a:t> Fusion: image asks text AND text asks image at neck + head </a:t>
            </a:r>
            <a:endParaRPr lang="en-US" sz="1600">
              <a:solidFill>
                <a:srgbClr val="000000"/>
              </a:solidFill>
              <a:latin typeface="Calibri" panose="020F0502020204030204"/>
              <a:ea typeface="Calibri"/>
              <a:cs typeface="Calibri"/>
            </a:endParaRPr>
          </a:p>
          <a:p>
            <a:endParaRPr lang="en-US" sz="1600">
              <a:solidFill>
                <a:srgbClr val="141413"/>
              </a:solidFill>
              <a:latin typeface="ui-monospace"/>
              <a:ea typeface="ui-monospace"/>
              <a:cs typeface="ui-monospace"/>
            </a:endParaRPr>
          </a:p>
          <a:p>
            <a:r>
              <a:rPr lang="en-US" sz="1600" b="1">
                <a:solidFill>
                  <a:srgbClr val="141413"/>
                </a:solidFill>
                <a:latin typeface="ui-monospace"/>
                <a:ea typeface="ui-monospace"/>
                <a:cs typeface="ui-monospace"/>
              </a:rPr>
              <a:t>OWL-</a:t>
            </a:r>
            <a:r>
              <a:rPr lang="en-US" sz="1600" b="1" err="1">
                <a:solidFill>
                  <a:srgbClr val="141413"/>
                </a:solidFill>
                <a:latin typeface="ui-monospace"/>
                <a:ea typeface="ui-monospace"/>
                <a:cs typeface="ui-monospace"/>
              </a:rPr>
              <a:t>ViT</a:t>
            </a:r>
            <a:r>
              <a:rPr lang="en-US" sz="1600" b="1">
                <a:solidFill>
                  <a:srgbClr val="141413"/>
                </a:solidFill>
                <a:latin typeface="ui-monospace"/>
                <a:ea typeface="ui-monospace"/>
                <a:cs typeface="ui-monospace"/>
              </a:rPr>
              <a:t>: </a:t>
            </a:r>
            <a:endParaRPr lang="en-US" sz="1600" b="1">
              <a:solidFill>
                <a:srgbClr val="000000"/>
              </a:solidFill>
              <a:latin typeface="Calibri" panose="020F0502020204030204"/>
              <a:ea typeface="Calibri"/>
              <a:cs typeface="Calibri"/>
            </a:endParaRPr>
          </a:p>
          <a:p>
            <a:r>
              <a:rPr lang="en-US" sz="1600">
                <a:solidFill>
                  <a:srgbClr val="141413"/>
                </a:solidFill>
                <a:latin typeface="ui-monospace"/>
                <a:ea typeface="ui-monospace"/>
                <a:cs typeface="ui-monospace"/>
              </a:rPr>
              <a:t> Text and Image → encoded INDEPENDENTLY, never interact during encoding </a:t>
            </a:r>
            <a:endParaRPr lang="en-US" sz="1600">
              <a:solidFill>
                <a:srgbClr val="000000"/>
              </a:solidFill>
              <a:latin typeface="Calibri" panose="020F0502020204030204"/>
              <a:ea typeface="Calibri"/>
              <a:cs typeface="Calibri"/>
            </a:endParaRPr>
          </a:p>
          <a:p>
            <a:r>
              <a:rPr lang="en-US" sz="1600">
                <a:solidFill>
                  <a:srgbClr val="141413"/>
                </a:solidFill>
                <a:latin typeface="ui-monospace"/>
                <a:ea typeface="ui-monospace"/>
                <a:cs typeface="ui-monospace"/>
              </a:rPr>
              <a:t> Fusion: only at the very end via a single dot product </a:t>
            </a:r>
            <a:endParaRPr lang="en-US" sz="1600">
              <a:solidFill>
                <a:srgbClr val="000000"/>
              </a:solidFill>
              <a:latin typeface="Calibri" panose="020F0502020204030204"/>
              <a:ea typeface="Calibri"/>
              <a:cs typeface="Calibri"/>
            </a:endParaRPr>
          </a:p>
          <a:p>
            <a:r>
              <a:rPr lang="en-US" sz="1600">
                <a:solidFill>
                  <a:srgbClr val="141413"/>
                </a:solidFill>
                <a:latin typeface="ui-monospace"/>
                <a:ea typeface="ui-monospace"/>
                <a:cs typeface="ui-monospace"/>
              </a:rPr>
              <a:t> Each patch token IS a detection query — no separate query mechanism needed </a:t>
            </a:r>
            <a:endParaRPr lang="en-US" sz="1600">
              <a:solidFill>
                <a:srgbClr val="000000"/>
              </a:solidFill>
              <a:latin typeface="Calibri" panose="020F0502020204030204"/>
              <a:ea typeface="Calibri"/>
              <a:cs typeface="Calibri"/>
            </a:endParaRPr>
          </a:p>
          <a:p>
            <a:r>
              <a:rPr lang="en-US" sz="1600">
                <a:solidFill>
                  <a:srgbClr val="141413"/>
                </a:solidFill>
                <a:latin typeface="ui-monospace"/>
                <a:ea typeface="ui-monospace"/>
                <a:cs typeface="ui-monospace"/>
              </a:rPr>
              <a:t> The CLIP pretraining does all the alignment work up front</a:t>
            </a:r>
            <a:endParaRPr lang="en-US" sz="1600">
              <a:ea typeface="Calibri"/>
              <a:cs typeface="Calibri"/>
            </a:endParaRPr>
          </a:p>
        </p:txBody>
      </p:sp>
    </p:spTree>
    <p:extLst>
      <p:ext uri="{BB962C8B-B14F-4D97-AF65-F5344CB8AC3E}">
        <p14:creationId xmlns:p14="http://schemas.microsoft.com/office/powerpoint/2010/main" val="3630738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A7A5D5-6595-BCA7-984B-63E91490FA72}"/>
              </a:ext>
            </a:extLst>
          </p:cNvPr>
          <p:cNvSpPr txBox="1"/>
          <p:nvPr/>
        </p:nvSpPr>
        <p:spPr>
          <a:xfrm>
            <a:off x="0" y="0"/>
            <a:ext cx="979972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Anthropic Sans"/>
                <a:ea typeface="Anthropic Sans"/>
                <a:cs typeface="Anthropic Sans"/>
              </a:rPr>
              <a:t>Inputs — image patches and separate text queries</a:t>
            </a:r>
          </a:p>
        </p:txBody>
      </p:sp>
      <p:sp>
        <p:nvSpPr>
          <p:cNvPr id="3" name="TextBox 2">
            <a:extLst>
              <a:ext uri="{FF2B5EF4-FFF2-40B4-BE49-F238E27FC236}">
                <a16:creationId xmlns:a16="http://schemas.microsoft.com/office/drawing/2014/main" id="{47A0EFAC-3CDD-03C1-8F17-4129EE654931}"/>
              </a:ext>
            </a:extLst>
          </p:cNvPr>
          <p:cNvSpPr txBox="1"/>
          <p:nvPr/>
        </p:nvSpPr>
        <p:spPr>
          <a:xfrm>
            <a:off x="0" y="624974"/>
            <a:ext cx="434139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cap="all">
                <a:solidFill>
                  <a:srgbClr val="3D3D3A"/>
                </a:solidFill>
                <a:latin typeface="Calibri"/>
                <a:ea typeface="Calibri"/>
                <a:cs typeface="Calibri"/>
              </a:rPr>
              <a:t>Image</a:t>
            </a:r>
          </a:p>
          <a:p>
            <a:r>
              <a:rPr lang="en-US" sz="1600">
                <a:solidFill>
                  <a:srgbClr val="141413"/>
                </a:solidFill>
                <a:latin typeface="Calibri"/>
                <a:ea typeface="Calibri"/>
                <a:cs typeface="Calibri"/>
              </a:rPr>
              <a:t>768×768 </a:t>
            </a:r>
            <a:r>
              <a:rPr lang="en-US" sz="1600" err="1">
                <a:solidFill>
                  <a:srgbClr val="141413"/>
                </a:solidFill>
                <a:latin typeface="Calibri"/>
                <a:ea typeface="Calibri"/>
                <a:cs typeface="Calibri"/>
              </a:rPr>
              <a:t>px</a:t>
            </a:r>
            <a:r>
              <a:rPr lang="en-US" sz="1600">
                <a:solidFill>
                  <a:srgbClr val="141413"/>
                </a:solidFill>
                <a:latin typeface="Calibri"/>
                <a:ea typeface="Calibri"/>
                <a:cs typeface="Calibri"/>
              </a:rPr>
              <a:t> (OWL-</a:t>
            </a:r>
            <a:r>
              <a:rPr lang="en-US" sz="1600" err="1">
                <a:solidFill>
                  <a:srgbClr val="141413"/>
                </a:solidFill>
                <a:latin typeface="Calibri"/>
                <a:ea typeface="Calibri"/>
                <a:cs typeface="Calibri"/>
              </a:rPr>
              <a:t>ViT</a:t>
            </a:r>
            <a:r>
              <a:rPr lang="en-US" sz="1600">
                <a:solidFill>
                  <a:srgbClr val="141413"/>
                </a:solidFill>
                <a:latin typeface="Calibri"/>
                <a:ea typeface="Calibri"/>
                <a:cs typeface="Calibri"/>
              </a:rPr>
              <a:t> </a:t>
            </a:r>
            <a:r>
              <a:rPr lang="en-US" sz="1600" err="1">
                <a:solidFill>
                  <a:srgbClr val="141413"/>
                </a:solidFill>
                <a:latin typeface="Calibri"/>
                <a:ea typeface="Calibri"/>
                <a:cs typeface="Calibri"/>
              </a:rPr>
              <a:t>ViT</a:t>
            </a:r>
            <a:r>
              <a:rPr lang="en-US" sz="1600">
                <a:solidFill>
                  <a:srgbClr val="141413"/>
                </a:solidFill>
                <a:latin typeface="Calibri"/>
                <a:ea typeface="Calibri"/>
                <a:cs typeface="Calibri"/>
              </a:rPr>
              <a:t>-B/32 input size)</a:t>
            </a:r>
            <a:br>
              <a:rPr lang="en-US" sz="1600">
                <a:latin typeface="Calibri"/>
                <a:ea typeface="Calibri"/>
                <a:cs typeface="Calibri"/>
              </a:rPr>
            </a:br>
            <a:r>
              <a:rPr lang="en-US" sz="1600">
                <a:solidFill>
                  <a:srgbClr val="141413"/>
                </a:solidFill>
                <a:latin typeface="Calibri"/>
                <a:ea typeface="Calibri"/>
                <a:cs typeface="Calibri"/>
              </a:rPr>
              <a:t>Cat on table, cup nearby, no person</a:t>
            </a:r>
          </a:p>
        </p:txBody>
      </p:sp>
      <p:sp>
        <p:nvSpPr>
          <p:cNvPr id="4" name="TextBox 3">
            <a:extLst>
              <a:ext uri="{FF2B5EF4-FFF2-40B4-BE49-F238E27FC236}">
                <a16:creationId xmlns:a16="http://schemas.microsoft.com/office/drawing/2014/main" id="{C06A76DF-12EB-BD5B-D1D1-BB3F266CB77E}"/>
              </a:ext>
            </a:extLst>
          </p:cNvPr>
          <p:cNvSpPr txBox="1"/>
          <p:nvPr/>
        </p:nvSpPr>
        <p:spPr>
          <a:xfrm>
            <a:off x="4341395" y="370974"/>
            <a:ext cx="40005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cap="all">
                <a:solidFill>
                  <a:srgbClr val="3D3D3A"/>
                </a:solidFill>
                <a:latin typeface="Calibri"/>
                <a:ea typeface="Calibri"/>
                <a:cs typeface="Calibri"/>
              </a:rPr>
              <a:t>Text queries</a:t>
            </a:r>
          </a:p>
          <a:p>
            <a:r>
              <a:rPr lang="en-US" sz="1600">
                <a:solidFill>
                  <a:srgbClr val="141413"/>
                </a:solidFill>
                <a:latin typeface="Calibri"/>
                <a:ea typeface="Calibri"/>
                <a:cs typeface="Calibri"/>
              </a:rPr>
              <a:t>Three separate strings, one per category:</a:t>
            </a:r>
            <a:br>
              <a:rPr lang="en-US" sz="1600">
                <a:latin typeface="Calibri"/>
                <a:ea typeface="Calibri"/>
                <a:cs typeface="Calibri"/>
              </a:rPr>
            </a:br>
            <a:r>
              <a:rPr lang="en-US" sz="1600">
                <a:solidFill>
                  <a:srgbClr val="141413"/>
                </a:solidFill>
                <a:latin typeface="Calibri"/>
                <a:ea typeface="Calibri"/>
                <a:cs typeface="Calibri"/>
              </a:rPr>
              <a:t>"a photo of a cat"</a:t>
            </a:r>
            <a:br>
              <a:rPr lang="en-US" sz="1600">
                <a:latin typeface="Calibri"/>
                <a:ea typeface="Calibri"/>
                <a:cs typeface="Calibri"/>
              </a:rPr>
            </a:br>
            <a:r>
              <a:rPr lang="en-US" sz="1600">
                <a:solidFill>
                  <a:srgbClr val="141413"/>
                </a:solidFill>
                <a:latin typeface="Calibri"/>
                <a:ea typeface="Calibri"/>
                <a:cs typeface="Calibri"/>
              </a:rPr>
              <a:t>"a photo of a cup"</a:t>
            </a:r>
            <a:br>
              <a:rPr lang="en-US" sz="1600">
                <a:latin typeface="Calibri"/>
                <a:ea typeface="Calibri"/>
                <a:cs typeface="Calibri"/>
              </a:rPr>
            </a:br>
            <a:r>
              <a:rPr lang="en-US" sz="1600">
                <a:solidFill>
                  <a:srgbClr val="141413"/>
                </a:solidFill>
                <a:latin typeface="Calibri"/>
                <a:ea typeface="Calibri"/>
                <a:cs typeface="Calibri"/>
              </a:rPr>
              <a:t>"a photo of a person"</a:t>
            </a:r>
          </a:p>
        </p:txBody>
      </p:sp>
      <p:sp>
        <p:nvSpPr>
          <p:cNvPr id="6" name="TextBox 5">
            <a:extLst>
              <a:ext uri="{FF2B5EF4-FFF2-40B4-BE49-F238E27FC236}">
                <a16:creationId xmlns:a16="http://schemas.microsoft.com/office/drawing/2014/main" id="{DAAF044B-D7E9-4099-8359-8A70A19F6FD4}"/>
              </a:ext>
            </a:extLst>
          </p:cNvPr>
          <p:cNvSpPr txBox="1"/>
          <p:nvPr/>
        </p:nvSpPr>
        <p:spPr>
          <a:xfrm>
            <a:off x="0" y="1542047"/>
            <a:ext cx="510339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141413"/>
                </a:solidFill>
                <a:latin typeface="Calibri"/>
                <a:ea typeface="Calibri"/>
                <a:cs typeface="Calibri"/>
              </a:rPr>
              <a:t>Image patching — how the image becomes tokens</a:t>
            </a:r>
            <a:endParaRPr lang="en-US" sz="1600" b="1">
              <a:latin typeface="Calibri"/>
              <a:ea typeface="Calibri"/>
              <a:cs typeface="Calibri"/>
            </a:endParaRPr>
          </a:p>
        </p:txBody>
      </p:sp>
      <p:sp>
        <p:nvSpPr>
          <p:cNvPr id="7" name="TextBox 6">
            <a:extLst>
              <a:ext uri="{FF2B5EF4-FFF2-40B4-BE49-F238E27FC236}">
                <a16:creationId xmlns:a16="http://schemas.microsoft.com/office/drawing/2014/main" id="{CBE4EC5D-5756-1957-7A7A-3D11C6D32667}"/>
              </a:ext>
            </a:extLst>
          </p:cNvPr>
          <p:cNvSpPr txBox="1"/>
          <p:nvPr/>
        </p:nvSpPr>
        <p:spPr>
          <a:xfrm>
            <a:off x="0" y="1882942"/>
            <a:ext cx="609600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085041"/>
                </a:solidFill>
                <a:latin typeface="Calibri"/>
                <a:ea typeface="Calibri"/>
                <a:cs typeface="Calibri"/>
              </a:rPr>
              <a:t>Patch extraction (</a:t>
            </a:r>
            <a:r>
              <a:rPr lang="en-US" sz="1600" b="1" err="1">
                <a:solidFill>
                  <a:srgbClr val="085041"/>
                </a:solidFill>
                <a:latin typeface="Calibri"/>
                <a:ea typeface="Calibri"/>
                <a:cs typeface="Calibri"/>
              </a:rPr>
              <a:t>ViT</a:t>
            </a:r>
            <a:r>
              <a:rPr lang="en-US" sz="1600" b="1">
                <a:solidFill>
                  <a:srgbClr val="085041"/>
                </a:solidFill>
                <a:latin typeface="Calibri"/>
                <a:ea typeface="Calibri"/>
                <a:cs typeface="Calibri"/>
              </a:rPr>
              <a:t>-B/32 variant):</a:t>
            </a:r>
            <a:r>
              <a:rPr lang="en-US" sz="1600" b="1">
                <a:solidFill>
                  <a:srgbClr val="141413"/>
                </a:solidFill>
                <a:latin typeface="Calibri"/>
                <a:ea typeface="Calibri"/>
                <a:cs typeface="Calibri"/>
              </a:rPr>
              <a:t> </a:t>
            </a:r>
            <a:endParaRPr lang="en-US" sz="1600" b="1">
              <a:solidFill>
                <a:srgbClr val="000000"/>
              </a:solidFill>
              <a:latin typeface="Calibri"/>
              <a:ea typeface="Calibri"/>
              <a:cs typeface="Calibri"/>
            </a:endParaRPr>
          </a:p>
          <a:p>
            <a:r>
              <a:rPr lang="en-US" sz="1600">
                <a:solidFill>
                  <a:srgbClr val="141413"/>
                </a:solidFill>
                <a:latin typeface="Calibri"/>
                <a:ea typeface="Calibri"/>
                <a:cs typeface="Calibri"/>
              </a:rPr>
              <a:t> Input image: 768 × 768 pixels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 Patch size: 32 × 32 pixels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 Grid: 768/32 = 24 patches per side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 Total: 24 × 24 = 576 image patch tokens + 1 [CLS] token prepended → 577 tokens total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Each patch is a 32×32 pixel square flattened to a 1024-dim vector, then projected to 768-dim via a linear layer. </a:t>
            </a:r>
            <a:endParaRPr lang="en-US" sz="1600">
              <a:solidFill>
                <a:srgbClr val="000000"/>
              </a:solidFill>
              <a:latin typeface="Calibri"/>
              <a:ea typeface="Calibri"/>
              <a:cs typeface="Calibri"/>
            </a:endParaRPr>
          </a:p>
          <a:p>
            <a:endParaRPr lang="en-US" sz="1600">
              <a:solidFill>
                <a:srgbClr val="854F0B"/>
              </a:solidFill>
              <a:latin typeface="Calibri"/>
              <a:ea typeface="Calibri"/>
              <a:cs typeface="Calibri"/>
            </a:endParaRPr>
          </a:p>
          <a:p>
            <a:r>
              <a:rPr lang="en-US" sz="1600" b="1">
                <a:solidFill>
                  <a:srgbClr val="854F0B"/>
                </a:solidFill>
                <a:latin typeface="Calibri"/>
                <a:ea typeface="Calibri"/>
                <a:cs typeface="Calibri"/>
              </a:rPr>
              <a:t>Patch positions (important — each patch = one detection candidate):</a:t>
            </a:r>
            <a:r>
              <a:rPr lang="en-US" sz="1600" b="1">
                <a:solidFill>
                  <a:srgbClr val="141413"/>
                </a:solidFill>
                <a:latin typeface="Calibri"/>
                <a:ea typeface="Calibri"/>
                <a:cs typeface="Calibri"/>
              </a:rPr>
              <a:t> </a:t>
            </a:r>
            <a:endParaRPr lang="en-US" sz="1600" b="1">
              <a:solidFill>
                <a:srgbClr val="000000"/>
              </a:solidFill>
              <a:latin typeface="Calibri"/>
              <a:ea typeface="Calibri"/>
              <a:cs typeface="Calibri"/>
            </a:endParaRPr>
          </a:p>
          <a:p>
            <a:r>
              <a:rPr lang="en-US" sz="1600">
                <a:solidFill>
                  <a:srgbClr val="141413"/>
                </a:solidFill>
                <a:latin typeface="Calibri"/>
                <a:ea typeface="Calibri"/>
                <a:cs typeface="Calibri"/>
              </a:rPr>
              <a:t> Patch (8,10): covers pixels x:[256..288], y:[320..352] ← cat body (fur)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 Patch (8,13): covers pixels x:[256..288], y:[416..448] ← cat body (back)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 Patch (12,19): covers pixels x:[384..416], y:[608..640] ← cup rim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 Patch (12,20): covers pixels x:[384..416], y:[640..672] ← cup handle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 Patch (2,2): covers pixels x:[64..96], y:[64..96] ← blank wall </a:t>
            </a:r>
            <a:endParaRPr lang="en-US" sz="1600">
              <a:solidFill>
                <a:srgbClr val="000000"/>
              </a:solidFill>
              <a:latin typeface="Calibri"/>
              <a:ea typeface="Calibri"/>
              <a:cs typeface="Calibri"/>
            </a:endParaRPr>
          </a:p>
          <a:p>
            <a:endParaRPr lang="en-US" sz="1600">
              <a:solidFill>
                <a:srgbClr val="141413"/>
              </a:solidFill>
              <a:latin typeface="Calibri"/>
              <a:ea typeface="Calibri"/>
              <a:cs typeface="Calibri"/>
            </a:endParaRPr>
          </a:p>
          <a:p>
            <a:r>
              <a:rPr lang="en-US" sz="1600">
                <a:solidFill>
                  <a:srgbClr val="141413"/>
                </a:solidFill>
                <a:latin typeface="Calibri"/>
                <a:ea typeface="Calibri"/>
                <a:cs typeface="Calibri"/>
              </a:rPr>
              <a:t>576 patches = 576 detection candidates. No region proposals needed.</a:t>
            </a:r>
            <a:endParaRPr lang="en-US" sz="1600">
              <a:latin typeface="Calibri"/>
              <a:ea typeface="Calibri"/>
              <a:cs typeface="Calibri"/>
            </a:endParaRPr>
          </a:p>
        </p:txBody>
      </p:sp>
      <p:sp>
        <p:nvSpPr>
          <p:cNvPr id="8" name="TextBox 7">
            <a:extLst>
              <a:ext uri="{FF2B5EF4-FFF2-40B4-BE49-F238E27FC236}">
                <a16:creationId xmlns:a16="http://schemas.microsoft.com/office/drawing/2014/main" id="{F58AF597-943B-C73C-2648-B9F89C6C5CAE}"/>
              </a:ext>
            </a:extLst>
          </p:cNvPr>
          <p:cNvSpPr txBox="1"/>
          <p:nvPr/>
        </p:nvSpPr>
        <p:spPr>
          <a:xfrm>
            <a:off x="6096000" y="1714499"/>
            <a:ext cx="460207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141413"/>
                </a:solidFill>
                <a:latin typeface="Calibri"/>
                <a:ea typeface="Calibri"/>
                <a:cs typeface="Calibri"/>
              </a:rPr>
              <a:t>Text query format — why full sentences matter</a:t>
            </a:r>
          </a:p>
        </p:txBody>
      </p:sp>
      <p:sp>
        <p:nvSpPr>
          <p:cNvPr id="9" name="TextBox 8">
            <a:extLst>
              <a:ext uri="{FF2B5EF4-FFF2-40B4-BE49-F238E27FC236}">
                <a16:creationId xmlns:a16="http://schemas.microsoft.com/office/drawing/2014/main" id="{2ED5FC4E-2C95-41A3-5160-40FAB0BC0510}"/>
              </a:ext>
            </a:extLst>
          </p:cNvPr>
          <p:cNvSpPr txBox="1"/>
          <p:nvPr/>
        </p:nvSpPr>
        <p:spPr>
          <a:xfrm>
            <a:off x="6096000" y="2238542"/>
            <a:ext cx="609600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3C3489"/>
                </a:solidFill>
                <a:latin typeface="Calibri"/>
                <a:ea typeface="Calibri"/>
                <a:cs typeface="Calibri"/>
              </a:rPr>
              <a:t>OWL-</a:t>
            </a:r>
            <a:r>
              <a:rPr lang="en-US" sz="1600" b="1" err="1">
                <a:solidFill>
                  <a:srgbClr val="3C3489"/>
                </a:solidFill>
                <a:latin typeface="Calibri"/>
                <a:ea typeface="Calibri"/>
                <a:cs typeface="Calibri"/>
              </a:rPr>
              <a:t>ViT</a:t>
            </a:r>
            <a:r>
              <a:rPr lang="en-US" sz="1600" b="1">
                <a:solidFill>
                  <a:srgbClr val="3C3489"/>
                </a:solidFill>
                <a:latin typeface="Calibri"/>
                <a:ea typeface="Calibri"/>
                <a:cs typeface="Calibri"/>
              </a:rPr>
              <a:t> uses CLIP's text </a:t>
            </a:r>
            <a:r>
              <a:rPr lang="en-US" sz="1600" b="1" err="1">
                <a:solidFill>
                  <a:srgbClr val="3C3489"/>
                </a:solidFill>
                <a:latin typeface="Calibri"/>
                <a:ea typeface="Calibri"/>
                <a:cs typeface="Calibri"/>
              </a:rPr>
              <a:t>tokeniser</a:t>
            </a:r>
            <a:r>
              <a:rPr lang="en-US" sz="1600" b="1">
                <a:solidFill>
                  <a:srgbClr val="3C3489"/>
                </a:solidFill>
                <a:latin typeface="Calibri"/>
                <a:ea typeface="Calibri"/>
                <a:cs typeface="Calibri"/>
              </a:rPr>
              <a:t>:</a:t>
            </a:r>
            <a:r>
              <a:rPr lang="en-US" sz="1600" b="1">
                <a:solidFill>
                  <a:srgbClr val="141413"/>
                </a:solidFill>
                <a:latin typeface="Calibri"/>
                <a:ea typeface="Calibri"/>
                <a:cs typeface="Calibri"/>
              </a:rPr>
              <a:t> </a:t>
            </a:r>
            <a:endParaRPr lang="en-US" sz="1600" b="1">
              <a:solidFill>
                <a:srgbClr val="000000"/>
              </a:solidFill>
              <a:latin typeface="Calibri"/>
              <a:ea typeface="Calibri"/>
              <a:cs typeface="Calibri"/>
            </a:endParaRPr>
          </a:p>
          <a:p>
            <a:r>
              <a:rPr lang="en-US" sz="1600">
                <a:solidFill>
                  <a:srgbClr val="141413"/>
                </a:solidFill>
                <a:latin typeface="Calibri"/>
                <a:ea typeface="Calibri"/>
                <a:cs typeface="Calibri"/>
              </a:rPr>
              <a:t> "a photo of a cat" → ["</a:t>
            </a:r>
            <a:r>
              <a:rPr lang="en-US" sz="1600" err="1">
                <a:solidFill>
                  <a:srgbClr val="141413"/>
                </a:solidFill>
                <a:latin typeface="Calibri"/>
                <a:ea typeface="Calibri"/>
                <a:cs typeface="Calibri"/>
              </a:rPr>
              <a:t>a","photo","of","a","cat",EOT</a:t>
            </a:r>
            <a:r>
              <a:rPr lang="en-US" sz="1600">
                <a:solidFill>
                  <a:srgbClr val="141413"/>
                </a:solidFill>
                <a:latin typeface="Calibri"/>
                <a:ea typeface="Calibri"/>
                <a:cs typeface="Calibri"/>
              </a:rPr>
              <a:t>] 6 tokens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 "a photo of a cup" → ["</a:t>
            </a:r>
            <a:r>
              <a:rPr lang="en-US" sz="1600" err="1">
                <a:solidFill>
                  <a:srgbClr val="141413"/>
                </a:solidFill>
                <a:latin typeface="Calibri"/>
                <a:ea typeface="Calibri"/>
                <a:cs typeface="Calibri"/>
              </a:rPr>
              <a:t>a","photo","of","a","cup",EOT</a:t>
            </a:r>
            <a:r>
              <a:rPr lang="en-US" sz="1600">
                <a:solidFill>
                  <a:srgbClr val="141413"/>
                </a:solidFill>
                <a:latin typeface="Calibri"/>
                <a:ea typeface="Calibri"/>
                <a:cs typeface="Calibri"/>
              </a:rPr>
              <a:t>] 6 tokens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 "a photo of a person" → ["</a:t>
            </a:r>
            <a:r>
              <a:rPr lang="en-US" sz="1600" err="1">
                <a:solidFill>
                  <a:srgbClr val="141413"/>
                </a:solidFill>
                <a:latin typeface="Calibri"/>
                <a:ea typeface="Calibri"/>
                <a:cs typeface="Calibri"/>
              </a:rPr>
              <a:t>a","photo","of","a","person",EOT</a:t>
            </a:r>
            <a:r>
              <a:rPr lang="en-US" sz="1600">
                <a:solidFill>
                  <a:srgbClr val="141413"/>
                </a:solidFill>
                <a:latin typeface="Calibri"/>
                <a:ea typeface="Calibri"/>
                <a:cs typeface="Calibri"/>
              </a:rPr>
              <a:t>] 6 tokens </a:t>
            </a:r>
            <a:endParaRPr lang="en-US" sz="1600">
              <a:solidFill>
                <a:srgbClr val="000000"/>
              </a:solidFill>
              <a:latin typeface="Calibri"/>
              <a:ea typeface="Calibri"/>
              <a:cs typeface="Calibri"/>
            </a:endParaRPr>
          </a:p>
          <a:p>
            <a:endParaRPr lang="en-US" sz="1600">
              <a:solidFill>
                <a:srgbClr val="141413"/>
              </a:solidFill>
              <a:latin typeface="Calibri"/>
              <a:ea typeface="Calibri"/>
              <a:cs typeface="Calibri"/>
            </a:endParaRPr>
          </a:p>
          <a:p>
            <a:r>
              <a:rPr lang="en-US" sz="1600">
                <a:solidFill>
                  <a:srgbClr val="141413"/>
                </a:solidFill>
                <a:latin typeface="Calibri"/>
                <a:ea typeface="Calibri"/>
                <a:cs typeface="Calibri"/>
              </a:rPr>
              <a:t>The phrase "a photo of a" matches CLIP's training distribution — CLIP was trained on image-caption pairs where images were described as "a photo of a [thing]". Using this prefix gives stronger alignment. </a:t>
            </a:r>
            <a:endParaRPr lang="en-US" sz="1600">
              <a:solidFill>
                <a:srgbClr val="000000"/>
              </a:solidFill>
              <a:latin typeface="Calibri"/>
              <a:ea typeface="Calibri"/>
              <a:cs typeface="Calibri"/>
            </a:endParaRPr>
          </a:p>
          <a:p>
            <a:endParaRPr lang="en-US" sz="1600">
              <a:solidFill>
                <a:srgbClr val="141413"/>
              </a:solidFill>
              <a:latin typeface="Calibri"/>
              <a:ea typeface="Calibri"/>
              <a:cs typeface="Calibri"/>
            </a:endParaRPr>
          </a:p>
          <a:p>
            <a:r>
              <a:rPr lang="en-US" sz="1600">
                <a:solidFill>
                  <a:srgbClr val="141413"/>
                </a:solidFill>
                <a:latin typeface="Calibri"/>
                <a:ea typeface="Calibri"/>
                <a:cs typeface="Calibri"/>
              </a:rPr>
              <a:t>Each query is encoded COMPLETELY INDEPENDENTLY. "cat" query never sees "cup" query during encoding. No contamination problem at all — not even with word-level features.</a:t>
            </a:r>
            <a:endParaRPr lang="en-US" sz="1600">
              <a:latin typeface="Calibri"/>
              <a:ea typeface="Calibri"/>
              <a:cs typeface="Calibri"/>
            </a:endParaRPr>
          </a:p>
          <a:p>
            <a:pPr algn="ctr"/>
            <a:endParaRPr lang="en-US" sz="1600">
              <a:ea typeface="Calibri"/>
              <a:cs typeface="Calibri"/>
            </a:endParaRPr>
          </a:p>
        </p:txBody>
      </p:sp>
    </p:spTree>
    <p:extLst>
      <p:ext uri="{BB962C8B-B14F-4D97-AF65-F5344CB8AC3E}">
        <p14:creationId xmlns:p14="http://schemas.microsoft.com/office/powerpoint/2010/main" val="4225847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054CAF-BFC8-9A36-7281-14E3935152CA}"/>
              </a:ext>
            </a:extLst>
          </p:cNvPr>
          <p:cNvSpPr txBox="1"/>
          <p:nvPr/>
        </p:nvSpPr>
        <p:spPr>
          <a:xfrm>
            <a:off x="0" y="0"/>
            <a:ext cx="999744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Anthropic Sans"/>
                <a:ea typeface="Anthropic Sans"/>
                <a:cs typeface="Anthropic Sans"/>
              </a:rPr>
              <a:t>Image encoder — CLIP </a:t>
            </a:r>
            <a:r>
              <a:rPr lang="en-US" sz="2400" b="1" err="1">
                <a:solidFill>
                  <a:srgbClr val="141413"/>
                </a:solidFill>
                <a:latin typeface="Anthropic Sans"/>
                <a:ea typeface="Anthropic Sans"/>
                <a:cs typeface="Anthropic Sans"/>
              </a:rPr>
              <a:t>ViT</a:t>
            </a:r>
            <a:r>
              <a:rPr lang="en-US" sz="2400" b="1">
                <a:solidFill>
                  <a:srgbClr val="141413"/>
                </a:solidFill>
                <a:latin typeface="Anthropic Sans"/>
                <a:ea typeface="Anthropic Sans"/>
                <a:cs typeface="Anthropic Sans"/>
              </a:rPr>
              <a:t>, patch tokens as detection features</a:t>
            </a:r>
          </a:p>
        </p:txBody>
      </p:sp>
      <p:sp>
        <p:nvSpPr>
          <p:cNvPr id="3" name="TextBox 2">
            <a:extLst>
              <a:ext uri="{FF2B5EF4-FFF2-40B4-BE49-F238E27FC236}">
                <a16:creationId xmlns:a16="http://schemas.microsoft.com/office/drawing/2014/main" id="{A2180445-9A57-E547-4123-78C72EEF2716}"/>
              </a:ext>
            </a:extLst>
          </p:cNvPr>
          <p:cNvSpPr txBox="1"/>
          <p:nvPr/>
        </p:nvSpPr>
        <p:spPr>
          <a:xfrm>
            <a:off x="0" y="513214"/>
            <a:ext cx="9997440" cy="63401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085041"/>
                </a:solidFill>
                <a:latin typeface="Calibri"/>
                <a:ea typeface="Calibri"/>
                <a:cs typeface="Calibri"/>
              </a:rPr>
              <a:t>Standard CLIP image encoding:</a:t>
            </a:r>
            <a:r>
              <a:rPr lang="en-US" sz="1400" b="1">
                <a:solidFill>
                  <a:srgbClr val="141413"/>
                </a:solidFill>
                <a:latin typeface="Calibri"/>
                <a:ea typeface="Calibri"/>
                <a:cs typeface="Calibri"/>
              </a:rPr>
              <a:t>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 Input: 577 tokens (576 patches + 1 CLS)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 Process: 12 transformer layers (</a:t>
            </a:r>
            <a:r>
              <a:rPr lang="en-US" sz="1400" err="1">
                <a:solidFill>
                  <a:srgbClr val="141413"/>
                </a:solidFill>
                <a:latin typeface="Calibri"/>
                <a:ea typeface="Calibri"/>
                <a:cs typeface="Calibri"/>
              </a:rPr>
              <a:t>ViT</a:t>
            </a:r>
            <a:r>
              <a:rPr lang="en-US" sz="1400">
                <a:solidFill>
                  <a:srgbClr val="141413"/>
                </a:solidFill>
                <a:latin typeface="Calibri"/>
                <a:ea typeface="Calibri"/>
                <a:cs typeface="Calibri"/>
              </a:rPr>
              <a:t>-B/32)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 each layer: full self-attention across all 577 tokens + FFN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 Standard CLIP output: average pool all patch tokens → 1 global vector </a:t>
            </a:r>
            <a:endParaRPr lang="en-US" sz="1400">
              <a:solidFill>
                <a:srgbClr val="000000"/>
              </a:solidFill>
              <a:latin typeface="Calibri"/>
              <a:ea typeface="Calibri"/>
              <a:cs typeface="Calibri"/>
            </a:endParaRPr>
          </a:p>
          <a:p>
            <a:endParaRPr lang="en-US" sz="1400">
              <a:solidFill>
                <a:srgbClr val="854F0B"/>
              </a:solidFill>
              <a:latin typeface="Calibri"/>
              <a:ea typeface="Calibri"/>
              <a:cs typeface="Calibri"/>
            </a:endParaRPr>
          </a:p>
          <a:p>
            <a:r>
              <a:rPr lang="en-US" sz="1400" b="1">
                <a:solidFill>
                  <a:srgbClr val="854F0B"/>
                </a:solidFill>
                <a:latin typeface="Calibri"/>
                <a:ea typeface="Calibri"/>
                <a:cs typeface="Calibri"/>
              </a:rPr>
              <a:t>OWL-</a:t>
            </a:r>
            <a:r>
              <a:rPr lang="en-US" sz="1400" b="1" err="1">
                <a:solidFill>
                  <a:srgbClr val="854F0B"/>
                </a:solidFill>
                <a:latin typeface="Calibri"/>
                <a:ea typeface="Calibri"/>
                <a:cs typeface="Calibri"/>
              </a:rPr>
              <a:t>ViT</a:t>
            </a:r>
            <a:r>
              <a:rPr lang="en-US" sz="1400" b="1">
                <a:solidFill>
                  <a:srgbClr val="854F0B"/>
                </a:solidFill>
                <a:latin typeface="Calibri"/>
                <a:ea typeface="Calibri"/>
                <a:cs typeface="Calibri"/>
              </a:rPr>
              <a:t> modification — keep all patch tokens:</a:t>
            </a:r>
            <a:r>
              <a:rPr lang="en-US" sz="1400" b="1">
                <a:solidFill>
                  <a:srgbClr val="141413"/>
                </a:solidFill>
                <a:latin typeface="Calibri"/>
                <a:ea typeface="Calibri"/>
                <a:cs typeface="Calibri"/>
              </a:rPr>
              <a:t>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 Output: 576 patch tokens + 1 CLS token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 each token: 768-dim vector </a:t>
            </a:r>
            <a:endParaRPr lang="en-US" sz="1400">
              <a:solidFill>
                <a:srgbClr val="000000"/>
              </a:solidFill>
              <a:latin typeface="Calibri"/>
              <a:ea typeface="Calibri"/>
              <a:cs typeface="Calibri"/>
            </a:endParaRPr>
          </a:p>
          <a:p>
            <a:endParaRPr lang="en-US" sz="1400">
              <a:solidFill>
                <a:srgbClr val="141413"/>
              </a:solidFill>
              <a:latin typeface="Calibri"/>
              <a:ea typeface="Calibri"/>
              <a:cs typeface="Calibri"/>
            </a:endParaRPr>
          </a:p>
          <a:p>
            <a:r>
              <a:rPr lang="en-US" sz="1400">
                <a:solidFill>
                  <a:srgbClr val="141413"/>
                </a:solidFill>
                <a:latin typeface="Calibri"/>
                <a:ea typeface="Calibri"/>
                <a:cs typeface="Calibri"/>
              </a:rPr>
              <a:t>Then apply a LINEAR PROJECTION (learnable) 768 → 512              Output: 576 image tokens shape [576, 512] </a:t>
            </a:r>
            <a:endParaRPr lang="en-US" sz="1400">
              <a:solidFill>
                <a:srgbClr val="000000"/>
              </a:solidFill>
              <a:latin typeface="Calibri"/>
              <a:ea typeface="Calibri"/>
              <a:cs typeface="Calibri"/>
            </a:endParaRPr>
          </a:p>
          <a:p>
            <a:endParaRPr lang="en-US" sz="1400">
              <a:solidFill>
                <a:srgbClr val="141413"/>
              </a:solidFill>
              <a:latin typeface="Calibri"/>
              <a:ea typeface="Calibri"/>
              <a:cs typeface="Calibri"/>
            </a:endParaRPr>
          </a:p>
          <a:p>
            <a:r>
              <a:rPr lang="en-US" sz="1400" b="1">
                <a:solidFill>
                  <a:srgbClr val="141413"/>
                </a:solidFill>
                <a:latin typeface="Calibri"/>
                <a:ea typeface="Calibri"/>
                <a:cs typeface="Calibri"/>
              </a:rPr>
              <a:t>Each patch token now encodes: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What is in that 32×32 pixel region (local visual content)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Context from all other patches (global attention)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CLIP's image-text alignment from pretraining </a:t>
            </a:r>
            <a:endParaRPr lang="en-US" sz="1400">
              <a:solidFill>
                <a:srgbClr val="000000"/>
              </a:solidFill>
              <a:latin typeface="Calibri"/>
              <a:ea typeface="Calibri"/>
              <a:cs typeface="Calibri"/>
            </a:endParaRPr>
          </a:p>
          <a:p>
            <a:endParaRPr lang="en-US" sz="1400" b="1">
              <a:solidFill>
                <a:srgbClr val="085041"/>
              </a:solidFill>
              <a:latin typeface="Calibri"/>
              <a:ea typeface="Calibri"/>
              <a:cs typeface="Calibri"/>
            </a:endParaRPr>
          </a:p>
          <a:p>
            <a:r>
              <a:rPr lang="en-US" sz="1400" b="1">
                <a:solidFill>
                  <a:srgbClr val="085041"/>
                </a:solidFill>
                <a:latin typeface="Calibri"/>
                <a:ea typeface="Calibri"/>
                <a:cs typeface="Calibri"/>
              </a:rPr>
              <a:t>What the key patch tokens look like after encoding:</a:t>
            </a:r>
            <a:r>
              <a:rPr lang="en-US" sz="1400" b="1">
                <a:solidFill>
                  <a:srgbClr val="141413"/>
                </a:solidFill>
                <a:latin typeface="Calibri"/>
                <a:ea typeface="Calibri"/>
                <a:cs typeface="Calibri"/>
              </a:rPr>
              <a:t>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a:t>
            </a:r>
            <a:r>
              <a:rPr lang="en-US" sz="1400" err="1">
                <a:solidFill>
                  <a:srgbClr val="141413"/>
                </a:solidFill>
                <a:latin typeface="Calibri"/>
                <a:ea typeface="Calibri"/>
                <a:cs typeface="Calibri"/>
              </a:rPr>
              <a:t>T_img</a:t>
            </a:r>
            <a:r>
              <a:rPr lang="en-US" sz="1400">
                <a:solidFill>
                  <a:srgbClr val="141413"/>
                </a:solidFill>
                <a:latin typeface="Calibri"/>
                <a:ea typeface="Calibri"/>
                <a:cs typeface="Calibri"/>
              </a:rPr>
              <a:t>[patch(8,10)] ≈ [0.88, 0.23, 0.09, 0.61, ...] ← cat fur patch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a:t>
            </a:r>
            <a:r>
              <a:rPr lang="en-US" sz="1400" err="1">
                <a:solidFill>
                  <a:srgbClr val="141413"/>
                </a:solidFill>
                <a:latin typeface="Calibri"/>
                <a:ea typeface="Calibri"/>
                <a:cs typeface="Calibri"/>
              </a:rPr>
              <a:t>T_img</a:t>
            </a:r>
            <a:r>
              <a:rPr lang="en-US" sz="1400">
                <a:solidFill>
                  <a:srgbClr val="141413"/>
                </a:solidFill>
                <a:latin typeface="Calibri"/>
                <a:ea typeface="Calibri"/>
                <a:cs typeface="Calibri"/>
              </a:rPr>
              <a:t>[patch(8,13)] ≈ [0.85, 0.28, 0.11, 0.58, ...] ← cat back patch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a:t>
            </a:r>
            <a:r>
              <a:rPr lang="en-US" sz="1400" err="1">
                <a:solidFill>
                  <a:srgbClr val="141413"/>
                </a:solidFill>
                <a:latin typeface="Calibri"/>
                <a:ea typeface="Calibri"/>
                <a:cs typeface="Calibri"/>
              </a:rPr>
              <a:t>T_img</a:t>
            </a:r>
            <a:r>
              <a:rPr lang="en-US" sz="1400">
                <a:solidFill>
                  <a:srgbClr val="141413"/>
                </a:solidFill>
                <a:latin typeface="Calibri"/>
                <a:ea typeface="Calibri"/>
                <a:cs typeface="Calibri"/>
              </a:rPr>
              <a:t>[patch(12,19)] ≈ [0.12, 0.08, 0.84, 0.29, ...] ← cup rim patch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a:t>
            </a:r>
            <a:r>
              <a:rPr lang="en-US" sz="1400" err="1">
                <a:solidFill>
                  <a:srgbClr val="141413"/>
                </a:solidFill>
                <a:latin typeface="Calibri"/>
                <a:ea typeface="Calibri"/>
                <a:cs typeface="Calibri"/>
              </a:rPr>
              <a:t>T_img</a:t>
            </a:r>
            <a:r>
              <a:rPr lang="en-US" sz="1400">
                <a:solidFill>
                  <a:srgbClr val="141413"/>
                </a:solidFill>
                <a:latin typeface="Calibri"/>
                <a:ea typeface="Calibri"/>
                <a:cs typeface="Calibri"/>
              </a:rPr>
              <a:t>[patch(2,2)] ≈ [0.03, 0.02, 0.04, 0.01, ...] ← blank wall patch </a:t>
            </a:r>
            <a:endParaRPr lang="en-US" sz="1400">
              <a:solidFill>
                <a:srgbClr val="000000"/>
              </a:solidFill>
              <a:latin typeface="Calibri"/>
              <a:ea typeface="Calibri"/>
              <a:cs typeface="Calibri"/>
            </a:endParaRPr>
          </a:p>
          <a:p>
            <a:endParaRPr lang="en-US" sz="1400">
              <a:solidFill>
                <a:srgbClr val="3C3489"/>
              </a:solidFill>
              <a:latin typeface="Calibri"/>
              <a:ea typeface="Calibri"/>
              <a:cs typeface="Calibri"/>
            </a:endParaRPr>
          </a:p>
          <a:p>
            <a:r>
              <a:rPr lang="en-US" sz="1400" b="1">
                <a:solidFill>
                  <a:srgbClr val="3C3489"/>
                </a:solidFill>
                <a:latin typeface="Calibri"/>
                <a:ea typeface="Calibri"/>
                <a:cs typeface="Calibri"/>
              </a:rPr>
              <a:t>Why CLIP self-attention helps here:</a:t>
            </a:r>
            <a:r>
              <a:rPr lang="en-US" sz="1400" b="1">
                <a:solidFill>
                  <a:srgbClr val="141413"/>
                </a:solidFill>
                <a:latin typeface="Calibri"/>
                <a:ea typeface="Calibri"/>
                <a:cs typeface="Calibri"/>
              </a:rPr>
              <a:t>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 Even though patch(8,10) only covers 32×32 pixels of fur,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 its 12 layers of self-attention give it context from the whole image.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 It "knows" there is a table below it and sky above — this context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 helps it represent itself as part of a cat on a surface, not random fur.</a:t>
            </a:r>
            <a:endParaRPr lang="en-US" sz="1400">
              <a:latin typeface="Calibri"/>
              <a:ea typeface="Calibri"/>
              <a:cs typeface="Calibri"/>
            </a:endParaRPr>
          </a:p>
        </p:txBody>
      </p:sp>
    </p:spTree>
    <p:extLst>
      <p:ext uri="{BB962C8B-B14F-4D97-AF65-F5344CB8AC3E}">
        <p14:creationId xmlns:p14="http://schemas.microsoft.com/office/powerpoint/2010/main" val="843086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9D7F67-4A14-F578-EE2C-C8D559BC5CD1}"/>
              </a:ext>
            </a:extLst>
          </p:cNvPr>
          <p:cNvSpPr txBox="1"/>
          <p:nvPr/>
        </p:nvSpPr>
        <p:spPr>
          <a:xfrm>
            <a:off x="0" y="0"/>
            <a:ext cx="991896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Calibri"/>
                <a:ea typeface="Calibri"/>
                <a:cs typeface="Calibri"/>
              </a:rPr>
              <a:t>Classification head — dot product of every patch against every query</a:t>
            </a:r>
          </a:p>
        </p:txBody>
      </p:sp>
      <p:sp>
        <p:nvSpPr>
          <p:cNvPr id="3" name="TextBox 2">
            <a:extLst>
              <a:ext uri="{FF2B5EF4-FFF2-40B4-BE49-F238E27FC236}">
                <a16:creationId xmlns:a16="http://schemas.microsoft.com/office/drawing/2014/main" id="{A922F164-67CE-E60F-10D1-0C44CECCD05B}"/>
              </a:ext>
            </a:extLst>
          </p:cNvPr>
          <p:cNvSpPr txBox="1"/>
          <p:nvPr/>
        </p:nvSpPr>
        <p:spPr>
          <a:xfrm>
            <a:off x="0" y="370973"/>
            <a:ext cx="6522720"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854F0B"/>
                </a:solidFill>
                <a:latin typeface="Calibri"/>
                <a:ea typeface="Calibri"/>
                <a:cs typeface="Calibri"/>
              </a:rPr>
              <a:t>Image patch tokens first go through a small MLP:</a:t>
            </a:r>
            <a:r>
              <a:rPr lang="en-US" sz="1400" b="1">
                <a:solidFill>
                  <a:srgbClr val="141413"/>
                </a:solidFill>
                <a:latin typeface="Calibri"/>
                <a:ea typeface="Calibri"/>
                <a:cs typeface="Calibri"/>
              </a:rPr>
              <a:t>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a:t>
            </a:r>
            <a:r>
              <a:rPr lang="en-US" sz="1400" err="1">
                <a:solidFill>
                  <a:srgbClr val="141413"/>
                </a:solidFill>
                <a:latin typeface="Calibri"/>
                <a:ea typeface="Calibri"/>
                <a:cs typeface="Calibri"/>
              </a:rPr>
              <a:t>T_img_proj</a:t>
            </a:r>
            <a:r>
              <a:rPr lang="en-US" sz="1400">
                <a:solidFill>
                  <a:srgbClr val="141413"/>
                </a:solidFill>
                <a:latin typeface="Calibri"/>
                <a:ea typeface="Calibri"/>
                <a:cs typeface="Calibri"/>
              </a:rPr>
              <a:t>[</a:t>
            </a:r>
            <a:r>
              <a:rPr lang="en-US" sz="1400" err="1">
                <a:solidFill>
                  <a:srgbClr val="141413"/>
                </a:solidFill>
                <a:latin typeface="Calibri"/>
                <a:ea typeface="Calibri"/>
                <a:cs typeface="Calibri"/>
              </a:rPr>
              <a:t>i</a:t>
            </a:r>
            <a:r>
              <a:rPr lang="en-US" sz="1400">
                <a:solidFill>
                  <a:srgbClr val="141413"/>
                </a:solidFill>
                <a:latin typeface="Calibri"/>
                <a:ea typeface="Calibri"/>
                <a:cs typeface="Calibri"/>
              </a:rPr>
              <a:t>] = </a:t>
            </a:r>
            <a:r>
              <a:rPr lang="en-US" sz="1400" err="1">
                <a:solidFill>
                  <a:srgbClr val="141413"/>
                </a:solidFill>
                <a:latin typeface="Calibri"/>
                <a:ea typeface="Calibri"/>
                <a:cs typeface="Calibri"/>
              </a:rPr>
              <a:t>MLP_cls</a:t>
            </a:r>
            <a:r>
              <a:rPr lang="en-US" sz="1400">
                <a:solidFill>
                  <a:srgbClr val="141413"/>
                </a:solidFill>
                <a:latin typeface="Calibri"/>
                <a:ea typeface="Calibri"/>
                <a:cs typeface="Calibri"/>
              </a:rPr>
              <a:t>(</a:t>
            </a:r>
            <a:r>
              <a:rPr lang="en-US" sz="1400" err="1">
                <a:solidFill>
                  <a:srgbClr val="141413"/>
                </a:solidFill>
                <a:latin typeface="Calibri"/>
                <a:ea typeface="Calibri"/>
                <a:cs typeface="Calibri"/>
              </a:rPr>
              <a:t>T_img</a:t>
            </a:r>
            <a:r>
              <a:rPr lang="en-US" sz="1400">
                <a:solidFill>
                  <a:srgbClr val="141413"/>
                </a:solidFill>
                <a:latin typeface="Calibri"/>
                <a:ea typeface="Calibri"/>
                <a:cs typeface="Calibri"/>
              </a:rPr>
              <a:t>[</a:t>
            </a:r>
            <a:r>
              <a:rPr lang="en-US" sz="1400" err="1">
                <a:solidFill>
                  <a:srgbClr val="141413"/>
                </a:solidFill>
                <a:latin typeface="Calibri"/>
                <a:ea typeface="Calibri"/>
                <a:cs typeface="Calibri"/>
              </a:rPr>
              <a:t>i</a:t>
            </a:r>
            <a:r>
              <a:rPr lang="en-US" sz="1400">
                <a:solidFill>
                  <a:srgbClr val="141413"/>
                </a:solidFill>
                <a:latin typeface="Calibri"/>
                <a:ea typeface="Calibri"/>
                <a:cs typeface="Calibri"/>
              </a:rPr>
              <a:t>]) shape [512]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 (a 2-layer MLP that adapts the CLIP image features for detection)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 Then L2 </a:t>
            </a:r>
            <a:r>
              <a:rPr lang="en-US" sz="1400" err="1">
                <a:solidFill>
                  <a:srgbClr val="141413"/>
                </a:solidFill>
                <a:latin typeface="Calibri"/>
                <a:ea typeface="Calibri"/>
                <a:cs typeface="Calibri"/>
              </a:rPr>
              <a:t>normalise</a:t>
            </a:r>
            <a:r>
              <a:rPr lang="en-US" sz="1400">
                <a:solidFill>
                  <a:srgbClr val="141413"/>
                </a:solidFill>
                <a:latin typeface="Calibri"/>
                <a:ea typeface="Calibri"/>
                <a:cs typeface="Calibri"/>
              </a:rPr>
              <a:t> each token. </a:t>
            </a:r>
            <a:endParaRPr lang="en-US" sz="1400">
              <a:solidFill>
                <a:srgbClr val="000000"/>
              </a:solidFill>
              <a:latin typeface="Calibri"/>
              <a:ea typeface="Calibri"/>
              <a:cs typeface="Calibri"/>
            </a:endParaRPr>
          </a:p>
          <a:p>
            <a:endParaRPr lang="en-US" sz="1400">
              <a:solidFill>
                <a:srgbClr val="085041"/>
              </a:solidFill>
              <a:latin typeface="Calibri"/>
              <a:ea typeface="Calibri"/>
              <a:cs typeface="Calibri"/>
            </a:endParaRPr>
          </a:p>
          <a:p>
            <a:r>
              <a:rPr lang="en-US" sz="1400" b="1">
                <a:solidFill>
                  <a:srgbClr val="085041"/>
                </a:solidFill>
                <a:latin typeface="Calibri"/>
                <a:ea typeface="Calibri"/>
                <a:cs typeface="Calibri"/>
              </a:rPr>
              <a:t>Score matrix computation:</a:t>
            </a:r>
            <a:r>
              <a:rPr lang="en-US" sz="1400" b="1">
                <a:solidFill>
                  <a:srgbClr val="141413"/>
                </a:solidFill>
                <a:latin typeface="Calibri"/>
                <a:ea typeface="Calibri"/>
                <a:cs typeface="Calibri"/>
              </a:rPr>
              <a:t>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 S = </a:t>
            </a:r>
            <a:r>
              <a:rPr lang="en-US" sz="1400" err="1">
                <a:solidFill>
                  <a:srgbClr val="141413"/>
                </a:solidFill>
                <a:latin typeface="Calibri"/>
                <a:ea typeface="Calibri"/>
                <a:cs typeface="Calibri"/>
              </a:rPr>
              <a:t>T_img_proj</a:t>
            </a:r>
            <a:r>
              <a:rPr lang="en-US" sz="1400">
                <a:solidFill>
                  <a:srgbClr val="141413"/>
                </a:solidFill>
                <a:latin typeface="Calibri"/>
                <a:ea typeface="Calibri"/>
                <a:cs typeface="Calibri"/>
              </a:rPr>
              <a:t> · </a:t>
            </a:r>
            <a:r>
              <a:rPr lang="en-US" sz="1400" err="1">
                <a:solidFill>
                  <a:srgbClr val="141413"/>
                </a:solidFill>
                <a:latin typeface="Calibri"/>
                <a:ea typeface="Calibri"/>
                <a:cs typeface="Calibri"/>
              </a:rPr>
              <a:t>T_txt^T</a:t>
            </a:r>
            <a:r>
              <a:rPr lang="en-US" sz="1400">
                <a:solidFill>
                  <a:srgbClr val="141413"/>
                </a:solidFill>
                <a:latin typeface="Calibri"/>
                <a:ea typeface="Calibri"/>
                <a:cs typeface="Calibri"/>
              </a:rPr>
              <a:t> shape [576, 3]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 S[</a:t>
            </a:r>
            <a:r>
              <a:rPr lang="en-US" sz="1400" err="1">
                <a:solidFill>
                  <a:srgbClr val="141413"/>
                </a:solidFill>
                <a:latin typeface="Calibri"/>
                <a:ea typeface="Calibri"/>
                <a:cs typeface="Calibri"/>
              </a:rPr>
              <a:t>i</a:t>
            </a:r>
            <a:r>
              <a:rPr lang="en-US" sz="1400">
                <a:solidFill>
                  <a:srgbClr val="141413"/>
                </a:solidFill>
                <a:latin typeface="Calibri"/>
                <a:ea typeface="Calibri"/>
                <a:cs typeface="Calibri"/>
              </a:rPr>
              <a:t>, j] = </a:t>
            </a:r>
            <a:r>
              <a:rPr lang="en-US" sz="1400" err="1">
                <a:solidFill>
                  <a:srgbClr val="141413"/>
                </a:solidFill>
                <a:latin typeface="Calibri"/>
                <a:ea typeface="Calibri"/>
                <a:cs typeface="Calibri"/>
              </a:rPr>
              <a:t>cosine_similarity</a:t>
            </a:r>
            <a:r>
              <a:rPr lang="en-US" sz="1400">
                <a:solidFill>
                  <a:srgbClr val="141413"/>
                </a:solidFill>
                <a:latin typeface="Calibri"/>
                <a:ea typeface="Calibri"/>
                <a:cs typeface="Calibri"/>
              </a:rPr>
              <a:t>(</a:t>
            </a:r>
            <a:r>
              <a:rPr lang="en-US" sz="1400" err="1">
                <a:solidFill>
                  <a:srgbClr val="141413"/>
                </a:solidFill>
                <a:latin typeface="Calibri"/>
                <a:ea typeface="Calibri"/>
                <a:cs typeface="Calibri"/>
              </a:rPr>
              <a:t>patch_i</a:t>
            </a:r>
            <a:r>
              <a:rPr lang="en-US" sz="1400">
                <a:solidFill>
                  <a:srgbClr val="141413"/>
                </a:solidFill>
                <a:latin typeface="Calibri"/>
                <a:ea typeface="Calibri"/>
                <a:cs typeface="Calibri"/>
              </a:rPr>
              <a:t>, </a:t>
            </a:r>
            <a:r>
              <a:rPr lang="en-US" sz="1400" err="1">
                <a:solidFill>
                  <a:srgbClr val="141413"/>
                </a:solidFill>
                <a:latin typeface="Calibri"/>
                <a:ea typeface="Calibri"/>
                <a:cs typeface="Calibri"/>
              </a:rPr>
              <a:t>query_j</a:t>
            </a:r>
            <a:r>
              <a:rPr lang="en-US" sz="1400">
                <a:solidFill>
                  <a:srgbClr val="141413"/>
                </a:solidFill>
                <a:latin typeface="Calibri"/>
                <a:ea typeface="Calibri"/>
                <a:cs typeface="Calibri"/>
              </a:rPr>
              <a:t>)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 </a:t>
            </a:r>
            <a:r>
              <a:rPr lang="en-US" sz="1400" err="1">
                <a:solidFill>
                  <a:srgbClr val="141413"/>
                </a:solidFill>
                <a:latin typeface="Calibri"/>
                <a:ea typeface="Calibri"/>
                <a:cs typeface="Calibri"/>
              </a:rPr>
              <a:t>T_img_proj</a:t>
            </a:r>
            <a:r>
              <a:rPr lang="en-US" sz="1400">
                <a:solidFill>
                  <a:srgbClr val="141413"/>
                </a:solidFill>
                <a:latin typeface="Calibri"/>
                <a:ea typeface="Calibri"/>
                <a:cs typeface="Calibri"/>
              </a:rPr>
              <a:t>[</a:t>
            </a:r>
            <a:r>
              <a:rPr lang="en-US" sz="1400" err="1">
                <a:solidFill>
                  <a:srgbClr val="141413"/>
                </a:solidFill>
                <a:latin typeface="Calibri"/>
                <a:ea typeface="Calibri"/>
                <a:cs typeface="Calibri"/>
              </a:rPr>
              <a:t>i</a:t>
            </a:r>
            <a:r>
              <a:rPr lang="en-US" sz="1400">
                <a:solidFill>
                  <a:srgbClr val="141413"/>
                </a:solidFill>
                <a:latin typeface="Calibri"/>
                <a:ea typeface="Calibri"/>
                <a:cs typeface="Calibri"/>
              </a:rPr>
              <a:t>] · </a:t>
            </a:r>
            <a:r>
              <a:rPr lang="en-US" sz="1400" err="1">
                <a:solidFill>
                  <a:srgbClr val="141413"/>
                </a:solidFill>
                <a:latin typeface="Calibri"/>
                <a:ea typeface="Calibri"/>
                <a:cs typeface="Calibri"/>
              </a:rPr>
              <a:t>T_txt</a:t>
            </a:r>
            <a:r>
              <a:rPr lang="en-US" sz="1400">
                <a:solidFill>
                  <a:srgbClr val="141413"/>
                </a:solidFill>
                <a:latin typeface="Calibri"/>
                <a:ea typeface="Calibri"/>
                <a:cs typeface="Calibri"/>
              </a:rPr>
              <a:t>[j] (both L2-normalised → cosine sim) </a:t>
            </a:r>
            <a:endParaRPr lang="en-US" sz="1400">
              <a:solidFill>
                <a:srgbClr val="000000"/>
              </a:solidFill>
              <a:latin typeface="Calibri"/>
              <a:ea typeface="Calibri"/>
              <a:cs typeface="Calibri"/>
            </a:endParaRPr>
          </a:p>
          <a:p>
            <a:endParaRPr lang="en-US" sz="1400">
              <a:solidFill>
                <a:srgbClr val="141413"/>
              </a:solidFill>
              <a:latin typeface="Calibri"/>
              <a:ea typeface="Calibri"/>
              <a:cs typeface="Calibri"/>
            </a:endParaRPr>
          </a:p>
          <a:p>
            <a:r>
              <a:rPr lang="en-US" sz="1400">
                <a:solidFill>
                  <a:srgbClr val="141413"/>
                </a:solidFill>
                <a:latin typeface="Calibri"/>
                <a:ea typeface="Calibri"/>
                <a:cs typeface="Calibri"/>
              </a:rPr>
              <a:t>Values range from -1 (opposite) to +1 (identical direction). </a:t>
            </a:r>
            <a:endParaRPr lang="en-US" sz="1400">
              <a:solidFill>
                <a:srgbClr val="000000"/>
              </a:solidFill>
              <a:latin typeface="Calibri"/>
              <a:ea typeface="Calibri"/>
              <a:cs typeface="Calibri"/>
            </a:endParaRPr>
          </a:p>
          <a:p>
            <a:endParaRPr lang="en-US" sz="1400">
              <a:solidFill>
                <a:srgbClr val="085041"/>
              </a:solidFill>
              <a:latin typeface="Calibri"/>
              <a:ea typeface="Calibri"/>
              <a:cs typeface="Calibri"/>
            </a:endParaRPr>
          </a:p>
          <a:p>
            <a:r>
              <a:rPr lang="en-US" sz="1400" b="1">
                <a:solidFill>
                  <a:srgbClr val="085041"/>
                </a:solidFill>
                <a:latin typeface="Calibri"/>
                <a:ea typeface="Calibri"/>
                <a:cs typeface="Calibri"/>
              </a:rPr>
              <a:t>Scores for patch(8,10) — cat fur patch:</a:t>
            </a:r>
            <a:r>
              <a:rPr lang="en-US" sz="1400" b="1">
                <a:solidFill>
                  <a:srgbClr val="141413"/>
                </a:solidFill>
                <a:latin typeface="Calibri"/>
                <a:ea typeface="Calibri"/>
                <a:cs typeface="Calibri"/>
              </a:rPr>
              <a:t>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 S[patch(8,10), "cat"] = </a:t>
            </a:r>
            <a:r>
              <a:rPr lang="en-US" sz="1400" err="1">
                <a:solidFill>
                  <a:srgbClr val="141413"/>
                </a:solidFill>
                <a:latin typeface="Calibri"/>
                <a:ea typeface="Calibri"/>
                <a:cs typeface="Calibri"/>
              </a:rPr>
              <a:t>T_img</a:t>
            </a:r>
            <a:r>
              <a:rPr lang="en-US" sz="1400">
                <a:solidFill>
                  <a:srgbClr val="141413"/>
                </a:solidFill>
                <a:latin typeface="Calibri"/>
                <a:ea typeface="Calibri"/>
                <a:cs typeface="Calibri"/>
              </a:rPr>
              <a:t>[fur] · </a:t>
            </a:r>
            <a:r>
              <a:rPr lang="en-US" sz="1400" err="1">
                <a:solidFill>
                  <a:srgbClr val="141413"/>
                </a:solidFill>
                <a:latin typeface="Calibri"/>
                <a:ea typeface="Calibri"/>
                <a:cs typeface="Calibri"/>
              </a:rPr>
              <a:t>T_txt</a:t>
            </a:r>
            <a:r>
              <a:rPr lang="en-US" sz="1400">
                <a:solidFill>
                  <a:srgbClr val="141413"/>
                </a:solidFill>
                <a:latin typeface="Calibri"/>
                <a:ea typeface="Calibri"/>
                <a:cs typeface="Calibri"/>
              </a:rPr>
              <a:t>["cat"]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 (0.88×0.82)+(0.23×0.31)+(0.09×0.09)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 0.722 + 0.071 + 0.008 = </a:t>
            </a:r>
            <a:r>
              <a:rPr lang="en-US" sz="1400">
                <a:solidFill>
                  <a:srgbClr val="085041"/>
                </a:solidFill>
                <a:latin typeface="Calibri"/>
                <a:ea typeface="Calibri"/>
                <a:cs typeface="Calibri"/>
              </a:rPr>
              <a:t>0.801</a:t>
            </a:r>
            <a:r>
              <a:rPr lang="en-US" sz="1400">
                <a:solidFill>
                  <a:srgbClr val="141413"/>
                </a:solidFill>
                <a:latin typeface="Calibri"/>
                <a:ea typeface="Calibri"/>
                <a:cs typeface="Calibri"/>
              </a:rPr>
              <a:t> ← HIGH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 S[patch(8,10), "cup"] = (0.88×0.11)+(0.23×0.10)+(0.09×0.89)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 0.097 + 0.023 + 0.080 = </a:t>
            </a:r>
            <a:r>
              <a:rPr lang="en-US" sz="1400">
                <a:solidFill>
                  <a:srgbClr val="A32D2D"/>
                </a:solidFill>
                <a:latin typeface="Calibri"/>
                <a:ea typeface="Calibri"/>
                <a:cs typeface="Calibri"/>
              </a:rPr>
              <a:t>0.200</a:t>
            </a:r>
            <a:r>
              <a:rPr lang="en-US" sz="1400">
                <a:solidFill>
                  <a:srgbClr val="141413"/>
                </a:solidFill>
                <a:latin typeface="Calibri"/>
                <a:ea typeface="Calibri"/>
                <a:cs typeface="Calibri"/>
              </a:rPr>
              <a:t> ← low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 S[patch(8,10), "person"] = (0.88×0.20)+(0.23×0.91)+(0.09×0.12)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 0.176 + 0.209 + 0.011 = </a:t>
            </a:r>
            <a:r>
              <a:rPr lang="en-US" sz="1400">
                <a:solidFill>
                  <a:srgbClr val="A32D2D"/>
                </a:solidFill>
                <a:latin typeface="Calibri"/>
                <a:ea typeface="Calibri"/>
                <a:cs typeface="Calibri"/>
              </a:rPr>
              <a:t>0.396</a:t>
            </a:r>
            <a:r>
              <a:rPr lang="en-US" sz="1400">
                <a:solidFill>
                  <a:srgbClr val="141413"/>
                </a:solidFill>
                <a:latin typeface="Calibri"/>
                <a:ea typeface="Calibri"/>
                <a:cs typeface="Calibri"/>
              </a:rPr>
              <a:t> ← medium </a:t>
            </a:r>
            <a:endParaRPr lang="en-US" sz="1400">
              <a:solidFill>
                <a:srgbClr val="000000"/>
              </a:solidFill>
              <a:latin typeface="Calibri"/>
              <a:ea typeface="Calibri"/>
              <a:cs typeface="Calibri"/>
            </a:endParaRPr>
          </a:p>
          <a:p>
            <a:r>
              <a:rPr lang="en-US" sz="1400" b="1">
                <a:solidFill>
                  <a:srgbClr val="0C447C"/>
                </a:solidFill>
                <a:latin typeface="Calibri"/>
                <a:ea typeface="Calibri"/>
                <a:cs typeface="Calibri"/>
              </a:rPr>
              <a:t>Scores for patch(12,19) — cup rim patch:</a:t>
            </a:r>
            <a:r>
              <a:rPr lang="en-US" sz="1400" b="1">
                <a:solidFill>
                  <a:srgbClr val="141413"/>
                </a:solidFill>
                <a:latin typeface="Calibri"/>
                <a:ea typeface="Calibri"/>
                <a:cs typeface="Calibri"/>
              </a:rPr>
              <a:t>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 S[patch(12,19), "cat"] = </a:t>
            </a:r>
            <a:r>
              <a:rPr lang="en-US" sz="1400">
                <a:solidFill>
                  <a:srgbClr val="A32D2D"/>
                </a:solidFill>
                <a:latin typeface="Calibri"/>
                <a:ea typeface="Calibri"/>
                <a:cs typeface="Calibri"/>
              </a:rPr>
              <a:t>0.198</a:t>
            </a:r>
            <a:r>
              <a:rPr lang="en-US" sz="1400">
                <a:solidFill>
                  <a:srgbClr val="141413"/>
                </a:solidFill>
                <a:latin typeface="Calibri"/>
                <a:ea typeface="Calibri"/>
                <a:cs typeface="Calibri"/>
              </a:rPr>
              <a:t>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 S[patch(12,19), "cup"] = </a:t>
            </a:r>
            <a:r>
              <a:rPr lang="en-US" sz="1400">
                <a:solidFill>
                  <a:srgbClr val="085041"/>
                </a:solidFill>
                <a:latin typeface="Calibri"/>
                <a:ea typeface="Calibri"/>
                <a:cs typeface="Calibri"/>
              </a:rPr>
              <a:t>0.821</a:t>
            </a:r>
            <a:r>
              <a:rPr lang="en-US" sz="1400">
                <a:solidFill>
                  <a:srgbClr val="141413"/>
                </a:solidFill>
                <a:latin typeface="Calibri"/>
                <a:ea typeface="Calibri"/>
                <a:cs typeface="Calibri"/>
              </a:rPr>
              <a:t> ← HIGH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 S[patch(12,19), "person"] = </a:t>
            </a:r>
            <a:r>
              <a:rPr lang="en-US" sz="1400">
                <a:solidFill>
                  <a:srgbClr val="A32D2D"/>
                </a:solidFill>
                <a:latin typeface="Calibri"/>
                <a:ea typeface="Calibri"/>
                <a:cs typeface="Calibri"/>
              </a:rPr>
              <a:t>0.141</a:t>
            </a:r>
            <a:r>
              <a:rPr lang="en-US" sz="1400">
                <a:solidFill>
                  <a:srgbClr val="141413"/>
                </a:solidFill>
                <a:latin typeface="Calibri"/>
                <a:ea typeface="Calibri"/>
                <a:cs typeface="Calibri"/>
              </a:rPr>
              <a:t> </a:t>
            </a:r>
            <a:endParaRPr lang="en-US" sz="1400">
              <a:solidFill>
                <a:srgbClr val="000000"/>
              </a:solidFill>
              <a:latin typeface="Calibri"/>
              <a:ea typeface="Calibri"/>
              <a:cs typeface="Calibri"/>
            </a:endParaRPr>
          </a:p>
          <a:p>
            <a:r>
              <a:rPr lang="en-US" sz="1400" b="1">
                <a:solidFill>
                  <a:srgbClr val="A32D2D"/>
                </a:solidFill>
                <a:latin typeface="Calibri"/>
                <a:ea typeface="Calibri"/>
                <a:cs typeface="Calibri"/>
              </a:rPr>
              <a:t>Scores for patch(2,2) — blank wall patch:</a:t>
            </a:r>
            <a:r>
              <a:rPr lang="en-US" sz="1400" b="1">
                <a:solidFill>
                  <a:srgbClr val="141413"/>
                </a:solidFill>
                <a:latin typeface="Calibri"/>
                <a:ea typeface="Calibri"/>
                <a:cs typeface="Calibri"/>
              </a:rPr>
              <a:t> </a:t>
            </a:r>
            <a:endParaRPr lang="en-US" sz="1400" b="1">
              <a:solidFill>
                <a:srgbClr val="000000"/>
              </a:solidFill>
              <a:latin typeface="Calibri"/>
              <a:ea typeface="Calibri"/>
              <a:cs typeface="Calibri"/>
            </a:endParaRPr>
          </a:p>
          <a:p>
            <a:r>
              <a:rPr lang="en-US" sz="1400">
                <a:solidFill>
                  <a:srgbClr val="141413"/>
                </a:solidFill>
                <a:latin typeface="Calibri"/>
                <a:ea typeface="Calibri"/>
                <a:cs typeface="Calibri"/>
              </a:rPr>
              <a:t> S[patch(2,2), "cat"] = </a:t>
            </a:r>
            <a:r>
              <a:rPr lang="en-US" sz="1400">
                <a:solidFill>
                  <a:srgbClr val="A32D2D"/>
                </a:solidFill>
                <a:latin typeface="Calibri"/>
                <a:ea typeface="Calibri"/>
                <a:cs typeface="Calibri"/>
              </a:rPr>
              <a:t>0.031</a:t>
            </a:r>
            <a:r>
              <a:rPr lang="en-US" sz="1400">
                <a:solidFill>
                  <a:srgbClr val="141413"/>
                </a:solidFill>
                <a:latin typeface="Calibri"/>
                <a:ea typeface="Calibri"/>
                <a:cs typeface="Calibri"/>
              </a:rPr>
              <a:t>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 S[patch(2,2), "cup"] = </a:t>
            </a:r>
            <a:r>
              <a:rPr lang="en-US" sz="1400">
                <a:solidFill>
                  <a:srgbClr val="A32D2D"/>
                </a:solidFill>
                <a:latin typeface="Calibri"/>
                <a:ea typeface="Calibri"/>
                <a:cs typeface="Calibri"/>
              </a:rPr>
              <a:t>0.028</a:t>
            </a:r>
            <a:r>
              <a:rPr lang="en-US" sz="1400">
                <a:solidFill>
                  <a:srgbClr val="141413"/>
                </a:solidFill>
                <a:latin typeface="Calibri"/>
                <a:ea typeface="Calibri"/>
                <a:cs typeface="Calibri"/>
              </a:rPr>
              <a:t> </a:t>
            </a:r>
            <a:endParaRPr lang="en-US" sz="1400">
              <a:solidFill>
                <a:srgbClr val="000000"/>
              </a:solidFill>
              <a:latin typeface="Calibri"/>
              <a:ea typeface="Calibri"/>
              <a:cs typeface="Calibri"/>
            </a:endParaRPr>
          </a:p>
          <a:p>
            <a:r>
              <a:rPr lang="en-US" sz="1400">
                <a:solidFill>
                  <a:srgbClr val="141413"/>
                </a:solidFill>
                <a:latin typeface="Calibri"/>
                <a:ea typeface="Calibri"/>
                <a:cs typeface="Calibri"/>
              </a:rPr>
              <a:t> S[patch(2,2), "person"] = </a:t>
            </a:r>
            <a:r>
              <a:rPr lang="en-US" sz="1400">
                <a:solidFill>
                  <a:srgbClr val="A32D2D"/>
                </a:solidFill>
                <a:latin typeface="Calibri"/>
                <a:ea typeface="Calibri"/>
                <a:cs typeface="Calibri"/>
              </a:rPr>
              <a:t>0.039</a:t>
            </a:r>
            <a:r>
              <a:rPr lang="en-US" sz="1400">
                <a:solidFill>
                  <a:srgbClr val="141413"/>
                </a:solidFill>
                <a:latin typeface="Calibri"/>
                <a:ea typeface="Calibri"/>
                <a:cs typeface="Calibri"/>
              </a:rPr>
              <a:t> ← all near zero </a:t>
            </a:r>
            <a:endParaRPr lang="en-US" sz="1400">
              <a:solidFill>
                <a:srgbClr val="000000"/>
              </a:solidFill>
              <a:latin typeface="Calibri"/>
              <a:ea typeface="Calibri"/>
              <a:cs typeface="Calibri"/>
            </a:endParaRPr>
          </a:p>
        </p:txBody>
      </p:sp>
      <p:sp>
        <p:nvSpPr>
          <p:cNvPr id="4" name="TextBox 3">
            <a:extLst>
              <a:ext uri="{FF2B5EF4-FFF2-40B4-BE49-F238E27FC236}">
                <a16:creationId xmlns:a16="http://schemas.microsoft.com/office/drawing/2014/main" id="{D1720566-C683-9BA4-80B0-30E0FD109938}"/>
              </a:ext>
            </a:extLst>
          </p:cNvPr>
          <p:cNvSpPr txBox="1"/>
          <p:nvPr/>
        </p:nvSpPr>
        <p:spPr>
          <a:xfrm>
            <a:off x="5496560" y="2386330"/>
            <a:ext cx="6776720"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b="1" baseline="0">
                <a:solidFill>
                  <a:srgbClr val="3C3489"/>
                </a:solidFill>
                <a:latin typeface="Calibri"/>
                <a:ea typeface="Segoe UI"/>
                <a:cs typeface="Segoe UI"/>
              </a:rPr>
              <a:t>Scores for "person" across ALL 576 patches:</a:t>
            </a:r>
            <a:r>
              <a:rPr lang="en-US" sz="1400" b="1" baseline="0">
                <a:solidFill>
                  <a:srgbClr val="141413"/>
                </a:solidFill>
                <a:latin typeface="Calibri"/>
                <a:ea typeface="Segoe UI"/>
                <a:cs typeface="Segoe UI"/>
              </a:rPr>
              <a:t> </a:t>
            </a:r>
            <a:r>
              <a:rPr lang="en-US" sz="1400" b="1">
                <a:latin typeface="Calibri"/>
                <a:ea typeface="Segoe UI"/>
                <a:cs typeface="Segoe UI"/>
              </a:rPr>
              <a:t>​</a:t>
            </a:r>
            <a:r>
              <a:rPr lang="en-US" sz="1400" baseline="0">
                <a:solidFill>
                  <a:srgbClr val="141413"/>
                </a:solidFill>
                <a:latin typeface="Calibri"/>
                <a:ea typeface="Segoe UI"/>
                <a:cs typeface="Segoe UI"/>
              </a:rPr>
              <a:t>max over all patches of S[</a:t>
            </a:r>
            <a:r>
              <a:rPr lang="en-US" sz="1400" baseline="0" err="1">
                <a:solidFill>
                  <a:srgbClr val="141413"/>
                </a:solidFill>
                <a:latin typeface="Calibri"/>
                <a:ea typeface="Segoe UI"/>
                <a:cs typeface="Segoe UI"/>
              </a:rPr>
              <a:t>i</a:t>
            </a:r>
            <a:r>
              <a:rPr lang="en-US" sz="1400" baseline="0">
                <a:solidFill>
                  <a:srgbClr val="141413"/>
                </a:solidFill>
                <a:latin typeface="Calibri"/>
                <a:ea typeface="Segoe UI"/>
                <a:cs typeface="Segoe UI"/>
              </a:rPr>
              <a:t>, "person"] = 0.396 (fur patch) </a:t>
            </a:r>
            <a:r>
              <a:rPr lang="en-US" sz="1400">
                <a:latin typeface="Calibri"/>
                <a:ea typeface="Segoe UI"/>
                <a:cs typeface="Segoe UI"/>
              </a:rPr>
              <a:t>​</a:t>
            </a:r>
            <a:endParaRPr lang="en-US"/>
          </a:p>
          <a:p>
            <a:pPr rtl="0"/>
            <a:r>
              <a:rPr lang="en-US" sz="1400" baseline="0">
                <a:solidFill>
                  <a:srgbClr val="141413"/>
                </a:solidFill>
                <a:latin typeface="Calibri"/>
                <a:ea typeface="Segoe UI"/>
                <a:cs typeface="Segoe UI"/>
              </a:rPr>
              <a:t>This is below detection threshold (0.5 typical for OWL-</a:t>
            </a:r>
            <a:r>
              <a:rPr lang="en-US" sz="1400" baseline="0" err="1">
                <a:solidFill>
                  <a:srgbClr val="141413"/>
                </a:solidFill>
                <a:latin typeface="Calibri"/>
                <a:ea typeface="Segoe UI"/>
                <a:cs typeface="Segoe UI"/>
              </a:rPr>
              <a:t>ViT</a:t>
            </a:r>
            <a:r>
              <a:rPr lang="en-US" sz="1400" baseline="0">
                <a:solidFill>
                  <a:srgbClr val="141413"/>
                </a:solidFill>
                <a:latin typeface="Calibri"/>
                <a:ea typeface="Segoe UI"/>
                <a:cs typeface="Segoe UI"/>
              </a:rPr>
              <a:t>). </a:t>
            </a:r>
            <a:r>
              <a:rPr lang="en-US" sz="1400">
                <a:latin typeface="Calibri"/>
                <a:ea typeface="Segoe UI"/>
                <a:cs typeface="Segoe UI"/>
              </a:rPr>
              <a:t>​</a:t>
            </a:r>
          </a:p>
          <a:p>
            <a:pPr rtl="0"/>
            <a:r>
              <a:rPr lang="en-US" sz="1400" baseline="0">
                <a:solidFill>
                  <a:srgbClr val="141413"/>
                </a:solidFill>
                <a:latin typeface="Calibri"/>
                <a:ea typeface="Segoe UI"/>
                <a:cs typeface="Segoe UI"/>
              </a:rPr>
              <a:t>Why so low? Because CLIP was trained on real images of people. </a:t>
            </a:r>
            <a:r>
              <a:rPr lang="en-US" sz="1400">
                <a:latin typeface="Calibri"/>
                <a:ea typeface="Segoe UI"/>
                <a:cs typeface="Segoe UI"/>
              </a:rPr>
              <a:t>​</a:t>
            </a:r>
          </a:p>
          <a:p>
            <a:r>
              <a:rPr lang="en-US" sz="1400" baseline="0">
                <a:solidFill>
                  <a:srgbClr val="141413"/>
                </a:solidFill>
                <a:latin typeface="Calibri"/>
                <a:ea typeface="Segoe UI"/>
                <a:cs typeface="Segoe UI"/>
              </a:rPr>
              <a:t>The cat fur patch encodes "animal fur texture", which is not close to "a </a:t>
            </a:r>
            <a:r>
              <a:rPr lang="en-US" sz="1400">
                <a:solidFill>
                  <a:srgbClr val="141413"/>
                </a:solidFill>
                <a:latin typeface="Calibri"/>
                <a:ea typeface="Segoe UI"/>
                <a:cs typeface="Segoe UI"/>
              </a:rPr>
              <a:t>photo of</a:t>
            </a:r>
            <a:r>
              <a:rPr lang="en-US" sz="1400" baseline="0">
                <a:solidFill>
                  <a:srgbClr val="141413"/>
                </a:solidFill>
                <a:latin typeface="Calibri"/>
                <a:ea typeface="Segoe UI"/>
                <a:cs typeface="Segoe UI"/>
              </a:rPr>
              <a:t> a person" in CLIP's embedding space. </a:t>
            </a:r>
            <a:r>
              <a:rPr lang="en-US" sz="1400">
                <a:latin typeface="Calibri"/>
                <a:ea typeface="Segoe UI"/>
                <a:cs typeface="Segoe UI"/>
              </a:rPr>
              <a:t>​</a:t>
            </a:r>
          </a:p>
          <a:p>
            <a:pPr rtl="0"/>
            <a:r>
              <a:rPr lang="en-US" sz="1400" baseline="0">
                <a:solidFill>
                  <a:srgbClr val="141413"/>
                </a:solidFill>
                <a:latin typeface="Calibri"/>
                <a:ea typeface="Segoe UI"/>
                <a:cs typeface="Segoe UI"/>
              </a:rPr>
              <a:t>No contamination → cleaner suppression of absent categories.</a:t>
            </a:r>
          </a:p>
          <a:p>
            <a:pPr algn="ctr"/>
            <a:endParaRPr lang="en-US"/>
          </a:p>
        </p:txBody>
      </p:sp>
    </p:spTree>
    <p:extLst>
      <p:ext uri="{BB962C8B-B14F-4D97-AF65-F5344CB8AC3E}">
        <p14:creationId xmlns:p14="http://schemas.microsoft.com/office/powerpoint/2010/main" val="3132551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90A7EE-133B-EAEF-DB0F-F7905115B993}"/>
              </a:ext>
            </a:extLst>
          </p:cNvPr>
          <p:cNvSpPr txBox="1"/>
          <p:nvPr/>
        </p:nvSpPr>
        <p:spPr>
          <a:xfrm>
            <a:off x="0" y="0"/>
            <a:ext cx="95808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Calibri"/>
                <a:ea typeface="Calibri"/>
                <a:cs typeface="Calibri"/>
              </a:rPr>
              <a:t>Box head — each patch predicts its own bounding box</a:t>
            </a:r>
          </a:p>
        </p:txBody>
      </p:sp>
      <p:sp>
        <p:nvSpPr>
          <p:cNvPr id="3" name="TextBox 2">
            <a:extLst>
              <a:ext uri="{FF2B5EF4-FFF2-40B4-BE49-F238E27FC236}">
                <a16:creationId xmlns:a16="http://schemas.microsoft.com/office/drawing/2014/main" id="{38197067-3613-9D2F-6421-80C9DF66F5A5}"/>
              </a:ext>
            </a:extLst>
          </p:cNvPr>
          <p:cNvSpPr txBox="1"/>
          <p:nvPr/>
        </p:nvSpPr>
        <p:spPr>
          <a:xfrm>
            <a:off x="0" y="655453"/>
            <a:ext cx="6096000"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085041"/>
                </a:solidFill>
                <a:latin typeface="Calibri"/>
                <a:ea typeface="Calibri"/>
                <a:cs typeface="Calibri"/>
              </a:rPr>
              <a:t>Box head architecture (one MLP per patch, shared weights):</a:t>
            </a:r>
            <a:r>
              <a:rPr lang="en-US" sz="1600" b="1">
                <a:solidFill>
                  <a:srgbClr val="141413"/>
                </a:solidFill>
                <a:latin typeface="Calibri"/>
                <a:ea typeface="Calibri"/>
                <a:cs typeface="Calibri"/>
              </a:rPr>
              <a:t> </a:t>
            </a:r>
            <a:endParaRPr lang="en-US" sz="1600" b="1">
              <a:solidFill>
                <a:srgbClr val="000000"/>
              </a:solidFill>
              <a:latin typeface="Calibri"/>
              <a:ea typeface="Calibri"/>
              <a:cs typeface="Calibri"/>
            </a:endParaRPr>
          </a:p>
          <a:p>
            <a:r>
              <a:rPr lang="en-US" sz="1600">
                <a:solidFill>
                  <a:srgbClr val="141413"/>
                </a:solidFill>
                <a:latin typeface="Calibri"/>
                <a:ea typeface="Calibri"/>
                <a:cs typeface="Calibri"/>
              </a:rPr>
              <a:t> input: </a:t>
            </a:r>
            <a:r>
              <a:rPr lang="en-US" sz="1600" err="1">
                <a:solidFill>
                  <a:srgbClr val="141413"/>
                </a:solidFill>
                <a:latin typeface="Calibri"/>
                <a:ea typeface="Calibri"/>
                <a:cs typeface="Calibri"/>
              </a:rPr>
              <a:t>T_img</a:t>
            </a:r>
            <a:r>
              <a:rPr lang="en-US" sz="1600">
                <a:solidFill>
                  <a:srgbClr val="141413"/>
                </a:solidFill>
                <a:latin typeface="Calibri"/>
                <a:ea typeface="Calibri"/>
                <a:cs typeface="Calibri"/>
              </a:rPr>
              <a:t>[</a:t>
            </a:r>
            <a:r>
              <a:rPr lang="en-US" sz="1600" err="1">
                <a:solidFill>
                  <a:srgbClr val="141413"/>
                </a:solidFill>
                <a:latin typeface="Calibri"/>
                <a:ea typeface="Calibri"/>
                <a:cs typeface="Calibri"/>
              </a:rPr>
              <a:t>i</a:t>
            </a:r>
            <a:r>
              <a:rPr lang="en-US" sz="1600">
                <a:solidFill>
                  <a:srgbClr val="141413"/>
                </a:solidFill>
                <a:latin typeface="Calibri"/>
                <a:ea typeface="Calibri"/>
                <a:cs typeface="Calibri"/>
              </a:rPr>
              <a:t>] shape [512] (same patch token, different MLP)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 MLP: Linear(512→512) + GELU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  Linear(512→512) + GELU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  Linear(512→4)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 output: [</a:t>
            </a:r>
            <a:r>
              <a:rPr lang="en-US" sz="1600" err="1">
                <a:solidFill>
                  <a:srgbClr val="141413"/>
                </a:solidFill>
                <a:latin typeface="Calibri"/>
                <a:ea typeface="Calibri"/>
                <a:cs typeface="Calibri"/>
              </a:rPr>
              <a:t>cx_offset</a:t>
            </a:r>
            <a:r>
              <a:rPr lang="en-US" sz="1600">
                <a:solidFill>
                  <a:srgbClr val="141413"/>
                </a:solidFill>
                <a:latin typeface="Calibri"/>
                <a:ea typeface="Calibri"/>
                <a:cs typeface="Calibri"/>
              </a:rPr>
              <a:t>, </a:t>
            </a:r>
            <a:r>
              <a:rPr lang="en-US" sz="1600" err="1">
                <a:solidFill>
                  <a:srgbClr val="141413"/>
                </a:solidFill>
                <a:latin typeface="Calibri"/>
                <a:ea typeface="Calibri"/>
                <a:cs typeface="Calibri"/>
              </a:rPr>
              <a:t>cy_offset</a:t>
            </a:r>
            <a:r>
              <a:rPr lang="en-US" sz="1600">
                <a:solidFill>
                  <a:srgbClr val="141413"/>
                </a:solidFill>
                <a:latin typeface="Calibri"/>
                <a:ea typeface="Calibri"/>
                <a:cs typeface="Calibri"/>
              </a:rPr>
              <a:t>, w, h] all in [0,1] relative to image </a:t>
            </a:r>
            <a:endParaRPr lang="en-US" sz="1600">
              <a:solidFill>
                <a:srgbClr val="000000"/>
              </a:solidFill>
              <a:latin typeface="Calibri"/>
              <a:ea typeface="Calibri"/>
              <a:cs typeface="Calibri"/>
            </a:endParaRPr>
          </a:p>
          <a:p>
            <a:endParaRPr lang="en-US" sz="1600">
              <a:solidFill>
                <a:srgbClr val="854F0B"/>
              </a:solidFill>
              <a:latin typeface="Calibri"/>
              <a:ea typeface="Calibri"/>
              <a:cs typeface="Calibri"/>
            </a:endParaRPr>
          </a:p>
          <a:p>
            <a:r>
              <a:rPr lang="en-US" sz="1600" b="1">
                <a:solidFill>
                  <a:srgbClr val="854F0B"/>
                </a:solidFill>
                <a:latin typeface="Calibri"/>
                <a:ea typeface="Calibri"/>
                <a:cs typeface="Calibri"/>
              </a:rPr>
              <a:t>The predicted box is RELATIVE TO THE PATCH CENTRE:</a:t>
            </a:r>
            <a:r>
              <a:rPr lang="en-US" sz="1600" b="1">
                <a:solidFill>
                  <a:srgbClr val="141413"/>
                </a:solidFill>
                <a:latin typeface="Calibri"/>
                <a:ea typeface="Calibri"/>
                <a:cs typeface="Calibri"/>
              </a:rPr>
              <a:t> </a:t>
            </a:r>
            <a:endParaRPr lang="en-US" sz="1600" b="1">
              <a:solidFill>
                <a:srgbClr val="000000"/>
              </a:solidFill>
              <a:latin typeface="Calibri"/>
              <a:ea typeface="Calibri"/>
              <a:cs typeface="Calibri"/>
            </a:endParaRPr>
          </a:p>
          <a:p>
            <a:r>
              <a:rPr lang="en-US" sz="1600">
                <a:solidFill>
                  <a:srgbClr val="141413"/>
                </a:solidFill>
                <a:latin typeface="Calibri"/>
                <a:ea typeface="Calibri"/>
                <a:cs typeface="Calibri"/>
              </a:rPr>
              <a:t> Patch (8,10) is located at </a:t>
            </a:r>
            <a:r>
              <a:rPr lang="en-US" sz="1600" err="1">
                <a:solidFill>
                  <a:srgbClr val="141413"/>
                </a:solidFill>
                <a:latin typeface="Calibri"/>
                <a:ea typeface="Calibri"/>
                <a:cs typeface="Calibri"/>
              </a:rPr>
              <a:t>normalised</a:t>
            </a:r>
            <a:r>
              <a:rPr lang="en-US" sz="1600">
                <a:solidFill>
                  <a:srgbClr val="141413"/>
                </a:solidFill>
                <a:latin typeface="Calibri"/>
                <a:ea typeface="Calibri"/>
                <a:cs typeface="Calibri"/>
              </a:rPr>
              <a:t> position: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a:t>
            </a:r>
            <a:r>
              <a:rPr lang="en-US" sz="1600" err="1">
                <a:solidFill>
                  <a:srgbClr val="141413"/>
                </a:solidFill>
                <a:latin typeface="Calibri"/>
                <a:ea typeface="Calibri"/>
                <a:cs typeface="Calibri"/>
              </a:rPr>
              <a:t>patch_cx</a:t>
            </a:r>
            <a:r>
              <a:rPr lang="en-US" sz="1600">
                <a:solidFill>
                  <a:srgbClr val="141413"/>
                </a:solidFill>
                <a:latin typeface="Calibri"/>
                <a:ea typeface="Calibri"/>
                <a:cs typeface="Calibri"/>
              </a:rPr>
              <a:t> = (10 + 0.5) / 24 = 0.438 (</a:t>
            </a:r>
            <a:r>
              <a:rPr lang="en-US" sz="1600" err="1">
                <a:solidFill>
                  <a:srgbClr val="141413"/>
                </a:solidFill>
                <a:latin typeface="Calibri"/>
                <a:ea typeface="Calibri"/>
                <a:cs typeface="Calibri"/>
              </a:rPr>
              <a:t>centre</a:t>
            </a:r>
            <a:r>
              <a:rPr lang="en-US" sz="1600">
                <a:solidFill>
                  <a:srgbClr val="141413"/>
                </a:solidFill>
                <a:latin typeface="Calibri"/>
                <a:ea typeface="Calibri"/>
                <a:cs typeface="Calibri"/>
              </a:rPr>
              <a:t> of patch col 10)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a:t>
            </a:r>
            <a:r>
              <a:rPr lang="en-US" sz="1600" err="1">
                <a:solidFill>
                  <a:srgbClr val="141413"/>
                </a:solidFill>
                <a:latin typeface="Calibri"/>
                <a:ea typeface="Calibri"/>
                <a:cs typeface="Calibri"/>
              </a:rPr>
              <a:t>patch_cy</a:t>
            </a:r>
            <a:r>
              <a:rPr lang="en-US" sz="1600">
                <a:solidFill>
                  <a:srgbClr val="141413"/>
                </a:solidFill>
                <a:latin typeface="Calibri"/>
                <a:ea typeface="Calibri"/>
                <a:cs typeface="Calibri"/>
              </a:rPr>
              <a:t> = (8 + 0.5) / 24 = 0.354 (</a:t>
            </a:r>
            <a:r>
              <a:rPr lang="en-US" sz="1600" err="1">
                <a:solidFill>
                  <a:srgbClr val="141413"/>
                </a:solidFill>
                <a:latin typeface="Calibri"/>
                <a:ea typeface="Calibri"/>
                <a:cs typeface="Calibri"/>
              </a:rPr>
              <a:t>centre</a:t>
            </a:r>
            <a:r>
              <a:rPr lang="en-US" sz="1600">
                <a:solidFill>
                  <a:srgbClr val="141413"/>
                </a:solidFill>
                <a:latin typeface="Calibri"/>
                <a:ea typeface="Calibri"/>
                <a:cs typeface="Calibri"/>
              </a:rPr>
              <a:t> of patch row 8) </a:t>
            </a:r>
            <a:endParaRPr lang="en-US" sz="1600">
              <a:solidFill>
                <a:srgbClr val="000000"/>
              </a:solidFill>
              <a:latin typeface="Calibri"/>
              <a:ea typeface="Calibri"/>
              <a:cs typeface="Calibri"/>
            </a:endParaRPr>
          </a:p>
          <a:p>
            <a:endParaRPr lang="en-US" sz="1600">
              <a:solidFill>
                <a:srgbClr val="141413"/>
              </a:solidFill>
              <a:latin typeface="Calibri"/>
              <a:ea typeface="Calibri"/>
              <a:cs typeface="Calibri"/>
            </a:endParaRPr>
          </a:p>
          <a:p>
            <a:r>
              <a:rPr lang="en-US" sz="1600" b="1">
                <a:solidFill>
                  <a:srgbClr val="141413"/>
                </a:solidFill>
                <a:latin typeface="Calibri"/>
                <a:ea typeface="Calibri"/>
                <a:cs typeface="Calibri"/>
              </a:rPr>
              <a:t> MLP predicts offsets and size: </a:t>
            </a:r>
            <a:endParaRPr lang="en-US" sz="1600" b="1">
              <a:solidFill>
                <a:srgbClr val="000000"/>
              </a:solidFill>
              <a:latin typeface="Calibri"/>
              <a:ea typeface="Calibri"/>
              <a:cs typeface="Calibri"/>
            </a:endParaRPr>
          </a:p>
          <a:p>
            <a:r>
              <a:rPr lang="en-US" sz="1600">
                <a:solidFill>
                  <a:srgbClr val="141413"/>
                </a:solidFill>
                <a:latin typeface="Calibri"/>
                <a:ea typeface="Calibri"/>
                <a:cs typeface="Calibri"/>
              </a:rPr>
              <a:t>  </a:t>
            </a:r>
            <a:r>
              <a:rPr lang="en-US" sz="1600" err="1">
                <a:solidFill>
                  <a:srgbClr val="141413"/>
                </a:solidFill>
                <a:latin typeface="Calibri"/>
                <a:ea typeface="Calibri"/>
                <a:cs typeface="Calibri"/>
              </a:rPr>
              <a:t>cx_offset</a:t>
            </a:r>
            <a:r>
              <a:rPr lang="en-US" sz="1600">
                <a:solidFill>
                  <a:srgbClr val="141413"/>
                </a:solidFill>
                <a:latin typeface="Calibri"/>
                <a:ea typeface="Calibri"/>
                <a:cs typeface="Calibri"/>
              </a:rPr>
              <a:t> = +0.02 </a:t>
            </a:r>
            <a:r>
              <a:rPr lang="en-US" sz="1600" err="1">
                <a:solidFill>
                  <a:srgbClr val="141413"/>
                </a:solidFill>
                <a:latin typeface="Calibri"/>
                <a:ea typeface="Calibri"/>
                <a:cs typeface="Calibri"/>
              </a:rPr>
              <a:t>cy_offset</a:t>
            </a:r>
            <a:r>
              <a:rPr lang="en-US" sz="1600">
                <a:solidFill>
                  <a:srgbClr val="141413"/>
                </a:solidFill>
                <a:latin typeface="Calibri"/>
                <a:ea typeface="Calibri"/>
                <a:cs typeface="Calibri"/>
              </a:rPr>
              <a:t> = +0.05 w = 0.21 h = 0.26 </a:t>
            </a:r>
            <a:endParaRPr lang="en-US" sz="1600">
              <a:solidFill>
                <a:srgbClr val="000000"/>
              </a:solidFill>
              <a:latin typeface="Calibri"/>
              <a:ea typeface="Calibri"/>
              <a:cs typeface="Calibri"/>
            </a:endParaRPr>
          </a:p>
          <a:p>
            <a:endParaRPr lang="en-US" sz="1600">
              <a:solidFill>
                <a:srgbClr val="141413"/>
              </a:solidFill>
              <a:latin typeface="Calibri"/>
              <a:ea typeface="Calibri"/>
              <a:cs typeface="Calibri"/>
            </a:endParaRPr>
          </a:p>
          <a:p>
            <a:r>
              <a:rPr lang="en-US" sz="1600" b="1">
                <a:solidFill>
                  <a:srgbClr val="141413"/>
                </a:solidFill>
                <a:latin typeface="Calibri"/>
                <a:ea typeface="Calibri"/>
                <a:cs typeface="Calibri"/>
              </a:rPr>
              <a:t> Final box coordinates: </a:t>
            </a:r>
            <a:endParaRPr lang="en-US" sz="1600" b="1">
              <a:solidFill>
                <a:srgbClr val="000000"/>
              </a:solidFill>
              <a:latin typeface="Calibri"/>
              <a:ea typeface="Calibri"/>
              <a:cs typeface="Calibri"/>
            </a:endParaRPr>
          </a:p>
          <a:p>
            <a:r>
              <a:rPr lang="en-US" sz="1600">
                <a:solidFill>
                  <a:srgbClr val="141413"/>
                </a:solidFill>
                <a:latin typeface="Calibri"/>
                <a:ea typeface="Calibri"/>
                <a:cs typeface="Calibri"/>
              </a:rPr>
              <a:t>  cx = 0.438 + 0.02 = 0.458 → wait, this is relative, so: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  cx = sigmoid(</a:t>
            </a:r>
            <a:r>
              <a:rPr lang="en-US" sz="1600" err="1">
                <a:solidFill>
                  <a:srgbClr val="141413"/>
                </a:solidFill>
                <a:latin typeface="Calibri"/>
                <a:ea typeface="Calibri"/>
                <a:cs typeface="Calibri"/>
              </a:rPr>
              <a:t>cx_raw</a:t>
            </a:r>
            <a:r>
              <a:rPr lang="en-US" sz="1600">
                <a:solidFill>
                  <a:srgbClr val="141413"/>
                </a:solidFill>
                <a:latin typeface="Calibri"/>
                <a:ea typeface="Calibri"/>
                <a:cs typeface="Calibri"/>
              </a:rPr>
              <a:t>) = 0.30 cy = sigmoid(</a:t>
            </a:r>
            <a:r>
              <a:rPr lang="en-US" sz="1600" err="1">
                <a:solidFill>
                  <a:srgbClr val="141413"/>
                </a:solidFill>
                <a:latin typeface="Calibri"/>
                <a:ea typeface="Calibri"/>
                <a:cs typeface="Calibri"/>
              </a:rPr>
              <a:t>cy_raw</a:t>
            </a:r>
            <a:r>
              <a:rPr lang="en-US" sz="1600">
                <a:solidFill>
                  <a:srgbClr val="141413"/>
                </a:solidFill>
                <a:latin typeface="Calibri"/>
                <a:ea typeface="Calibri"/>
                <a:cs typeface="Calibri"/>
              </a:rPr>
              <a:t>) = 0.40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  w = sigmoid(</a:t>
            </a:r>
            <a:r>
              <a:rPr lang="en-US" sz="1600" err="1">
                <a:solidFill>
                  <a:srgbClr val="141413"/>
                </a:solidFill>
                <a:latin typeface="Calibri"/>
                <a:ea typeface="Calibri"/>
                <a:cs typeface="Calibri"/>
              </a:rPr>
              <a:t>w_raw</a:t>
            </a:r>
            <a:r>
              <a:rPr lang="en-US" sz="1600">
                <a:solidFill>
                  <a:srgbClr val="141413"/>
                </a:solidFill>
                <a:latin typeface="Calibri"/>
                <a:ea typeface="Calibri"/>
                <a:cs typeface="Calibri"/>
              </a:rPr>
              <a:t>) = 0.21 h = sigmoid(</a:t>
            </a:r>
            <a:r>
              <a:rPr lang="en-US" sz="1600" err="1">
                <a:solidFill>
                  <a:srgbClr val="141413"/>
                </a:solidFill>
                <a:latin typeface="Calibri"/>
                <a:ea typeface="Calibri"/>
                <a:cs typeface="Calibri"/>
              </a:rPr>
              <a:t>h_raw</a:t>
            </a:r>
            <a:r>
              <a:rPr lang="en-US" sz="1600">
                <a:solidFill>
                  <a:srgbClr val="141413"/>
                </a:solidFill>
                <a:latin typeface="Calibri"/>
                <a:ea typeface="Calibri"/>
                <a:cs typeface="Calibri"/>
              </a:rPr>
              <a:t>) = 0.26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 box [0.30, 0.40, 0.21, 0.26] ← cat bounding box </a:t>
            </a:r>
            <a:endParaRPr lang="en-US" sz="1600">
              <a:solidFill>
                <a:srgbClr val="000000"/>
              </a:solidFill>
              <a:latin typeface="Calibri"/>
              <a:ea typeface="Calibri"/>
              <a:cs typeface="Calibri"/>
            </a:endParaRPr>
          </a:p>
          <a:p>
            <a:endParaRPr lang="en-US" sz="1600">
              <a:solidFill>
                <a:srgbClr val="0C447C"/>
              </a:solidFill>
              <a:latin typeface="Calibri"/>
              <a:ea typeface="Calibri"/>
              <a:cs typeface="Calibri"/>
            </a:endParaRPr>
          </a:p>
          <a:p>
            <a:r>
              <a:rPr lang="en-US" sz="1600" b="1">
                <a:solidFill>
                  <a:srgbClr val="0C447C"/>
                </a:solidFill>
                <a:latin typeface="Calibri"/>
                <a:ea typeface="Calibri"/>
                <a:cs typeface="Calibri"/>
              </a:rPr>
              <a:t>For cup rim patch(12,19):</a:t>
            </a:r>
            <a:r>
              <a:rPr lang="en-US" sz="1600" b="1">
                <a:solidFill>
                  <a:srgbClr val="141413"/>
                </a:solidFill>
                <a:latin typeface="Calibri"/>
                <a:ea typeface="Calibri"/>
                <a:cs typeface="Calibri"/>
              </a:rPr>
              <a:t>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 cx = 0.55 cy = 0.29 w = 0.16 h = 0.21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 box [0.55, 0.29, 0.16, 0.21] ← cup bounding box </a:t>
            </a:r>
            <a:endParaRPr lang="en-US" sz="1600">
              <a:solidFill>
                <a:srgbClr val="000000"/>
              </a:solidFill>
              <a:latin typeface="Calibri"/>
              <a:ea typeface="Calibri"/>
              <a:cs typeface="Calibri"/>
            </a:endParaRPr>
          </a:p>
        </p:txBody>
      </p:sp>
      <p:sp>
        <p:nvSpPr>
          <p:cNvPr id="4" name="TextBox 3">
            <a:extLst>
              <a:ext uri="{FF2B5EF4-FFF2-40B4-BE49-F238E27FC236}">
                <a16:creationId xmlns:a16="http://schemas.microsoft.com/office/drawing/2014/main" id="{05804D9C-A4F1-1A79-A88F-300E7BEBBE42}"/>
              </a:ext>
            </a:extLst>
          </p:cNvPr>
          <p:cNvSpPr txBox="1"/>
          <p:nvPr/>
        </p:nvSpPr>
        <p:spPr>
          <a:xfrm>
            <a:off x="6096000" y="2386932"/>
            <a:ext cx="6096000"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600" b="1" baseline="0">
                <a:solidFill>
                  <a:srgbClr val="A32D2D"/>
                </a:solidFill>
                <a:latin typeface="Calibri"/>
                <a:ea typeface="Segoe UI"/>
                <a:cs typeface="Segoe UI"/>
              </a:rPr>
              <a:t>For wall patch(2,2):</a:t>
            </a:r>
            <a:r>
              <a:rPr lang="en-US" sz="1600" b="1" baseline="0">
                <a:solidFill>
                  <a:srgbClr val="141413"/>
                </a:solidFill>
                <a:latin typeface="Calibri"/>
                <a:ea typeface="Segoe UI"/>
                <a:cs typeface="Segoe UI"/>
              </a:rPr>
              <a:t> </a:t>
            </a:r>
            <a:r>
              <a:rPr lang="en-US" sz="1600" b="1">
                <a:latin typeface="Calibri"/>
                <a:ea typeface="Segoe UI"/>
                <a:cs typeface="Segoe UI"/>
              </a:rPr>
              <a:t>​</a:t>
            </a:r>
          </a:p>
          <a:p>
            <a:pPr rtl="0"/>
            <a:r>
              <a:rPr lang="en-US" sz="1600" baseline="0">
                <a:solidFill>
                  <a:srgbClr val="141413"/>
                </a:solidFill>
                <a:latin typeface="Calibri"/>
                <a:ea typeface="Segoe UI"/>
                <a:cs typeface="Segoe UI"/>
              </a:rPr>
              <a:t>cx = 0.08 cy = 0.09 w = 0.12 h = 0.11 ← predicted but irrelevant </a:t>
            </a:r>
            <a:r>
              <a:rPr lang="en-US" sz="1600">
                <a:latin typeface="Calibri"/>
                <a:ea typeface="Segoe UI"/>
                <a:cs typeface="Segoe UI"/>
              </a:rPr>
              <a:t>​</a:t>
            </a:r>
          </a:p>
          <a:p>
            <a:pPr rtl="0"/>
            <a:r>
              <a:rPr lang="en-US" sz="1600" baseline="0">
                <a:solidFill>
                  <a:srgbClr val="141413"/>
                </a:solidFill>
                <a:latin typeface="Calibri"/>
                <a:ea typeface="Segoe UI"/>
                <a:cs typeface="Segoe UI"/>
              </a:rPr>
              <a:t>(this box will be discarded because classification score &lt; threshold) </a:t>
            </a:r>
            <a:r>
              <a:rPr lang="en-US" sz="1600">
                <a:latin typeface="Calibri"/>
                <a:ea typeface="Segoe UI"/>
                <a:cs typeface="Segoe UI"/>
              </a:rPr>
              <a:t>​</a:t>
            </a:r>
          </a:p>
          <a:p>
            <a:pPr rtl="0"/>
            <a:r>
              <a:rPr lang="en-US" sz="1600">
                <a:latin typeface="Calibri"/>
                <a:ea typeface="Segoe UI"/>
                <a:cs typeface="Segoe UI"/>
              </a:rPr>
              <a:t>​</a:t>
            </a:r>
          </a:p>
          <a:p>
            <a:r>
              <a:rPr lang="en-US" sz="1600" b="1" u="sng" baseline="0">
                <a:solidFill>
                  <a:srgbClr val="141413"/>
                </a:solidFill>
                <a:latin typeface="Calibri"/>
                <a:ea typeface="Segoe UI"/>
                <a:cs typeface="Segoe UI"/>
              </a:rPr>
              <a:t>Important:</a:t>
            </a:r>
            <a:r>
              <a:rPr lang="en-US" sz="1600" b="1" u="sng">
                <a:solidFill>
                  <a:srgbClr val="141413"/>
                </a:solidFill>
                <a:latin typeface="Calibri"/>
                <a:ea typeface="Segoe UI"/>
                <a:cs typeface="Segoe UI"/>
              </a:rPr>
              <a:t> </a:t>
            </a:r>
            <a:r>
              <a:rPr lang="en-US" sz="1600" baseline="0">
                <a:solidFill>
                  <a:srgbClr val="141413"/>
                </a:solidFill>
                <a:latin typeface="Calibri"/>
                <a:ea typeface="Segoe UI"/>
                <a:cs typeface="Segoe UI"/>
              </a:rPr>
              <a:t>ALL 576 patches predict a box simultaneously. The box </a:t>
            </a:r>
            <a:r>
              <a:rPr lang="en-US" sz="1600" baseline="0" err="1">
                <a:solidFill>
                  <a:srgbClr val="141413"/>
                </a:solidFill>
                <a:latin typeface="Calibri"/>
                <a:ea typeface="Segoe UI"/>
                <a:cs typeface="Segoe UI"/>
              </a:rPr>
              <a:t>andclassification</a:t>
            </a:r>
            <a:r>
              <a:rPr lang="en-US" sz="1600" baseline="0">
                <a:solidFill>
                  <a:srgbClr val="141413"/>
                </a:solidFill>
                <a:latin typeface="Calibri"/>
                <a:ea typeface="Segoe UI"/>
                <a:cs typeface="Segoe UI"/>
              </a:rPr>
              <a:t> heads run in parallel, not sequentially. This is why OWL-</a:t>
            </a:r>
            <a:r>
              <a:rPr lang="en-US" sz="1600" baseline="0" err="1">
                <a:solidFill>
                  <a:srgbClr val="141413"/>
                </a:solidFill>
                <a:latin typeface="Calibri"/>
                <a:ea typeface="Segoe UI"/>
                <a:cs typeface="Segoe UI"/>
              </a:rPr>
              <a:t>ViT</a:t>
            </a:r>
            <a:r>
              <a:rPr lang="en-US" sz="1600" baseline="0">
                <a:solidFill>
                  <a:srgbClr val="141413"/>
                </a:solidFill>
                <a:latin typeface="Calibri"/>
                <a:ea typeface="Segoe UI"/>
                <a:cs typeface="Segoe UI"/>
              </a:rPr>
              <a:t> is so fast — one forward pass gives both boxes and scores.</a:t>
            </a:r>
          </a:p>
          <a:p>
            <a:pPr algn="ctr"/>
            <a:endParaRPr lang="en-US"/>
          </a:p>
        </p:txBody>
      </p:sp>
    </p:spTree>
    <p:extLst>
      <p:ext uri="{BB962C8B-B14F-4D97-AF65-F5344CB8AC3E}">
        <p14:creationId xmlns:p14="http://schemas.microsoft.com/office/powerpoint/2010/main" val="12471301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at&#10;&#10;AI-generated content may be incorrect.">
            <a:extLst>
              <a:ext uri="{FF2B5EF4-FFF2-40B4-BE49-F238E27FC236}">
                <a16:creationId xmlns:a16="http://schemas.microsoft.com/office/drawing/2014/main" id="{CC99A44B-EBD3-BF88-588E-C85FAB72508A}"/>
              </a:ext>
            </a:extLst>
          </p:cNvPr>
          <p:cNvPicPr>
            <a:picLocks noChangeAspect="1"/>
          </p:cNvPicPr>
          <p:nvPr/>
        </p:nvPicPr>
        <p:blipFill>
          <a:blip r:embed="rId2"/>
          <a:srcRect t="6679" b="-191"/>
          <a:stretch>
            <a:fillRect/>
          </a:stretch>
        </p:blipFill>
        <p:spPr>
          <a:xfrm>
            <a:off x="518160" y="736283"/>
            <a:ext cx="11460480" cy="5852761"/>
          </a:xfrm>
          <a:prstGeom prst="rect">
            <a:avLst/>
          </a:prstGeom>
        </p:spPr>
      </p:pic>
    </p:spTree>
    <p:extLst>
      <p:ext uri="{BB962C8B-B14F-4D97-AF65-F5344CB8AC3E}">
        <p14:creationId xmlns:p14="http://schemas.microsoft.com/office/powerpoint/2010/main" val="2939242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1E3C4-7FF9-07BC-3A7B-C8B441AF5C56}"/>
              </a:ext>
            </a:extLst>
          </p:cNvPr>
          <p:cNvSpPr txBox="1"/>
          <p:nvPr/>
        </p:nvSpPr>
        <p:spPr>
          <a:xfrm>
            <a:off x="0" y="284480"/>
            <a:ext cx="1106544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Calibri"/>
                <a:ea typeface="Calibri"/>
                <a:cs typeface="Calibri"/>
              </a:rPr>
              <a:t>Score thresholding + NMS — filter 576 candidates to final detections</a:t>
            </a:r>
            <a:endParaRPr lang="en-US" sz="2400" b="1">
              <a:latin typeface="Calibri"/>
              <a:ea typeface="Calibri"/>
              <a:cs typeface="Calibri"/>
            </a:endParaRPr>
          </a:p>
        </p:txBody>
      </p:sp>
      <p:sp>
        <p:nvSpPr>
          <p:cNvPr id="6" name="TextBox 5">
            <a:extLst>
              <a:ext uri="{FF2B5EF4-FFF2-40B4-BE49-F238E27FC236}">
                <a16:creationId xmlns:a16="http://schemas.microsoft.com/office/drawing/2014/main" id="{9360E651-7289-E766-BCAE-B960147F8382}"/>
              </a:ext>
            </a:extLst>
          </p:cNvPr>
          <p:cNvSpPr txBox="1"/>
          <p:nvPr/>
        </p:nvSpPr>
        <p:spPr>
          <a:xfrm>
            <a:off x="0" y="1153294"/>
            <a:ext cx="6678863"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i="0">
                <a:solidFill>
                  <a:srgbClr val="854F0B"/>
                </a:solidFill>
                <a:latin typeface="Calibri"/>
                <a:ea typeface="Calibri"/>
                <a:cs typeface="Calibri"/>
              </a:rPr>
              <a:t>Step 1 — apply sigmoid to scores:</a:t>
            </a:r>
            <a:r>
              <a:rPr lang="en-US" sz="1600" b="0" i="0">
                <a:solidFill>
                  <a:srgbClr val="141413"/>
                </a:solidFill>
                <a:latin typeface="Calibri"/>
                <a:ea typeface="Calibri"/>
                <a:cs typeface="Calibri"/>
              </a:rPr>
              <a:t> </a:t>
            </a:r>
            <a:endParaRPr lang="en-US" sz="1600">
              <a:solidFill>
                <a:srgbClr val="000000"/>
              </a:solidFill>
              <a:latin typeface="Calibri"/>
              <a:ea typeface="Calibri"/>
              <a:cs typeface="Calibri"/>
            </a:endParaRPr>
          </a:p>
          <a:p>
            <a:r>
              <a:rPr lang="en-US" sz="1600" b="0" i="0" err="1">
                <a:solidFill>
                  <a:srgbClr val="141413"/>
                </a:solidFill>
                <a:latin typeface="Calibri"/>
                <a:ea typeface="Calibri"/>
                <a:cs typeface="Calibri"/>
              </a:rPr>
              <a:t>score_sigmoid</a:t>
            </a:r>
            <a:r>
              <a:rPr lang="en-US" sz="1600" b="0" i="0">
                <a:solidFill>
                  <a:srgbClr val="141413"/>
                </a:solidFill>
                <a:latin typeface="Calibri"/>
                <a:ea typeface="Calibri"/>
                <a:cs typeface="Calibri"/>
              </a:rPr>
              <a:t> = sigmoid(S[</a:t>
            </a:r>
            <a:r>
              <a:rPr lang="en-US" sz="1600" b="0" i="0" err="1">
                <a:solidFill>
                  <a:srgbClr val="141413"/>
                </a:solidFill>
                <a:latin typeface="Calibri"/>
                <a:ea typeface="Calibri"/>
                <a:cs typeface="Calibri"/>
              </a:rPr>
              <a:t>i,j</a:t>
            </a:r>
            <a:r>
              <a:rPr lang="en-US" sz="1600" b="0" i="0">
                <a:solidFill>
                  <a:srgbClr val="141413"/>
                </a:solidFill>
                <a:latin typeface="Calibri"/>
                <a:ea typeface="Calibri"/>
                <a:cs typeface="Calibri"/>
              </a:rPr>
              <a:t>]) converts dot product to 0–1 </a:t>
            </a:r>
            <a:endParaRPr lang="en-US" sz="1600">
              <a:solidFill>
                <a:srgbClr val="000000"/>
              </a:solidFill>
              <a:latin typeface="Calibri"/>
              <a:ea typeface="Calibri"/>
              <a:cs typeface="Calibri"/>
            </a:endParaRPr>
          </a:p>
          <a:p>
            <a:endParaRPr lang="en-US" sz="1600">
              <a:solidFill>
                <a:srgbClr val="141413"/>
              </a:solidFill>
              <a:latin typeface="Calibri"/>
              <a:ea typeface="Calibri"/>
              <a:cs typeface="Calibri"/>
            </a:endParaRPr>
          </a:p>
          <a:p>
            <a:r>
              <a:rPr lang="en-US" sz="1600" b="0" i="0">
                <a:solidFill>
                  <a:srgbClr val="141413"/>
                </a:solidFill>
                <a:latin typeface="Calibri"/>
                <a:ea typeface="Calibri"/>
                <a:cs typeface="Calibri"/>
              </a:rPr>
              <a:t>patch(8,10), "cat": sigmoid(0.801) = </a:t>
            </a:r>
            <a:r>
              <a:rPr lang="en-US" sz="1600" b="0" i="0">
                <a:solidFill>
                  <a:srgbClr val="085041"/>
                </a:solidFill>
                <a:latin typeface="Calibri"/>
                <a:ea typeface="Calibri"/>
                <a:cs typeface="Calibri"/>
              </a:rPr>
              <a:t>0.690</a:t>
            </a:r>
            <a:r>
              <a:rPr lang="en-US" sz="1600" b="0" i="0">
                <a:solidFill>
                  <a:srgbClr val="141413"/>
                </a:solidFill>
                <a:latin typeface="Calibri"/>
                <a:ea typeface="Calibri"/>
                <a:cs typeface="Calibri"/>
              </a:rPr>
              <a:t> ← keep </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patch(8,13), "cat": sigmoid(0.781) = </a:t>
            </a:r>
            <a:r>
              <a:rPr lang="en-US" sz="1600" b="0" i="0">
                <a:solidFill>
                  <a:srgbClr val="085041"/>
                </a:solidFill>
                <a:latin typeface="Calibri"/>
                <a:ea typeface="Calibri"/>
                <a:cs typeface="Calibri"/>
              </a:rPr>
              <a:t>0.686</a:t>
            </a:r>
            <a:r>
              <a:rPr lang="en-US" sz="1600" b="0" i="0">
                <a:solidFill>
                  <a:srgbClr val="141413"/>
                </a:solidFill>
                <a:latin typeface="Calibri"/>
                <a:ea typeface="Calibri"/>
                <a:cs typeface="Calibri"/>
              </a:rPr>
              <a:t> ← keep (adjacent patch)</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patch(8,10), "person": sigmoid(0.396) = </a:t>
            </a:r>
            <a:r>
              <a:rPr lang="en-US" sz="1600" b="0" i="0">
                <a:solidFill>
                  <a:srgbClr val="A32D2D"/>
                </a:solidFill>
                <a:latin typeface="Calibri"/>
                <a:ea typeface="Calibri"/>
                <a:cs typeface="Calibri"/>
              </a:rPr>
              <a:t>0.598</a:t>
            </a:r>
            <a:r>
              <a:rPr lang="en-US" sz="1600" b="0" i="0">
                <a:solidFill>
                  <a:srgbClr val="141413"/>
                </a:solidFill>
                <a:latin typeface="Calibri"/>
                <a:ea typeface="Calibri"/>
                <a:cs typeface="Calibri"/>
              </a:rPr>
              <a:t> ← borderline!</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patch(12,19), "cup": sigmoid(0.821) = </a:t>
            </a:r>
            <a:r>
              <a:rPr lang="en-US" sz="1600" b="0" i="0">
                <a:solidFill>
                  <a:srgbClr val="085041"/>
                </a:solidFill>
                <a:latin typeface="Calibri"/>
                <a:ea typeface="Calibri"/>
                <a:cs typeface="Calibri"/>
              </a:rPr>
              <a:t>0.694</a:t>
            </a:r>
            <a:r>
              <a:rPr lang="en-US" sz="1600" b="0" i="0">
                <a:solidFill>
                  <a:srgbClr val="141413"/>
                </a:solidFill>
                <a:latin typeface="Calibri"/>
                <a:ea typeface="Calibri"/>
                <a:cs typeface="Calibri"/>
              </a:rPr>
              <a:t> ← keep </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patch(2,2), any: sigmoid(0.039) = </a:t>
            </a:r>
            <a:r>
              <a:rPr lang="en-US" sz="1600" b="0" i="0">
                <a:solidFill>
                  <a:srgbClr val="A32D2D"/>
                </a:solidFill>
                <a:latin typeface="Calibri"/>
                <a:ea typeface="Calibri"/>
                <a:cs typeface="Calibri"/>
              </a:rPr>
              <a:t>0.510</a:t>
            </a:r>
            <a:r>
              <a:rPr lang="en-US" sz="1600" b="0" i="0">
                <a:solidFill>
                  <a:srgbClr val="141413"/>
                </a:solidFill>
                <a:latin typeface="Calibri"/>
                <a:ea typeface="Calibri"/>
                <a:cs typeface="Calibri"/>
              </a:rPr>
              <a:t> ← near threshold </a:t>
            </a:r>
            <a:endParaRPr lang="en-US" sz="1600">
              <a:solidFill>
                <a:srgbClr val="000000"/>
              </a:solidFill>
              <a:latin typeface="Calibri"/>
              <a:ea typeface="Calibri"/>
              <a:cs typeface="Calibri"/>
            </a:endParaRPr>
          </a:p>
          <a:p>
            <a:endParaRPr lang="en-US" sz="1600">
              <a:solidFill>
                <a:srgbClr val="854F0B"/>
              </a:solidFill>
              <a:latin typeface="Calibri"/>
              <a:ea typeface="Calibri"/>
              <a:cs typeface="Calibri"/>
            </a:endParaRPr>
          </a:p>
          <a:p>
            <a:r>
              <a:rPr lang="en-US" sz="1600" b="1" i="0">
                <a:solidFill>
                  <a:srgbClr val="854F0B"/>
                </a:solidFill>
                <a:latin typeface="Calibri"/>
                <a:ea typeface="Calibri"/>
                <a:cs typeface="Calibri"/>
              </a:rPr>
              <a:t>Step 2 — apply score threshold (typically 0.1–0.5 depending on use case):</a:t>
            </a:r>
            <a:r>
              <a:rPr lang="en-US" sz="1600" b="0" i="0">
                <a:solidFill>
                  <a:srgbClr val="141413"/>
                </a:solidFill>
                <a:latin typeface="Calibri"/>
                <a:ea typeface="Calibri"/>
                <a:cs typeface="Calibri"/>
              </a:rPr>
              <a:t> OWL-</a:t>
            </a:r>
            <a:r>
              <a:rPr lang="en-US" sz="1600" b="0" i="0" err="1">
                <a:solidFill>
                  <a:srgbClr val="141413"/>
                </a:solidFill>
                <a:latin typeface="Calibri"/>
                <a:ea typeface="Calibri"/>
                <a:cs typeface="Calibri"/>
              </a:rPr>
              <a:t>ViT</a:t>
            </a:r>
            <a:r>
              <a:rPr lang="en-US" sz="1600" b="0" i="0">
                <a:solidFill>
                  <a:srgbClr val="141413"/>
                </a:solidFill>
                <a:latin typeface="Calibri"/>
                <a:ea typeface="Calibri"/>
                <a:cs typeface="Calibri"/>
              </a:rPr>
              <a:t> default threshold = 0.1 (lower than GLIP/Grounding DINO) </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Reason: CLIP dot products are cosine similarities — more spread out. </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A threshold of 0.1 after sigmoid ≈ 0.525 raw sigmoid value. </a:t>
            </a:r>
            <a:endParaRPr lang="en-US" sz="1600">
              <a:solidFill>
                <a:srgbClr val="000000"/>
              </a:solidFill>
              <a:latin typeface="Calibri"/>
              <a:ea typeface="Calibri"/>
              <a:cs typeface="Calibri"/>
            </a:endParaRPr>
          </a:p>
          <a:p>
            <a:endParaRPr lang="en-US" sz="1600">
              <a:solidFill>
                <a:srgbClr val="141413"/>
              </a:solidFill>
              <a:latin typeface="Calibri"/>
              <a:ea typeface="Calibri"/>
              <a:cs typeface="Calibri"/>
            </a:endParaRPr>
          </a:p>
          <a:p>
            <a:r>
              <a:rPr lang="en-US" sz="1600" b="0" i="0">
                <a:solidFill>
                  <a:srgbClr val="141413"/>
                </a:solidFill>
                <a:latin typeface="Calibri"/>
                <a:ea typeface="Calibri"/>
                <a:cs typeface="Calibri"/>
              </a:rPr>
              <a:t>Surviving patches per query: </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"cat": patches (8,9),(8,10),(8,11),(8,13),(9,10)... ~12 patches </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"cup": patches (12,18),(12,19),(12,20),(13,19)... ~6 patches </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"person": patches (8,10) score=0.598 maybe others &lt; threshold </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 "person" barely survives at some thresholds! </a:t>
            </a:r>
            <a:endParaRPr lang="en-US" sz="1600">
              <a:solidFill>
                <a:srgbClr val="000000"/>
              </a:solidFill>
              <a:latin typeface="Calibri"/>
              <a:ea typeface="Calibri"/>
              <a:cs typeface="Calibri"/>
            </a:endParaRPr>
          </a:p>
          <a:p>
            <a:r>
              <a:rPr lang="en-US" sz="1600" b="0" i="0">
                <a:solidFill>
                  <a:srgbClr val="141413"/>
                </a:solidFill>
                <a:latin typeface="Calibri"/>
                <a:ea typeface="Calibri"/>
                <a:cs typeface="Calibri"/>
              </a:rPr>
              <a:t>This is OWL-</a:t>
            </a:r>
            <a:r>
              <a:rPr lang="en-US" sz="1600" b="0" i="0" err="1">
                <a:solidFill>
                  <a:srgbClr val="141413"/>
                </a:solidFill>
                <a:latin typeface="Calibri"/>
                <a:ea typeface="Calibri"/>
                <a:cs typeface="Calibri"/>
              </a:rPr>
              <a:t>ViT's</a:t>
            </a:r>
            <a:r>
              <a:rPr lang="en-US" sz="1600" b="0" i="0">
                <a:solidFill>
                  <a:srgbClr val="141413"/>
                </a:solidFill>
                <a:latin typeface="Calibri"/>
                <a:ea typeface="Calibri"/>
                <a:cs typeface="Calibri"/>
              </a:rPr>
              <a:t> weakness vs sub-sentence-aware models. </a:t>
            </a:r>
            <a:endParaRPr lang="en-US" sz="1600">
              <a:solidFill>
                <a:srgbClr val="000000"/>
              </a:solidFill>
              <a:latin typeface="Calibri"/>
              <a:ea typeface="Calibri"/>
              <a:cs typeface="Calibri"/>
            </a:endParaRPr>
          </a:p>
        </p:txBody>
      </p:sp>
      <p:sp>
        <p:nvSpPr>
          <p:cNvPr id="7" name="TextBox 6">
            <a:extLst>
              <a:ext uri="{FF2B5EF4-FFF2-40B4-BE49-F238E27FC236}">
                <a16:creationId xmlns:a16="http://schemas.microsoft.com/office/drawing/2014/main" id="{D556C996-BAC8-DDEA-87BB-AC785C553F3A}"/>
              </a:ext>
            </a:extLst>
          </p:cNvPr>
          <p:cNvSpPr txBox="1"/>
          <p:nvPr/>
        </p:nvSpPr>
        <p:spPr>
          <a:xfrm>
            <a:off x="6344653" y="1604210"/>
            <a:ext cx="5847348"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600" b="1" baseline="0">
                <a:solidFill>
                  <a:srgbClr val="854F0B"/>
                </a:solidFill>
                <a:latin typeface="Calibri"/>
                <a:ea typeface="Segoe UI"/>
                <a:cs typeface="Segoe UI"/>
              </a:rPr>
              <a:t>Step 3 — NMS per query (non-maximum suppression):</a:t>
            </a:r>
            <a:r>
              <a:rPr lang="en-US" sz="1600" b="1" baseline="0">
                <a:solidFill>
                  <a:srgbClr val="141413"/>
                </a:solidFill>
                <a:latin typeface="Calibri"/>
                <a:ea typeface="Segoe UI"/>
                <a:cs typeface="Segoe UI"/>
              </a:rPr>
              <a:t> </a:t>
            </a:r>
            <a:r>
              <a:rPr lang="en-US" sz="1600" b="1">
                <a:latin typeface="Calibri"/>
                <a:ea typeface="Segoe UI"/>
                <a:cs typeface="Segoe UI"/>
              </a:rPr>
              <a:t>​</a:t>
            </a:r>
          </a:p>
          <a:p>
            <a:pPr rtl="0"/>
            <a:r>
              <a:rPr lang="en-US" sz="1600" baseline="0">
                <a:solidFill>
                  <a:srgbClr val="141413"/>
                </a:solidFill>
                <a:latin typeface="Calibri"/>
                <a:ea typeface="Segoe UI"/>
                <a:cs typeface="Segoe UI"/>
              </a:rPr>
              <a:t>For "cat": 12 patches survived. Many overlap significantly. </a:t>
            </a:r>
            <a:r>
              <a:rPr lang="en-US" sz="1600">
                <a:latin typeface="Calibri"/>
                <a:ea typeface="Segoe UI"/>
                <a:cs typeface="Segoe UI"/>
              </a:rPr>
              <a:t>​</a:t>
            </a:r>
          </a:p>
          <a:p>
            <a:pPr rtl="0"/>
            <a:r>
              <a:rPr lang="en-US" sz="1600" baseline="0" err="1">
                <a:solidFill>
                  <a:srgbClr val="141413"/>
                </a:solidFill>
                <a:latin typeface="Calibri"/>
                <a:ea typeface="Segoe UI"/>
                <a:cs typeface="Segoe UI"/>
              </a:rPr>
              <a:t>IoU</a:t>
            </a:r>
            <a:r>
              <a:rPr lang="en-US" sz="1600" baseline="0">
                <a:solidFill>
                  <a:srgbClr val="141413"/>
                </a:solidFill>
                <a:latin typeface="Calibri"/>
                <a:ea typeface="Segoe UI"/>
                <a:cs typeface="Segoe UI"/>
              </a:rPr>
              <a:t>(patch(8,10), patch(8,11)) = 0.61 &gt; 0.5 → keep higher score only </a:t>
            </a:r>
            <a:r>
              <a:rPr lang="en-US" sz="1600">
                <a:latin typeface="Calibri"/>
                <a:ea typeface="Segoe UI"/>
                <a:cs typeface="Segoe UI"/>
              </a:rPr>
              <a:t>​</a:t>
            </a:r>
          </a:p>
          <a:p>
            <a:pPr rtl="0"/>
            <a:r>
              <a:rPr lang="en-US" sz="1600" baseline="0">
                <a:solidFill>
                  <a:srgbClr val="141413"/>
                </a:solidFill>
                <a:latin typeface="Calibri"/>
                <a:ea typeface="Segoe UI"/>
                <a:cs typeface="Segoe UI"/>
              </a:rPr>
              <a:t>After NMS: 1 box for "cat" </a:t>
            </a:r>
            <a:r>
              <a:rPr lang="en-US" sz="1600" baseline="0" err="1">
                <a:solidFill>
                  <a:srgbClr val="141413"/>
                </a:solidFill>
                <a:latin typeface="Calibri"/>
                <a:ea typeface="Segoe UI"/>
                <a:cs typeface="Segoe UI"/>
              </a:rPr>
              <a:t>centred</a:t>
            </a:r>
            <a:r>
              <a:rPr lang="en-US" sz="1600" baseline="0">
                <a:solidFill>
                  <a:srgbClr val="141413"/>
                </a:solidFill>
                <a:latin typeface="Calibri"/>
                <a:ea typeface="Segoe UI"/>
                <a:cs typeface="Segoe UI"/>
              </a:rPr>
              <a:t> at (0.30, 0.40) </a:t>
            </a:r>
            <a:r>
              <a:rPr lang="en-US" sz="1600">
                <a:latin typeface="Calibri"/>
                <a:ea typeface="Segoe UI"/>
                <a:cs typeface="Segoe UI"/>
              </a:rPr>
              <a:t>​</a:t>
            </a:r>
          </a:p>
          <a:p>
            <a:pPr rtl="0"/>
            <a:r>
              <a:rPr lang="en-US" sz="1600">
                <a:latin typeface="Calibri"/>
                <a:ea typeface="Segoe UI"/>
                <a:cs typeface="Segoe UI"/>
              </a:rPr>
              <a:t>​</a:t>
            </a:r>
          </a:p>
          <a:p>
            <a:pPr rtl="0"/>
            <a:r>
              <a:rPr lang="en-US" sz="1600" baseline="0">
                <a:solidFill>
                  <a:srgbClr val="141413"/>
                </a:solidFill>
                <a:latin typeface="Calibri"/>
                <a:ea typeface="Segoe UI"/>
                <a:cs typeface="Segoe UI"/>
              </a:rPr>
              <a:t>For "cup": 6 patches survived. </a:t>
            </a:r>
            <a:r>
              <a:rPr lang="en-US" sz="1600">
                <a:latin typeface="Calibri"/>
                <a:ea typeface="Segoe UI"/>
                <a:cs typeface="Segoe UI"/>
              </a:rPr>
              <a:t>​</a:t>
            </a:r>
          </a:p>
          <a:p>
            <a:pPr rtl="0"/>
            <a:r>
              <a:rPr lang="en-US" sz="1600" baseline="0">
                <a:solidFill>
                  <a:srgbClr val="141413"/>
                </a:solidFill>
                <a:latin typeface="Calibri"/>
                <a:ea typeface="Segoe UI"/>
                <a:cs typeface="Segoe UI"/>
              </a:rPr>
              <a:t>After NMS: 1 box for "cup" </a:t>
            </a:r>
            <a:r>
              <a:rPr lang="en-US" sz="1600" baseline="0" err="1">
                <a:solidFill>
                  <a:srgbClr val="141413"/>
                </a:solidFill>
                <a:latin typeface="Calibri"/>
                <a:ea typeface="Segoe UI"/>
                <a:cs typeface="Segoe UI"/>
              </a:rPr>
              <a:t>centred</a:t>
            </a:r>
            <a:r>
              <a:rPr lang="en-US" sz="1600" baseline="0">
                <a:solidFill>
                  <a:srgbClr val="141413"/>
                </a:solidFill>
                <a:latin typeface="Calibri"/>
                <a:ea typeface="Segoe UI"/>
                <a:cs typeface="Segoe UI"/>
              </a:rPr>
              <a:t> at (0.55, 0.30) </a:t>
            </a:r>
            <a:r>
              <a:rPr lang="en-US" sz="1600">
                <a:latin typeface="Calibri"/>
                <a:ea typeface="Segoe UI"/>
                <a:cs typeface="Segoe UI"/>
              </a:rPr>
              <a:t>​</a:t>
            </a:r>
          </a:p>
          <a:p>
            <a:pPr rtl="0"/>
            <a:r>
              <a:rPr lang="en-US" sz="1600">
                <a:latin typeface="Calibri"/>
                <a:ea typeface="Segoe UI"/>
                <a:cs typeface="Segoe UI"/>
              </a:rPr>
              <a:t>​</a:t>
            </a:r>
          </a:p>
          <a:p>
            <a:pPr rtl="0"/>
            <a:r>
              <a:rPr lang="en-US" sz="1600" baseline="0">
                <a:solidFill>
                  <a:srgbClr val="141413"/>
                </a:solidFill>
                <a:latin typeface="Calibri"/>
                <a:ea typeface="Segoe UI"/>
                <a:cs typeface="Segoe UI"/>
              </a:rPr>
              <a:t>For "person": if patch(8,10) survived threshold: </a:t>
            </a:r>
            <a:r>
              <a:rPr lang="en-US" sz="1600">
                <a:latin typeface="Calibri"/>
                <a:ea typeface="Segoe UI"/>
                <a:cs typeface="Segoe UI"/>
              </a:rPr>
              <a:t>​</a:t>
            </a:r>
          </a:p>
          <a:p>
            <a:pPr rtl="0"/>
            <a:r>
              <a:rPr lang="en-US" sz="1600" baseline="0">
                <a:solidFill>
                  <a:srgbClr val="141413"/>
                </a:solidFill>
                <a:latin typeface="Calibri"/>
                <a:ea typeface="Segoe UI"/>
                <a:cs typeface="Segoe UI"/>
              </a:rPr>
              <a:t>It also has a high "cat" score (0.690 &gt; 0.598). </a:t>
            </a:r>
            <a:r>
              <a:rPr lang="en-US" sz="1600">
                <a:latin typeface="Calibri"/>
                <a:ea typeface="Segoe UI"/>
                <a:cs typeface="Segoe UI"/>
              </a:rPr>
              <a:t>​</a:t>
            </a:r>
          </a:p>
          <a:p>
            <a:pPr rtl="0"/>
            <a:r>
              <a:rPr lang="en-US" sz="1600" baseline="0">
                <a:solidFill>
                  <a:srgbClr val="141413"/>
                </a:solidFill>
                <a:latin typeface="Calibri"/>
                <a:ea typeface="Segoe UI"/>
                <a:cs typeface="Segoe UI"/>
              </a:rPr>
              <a:t>NMS is per-query — it does NOT cross-suppress between queries. </a:t>
            </a:r>
            <a:r>
              <a:rPr lang="en-US" sz="1600">
                <a:latin typeface="Calibri"/>
                <a:ea typeface="Segoe UI"/>
                <a:cs typeface="Segoe UI"/>
              </a:rPr>
              <a:t>​</a:t>
            </a:r>
          </a:p>
          <a:p>
            <a:pPr rtl="0"/>
            <a:r>
              <a:rPr lang="en-US" sz="1600" baseline="0">
                <a:solidFill>
                  <a:srgbClr val="141413"/>
                </a:solidFill>
                <a:latin typeface="Calibri"/>
                <a:ea typeface="Segoe UI"/>
                <a:cs typeface="Segoe UI"/>
              </a:rPr>
              <a:t>So "person" box at same location as "cat" box may survive! </a:t>
            </a:r>
            <a:r>
              <a:rPr lang="en-US" sz="1600">
                <a:latin typeface="Calibri"/>
                <a:ea typeface="Segoe UI"/>
                <a:cs typeface="Segoe UI"/>
              </a:rPr>
              <a:t>​</a:t>
            </a:r>
          </a:p>
          <a:p>
            <a:pPr rtl="0"/>
            <a:r>
              <a:rPr lang="en-US" sz="1600" baseline="0">
                <a:solidFill>
                  <a:srgbClr val="141413"/>
                </a:solidFill>
                <a:latin typeface="Calibri"/>
                <a:ea typeface="Segoe UI"/>
                <a:cs typeface="Segoe UI"/>
              </a:rPr>
              <a:t>Mitigation: use higher threshold, or post-process to keep top-1 per region.</a:t>
            </a:r>
          </a:p>
        </p:txBody>
      </p:sp>
    </p:spTree>
    <p:extLst>
      <p:ext uri="{BB962C8B-B14F-4D97-AF65-F5344CB8AC3E}">
        <p14:creationId xmlns:p14="http://schemas.microsoft.com/office/powerpoint/2010/main" val="3527874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a:ea typeface="Sorts Mill Goudy" pitchFamily="34" charset="-122"/>
                <a:cs typeface="Sorts Mill Goudy" pitchFamily="34" charset="-120"/>
              </a:rPr>
              <a:t>Referring Expression Comprehension (REC)</a:t>
            </a:r>
            <a:endParaRPr lang="en-US" sz="1600" b="1">
              <a:latin typeface="Sorts Mill Goudy"/>
            </a:endParaRPr>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a:p>
        </p:txBody>
      </p:sp>
      <p:sp>
        <p:nvSpPr>
          <p:cNvPr id="4" name="Shape 2"/>
          <p:cNvSpPr/>
          <p:nvPr/>
        </p:nvSpPr>
        <p:spPr>
          <a:xfrm>
            <a:off x="400050" y="1028700"/>
            <a:ext cx="5581650" cy="1104900"/>
          </a:xfrm>
          <a:custGeom>
            <a:avLst/>
            <a:gdLst/>
            <a:ahLst/>
            <a:cxnLst/>
            <a:rect l="l" t="t" r="r" b="b"/>
            <a:pathLst>
              <a:path w="5581650" h="1104900">
                <a:moveTo>
                  <a:pt x="0" y="0"/>
                </a:moveTo>
                <a:lnTo>
                  <a:pt x="5581650" y="0"/>
                </a:lnTo>
                <a:lnTo>
                  <a:pt x="5581650" y="1104900"/>
                </a:lnTo>
                <a:lnTo>
                  <a:pt x="0" y="1104900"/>
                </a:lnTo>
                <a:lnTo>
                  <a:pt x="0" y="0"/>
                </a:lnTo>
                <a:close/>
              </a:path>
            </a:pathLst>
          </a:custGeom>
          <a:solidFill>
            <a:srgbClr val="F9FAFB"/>
          </a:solidFill>
          <a:ln/>
        </p:spPr>
        <p:txBody>
          <a:bodyPr/>
          <a:lstStyle/>
          <a:p>
            <a:endParaRPr lang="en-US"/>
          </a:p>
        </p:txBody>
      </p:sp>
      <p:sp>
        <p:nvSpPr>
          <p:cNvPr id="5" name="Shape 3"/>
          <p:cNvSpPr/>
          <p:nvPr/>
        </p:nvSpPr>
        <p:spPr>
          <a:xfrm>
            <a:off x="400050" y="1028700"/>
            <a:ext cx="38100" cy="1104900"/>
          </a:xfrm>
          <a:custGeom>
            <a:avLst/>
            <a:gdLst/>
            <a:ahLst/>
            <a:cxnLst/>
            <a:rect l="l" t="t" r="r" b="b"/>
            <a:pathLst>
              <a:path w="38100" h="1104900">
                <a:moveTo>
                  <a:pt x="0" y="0"/>
                </a:moveTo>
                <a:lnTo>
                  <a:pt x="38100" y="0"/>
                </a:lnTo>
                <a:lnTo>
                  <a:pt x="38100" y="1104900"/>
                </a:lnTo>
                <a:lnTo>
                  <a:pt x="0" y="1104900"/>
                </a:lnTo>
                <a:lnTo>
                  <a:pt x="0" y="0"/>
                </a:lnTo>
                <a:close/>
              </a:path>
            </a:pathLst>
          </a:custGeom>
          <a:solidFill>
            <a:srgbClr val="8B0000"/>
          </a:solidFill>
          <a:ln/>
        </p:spPr>
        <p:txBody>
          <a:bodyPr/>
          <a:lstStyle/>
          <a:p>
            <a:endParaRPr lang="en-US"/>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Task Definition</a:t>
            </a:r>
            <a:endParaRPr lang="en-US" sz="1600"/>
          </a:p>
        </p:txBody>
      </p:sp>
      <p:sp>
        <p:nvSpPr>
          <p:cNvPr id="7" name="Text 5"/>
          <p:cNvSpPr/>
          <p:nvPr/>
        </p:nvSpPr>
        <p:spPr>
          <a:xfrm>
            <a:off x="571500" y="1524000"/>
            <a:ext cx="5334000" cy="4572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Given an image and a natural-language expression referring to an object, the model must locate that object (usually with a bounding box).</a:t>
            </a:r>
            <a:endParaRPr lang="en-US" sz="1600"/>
          </a:p>
        </p:txBody>
      </p:sp>
      <p:sp>
        <p:nvSpPr>
          <p:cNvPr id="8" name="Shape 6"/>
          <p:cNvSpPr/>
          <p:nvPr/>
        </p:nvSpPr>
        <p:spPr>
          <a:xfrm>
            <a:off x="400050" y="22860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a:ln/>
        </p:spPr>
        <p:txBody>
          <a:bodyPr/>
          <a:lstStyle/>
          <a:p>
            <a:endParaRPr lang="en-US"/>
          </a:p>
        </p:txBody>
      </p:sp>
      <p:sp>
        <p:nvSpPr>
          <p:cNvPr id="9" name="Shape 7"/>
          <p:cNvSpPr/>
          <p:nvPr/>
        </p:nvSpPr>
        <p:spPr>
          <a:xfrm>
            <a:off x="400050" y="22860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a:ln/>
        </p:spPr>
        <p:txBody>
          <a:bodyPr/>
          <a:lstStyle/>
          <a:p>
            <a:endParaRPr lang="en-US"/>
          </a:p>
        </p:txBody>
      </p:sp>
      <p:sp>
        <p:nvSpPr>
          <p:cNvPr id="10" name="Text 8"/>
          <p:cNvSpPr/>
          <p:nvPr/>
        </p:nvSpPr>
        <p:spPr>
          <a:xfrm>
            <a:off x="571500" y="24384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Example</a:t>
            </a:r>
            <a:endParaRPr lang="en-US" sz="1600"/>
          </a:p>
        </p:txBody>
      </p:sp>
      <p:sp>
        <p:nvSpPr>
          <p:cNvPr id="11" name="Shape 9"/>
          <p:cNvSpPr/>
          <p:nvPr/>
        </p:nvSpPr>
        <p:spPr>
          <a:xfrm>
            <a:off x="571500" y="2781300"/>
            <a:ext cx="5257800" cy="685800"/>
          </a:xfrm>
          <a:custGeom>
            <a:avLst/>
            <a:gdLst/>
            <a:ahLst/>
            <a:cxnLst/>
            <a:rect l="l" t="t" r="r" b="b"/>
            <a:pathLst>
              <a:path w="5257800" h="685800">
                <a:moveTo>
                  <a:pt x="38103" y="0"/>
                </a:moveTo>
                <a:lnTo>
                  <a:pt x="5219697" y="0"/>
                </a:lnTo>
                <a:cubicBezTo>
                  <a:pt x="5240741" y="0"/>
                  <a:pt x="5257800" y="17059"/>
                  <a:pt x="5257800" y="38103"/>
                </a:cubicBezTo>
                <a:lnTo>
                  <a:pt x="5257800" y="647697"/>
                </a:lnTo>
                <a:cubicBezTo>
                  <a:pt x="5257800" y="668741"/>
                  <a:pt x="5240741" y="685800"/>
                  <a:pt x="5219697" y="685800"/>
                </a:cubicBezTo>
                <a:lnTo>
                  <a:pt x="38103" y="685800"/>
                </a:lnTo>
                <a:cubicBezTo>
                  <a:pt x="17059" y="685800"/>
                  <a:pt x="0" y="668741"/>
                  <a:pt x="0" y="647697"/>
                </a:cubicBezTo>
                <a:lnTo>
                  <a:pt x="0" y="38103"/>
                </a:lnTo>
                <a:cubicBezTo>
                  <a:pt x="0" y="17073"/>
                  <a:pt x="17073" y="0"/>
                  <a:pt x="38103" y="0"/>
                </a:cubicBezTo>
                <a:close/>
              </a:path>
            </a:pathLst>
          </a:custGeom>
          <a:solidFill>
            <a:srgbClr val="F3F4F6"/>
          </a:solidFill>
          <a:ln/>
        </p:spPr>
        <p:txBody>
          <a:bodyPr/>
          <a:lstStyle/>
          <a:p>
            <a:endParaRPr lang="en-US"/>
          </a:p>
        </p:txBody>
      </p:sp>
      <p:sp>
        <p:nvSpPr>
          <p:cNvPr id="12" name="Text 10"/>
          <p:cNvSpPr/>
          <p:nvPr/>
        </p:nvSpPr>
        <p:spPr>
          <a:xfrm>
            <a:off x="685800" y="2895600"/>
            <a:ext cx="5095875" cy="190500"/>
          </a:xfrm>
          <a:prstGeom prst="rect">
            <a:avLst/>
          </a:prstGeom>
          <a:noFill/>
          <a:ln/>
        </p:spPr>
        <p:txBody>
          <a:bodyPr wrap="square" lIns="0" tIns="0" rIns="0" bIns="0" rtlCol="0" anchor="ctr"/>
          <a:lstStyle/>
          <a:p>
            <a:pPr>
              <a:lnSpc>
                <a:spcPct val="120000"/>
              </a:lnSpc>
            </a:pPr>
            <a:r>
              <a:rPr lang="en-US" sz="1050" b="1">
                <a:solidFill>
                  <a:srgbClr val="1F2937"/>
                </a:solidFill>
                <a:latin typeface="Sorts Mill Goudy" pitchFamily="34" charset="0"/>
                <a:ea typeface="Sorts Mill Goudy" pitchFamily="34" charset="-122"/>
                <a:cs typeface="Sorts Mill Goudy" pitchFamily="34" charset="-120"/>
              </a:rPr>
              <a:t>Input:</a:t>
            </a:r>
            <a:r>
              <a:rPr lang="en-US" sz="1050">
                <a:solidFill>
                  <a:srgbClr val="1F2937"/>
                </a:solidFill>
                <a:latin typeface="Sorts Mill Goudy" pitchFamily="34" charset="0"/>
                <a:ea typeface="Sorts Mill Goudy" pitchFamily="34" charset="-122"/>
                <a:cs typeface="Sorts Mill Goudy" pitchFamily="34" charset="-120"/>
              </a:rPr>
              <a:t> Image + "the boy in a blue shirt standing behind the table"</a:t>
            </a:r>
            <a:endParaRPr lang="en-US" sz="1600"/>
          </a:p>
        </p:txBody>
      </p:sp>
      <p:sp>
        <p:nvSpPr>
          <p:cNvPr id="13" name="Text 11"/>
          <p:cNvSpPr/>
          <p:nvPr/>
        </p:nvSpPr>
        <p:spPr>
          <a:xfrm>
            <a:off x="685800" y="3162300"/>
            <a:ext cx="5095875" cy="190500"/>
          </a:xfrm>
          <a:prstGeom prst="rect">
            <a:avLst/>
          </a:prstGeom>
          <a:noFill/>
          <a:ln/>
        </p:spPr>
        <p:txBody>
          <a:bodyPr wrap="square" lIns="0" tIns="0" rIns="0" bIns="0" rtlCol="0" anchor="ctr"/>
          <a:lstStyle/>
          <a:p>
            <a:pPr>
              <a:lnSpc>
                <a:spcPct val="120000"/>
              </a:lnSpc>
            </a:pPr>
            <a:r>
              <a:rPr lang="en-US" sz="1050" b="1">
                <a:solidFill>
                  <a:srgbClr val="1F2937"/>
                </a:solidFill>
                <a:latin typeface="Sorts Mill Goudy" pitchFamily="34" charset="0"/>
                <a:ea typeface="Sorts Mill Goudy" pitchFamily="34" charset="-122"/>
                <a:cs typeface="Sorts Mill Goudy" pitchFamily="34" charset="-120"/>
              </a:rPr>
              <a:t>Output:</a:t>
            </a:r>
            <a:r>
              <a:rPr lang="en-US" sz="1050">
                <a:solidFill>
                  <a:srgbClr val="1F2937"/>
                </a:solidFill>
                <a:latin typeface="Sorts Mill Goudy" pitchFamily="34" charset="0"/>
                <a:ea typeface="Sorts Mill Goudy" pitchFamily="34" charset="-122"/>
                <a:cs typeface="Sorts Mill Goudy" pitchFamily="34" charset="-120"/>
              </a:rPr>
              <a:t> Bounding box around that specific boy</a:t>
            </a:r>
            <a:endParaRPr lang="en-US" sz="1600"/>
          </a:p>
        </p:txBody>
      </p:sp>
      <p:sp>
        <p:nvSpPr>
          <p:cNvPr id="14" name="Shape 12"/>
          <p:cNvSpPr/>
          <p:nvPr/>
        </p:nvSpPr>
        <p:spPr>
          <a:xfrm>
            <a:off x="400050" y="37719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a:ln/>
        </p:spPr>
        <p:txBody>
          <a:bodyPr/>
          <a:lstStyle/>
          <a:p>
            <a:endParaRPr lang="en-US"/>
          </a:p>
        </p:txBody>
      </p:sp>
      <p:sp>
        <p:nvSpPr>
          <p:cNvPr id="15" name="Shape 13"/>
          <p:cNvSpPr/>
          <p:nvPr/>
        </p:nvSpPr>
        <p:spPr>
          <a:xfrm>
            <a:off x="400050" y="37719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a:ln/>
        </p:spPr>
        <p:txBody>
          <a:bodyPr/>
          <a:lstStyle/>
          <a:p>
            <a:endParaRPr lang="en-US"/>
          </a:p>
        </p:txBody>
      </p:sp>
      <p:sp>
        <p:nvSpPr>
          <p:cNvPr id="16" name="Text 14"/>
          <p:cNvSpPr/>
          <p:nvPr/>
        </p:nvSpPr>
        <p:spPr>
          <a:xfrm>
            <a:off x="571500" y="39243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Core Visual Grounding Task</a:t>
            </a:r>
            <a:endParaRPr lang="en-US" sz="1600"/>
          </a:p>
        </p:txBody>
      </p:sp>
      <p:sp>
        <p:nvSpPr>
          <p:cNvPr id="17" name="Text 15"/>
          <p:cNvSpPr/>
          <p:nvPr/>
        </p:nvSpPr>
        <p:spPr>
          <a:xfrm>
            <a:off x="571500" y="4267200"/>
            <a:ext cx="5334000" cy="6858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This is often what "visual grounding" refers to in research literature. It requires understanding both the linguistic description and the visual content to identify the unique referent.</a:t>
            </a:r>
            <a:endParaRPr lang="en-US" sz="1600"/>
          </a:p>
        </p:txBody>
      </p:sp>
      <p:sp>
        <p:nvSpPr>
          <p:cNvPr id="18" name="Shape 16"/>
          <p:cNvSpPr/>
          <p:nvPr/>
        </p:nvSpPr>
        <p:spPr>
          <a:xfrm>
            <a:off x="6229350" y="1028700"/>
            <a:ext cx="5581650" cy="1524000"/>
          </a:xfrm>
          <a:custGeom>
            <a:avLst/>
            <a:gdLst/>
            <a:ahLst/>
            <a:cxnLst/>
            <a:rect l="l" t="t" r="r" b="b"/>
            <a:pathLst>
              <a:path w="5581650" h="1524000">
                <a:moveTo>
                  <a:pt x="0" y="0"/>
                </a:moveTo>
                <a:lnTo>
                  <a:pt x="5581650" y="0"/>
                </a:lnTo>
                <a:lnTo>
                  <a:pt x="5581650" y="1524000"/>
                </a:lnTo>
                <a:lnTo>
                  <a:pt x="0" y="1524000"/>
                </a:lnTo>
                <a:lnTo>
                  <a:pt x="0" y="0"/>
                </a:lnTo>
                <a:close/>
              </a:path>
            </a:pathLst>
          </a:custGeom>
          <a:solidFill>
            <a:srgbClr val="F9FAFB"/>
          </a:solidFill>
          <a:ln/>
        </p:spPr>
        <p:txBody>
          <a:bodyPr/>
          <a:lstStyle/>
          <a:p>
            <a:endParaRPr lang="en-US"/>
          </a:p>
        </p:txBody>
      </p:sp>
      <p:sp>
        <p:nvSpPr>
          <p:cNvPr id="19" name="Shape 17"/>
          <p:cNvSpPr/>
          <p:nvPr/>
        </p:nvSpPr>
        <p:spPr>
          <a:xfrm>
            <a:off x="6229350" y="1028700"/>
            <a:ext cx="38100" cy="1524000"/>
          </a:xfrm>
          <a:custGeom>
            <a:avLst/>
            <a:gdLst/>
            <a:ahLst/>
            <a:cxnLst/>
            <a:rect l="l" t="t" r="r" b="b"/>
            <a:pathLst>
              <a:path w="38100" h="1524000">
                <a:moveTo>
                  <a:pt x="0" y="0"/>
                </a:moveTo>
                <a:lnTo>
                  <a:pt x="38100" y="0"/>
                </a:lnTo>
                <a:lnTo>
                  <a:pt x="38100" y="1524000"/>
                </a:lnTo>
                <a:lnTo>
                  <a:pt x="0" y="1524000"/>
                </a:lnTo>
                <a:lnTo>
                  <a:pt x="0" y="0"/>
                </a:lnTo>
                <a:close/>
              </a:path>
            </a:pathLst>
          </a:custGeom>
          <a:solidFill>
            <a:srgbClr val="8B0000"/>
          </a:solidFill>
          <a:ln/>
        </p:spPr>
        <p:txBody>
          <a:bodyPr/>
          <a:lstStyle/>
          <a:p>
            <a:endParaRPr lang="en-US"/>
          </a:p>
        </p:txBody>
      </p:sp>
      <p:sp>
        <p:nvSpPr>
          <p:cNvPr id="20" name="Text 18"/>
          <p:cNvSpPr/>
          <p:nvPr/>
        </p:nvSpPr>
        <p:spPr>
          <a:xfrm>
            <a:off x="64008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Challenges</a:t>
            </a:r>
            <a:endParaRPr lang="en-US" sz="1600"/>
          </a:p>
        </p:txBody>
      </p:sp>
      <p:sp>
        <p:nvSpPr>
          <p:cNvPr id="21" name="Shape 19"/>
          <p:cNvSpPr/>
          <p:nvPr/>
        </p:nvSpPr>
        <p:spPr>
          <a:xfrm>
            <a:off x="6419850" y="1600200"/>
            <a:ext cx="152400" cy="152400"/>
          </a:xfrm>
          <a:custGeom>
            <a:avLst/>
            <a:gdLst/>
            <a:ahLst/>
            <a:cxnLst/>
            <a:rect l="l" t="t" r="r" b="b"/>
            <a:pathLst>
              <a:path w="152400" h="152400">
                <a:moveTo>
                  <a:pt x="76200" y="0"/>
                </a:moveTo>
                <a:cubicBezTo>
                  <a:pt x="80576" y="0"/>
                  <a:pt x="84594" y="2411"/>
                  <a:pt x="86678" y="6251"/>
                </a:cubicBezTo>
                <a:lnTo>
                  <a:pt x="150971" y="125313"/>
                </a:lnTo>
                <a:cubicBezTo>
                  <a:pt x="152966" y="129004"/>
                  <a:pt x="152876" y="133469"/>
                  <a:pt x="150733" y="137071"/>
                </a:cubicBezTo>
                <a:cubicBezTo>
                  <a:pt x="148590" y="140672"/>
                  <a:pt x="144691" y="142875"/>
                  <a:pt x="140494" y="142875"/>
                </a:cubicBezTo>
                <a:lnTo>
                  <a:pt x="11906" y="142875"/>
                </a:lnTo>
                <a:cubicBezTo>
                  <a:pt x="7709" y="142875"/>
                  <a:pt x="3840" y="140672"/>
                  <a:pt x="1667" y="137071"/>
                </a:cubicBezTo>
                <a:cubicBezTo>
                  <a:pt x="-506" y="133469"/>
                  <a:pt x="-566" y="129004"/>
                  <a:pt x="1429" y="125313"/>
                </a:cubicBezTo>
                <a:lnTo>
                  <a:pt x="65723" y="6251"/>
                </a:lnTo>
                <a:cubicBezTo>
                  <a:pt x="67806" y="2411"/>
                  <a:pt x="71824" y="0"/>
                  <a:pt x="76200" y="0"/>
                </a:cubicBezTo>
                <a:close/>
                <a:moveTo>
                  <a:pt x="76200" y="50006"/>
                </a:moveTo>
                <a:cubicBezTo>
                  <a:pt x="72241" y="50006"/>
                  <a:pt x="69056" y="53191"/>
                  <a:pt x="69056" y="57150"/>
                </a:cubicBezTo>
                <a:lnTo>
                  <a:pt x="69056" y="90488"/>
                </a:lnTo>
                <a:cubicBezTo>
                  <a:pt x="69056" y="94446"/>
                  <a:pt x="72241" y="97631"/>
                  <a:pt x="76200" y="97631"/>
                </a:cubicBezTo>
                <a:cubicBezTo>
                  <a:pt x="80159" y="97631"/>
                  <a:pt x="83344" y="94446"/>
                  <a:pt x="83344" y="90488"/>
                </a:cubicBezTo>
                <a:lnTo>
                  <a:pt x="83344" y="57150"/>
                </a:lnTo>
                <a:cubicBezTo>
                  <a:pt x="83344" y="53191"/>
                  <a:pt x="80159" y="50006"/>
                  <a:pt x="76200" y="50006"/>
                </a:cubicBezTo>
                <a:close/>
                <a:moveTo>
                  <a:pt x="84147" y="114300"/>
                </a:moveTo>
                <a:cubicBezTo>
                  <a:pt x="84328" y="111350"/>
                  <a:pt x="82857" y="108543"/>
                  <a:pt x="80328" y="107014"/>
                </a:cubicBezTo>
                <a:cubicBezTo>
                  <a:pt x="77799" y="105484"/>
                  <a:pt x="74630" y="105484"/>
                  <a:pt x="72102" y="107014"/>
                </a:cubicBezTo>
                <a:cubicBezTo>
                  <a:pt x="69573" y="108543"/>
                  <a:pt x="68102" y="111350"/>
                  <a:pt x="68282" y="114300"/>
                </a:cubicBezTo>
                <a:cubicBezTo>
                  <a:pt x="68102" y="117250"/>
                  <a:pt x="69573" y="120057"/>
                  <a:pt x="72102" y="121586"/>
                </a:cubicBezTo>
                <a:cubicBezTo>
                  <a:pt x="74630" y="123116"/>
                  <a:pt x="77799" y="123116"/>
                  <a:pt x="80328" y="121586"/>
                </a:cubicBezTo>
                <a:cubicBezTo>
                  <a:pt x="82857" y="120057"/>
                  <a:pt x="84328" y="117250"/>
                  <a:pt x="84147" y="114300"/>
                </a:cubicBezTo>
                <a:close/>
              </a:path>
            </a:pathLst>
          </a:custGeom>
          <a:solidFill>
            <a:srgbClr val="D97706"/>
          </a:solidFill>
          <a:ln/>
        </p:spPr>
        <p:txBody>
          <a:bodyPr/>
          <a:lstStyle/>
          <a:p>
            <a:endParaRPr lang="en-US"/>
          </a:p>
        </p:txBody>
      </p:sp>
      <p:sp>
        <p:nvSpPr>
          <p:cNvPr id="22" name="Text 20"/>
          <p:cNvSpPr/>
          <p:nvPr/>
        </p:nvSpPr>
        <p:spPr>
          <a:xfrm>
            <a:off x="6667500" y="1562100"/>
            <a:ext cx="3619500" cy="2286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Handling spatial relationships (behind, next to, left of)</a:t>
            </a:r>
            <a:endParaRPr lang="en-US" sz="1600"/>
          </a:p>
        </p:txBody>
      </p:sp>
      <p:sp>
        <p:nvSpPr>
          <p:cNvPr id="23" name="Shape 21"/>
          <p:cNvSpPr/>
          <p:nvPr/>
        </p:nvSpPr>
        <p:spPr>
          <a:xfrm>
            <a:off x="6419850" y="1905000"/>
            <a:ext cx="152400" cy="152400"/>
          </a:xfrm>
          <a:custGeom>
            <a:avLst/>
            <a:gdLst/>
            <a:ahLst/>
            <a:cxnLst/>
            <a:rect l="l" t="t" r="r" b="b"/>
            <a:pathLst>
              <a:path w="152400" h="152400">
                <a:moveTo>
                  <a:pt x="76200" y="0"/>
                </a:moveTo>
                <a:cubicBezTo>
                  <a:pt x="80576" y="0"/>
                  <a:pt x="84594" y="2411"/>
                  <a:pt x="86678" y="6251"/>
                </a:cubicBezTo>
                <a:lnTo>
                  <a:pt x="150971" y="125313"/>
                </a:lnTo>
                <a:cubicBezTo>
                  <a:pt x="152966" y="129004"/>
                  <a:pt x="152876" y="133469"/>
                  <a:pt x="150733" y="137071"/>
                </a:cubicBezTo>
                <a:cubicBezTo>
                  <a:pt x="148590" y="140672"/>
                  <a:pt x="144691" y="142875"/>
                  <a:pt x="140494" y="142875"/>
                </a:cubicBezTo>
                <a:lnTo>
                  <a:pt x="11906" y="142875"/>
                </a:lnTo>
                <a:cubicBezTo>
                  <a:pt x="7709" y="142875"/>
                  <a:pt x="3840" y="140672"/>
                  <a:pt x="1667" y="137071"/>
                </a:cubicBezTo>
                <a:cubicBezTo>
                  <a:pt x="-506" y="133469"/>
                  <a:pt x="-566" y="129004"/>
                  <a:pt x="1429" y="125313"/>
                </a:cubicBezTo>
                <a:lnTo>
                  <a:pt x="65723" y="6251"/>
                </a:lnTo>
                <a:cubicBezTo>
                  <a:pt x="67806" y="2411"/>
                  <a:pt x="71824" y="0"/>
                  <a:pt x="76200" y="0"/>
                </a:cubicBezTo>
                <a:close/>
                <a:moveTo>
                  <a:pt x="76200" y="50006"/>
                </a:moveTo>
                <a:cubicBezTo>
                  <a:pt x="72241" y="50006"/>
                  <a:pt x="69056" y="53191"/>
                  <a:pt x="69056" y="57150"/>
                </a:cubicBezTo>
                <a:lnTo>
                  <a:pt x="69056" y="90488"/>
                </a:lnTo>
                <a:cubicBezTo>
                  <a:pt x="69056" y="94446"/>
                  <a:pt x="72241" y="97631"/>
                  <a:pt x="76200" y="97631"/>
                </a:cubicBezTo>
                <a:cubicBezTo>
                  <a:pt x="80159" y="97631"/>
                  <a:pt x="83344" y="94446"/>
                  <a:pt x="83344" y="90488"/>
                </a:cubicBezTo>
                <a:lnTo>
                  <a:pt x="83344" y="57150"/>
                </a:lnTo>
                <a:cubicBezTo>
                  <a:pt x="83344" y="53191"/>
                  <a:pt x="80159" y="50006"/>
                  <a:pt x="76200" y="50006"/>
                </a:cubicBezTo>
                <a:close/>
                <a:moveTo>
                  <a:pt x="84147" y="114300"/>
                </a:moveTo>
                <a:cubicBezTo>
                  <a:pt x="84328" y="111350"/>
                  <a:pt x="82857" y="108543"/>
                  <a:pt x="80328" y="107014"/>
                </a:cubicBezTo>
                <a:cubicBezTo>
                  <a:pt x="77799" y="105484"/>
                  <a:pt x="74630" y="105484"/>
                  <a:pt x="72102" y="107014"/>
                </a:cubicBezTo>
                <a:cubicBezTo>
                  <a:pt x="69573" y="108543"/>
                  <a:pt x="68102" y="111350"/>
                  <a:pt x="68282" y="114300"/>
                </a:cubicBezTo>
                <a:cubicBezTo>
                  <a:pt x="68102" y="117250"/>
                  <a:pt x="69573" y="120057"/>
                  <a:pt x="72102" y="121586"/>
                </a:cubicBezTo>
                <a:cubicBezTo>
                  <a:pt x="74630" y="123116"/>
                  <a:pt x="77799" y="123116"/>
                  <a:pt x="80328" y="121586"/>
                </a:cubicBezTo>
                <a:cubicBezTo>
                  <a:pt x="82857" y="120057"/>
                  <a:pt x="84328" y="117250"/>
                  <a:pt x="84147" y="114300"/>
                </a:cubicBezTo>
                <a:close/>
              </a:path>
            </a:pathLst>
          </a:custGeom>
          <a:solidFill>
            <a:srgbClr val="D97706"/>
          </a:solidFill>
          <a:ln/>
        </p:spPr>
        <p:txBody>
          <a:bodyPr/>
          <a:lstStyle/>
          <a:p>
            <a:endParaRPr lang="en-US"/>
          </a:p>
        </p:txBody>
      </p:sp>
      <p:sp>
        <p:nvSpPr>
          <p:cNvPr id="24" name="Text 22"/>
          <p:cNvSpPr/>
          <p:nvPr/>
        </p:nvSpPr>
        <p:spPr>
          <a:xfrm>
            <a:off x="6667500" y="1866900"/>
            <a:ext cx="3114675" cy="2286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Understanding attributes (color, size, clothing)</a:t>
            </a:r>
            <a:endParaRPr lang="en-US" sz="1600"/>
          </a:p>
        </p:txBody>
      </p:sp>
      <p:sp>
        <p:nvSpPr>
          <p:cNvPr id="25" name="Shape 23"/>
          <p:cNvSpPr/>
          <p:nvPr/>
        </p:nvSpPr>
        <p:spPr>
          <a:xfrm>
            <a:off x="6419850" y="2209800"/>
            <a:ext cx="152400" cy="152400"/>
          </a:xfrm>
          <a:custGeom>
            <a:avLst/>
            <a:gdLst/>
            <a:ahLst/>
            <a:cxnLst/>
            <a:rect l="l" t="t" r="r" b="b"/>
            <a:pathLst>
              <a:path w="152400" h="152400">
                <a:moveTo>
                  <a:pt x="76200" y="0"/>
                </a:moveTo>
                <a:cubicBezTo>
                  <a:pt x="80576" y="0"/>
                  <a:pt x="84594" y="2411"/>
                  <a:pt x="86678" y="6251"/>
                </a:cubicBezTo>
                <a:lnTo>
                  <a:pt x="150971" y="125313"/>
                </a:lnTo>
                <a:cubicBezTo>
                  <a:pt x="152966" y="129004"/>
                  <a:pt x="152876" y="133469"/>
                  <a:pt x="150733" y="137071"/>
                </a:cubicBezTo>
                <a:cubicBezTo>
                  <a:pt x="148590" y="140672"/>
                  <a:pt x="144691" y="142875"/>
                  <a:pt x="140494" y="142875"/>
                </a:cubicBezTo>
                <a:lnTo>
                  <a:pt x="11906" y="142875"/>
                </a:lnTo>
                <a:cubicBezTo>
                  <a:pt x="7709" y="142875"/>
                  <a:pt x="3840" y="140672"/>
                  <a:pt x="1667" y="137071"/>
                </a:cubicBezTo>
                <a:cubicBezTo>
                  <a:pt x="-506" y="133469"/>
                  <a:pt x="-566" y="129004"/>
                  <a:pt x="1429" y="125313"/>
                </a:cubicBezTo>
                <a:lnTo>
                  <a:pt x="65723" y="6251"/>
                </a:lnTo>
                <a:cubicBezTo>
                  <a:pt x="67806" y="2411"/>
                  <a:pt x="71824" y="0"/>
                  <a:pt x="76200" y="0"/>
                </a:cubicBezTo>
                <a:close/>
                <a:moveTo>
                  <a:pt x="76200" y="50006"/>
                </a:moveTo>
                <a:cubicBezTo>
                  <a:pt x="72241" y="50006"/>
                  <a:pt x="69056" y="53191"/>
                  <a:pt x="69056" y="57150"/>
                </a:cubicBezTo>
                <a:lnTo>
                  <a:pt x="69056" y="90488"/>
                </a:lnTo>
                <a:cubicBezTo>
                  <a:pt x="69056" y="94446"/>
                  <a:pt x="72241" y="97631"/>
                  <a:pt x="76200" y="97631"/>
                </a:cubicBezTo>
                <a:cubicBezTo>
                  <a:pt x="80159" y="97631"/>
                  <a:pt x="83344" y="94446"/>
                  <a:pt x="83344" y="90488"/>
                </a:cubicBezTo>
                <a:lnTo>
                  <a:pt x="83344" y="57150"/>
                </a:lnTo>
                <a:cubicBezTo>
                  <a:pt x="83344" y="53191"/>
                  <a:pt x="80159" y="50006"/>
                  <a:pt x="76200" y="50006"/>
                </a:cubicBezTo>
                <a:close/>
                <a:moveTo>
                  <a:pt x="84147" y="114300"/>
                </a:moveTo>
                <a:cubicBezTo>
                  <a:pt x="84328" y="111350"/>
                  <a:pt x="82857" y="108543"/>
                  <a:pt x="80328" y="107014"/>
                </a:cubicBezTo>
                <a:cubicBezTo>
                  <a:pt x="77799" y="105484"/>
                  <a:pt x="74630" y="105484"/>
                  <a:pt x="72102" y="107014"/>
                </a:cubicBezTo>
                <a:cubicBezTo>
                  <a:pt x="69573" y="108543"/>
                  <a:pt x="68102" y="111350"/>
                  <a:pt x="68282" y="114300"/>
                </a:cubicBezTo>
                <a:cubicBezTo>
                  <a:pt x="68102" y="117250"/>
                  <a:pt x="69573" y="120057"/>
                  <a:pt x="72102" y="121586"/>
                </a:cubicBezTo>
                <a:cubicBezTo>
                  <a:pt x="74630" y="123116"/>
                  <a:pt x="77799" y="123116"/>
                  <a:pt x="80328" y="121586"/>
                </a:cubicBezTo>
                <a:cubicBezTo>
                  <a:pt x="82857" y="120057"/>
                  <a:pt x="84328" y="117250"/>
                  <a:pt x="84147" y="114300"/>
                </a:cubicBezTo>
                <a:close/>
              </a:path>
            </a:pathLst>
          </a:custGeom>
          <a:solidFill>
            <a:srgbClr val="D97706"/>
          </a:solidFill>
          <a:ln/>
        </p:spPr>
        <p:txBody>
          <a:bodyPr/>
          <a:lstStyle/>
          <a:p>
            <a:endParaRPr lang="en-US"/>
          </a:p>
        </p:txBody>
      </p:sp>
      <p:sp>
        <p:nvSpPr>
          <p:cNvPr id="26" name="Text 24"/>
          <p:cNvSpPr/>
          <p:nvPr/>
        </p:nvSpPr>
        <p:spPr>
          <a:xfrm>
            <a:off x="6667500" y="2171700"/>
            <a:ext cx="3248025" cy="2286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Disambiguating between multiple similar objects</a:t>
            </a:r>
            <a:endParaRPr lang="en-US" sz="1600"/>
          </a:p>
        </p:txBody>
      </p:sp>
      <p:sp>
        <p:nvSpPr>
          <p:cNvPr id="27" name="Shape 25"/>
          <p:cNvSpPr/>
          <p:nvPr/>
        </p:nvSpPr>
        <p:spPr>
          <a:xfrm>
            <a:off x="6210300" y="2705100"/>
            <a:ext cx="5600700" cy="3771900"/>
          </a:xfrm>
          <a:custGeom>
            <a:avLst/>
            <a:gdLst/>
            <a:ahLst/>
            <a:cxnLst/>
            <a:rect l="l" t="t" r="r" b="b"/>
            <a:pathLst>
              <a:path w="5600700" h="3771900">
                <a:moveTo>
                  <a:pt x="0" y="0"/>
                </a:moveTo>
                <a:lnTo>
                  <a:pt x="5600700" y="0"/>
                </a:lnTo>
                <a:lnTo>
                  <a:pt x="5600700" y="3771900"/>
                </a:lnTo>
                <a:lnTo>
                  <a:pt x="0" y="3771900"/>
                </a:lnTo>
                <a:lnTo>
                  <a:pt x="0" y="0"/>
                </a:lnTo>
                <a:close/>
              </a:path>
            </a:pathLst>
          </a:custGeom>
          <a:solidFill>
            <a:srgbClr val="F9FAFB"/>
          </a:solidFill>
          <a:ln/>
        </p:spPr>
        <p:txBody>
          <a:bodyPr/>
          <a:lstStyle/>
          <a:p>
            <a:endParaRPr lang="en-US"/>
          </a:p>
        </p:txBody>
      </p:sp>
      <p:sp>
        <p:nvSpPr>
          <p:cNvPr id="28" name="Shape 26"/>
          <p:cNvSpPr/>
          <p:nvPr/>
        </p:nvSpPr>
        <p:spPr>
          <a:xfrm>
            <a:off x="8782050" y="3600450"/>
            <a:ext cx="457200" cy="457200"/>
          </a:xfrm>
          <a:custGeom>
            <a:avLst/>
            <a:gdLst/>
            <a:ahLst/>
            <a:cxnLst/>
            <a:rect l="l" t="t" r="r" b="b"/>
            <a:pathLst>
              <a:path w="457200" h="457200">
                <a:moveTo>
                  <a:pt x="371475" y="185738"/>
                </a:moveTo>
                <a:cubicBezTo>
                  <a:pt x="371475" y="226725"/>
                  <a:pt x="358170" y="264587"/>
                  <a:pt x="335756" y="295305"/>
                </a:cubicBezTo>
                <a:lnTo>
                  <a:pt x="448806" y="408444"/>
                </a:lnTo>
                <a:cubicBezTo>
                  <a:pt x="459968" y="419606"/>
                  <a:pt x="459968" y="437733"/>
                  <a:pt x="448806" y="448895"/>
                </a:cubicBezTo>
                <a:cubicBezTo>
                  <a:pt x="437644" y="460058"/>
                  <a:pt x="419517" y="460058"/>
                  <a:pt x="408355" y="448895"/>
                </a:cubicBezTo>
                <a:lnTo>
                  <a:pt x="295305" y="335756"/>
                </a:lnTo>
                <a:cubicBezTo>
                  <a:pt x="264587" y="358170"/>
                  <a:pt x="226725" y="371475"/>
                  <a:pt x="185738" y="371475"/>
                </a:cubicBezTo>
                <a:cubicBezTo>
                  <a:pt x="83135" y="371475"/>
                  <a:pt x="0" y="288340"/>
                  <a:pt x="0" y="185738"/>
                </a:cubicBezTo>
                <a:cubicBezTo>
                  <a:pt x="0" y="83135"/>
                  <a:pt x="83135" y="0"/>
                  <a:pt x="185738" y="0"/>
                </a:cubicBezTo>
                <a:cubicBezTo>
                  <a:pt x="288340" y="0"/>
                  <a:pt x="371475" y="83135"/>
                  <a:pt x="371475" y="185738"/>
                </a:cubicBezTo>
                <a:close/>
                <a:moveTo>
                  <a:pt x="257175" y="157163"/>
                </a:moveTo>
                <a:cubicBezTo>
                  <a:pt x="257175" y="117693"/>
                  <a:pt x="225207" y="85725"/>
                  <a:pt x="185738" y="85725"/>
                </a:cubicBezTo>
                <a:cubicBezTo>
                  <a:pt x="146268" y="85725"/>
                  <a:pt x="114300" y="117693"/>
                  <a:pt x="114300" y="157163"/>
                </a:cubicBezTo>
                <a:cubicBezTo>
                  <a:pt x="114300" y="200739"/>
                  <a:pt x="155823" y="256818"/>
                  <a:pt x="175558" y="280928"/>
                </a:cubicBezTo>
                <a:cubicBezTo>
                  <a:pt x="180915" y="287447"/>
                  <a:pt x="190560" y="287447"/>
                  <a:pt x="195828" y="280928"/>
                </a:cubicBezTo>
                <a:cubicBezTo>
                  <a:pt x="215563" y="256818"/>
                  <a:pt x="257086" y="200739"/>
                  <a:pt x="257086" y="157163"/>
                </a:cubicBezTo>
                <a:close/>
                <a:moveTo>
                  <a:pt x="157163" y="157163"/>
                </a:moveTo>
                <a:cubicBezTo>
                  <a:pt x="157163" y="141392"/>
                  <a:pt x="169967" y="128588"/>
                  <a:pt x="185738" y="128588"/>
                </a:cubicBezTo>
                <a:cubicBezTo>
                  <a:pt x="201508" y="128588"/>
                  <a:pt x="214313" y="141392"/>
                  <a:pt x="214313" y="157163"/>
                </a:cubicBezTo>
                <a:cubicBezTo>
                  <a:pt x="214313" y="172933"/>
                  <a:pt x="201508" y="185738"/>
                  <a:pt x="185738" y="185738"/>
                </a:cubicBezTo>
                <a:cubicBezTo>
                  <a:pt x="169967" y="185738"/>
                  <a:pt x="157163" y="172933"/>
                  <a:pt x="157163" y="157163"/>
                </a:cubicBezTo>
                <a:close/>
              </a:path>
            </a:pathLst>
          </a:custGeom>
          <a:solidFill>
            <a:srgbClr val="8B0000"/>
          </a:solidFill>
          <a:ln/>
        </p:spPr>
        <p:txBody>
          <a:bodyPr/>
          <a:lstStyle/>
          <a:p>
            <a:endParaRPr lang="en-US"/>
          </a:p>
        </p:txBody>
      </p:sp>
      <p:sp>
        <p:nvSpPr>
          <p:cNvPr id="29" name="Text 27"/>
          <p:cNvSpPr/>
          <p:nvPr/>
        </p:nvSpPr>
        <p:spPr>
          <a:xfrm>
            <a:off x="6829425" y="4171950"/>
            <a:ext cx="4362450" cy="266700"/>
          </a:xfrm>
          <a:prstGeom prst="rect">
            <a:avLst/>
          </a:prstGeom>
          <a:noFill/>
          <a:ln/>
        </p:spPr>
        <p:txBody>
          <a:bodyPr wrap="square" lIns="0" tIns="0" rIns="0" bIns="0" rtlCol="0" anchor="ctr"/>
          <a:lstStyle/>
          <a:p>
            <a:pPr algn="ctr">
              <a:lnSpc>
                <a:spcPct val="120000"/>
              </a:lnSpc>
            </a:pPr>
            <a:r>
              <a:rPr lang="en-US" sz="1500" b="1">
                <a:solidFill>
                  <a:srgbClr val="1F2937"/>
                </a:solidFill>
                <a:latin typeface="Sorts Mill Goudy" pitchFamily="34" charset="0"/>
                <a:ea typeface="Sorts Mill Goudy" pitchFamily="34" charset="-122"/>
                <a:cs typeface="Sorts Mill Goudy" pitchFamily="34" charset="-120"/>
              </a:rPr>
              <a:t>Complex Understanding</a:t>
            </a:r>
            <a:endParaRPr lang="en-US" sz="1600"/>
          </a:p>
        </p:txBody>
      </p:sp>
      <p:sp>
        <p:nvSpPr>
          <p:cNvPr id="30" name="Shape 28"/>
          <p:cNvSpPr/>
          <p:nvPr/>
        </p:nvSpPr>
        <p:spPr>
          <a:xfrm>
            <a:off x="6877050" y="4591050"/>
            <a:ext cx="4267200" cy="990600"/>
          </a:xfrm>
          <a:custGeom>
            <a:avLst/>
            <a:gdLst/>
            <a:ahLst/>
            <a:cxnLst/>
            <a:rect l="l" t="t" r="r" b="b"/>
            <a:pathLst>
              <a:path w="4267200" h="990600">
                <a:moveTo>
                  <a:pt x="76197" y="0"/>
                </a:moveTo>
                <a:lnTo>
                  <a:pt x="4191003" y="0"/>
                </a:lnTo>
                <a:cubicBezTo>
                  <a:pt x="4233085" y="0"/>
                  <a:pt x="4267200" y="34115"/>
                  <a:pt x="4267200" y="76197"/>
                </a:cubicBezTo>
                <a:lnTo>
                  <a:pt x="4267200" y="914403"/>
                </a:lnTo>
                <a:cubicBezTo>
                  <a:pt x="4267200" y="956485"/>
                  <a:pt x="4233085" y="990600"/>
                  <a:pt x="4191003" y="990600"/>
                </a:cubicBezTo>
                <a:lnTo>
                  <a:pt x="76197" y="990600"/>
                </a:lnTo>
                <a:cubicBezTo>
                  <a:pt x="34115" y="990600"/>
                  <a:pt x="0" y="956485"/>
                  <a:pt x="0" y="914403"/>
                </a:cubicBezTo>
                <a:lnTo>
                  <a:pt x="0" y="76197"/>
                </a:lnTo>
                <a:cubicBezTo>
                  <a:pt x="0" y="34143"/>
                  <a:pt x="34143" y="0"/>
                  <a:pt x="76197" y="0"/>
                </a:cubicBezTo>
                <a:close/>
              </a:path>
            </a:pathLst>
          </a:custGeom>
          <a:solidFill>
            <a:srgbClr val="FEF3C7"/>
          </a:solidFill>
          <a:ln/>
        </p:spPr>
        <p:txBody>
          <a:bodyPr/>
          <a:lstStyle/>
          <a:p>
            <a:endParaRPr lang="en-US"/>
          </a:p>
        </p:txBody>
      </p:sp>
      <p:sp>
        <p:nvSpPr>
          <p:cNvPr id="31" name="Text 29"/>
          <p:cNvSpPr/>
          <p:nvPr/>
        </p:nvSpPr>
        <p:spPr>
          <a:xfrm>
            <a:off x="6991350" y="4743450"/>
            <a:ext cx="4038600" cy="685800"/>
          </a:xfrm>
          <a:prstGeom prst="rect">
            <a:avLst/>
          </a:prstGeom>
          <a:noFill/>
          <a:ln/>
        </p:spPr>
        <p:txBody>
          <a:bodyPr wrap="square" lIns="0" tIns="0" rIns="0" bIns="0" rtlCol="0" anchor="ctr"/>
          <a:lstStyle/>
          <a:p>
            <a:pPr algn="ctr">
              <a:lnSpc>
                <a:spcPct val="130000"/>
              </a:lnSpc>
            </a:pPr>
            <a:r>
              <a:rPr lang="en-US" sz="1200">
                <a:solidFill>
                  <a:srgbClr val="1F2937"/>
                </a:solidFill>
                <a:latin typeface="Sorts Mill Goudy" pitchFamily="34" charset="0"/>
                <a:ea typeface="Sorts Mill Goudy" pitchFamily="34" charset="-122"/>
                <a:cs typeface="Sorts Mill Goudy" pitchFamily="34" charset="-120"/>
              </a:rPr>
              <a:t>REC requires deep understanding of both language and vision to correctly identify the referred object among potentially many similar candidates.</a:t>
            </a:r>
            <a:endParaRPr lang="en-US" sz="160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data flow&#10;&#10;AI-generated content may be incorrect.">
            <a:extLst>
              <a:ext uri="{FF2B5EF4-FFF2-40B4-BE49-F238E27FC236}">
                <a16:creationId xmlns:a16="http://schemas.microsoft.com/office/drawing/2014/main" id="{A43DEDE3-0D8D-7569-DF5C-D55CA10192C8}"/>
              </a:ext>
            </a:extLst>
          </p:cNvPr>
          <p:cNvPicPr>
            <a:picLocks noChangeAspect="1"/>
          </p:cNvPicPr>
          <p:nvPr/>
        </p:nvPicPr>
        <p:blipFill>
          <a:blip r:embed="rId2"/>
          <a:srcRect b="4962"/>
          <a:stretch>
            <a:fillRect/>
          </a:stretch>
        </p:blipFill>
        <p:spPr>
          <a:xfrm>
            <a:off x="152400" y="705803"/>
            <a:ext cx="11826240" cy="6147405"/>
          </a:xfrm>
          <a:prstGeom prst="rect">
            <a:avLst/>
          </a:prstGeom>
        </p:spPr>
      </p:pic>
    </p:spTree>
    <p:extLst>
      <p:ext uri="{BB962C8B-B14F-4D97-AF65-F5344CB8AC3E}">
        <p14:creationId xmlns:p14="http://schemas.microsoft.com/office/powerpoint/2010/main" val="2817115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F85155-8CDD-CE1E-6A9F-20BCD0B2982F}"/>
              </a:ext>
            </a:extLst>
          </p:cNvPr>
          <p:cNvSpPr txBox="1"/>
          <p:nvPr/>
        </p:nvSpPr>
        <p:spPr>
          <a:xfrm>
            <a:off x="0" y="467360"/>
            <a:ext cx="864616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41413"/>
                </a:solidFill>
                <a:latin typeface="Anthropic Sans"/>
                <a:ea typeface="Anthropic Sans"/>
                <a:cs typeface="Anthropic Sans"/>
              </a:rPr>
              <a:t>Final output — boxes and labels from patch-level predictions</a:t>
            </a:r>
            <a:endParaRPr lang="en-US" sz="2400" b="1">
              <a:ea typeface="Calibri"/>
              <a:cs typeface="Calibri"/>
            </a:endParaRPr>
          </a:p>
        </p:txBody>
      </p:sp>
      <p:sp>
        <p:nvSpPr>
          <p:cNvPr id="3" name="TextBox 2">
            <a:extLst>
              <a:ext uri="{FF2B5EF4-FFF2-40B4-BE49-F238E27FC236}">
                <a16:creationId xmlns:a16="http://schemas.microsoft.com/office/drawing/2014/main" id="{E3E27653-F1EF-60F6-CBC6-860D7E7D2817}"/>
              </a:ext>
            </a:extLst>
          </p:cNvPr>
          <p:cNvSpPr txBox="1"/>
          <p:nvPr/>
        </p:nvSpPr>
        <p:spPr>
          <a:xfrm>
            <a:off x="0" y="1143134"/>
            <a:ext cx="6988341"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085041"/>
                </a:solidFill>
                <a:latin typeface="Calibri"/>
                <a:ea typeface="Calibri"/>
                <a:cs typeface="Calibri"/>
              </a:rPr>
              <a:t>Detection 1: "cat"</a:t>
            </a:r>
            <a:r>
              <a:rPr lang="en-US" sz="1600" b="1">
                <a:solidFill>
                  <a:srgbClr val="141413"/>
                </a:solidFill>
                <a:latin typeface="Calibri"/>
                <a:ea typeface="Calibri"/>
                <a:cs typeface="Calibri"/>
              </a:rPr>
              <a:t>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Source patch: (8,10) — the fur patch with highest cat score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Box: [cx=0.30, cy=0.40, w=0.21, h=0.26]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 pixels: x:[109..243], y:[186..352] ← cat region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Score: 0.690 (sigmoid of cosine similarity)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The box MLP on this patch has learned to expand the box beyond the 32×32 patch to cover the whole cat (w=0.21 &gt; </a:t>
            </a:r>
            <a:r>
              <a:rPr lang="en-US" sz="1600" err="1">
                <a:solidFill>
                  <a:srgbClr val="141413"/>
                </a:solidFill>
                <a:latin typeface="Calibri"/>
                <a:ea typeface="Calibri"/>
                <a:cs typeface="Calibri"/>
              </a:rPr>
              <a:t>patch_width</a:t>
            </a:r>
            <a:r>
              <a:rPr lang="en-US" sz="1600">
                <a:solidFill>
                  <a:srgbClr val="141413"/>
                </a:solidFill>
                <a:latin typeface="Calibri"/>
                <a:ea typeface="Calibri"/>
                <a:cs typeface="Calibri"/>
              </a:rPr>
              <a:t>=0.042) </a:t>
            </a:r>
            <a:endParaRPr lang="en-US" sz="1600">
              <a:solidFill>
                <a:srgbClr val="000000"/>
              </a:solidFill>
              <a:latin typeface="Calibri"/>
              <a:ea typeface="Calibri"/>
              <a:cs typeface="Calibri"/>
            </a:endParaRPr>
          </a:p>
          <a:p>
            <a:endParaRPr lang="en-US" sz="1600">
              <a:solidFill>
                <a:srgbClr val="0C447C"/>
              </a:solidFill>
              <a:latin typeface="Calibri"/>
              <a:ea typeface="Calibri"/>
              <a:cs typeface="Calibri"/>
            </a:endParaRPr>
          </a:p>
          <a:p>
            <a:r>
              <a:rPr lang="en-US" sz="1600" b="1">
                <a:solidFill>
                  <a:srgbClr val="0C447C"/>
                </a:solidFill>
                <a:latin typeface="Calibri"/>
                <a:ea typeface="Calibri"/>
                <a:cs typeface="Calibri"/>
              </a:rPr>
              <a:t>Detection 2: "cup"</a:t>
            </a:r>
            <a:r>
              <a:rPr lang="en-US" sz="1600" b="1">
                <a:solidFill>
                  <a:srgbClr val="141413"/>
                </a:solidFill>
                <a:latin typeface="Calibri"/>
                <a:ea typeface="Calibri"/>
                <a:cs typeface="Calibri"/>
              </a:rPr>
              <a:t>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Source patch: (12,19) — the cup rim patch with highest cup score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Box: [cx=0.55, cy=0.29, w=0.16, h=0.21]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 pixels: x:[304..406], y:[129..193] ← cup region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Score: 0.694 </a:t>
            </a:r>
            <a:endParaRPr lang="en-US" sz="1600">
              <a:solidFill>
                <a:srgbClr val="000000"/>
              </a:solidFill>
              <a:latin typeface="Calibri"/>
              <a:ea typeface="Calibri"/>
              <a:cs typeface="Calibri"/>
            </a:endParaRPr>
          </a:p>
          <a:p>
            <a:endParaRPr lang="en-US" sz="1600">
              <a:solidFill>
                <a:srgbClr val="A32D2D"/>
              </a:solidFill>
              <a:latin typeface="Calibri"/>
              <a:ea typeface="Calibri"/>
              <a:cs typeface="Calibri"/>
            </a:endParaRPr>
          </a:p>
          <a:p>
            <a:r>
              <a:rPr lang="en-US" sz="1600" b="1">
                <a:solidFill>
                  <a:srgbClr val="A32D2D"/>
                </a:solidFill>
                <a:latin typeface="Calibri"/>
                <a:ea typeface="Calibri"/>
                <a:cs typeface="Calibri"/>
              </a:rPr>
              <a:t>"person" — ideally no detection:</a:t>
            </a:r>
            <a:r>
              <a:rPr lang="en-US" sz="1600" b="1">
                <a:solidFill>
                  <a:srgbClr val="141413"/>
                </a:solidFill>
                <a:latin typeface="Calibri"/>
                <a:ea typeface="Calibri"/>
                <a:cs typeface="Calibri"/>
              </a:rPr>
              <a:t> </a:t>
            </a:r>
            <a:endParaRPr lang="en-US" sz="1600" b="1">
              <a:solidFill>
                <a:srgbClr val="000000"/>
              </a:solidFill>
              <a:latin typeface="Calibri"/>
              <a:ea typeface="Calibri"/>
              <a:cs typeface="Calibri"/>
            </a:endParaRPr>
          </a:p>
          <a:p>
            <a:r>
              <a:rPr lang="en-US" sz="1600">
                <a:solidFill>
                  <a:srgbClr val="141413"/>
                </a:solidFill>
                <a:latin typeface="Calibri"/>
                <a:ea typeface="Calibri"/>
                <a:cs typeface="Calibri"/>
              </a:rPr>
              <a:t> At threshold=0.60: patch(8,10) scores 0.598 → dropped ✓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 At threshold=0.50: patch(8,10) scores 0.598 → kept as "person" ✗ false positive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 OWL-</a:t>
            </a:r>
            <a:r>
              <a:rPr lang="en-US" sz="1600" err="1">
                <a:solidFill>
                  <a:srgbClr val="141413"/>
                </a:solidFill>
                <a:latin typeface="Calibri"/>
                <a:ea typeface="Calibri"/>
                <a:cs typeface="Calibri"/>
              </a:rPr>
              <a:t>ViT</a:t>
            </a:r>
            <a:r>
              <a:rPr lang="en-US" sz="1600">
                <a:solidFill>
                  <a:srgbClr val="141413"/>
                </a:solidFill>
                <a:latin typeface="Calibri"/>
                <a:ea typeface="Calibri"/>
                <a:cs typeface="Calibri"/>
              </a:rPr>
              <a:t> requires careful threshold tuning to suppress absent categories.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 Unlike Grounding DINO (structural suppression via no image grounding), </a:t>
            </a:r>
            <a:endParaRPr lang="en-US" sz="1600">
              <a:solidFill>
                <a:srgbClr val="000000"/>
              </a:solidFill>
              <a:latin typeface="Calibri"/>
              <a:ea typeface="Calibri"/>
              <a:cs typeface="Calibri"/>
            </a:endParaRPr>
          </a:p>
          <a:p>
            <a:r>
              <a:rPr lang="en-US" sz="1600">
                <a:solidFill>
                  <a:srgbClr val="141413"/>
                </a:solidFill>
                <a:latin typeface="Calibri"/>
                <a:ea typeface="Calibri"/>
                <a:cs typeface="Calibri"/>
              </a:rPr>
              <a:t> OWL-</a:t>
            </a:r>
            <a:r>
              <a:rPr lang="en-US" sz="1600" err="1">
                <a:solidFill>
                  <a:srgbClr val="141413"/>
                </a:solidFill>
                <a:latin typeface="Calibri"/>
                <a:ea typeface="Calibri"/>
                <a:cs typeface="Calibri"/>
              </a:rPr>
              <a:t>ViT</a:t>
            </a:r>
            <a:r>
              <a:rPr lang="en-US" sz="1600">
                <a:solidFill>
                  <a:srgbClr val="141413"/>
                </a:solidFill>
                <a:latin typeface="Calibri"/>
                <a:ea typeface="Calibri"/>
                <a:cs typeface="Calibri"/>
              </a:rPr>
              <a:t> relies purely on the threshold. </a:t>
            </a:r>
            <a:endParaRPr lang="en-US" sz="1600">
              <a:solidFill>
                <a:srgbClr val="000000"/>
              </a:solidFill>
              <a:latin typeface="Calibri"/>
              <a:ea typeface="Calibri"/>
              <a:cs typeface="Calibri"/>
            </a:endParaRPr>
          </a:p>
        </p:txBody>
      </p:sp>
      <p:sp>
        <p:nvSpPr>
          <p:cNvPr id="4" name="TextBox 3">
            <a:extLst>
              <a:ext uri="{FF2B5EF4-FFF2-40B4-BE49-F238E27FC236}">
                <a16:creationId xmlns:a16="http://schemas.microsoft.com/office/drawing/2014/main" id="{D45786F7-3D0A-ECCD-FCD2-A6BAB9C13921}"/>
              </a:ext>
            </a:extLst>
          </p:cNvPr>
          <p:cNvSpPr txBox="1"/>
          <p:nvPr/>
        </p:nvSpPr>
        <p:spPr>
          <a:xfrm>
            <a:off x="6856262" y="1719580"/>
            <a:ext cx="5335738"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600" b="1" baseline="0">
                <a:solidFill>
                  <a:srgbClr val="854F0B"/>
                </a:solidFill>
                <a:latin typeface="Calibri"/>
                <a:ea typeface="Segoe UI"/>
                <a:cs typeface="Segoe UI"/>
              </a:rPr>
              <a:t>Summary of OWL-</a:t>
            </a:r>
            <a:r>
              <a:rPr lang="en-US" sz="1600" b="1" baseline="0" err="1">
                <a:solidFill>
                  <a:srgbClr val="854F0B"/>
                </a:solidFill>
                <a:latin typeface="Calibri"/>
                <a:ea typeface="Segoe UI"/>
                <a:cs typeface="Segoe UI"/>
              </a:rPr>
              <a:t>ViT's</a:t>
            </a:r>
            <a:r>
              <a:rPr lang="en-US" sz="1600" b="1" baseline="0">
                <a:solidFill>
                  <a:srgbClr val="854F0B"/>
                </a:solidFill>
                <a:latin typeface="Calibri"/>
                <a:ea typeface="Segoe UI"/>
                <a:cs typeface="Segoe UI"/>
              </a:rPr>
              <a:t> pipeline on this example:</a:t>
            </a:r>
            <a:r>
              <a:rPr lang="en-US" sz="1600" b="1" baseline="0">
                <a:solidFill>
                  <a:srgbClr val="141413"/>
                </a:solidFill>
                <a:latin typeface="Calibri"/>
                <a:ea typeface="Segoe UI"/>
                <a:cs typeface="Segoe UI"/>
              </a:rPr>
              <a:t> </a:t>
            </a:r>
            <a:r>
              <a:rPr lang="en-US" sz="1600" b="1">
                <a:latin typeface="Calibri"/>
                <a:ea typeface="Segoe UI"/>
                <a:cs typeface="Segoe UI"/>
              </a:rPr>
              <a:t>​</a:t>
            </a:r>
          </a:p>
          <a:p>
            <a:pPr rtl="0"/>
            <a:r>
              <a:rPr lang="en-US" sz="1600" baseline="0">
                <a:solidFill>
                  <a:srgbClr val="141413"/>
                </a:solidFill>
                <a:latin typeface="Calibri"/>
                <a:ea typeface="Segoe UI"/>
                <a:cs typeface="Segoe UI"/>
              </a:rPr>
              <a:t> Stage 0: Image patches (576) + 3 separate text queries </a:t>
            </a:r>
            <a:r>
              <a:rPr lang="en-US" sz="1600">
                <a:latin typeface="Calibri"/>
                <a:ea typeface="Segoe UI"/>
                <a:cs typeface="Segoe UI"/>
              </a:rPr>
              <a:t>​</a:t>
            </a:r>
          </a:p>
          <a:p>
            <a:pPr rtl="0"/>
            <a:r>
              <a:rPr lang="en-US" sz="1600" baseline="0">
                <a:solidFill>
                  <a:srgbClr val="141413"/>
                </a:solidFill>
                <a:latin typeface="Calibri"/>
                <a:ea typeface="Segoe UI"/>
                <a:cs typeface="Segoe UI"/>
              </a:rPr>
              <a:t> Stage 1: CLIP image encoder → 576 patch tokens [576, 512] </a:t>
            </a:r>
            <a:r>
              <a:rPr lang="en-US" sz="1600">
                <a:latin typeface="Calibri"/>
                <a:ea typeface="Segoe UI"/>
                <a:cs typeface="Segoe UI"/>
              </a:rPr>
              <a:t>​</a:t>
            </a:r>
          </a:p>
          <a:p>
            <a:pPr rtl="0"/>
            <a:r>
              <a:rPr lang="en-US" sz="1600" baseline="0">
                <a:solidFill>
                  <a:srgbClr val="141413"/>
                </a:solidFill>
                <a:latin typeface="Calibri"/>
                <a:ea typeface="Segoe UI"/>
                <a:cs typeface="Segoe UI"/>
              </a:rPr>
              <a:t> Stage 2: CLIP text encoder → 3 query vectors [3, 512] </a:t>
            </a:r>
            <a:r>
              <a:rPr lang="en-US" sz="1600">
                <a:latin typeface="Calibri"/>
                <a:ea typeface="Segoe UI"/>
                <a:cs typeface="Segoe UI"/>
              </a:rPr>
              <a:t>​</a:t>
            </a:r>
          </a:p>
          <a:p>
            <a:pPr rtl="0"/>
            <a:r>
              <a:rPr lang="en-US" sz="1600" baseline="0">
                <a:solidFill>
                  <a:srgbClr val="141413"/>
                </a:solidFill>
                <a:latin typeface="Calibri"/>
                <a:ea typeface="Segoe UI"/>
                <a:cs typeface="Segoe UI"/>
              </a:rPr>
              <a:t> Stage 3: Classification MLP + dot product → score matrix [576, 3] </a:t>
            </a:r>
            <a:r>
              <a:rPr lang="en-US" sz="1600">
                <a:latin typeface="Calibri"/>
                <a:ea typeface="Segoe UI"/>
                <a:cs typeface="Segoe UI"/>
              </a:rPr>
              <a:t>​</a:t>
            </a:r>
          </a:p>
          <a:p>
            <a:pPr rtl="0"/>
            <a:r>
              <a:rPr lang="en-US" sz="1600" baseline="0">
                <a:solidFill>
                  <a:srgbClr val="141413"/>
                </a:solidFill>
                <a:latin typeface="Calibri"/>
                <a:ea typeface="Segoe UI"/>
                <a:cs typeface="Segoe UI"/>
              </a:rPr>
              <a:t> Stage 4: Box MLP → 576 boxes [576, 4] </a:t>
            </a:r>
            <a:r>
              <a:rPr lang="en-US" sz="1600">
                <a:latin typeface="Calibri"/>
                <a:ea typeface="Segoe UI"/>
                <a:cs typeface="Segoe UI"/>
              </a:rPr>
              <a:t>​</a:t>
            </a:r>
          </a:p>
          <a:p>
            <a:pPr rtl="0"/>
            <a:r>
              <a:rPr lang="en-US" sz="1600" baseline="0">
                <a:solidFill>
                  <a:srgbClr val="141413"/>
                </a:solidFill>
                <a:latin typeface="Calibri"/>
                <a:ea typeface="Segoe UI"/>
                <a:cs typeface="Segoe UI"/>
              </a:rPr>
              <a:t> Stage 5: Threshold + NMS per query → 2 detections </a:t>
            </a:r>
            <a:r>
              <a:rPr lang="en-US" sz="1600">
                <a:latin typeface="Calibri"/>
                <a:ea typeface="Segoe UI"/>
                <a:cs typeface="Segoe UI"/>
              </a:rPr>
              <a:t>​</a:t>
            </a:r>
          </a:p>
          <a:p>
            <a:pPr rtl="0"/>
            <a:r>
              <a:rPr lang="en-US" sz="1600" baseline="0">
                <a:solidFill>
                  <a:srgbClr val="141413"/>
                </a:solidFill>
                <a:latin typeface="Calibri"/>
                <a:ea typeface="Segoe UI"/>
                <a:cs typeface="Segoe UI"/>
              </a:rPr>
              <a:t> No region proposals, no anchors, no cross-attention between modalities </a:t>
            </a:r>
            <a:r>
              <a:rPr lang="en-US" sz="1600" baseline="0" err="1">
                <a:solidFill>
                  <a:srgbClr val="141413"/>
                </a:solidFill>
                <a:latin typeface="Calibri"/>
                <a:ea typeface="Segoe UI"/>
                <a:cs typeface="Segoe UI"/>
              </a:rPr>
              <a:t>duringencoding</a:t>
            </a:r>
            <a:r>
              <a:rPr lang="en-US" sz="1600" baseline="0">
                <a:solidFill>
                  <a:srgbClr val="141413"/>
                </a:solidFill>
                <a:latin typeface="Calibri"/>
                <a:ea typeface="Segoe UI"/>
                <a:cs typeface="Segoe UI"/>
              </a:rPr>
              <a:t>. </a:t>
            </a:r>
            <a:r>
              <a:rPr lang="en-US" sz="1600">
                <a:latin typeface="Calibri"/>
                <a:ea typeface="Segoe UI"/>
                <a:cs typeface="Segoe UI"/>
              </a:rPr>
              <a:t>​</a:t>
            </a:r>
          </a:p>
          <a:p>
            <a:pPr rtl="0"/>
            <a:r>
              <a:rPr lang="en-US" sz="1600" baseline="0">
                <a:solidFill>
                  <a:srgbClr val="141413"/>
                </a:solidFill>
                <a:latin typeface="Calibri"/>
                <a:ea typeface="Segoe UI"/>
                <a:cs typeface="Segoe UI"/>
              </a:rPr>
              <a:t> Entire detection = 2 small MLPs + 1 dot product on top of frozen CLIP.</a:t>
            </a:r>
          </a:p>
        </p:txBody>
      </p:sp>
    </p:spTree>
    <p:extLst>
      <p:ext uri="{BB962C8B-B14F-4D97-AF65-F5344CB8AC3E}">
        <p14:creationId xmlns:p14="http://schemas.microsoft.com/office/powerpoint/2010/main" val="1979761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at&#10;&#10;AI-generated content may be incorrect.">
            <a:extLst>
              <a:ext uri="{FF2B5EF4-FFF2-40B4-BE49-F238E27FC236}">
                <a16:creationId xmlns:a16="http://schemas.microsoft.com/office/drawing/2014/main" id="{DE59C1E7-BC0D-B541-BE64-98F357736269}"/>
              </a:ext>
            </a:extLst>
          </p:cNvPr>
          <p:cNvPicPr>
            <a:picLocks noChangeAspect="1"/>
          </p:cNvPicPr>
          <p:nvPr/>
        </p:nvPicPr>
        <p:blipFill>
          <a:blip r:embed="rId2"/>
          <a:stretch>
            <a:fillRect/>
          </a:stretch>
        </p:blipFill>
        <p:spPr>
          <a:xfrm>
            <a:off x="0" y="766763"/>
            <a:ext cx="11694160" cy="6086475"/>
          </a:xfrm>
          <a:prstGeom prst="rect">
            <a:avLst/>
          </a:prstGeom>
        </p:spPr>
      </p:pic>
    </p:spTree>
    <p:extLst>
      <p:ext uri="{BB962C8B-B14F-4D97-AF65-F5344CB8AC3E}">
        <p14:creationId xmlns:p14="http://schemas.microsoft.com/office/powerpoint/2010/main" val="2392529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Kosmos-2 – Grounded Multimodal LLM</a:t>
            </a:r>
            <a:endParaRPr lang="en-US" sz="1600"/>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a:p>
        </p:txBody>
      </p:sp>
      <p:sp>
        <p:nvSpPr>
          <p:cNvPr id="4" name="Shape 2"/>
          <p:cNvSpPr/>
          <p:nvPr/>
        </p:nvSpPr>
        <p:spPr>
          <a:xfrm>
            <a:off x="400050" y="10287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a:ln/>
        </p:spPr>
        <p:txBody>
          <a:bodyPr/>
          <a:lstStyle/>
          <a:p>
            <a:endParaRPr lang="en-US"/>
          </a:p>
        </p:txBody>
      </p:sp>
      <p:sp>
        <p:nvSpPr>
          <p:cNvPr id="5" name="Shape 3"/>
          <p:cNvSpPr/>
          <p:nvPr/>
        </p:nvSpPr>
        <p:spPr>
          <a:xfrm>
            <a:off x="400050" y="10287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a:ln/>
        </p:spPr>
        <p:txBody>
          <a:bodyPr/>
          <a:lstStyle/>
          <a:p>
            <a:endParaRPr lang="en-US"/>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Multimodal Large Language Model</a:t>
            </a:r>
            <a:endParaRPr lang="en-US" sz="1600"/>
          </a:p>
        </p:txBody>
      </p:sp>
      <p:sp>
        <p:nvSpPr>
          <p:cNvPr id="7" name="Text 5"/>
          <p:cNvSpPr/>
          <p:nvPr/>
        </p:nvSpPr>
        <p:spPr>
          <a:xfrm>
            <a:off x="571500" y="1524000"/>
            <a:ext cx="5334000" cy="6858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Kosmos-2 (Microsoft, 2023) is a Multimodal Large Language Model (MLLM) that incorporates visual grounding into a GPT-style language model. It's not purely a vision model; rather, it's an LLM that can process images and text together.</a:t>
            </a:r>
            <a:endParaRPr lang="en-US" sz="1600"/>
          </a:p>
        </p:txBody>
      </p:sp>
      <p:sp>
        <p:nvSpPr>
          <p:cNvPr id="8" name="Shape 6"/>
          <p:cNvSpPr/>
          <p:nvPr/>
        </p:nvSpPr>
        <p:spPr>
          <a:xfrm>
            <a:off x="400050" y="25146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a:ln/>
        </p:spPr>
        <p:txBody>
          <a:bodyPr/>
          <a:lstStyle/>
          <a:p>
            <a:endParaRPr lang="en-US"/>
          </a:p>
        </p:txBody>
      </p:sp>
      <p:sp>
        <p:nvSpPr>
          <p:cNvPr id="9" name="Shape 7"/>
          <p:cNvSpPr/>
          <p:nvPr/>
        </p:nvSpPr>
        <p:spPr>
          <a:xfrm>
            <a:off x="400050" y="25146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a:ln/>
        </p:spPr>
        <p:txBody>
          <a:bodyPr/>
          <a:lstStyle/>
          <a:p>
            <a:endParaRPr lang="en-US"/>
          </a:p>
        </p:txBody>
      </p:sp>
      <p:sp>
        <p:nvSpPr>
          <p:cNvPr id="10" name="Text 8"/>
          <p:cNvSpPr/>
          <p:nvPr/>
        </p:nvSpPr>
        <p:spPr>
          <a:xfrm>
            <a:off x="571500" y="26670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Key Idea: "Grounded LLM"</a:t>
            </a:r>
            <a:endParaRPr lang="en-US" sz="1600"/>
          </a:p>
        </p:txBody>
      </p:sp>
      <p:sp>
        <p:nvSpPr>
          <p:cNvPr id="11" name="Text 9"/>
          <p:cNvSpPr/>
          <p:nvPr/>
        </p:nvSpPr>
        <p:spPr>
          <a:xfrm>
            <a:off x="571500" y="3009900"/>
            <a:ext cx="5334000" cy="6858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Kosmos-2 introduces visual perception and spatial grounding into an LLM. It can take image embeddings and textual inputs, and output text with special tokens that refer to image regions.</a:t>
            </a:r>
            <a:endParaRPr lang="en-US" sz="1600"/>
          </a:p>
        </p:txBody>
      </p:sp>
      <p:sp>
        <p:nvSpPr>
          <p:cNvPr id="12" name="Shape 10"/>
          <p:cNvSpPr/>
          <p:nvPr/>
        </p:nvSpPr>
        <p:spPr>
          <a:xfrm>
            <a:off x="400050" y="40005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a:ln/>
        </p:spPr>
        <p:txBody>
          <a:bodyPr/>
          <a:lstStyle/>
          <a:p>
            <a:endParaRPr lang="en-US"/>
          </a:p>
        </p:txBody>
      </p:sp>
      <p:sp>
        <p:nvSpPr>
          <p:cNvPr id="13" name="Shape 11"/>
          <p:cNvSpPr/>
          <p:nvPr/>
        </p:nvSpPr>
        <p:spPr>
          <a:xfrm>
            <a:off x="400050" y="40005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a:ln/>
        </p:spPr>
        <p:txBody>
          <a:bodyPr/>
          <a:lstStyle/>
          <a:p>
            <a:endParaRPr lang="en-US"/>
          </a:p>
        </p:txBody>
      </p:sp>
      <p:sp>
        <p:nvSpPr>
          <p:cNvPr id="14" name="Text 12"/>
          <p:cNvSpPr/>
          <p:nvPr/>
        </p:nvSpPr>
        <p:spPr>
          <a:xfrm>
            <a:off x="571500" y="41529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Architecture</a:t>
            </a:r>
            <a:endParaRPr lang="en-US" sz="1600"/>
          </a:p>
        </p:txBody>
      </p:sp>
      <p:sp>
        <p:nvSpPr>
          <p:cNvPr id="15" name="Text 13"/>
          <p:cNvSpPr/>
          <p:nvPr/>
        </p:nvSpPr>
        <p:spPr>
          <a:xfrm>
            <a:off x="571500" y="4495800"/>
            <a:ext cx="5334000" cy="6858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Based on Microsoft's UniLM architecture (a transformer that can act as encoder-decoder or decoder). It extends a text-only LLM to accept vision by adding visual token embeddings into its input sequence.</a:t>
            </a:r>
            <a:endParaRPr lang="en-US" sz="1600"/>
          </a:p>
        </p:txBody>
      </p:sp>
      <p:sp>
        <p:nvSpPr>
          <p:cNvPr id="16" name="Shape 14"/>
          <p:cNvSpPr/>
          <p:nvPr/>
        </p:nvSpPr>
        <p:spPr>
          <a:xfrm>
            <a:off x="6210300" y="1028700"/>
            <a:ext cx="5600700" cy="4191000"/>
          </a:xfrm>
          <a:custGeom>
            <a:avLst/>
            <a:gdLst/>
            <a:ahLst/>
            <a:cxnLst/>
            <a:rect l="l" t="t" r="r" b="b"/>
            <a:pathLst>
              <a:path w="5600700" h="4191000">
                <a:moveTo>
                  <a:pt x="0" y="0"/>
                </a:moveTo>
                <a:lnTo>
                  <a:pt x="5600700" y="0"/>
                </a:lnTo>
                <a:lnTo>
                  <a:pt x="5600700" y="4191000"/>
                </a:lnTo>
                <a:lnTo>
                  <a:pt x="0" y="4191000"/>
                </a:lnTo>
                <a:lnTo>
                  <a:pt x="0" y="0"/>
                </a:lnTo>
                <a:close/>
              </a:path>
            </a:pathLst>
          </a:custGeom>
          <a:solidFill>
            <a:srgbClr val="F9FAFB"/>
          </a:solidFill>
          <a:ln/>
        </p:spPr>
        <p:txBody>
          <a:bodyPr/>
          <a:lstStyle/>
          <a:p>
            <a:endParaRPr lang="en-US"/>
          </a:p>
        </p:txBody>
      </p:sp>
      <p:sp>
        <p:nvSpPr>
          <p:cNvPr id="17" name="Shape 15"/>
          <p:cNvSpPr/>
          <p:nvPr/>
        </p:nvSpPr>
        <p:spPr>
          <a:xfrm>
            <a:off x="8782050" y="2133600"/>
            <a:ext cx="457200" cy="457200"/>
          </a:xfrm>
          <a:custGeom>
            <a:avLst/>
            <a:gdLst/>
            <a:ahLst/>
            <a:cxnLst/>
            <a:rect l="l" t="t" r="r" b="b"/>
            <a:pathLst>
              <a:path w="457200" h="457200">
                <a:moveTo>
                  <a:pt x="107156" y="50006"/>
                </a:moveTo>
                <a:cubicBezTo>
                  <a:pt x="107156" y="22414"/>
                  <a:pt x="129570" y="0"/>
                  <a:pt x="157163" y="0"/>
                </a:cubicBezTo>
                <a:lnTo>
                  <a:pt x="178594" y="0"/>
                </a:lnTo>
                <a:cubicBezTo>
                  <a:pt x="194399" y="0"/>
                  <a:pt x="207169" y="12769"/>
                  <a:pt x="207169" y="28575"/>
                </a:cubicBezTo>
                <a:lnTo>
                  <a:pt x="207169" y="428625"/>
                </a:lnTo>
                <a:cubicBezTo>
                  <a:pt x="207169" y="444431"/>
                  <a:pt x="194399" y="457200"/>
                  <a:pt x="178594" y="457200"/>
                </a:cubicBezTo>
                <a:lnTo>
                  <a:pt x="150019" y="457200"/>
                </a:lnTo>
                <a:cubicBezTo>
                  <a:pt x="123408" y="457200"/>
                  <a:pt x="100995" y="438983"/>
                  <a:pt x="94655" y="414338"/>
                </a:cubicBezTo>
                <a:cubicBezTo>
                  <a:pt x="94030" y="414338"/>
                  <a:pt x="93494" y="414338"/>
                  <a:pt x="92869" y="414338"/>
                </a:cubicBezTo>
                <a:cubicBezTo>
                  <a:pt x="53400" y="414338"/>
                  <a:pt x="21431" y="382369"/>
                  <a:pt x="21431" y="342900"/>
                </a:cubicBezTo>
                <a:cubicBezTo>
                  <a:pt x="21431" y="326827"/>
                  <a:pt x="26789" y="312003"/>
                  <a:pt x="35719" y="300038"/>
                </a:cubicBezTo>
                <a:cubicBezTo>
                  <a:pt x="18395" y="287000"/>
                  <a:pt x="7144" y="266283"/>
                  <a:pt x="7144" y="242888"/>
                </a:cubicBezTo>
                <a:cubicBezTo>
                  <a:pt x="7144" y="215295"/>
                  <a:pt x="22860" y="191274"/>
                  <a:pt x="45720" y="179397"/>
                </a:cubicBezTo>
                <a:cubicBezTo>
                  <a:pt x="39380" y="168682"/>
                  <a:pt x="35719" y="156180"/>
                  <a:pt x="35719" y="142875"/>
                </a:cubicBezTo>
                <a:cubicBezTo>
                  <a:pt x="35719" y="103406"/>
                  <a:pt x="67687" y="71438"/>
                  <a:pt x="107156" y="71438"/>
                </a:cubicBezTo>
                <a:lnTo>
                  <a:pt x="107156" y="50006"/>
                </a:lnTo>
                <a:close/>
                <a:moveTo>
                  <a:pt x="350044" y="50006"/>
                </a:moveTo>
                <a:lnTo>
                  <a:pt x="350044" y="71438"/>
                </a:lnTo>
                <a:cubicBezTo>
                  <a:pt x="389513" y="71438"/>
                  <a:pt x="421481" y="103406"/>
                  <a:pt x="421481" y="142875"/>
                </a:cubicBezTo>
                <a:cubicBezTo>
                  <a:pt x="421481" y="156270"/>
                  <a:pt x="417820" y="168771"/>
                  <a:pt x="411480" y="179397"/>
                </a:cubicBezTo>
                <a:cubicBezTo>
                  <a:pt x="434429" y="191274"/>
                  <a:pt x="450056" y="215205"/>
                  <a:pt x="450056" y="242888"/>
                </a:cubicBezTo>
                <a:cubicBezTo>
                  <a:pt x="450056" y="266283"/>
                  <a:pt x="438805" y="287000"/>
                  <a:pt x="421481" y="300038"/>
                </a:cubicBezTo>
                <a:cubicBezTo>
                  <a:pt x="430411" y="312003"/>
                  <a:pt x="435769" y="326827"/>
                  <a:pt x="435769" y="342900"/>
                </a:cubicBezTo>
                <a:cubicBezTo>
                  <a:pt x="435769" y="382369"/>
                  <a:pt x="403800" y="414338"/>
                  <a:pt x="364331" y="414338"/>
                </a:cubicBezTo>
                <a:cubicBezTo>
                  <a:pt x="363706" y="414338"/>
                  <a:pt x="363170" y="414338"/>
                  <a:pt x="362545" y="414338"/>
                </a:cubicBezTo>
                <a:cubicBezTo>
                  <a:pt x="356205" y="438983"/>
                  <a:pt x="333792" y="457200"/>
                  <a:pt x="307181" y="457200"/>
                </a:cubicBezTo>
                <a:lnTo>
                  <a:pt x="278606" y="457200"/>
                </a:lnTo>
                <a:cubicBezTo>
                  <a:pt x="262801" y="457200"/>
                  <a:pt x="250031" y="444431"/>
                  <a:pt x="250031" y="428625"/>
                </a:cubicBezTo>
                <a:lnTo>
                  <a:pt x="250031" y="28575"/>
                </a:lnTo>
                <a:cubicBezTo>
                  <a:pt x="250031" y="12769"/>
                  <a:pt x="262801" y="0"/>
                  <a:pt x="278606" y="0"/>
                </a:cubicBezTo>
                <a:lnTo>
                  <a:pt x="300038" y="0"/>
                </a:lnTo>
                <a:cubicBezTo>
                  <a:pt x="327630" y="0"/>
                  <a:pt x="350044" y="22414"/>
                  <a:pt x="350044" y="50006"/>
                </a:cubicBezTo>
                <a:close/>
              </a:path>
            </a:pathLst>
          </a:custGeom>
          <a:solidFill>
            <a:srgbClr val="8B0000"/>
          </a:solidFill>
          <a:ln/>
        </p:spPr>
        <p:txBody>
          <a:bodyPr/>
          <a:lstStyle/>
          <a:p>
            <a:endParaRPr lang="en-US"/>
          </a:p>
        </p:txBody>
      </p:sp>
      <p:sp>
        <p:nvSpPr>
          <p:cNvPr id="18" name="Text 16"/>
          <p:cNvSpPr/>
          <p:nvPr/>
        </p:nvSpPr>
        <p:spPr>
          <a:xfrm>
            <a:off x="6829425" y="2705100"/>
            <a:ext cx="4362450" cy="266700"/>
          </a:xfrm>
          <a:prstGeom prst="rect">
            <a:avLst/>
          </a:prstGeom>
          <a:noFill/>
          <a:ln/>
        </p:spPr>
        <p:txBody>
          <a:bodyPr wrap="square" lIns="0" tIns="0" rIns="0" bIns="0" rtlCol="0" anchor="ctr"/>
          <a:lstStyle/>
          <a:p>
            <a:pPr algn="ctr">
              <a:lnSpc>
                <a:spcPct val="120000"/>
              </a:lnSpc>
            </a:pPr>
            <a:r>
              <a:rPr lang="en-US" sz="1500" b="1">
                <a:solidFill>
                  <a:srgbClr val="1F2937"/>
                </a:solidFill>
                <a:latin typeface="Sorts Mill Goudy" pitchFamily="34" charset="0"/>
                <a:ea typeface="Sorts Mill Goudy" pitchFamily="34" charset="-122"/>
                <a:cs typeface="Sorts Mill Goudy" pitchFamily="34" charset="-120"/>
              </a:rPr>
              <a:t>Unified Multimodal System</a:t>
            </a:r>
            <a:endParaRPr lang="en-US" sz="1600"/>
          </a:p>
        </p:txBody>
      </p:sp>
      <p:sp>
        <p:nvSpPr>
          <p:cNvPr id="19" name="Shape 17"/>
          <p:cNvSpPr/>
          <p:nvPr/>
        </p:nvSpPr>
        <p:spPr>
          <a:xfrm>
            <a:off x="6877050" y="3124200"/>
            <a:ext cx="4267200" cy="990600"/>
          </a:xfrm>
          <a:custGeom>
            <a:avLst/>
            <a:gdLst/>
            <a:ahLst/>
            <a:cxnLst/>
            <a:rect l="l" t="t" r="r" b="b"/>
            <a:pathLst>
              <a:path w="4267200" h="990600">
                <a:moveTo>
                  <a:pt x="76197" y="0"/>
                </a:moveTo>
                <a:lnTo>
                  <a:pt x="4191003" y="0"/>
                </a:lnTo>
                <a:cubicBezTo>
                  <a:pt x="4233085" y="0"/>
                  <a:pt x="4267200" y="34115"/>
                  <a:pt x="4267200" y="76197"/>
                </a:cubicBezTo>
                <a:lnTo>
                  <a:pt x="4267200" y="914403"/>
                </a:lnTo>
                <a:cubicBezTo>
                  <a:pt x="4267200" y="956485"/>
                  <a:pt x="4233085" y="990600"/>
                  <a:pt x="4191003" y="990600"/>
                </a:cubicBezTo>
                <a:lnTo>
                  <a:pt x="76197" y="990600"/>
                </a:lnTo>
                <a:cubicBezTo>
                  <a:pt x="34115" y="990600"/>
                  <a:pt x="0" y="956485"/>
                  <a:pt x="0" y="914403"/>
                </a:cubicBezTo>
                <a:lnTo>
                  <a:pt x="0" y="76197"/>
                </a:lnTo>
                <a:cubicBezTo>
                  <a:pt x="0" y="34143"/>
                  <a:pt x="34143" y="0"/>
                  <a:pt x="76197" y="0"/>
                </a:cubicBezTo>
                <a:close/>
              </a:path>
            </a:pathLst>
          </a:custGeom>
          <a:solidFill>
            <a:srgbClr val="FEF3C7"/>
          </a:solidFill>
          <a:ln/>
        </p:spPr>
        <p:txBody>
          <a:bodyPr/>
          <a:lstStyle/>
          <a:p>
            <a:endParaRPr lang="en-US"/>
          </a:p>
        </p:txBody>
      </p:sp>
      <p:sp>
        <p:nvSpPr>
          <p:cNvPr id="20" name="Text 18"/>
          <p:cNvSpPr/>
          <p:nvPr/>
        </p:nvSpPr>
        <p:spPr>
          <a:xfrm>
            <a:off x="6991350" y="3276600"/>
            <a:ext cx="4038600" cy="685800"/>
          </a:xfrm>
          <a:prstGeom prst="rect">
            <a:avLst/>
          </a:prstGeom>
          <a:noFill/>
          <a:ln/>
        </p:spPr>
        <p:txBody>
          <a:bodyPr wrap="square" lIns="0" tIns="0" rIns="0" bIns="0" rtlCol="0" anchor="ctr"/>
          <a:lstStyle/>
          <a:p>
            <a:pPr algn="ctr">
              <a:lnSpc>
                <a:spcPct val="130000"/>
              </a:lnSpc>
            </a:pPr>
            <a:r>
              <a:rPr lang="en-US" sz="1200">
                <a:solidFill>
                  <a:srgbClr val="1F2937"/>
                </a:solidFill>
                <a:latin typeface="Sorts Mill Goudy" pitchFamily="34" charset="0"/>
                <a:ea typeface="Sorts Mill Goudy" pitchFamily="34" charset="-122"/>
                <a:cs typeface="Sorts Mill Goudy" pitchFamily="34" charset="-120"/>
              </a:rPr>
              <a:t>Kosmos-2 represents a shift toward unified multimodal systems that can both understand and generate grounded content.</a:t>
            </a:r>
            <a:endParaRPr lang="en-US" sz="1600"/>
          </a:p>
        </p:txBody>
      </p:sp>
      <p:sp>
        <p:nvSpPr>
          <p:cNvPr id="21" name="Shape 19"/>
          <p:cNvSpPr/>
          <p:nvPr/>
        </p:nvSpPr>
        <p:spPr>
          <a:xfrm>
            <a:off x="6229350" y="5372100"/>
            <a:ext cx="5581650" cy="1104900"/>
          </a:xfrm>
          <a:custGeom>
            <a:avLst/>
            <a:gdLst/>
            <a:ahLst/>
            <a:cxnLst/>
            <a:rect l="l" t="t" r="r" b="b"/>
            <a:pathLst>
              <a:path w="5581650" h="1104900">
                <a:moveTo>
                  <a:pt x="0" y="0"/>
                </a:moveTo>
                <a:lnTo>
                  <a:pt x="5581650" y="0"/>
                </a:lnTo>
                <a:lnTo>
                  <a:pt x="5581650" y="1104900"/>
                </a:lnTo>
                <a:lnTo>
                  <a:pt x="0" y="1104900"/>
                </a:lnTo>
                <a:lnTo>
                  <a:pt x="0" y="0"/>
                </a:lnTo>
                <a:close/>
              </a:path>
            </a:pathLst>
          </a:custGeom>
          <a:solidFill>
            <a:srgbClr val="F9FAFB"/>
          </a:solidFill>
          <a:ln/>
        </p:spPr>
        <p:txBody>
          <a:bodyPr/>
          <a:lstStyle/>
          <a:p>
            <a:endParaRPr lang="en-US"/>
          </a:p>
        </p:txBody>
      </p:sp>
      <p:sp>
        <p:nvSpPr>
          <p:cNvPr id="22" name="Shape 20"/>
          <p:cNvSpPr/>
          <p:nvPr/>
        </p:nvSpPr>
        <p:spPr>
          <a:xfrm>
            <a:off x="6229350" y="5372100"/>
            <a:ext cx="38100" cy="1104900"/>
          </a:xfrm>
          <a:custGeom>
            <a:avLst/>
            <a:gdLst/>
            <a:ahLst/>
            <a:cxnLst/>
            <a:rect l="l" t="t" r="r" b="b"/>
            <a:pathLst>
              <a:path w="38100" h="1104900">
                <a:moveTo>
                  <a:pt x="0" y="0"/>
                </a:moveTo>
                <a:lnTo>
                  <a:pt x="38100" y="0"/>
                </a:lnTo>
                <a:lnTo>
                  <a:pt x="38100" y="1104900"/>
                </a:lnTo>
                <a:lnTo>
                  <a:pt x="0" y="1104900"/>
                </a:lnTo>
                <a:lnTo>
                  <a:pt x="0" y="0"/>
                </a:lnTo>
                <a:close/>
              </a:path>
            </a:pathLst>
          </a:custGeom>
          <a:solidFill>
            <a:srgbClr val="8B0000"/>
          </a:solidFill>
          <a:ln/>
        </p:spPr>
        <p:txBody>
          <a:bodyPr/>
          <a:lstStyle/>
          <a:p>
            <a:endParaRPr lang="en-US"/>
          </a:p>
        </p:txBody>
      </p:sp>
      <p:sp>
        <p:nvSpPr>
          <p:cNvPr id="23" name="Text 21"/>
          <p:cNvSpPr/>
          <p:nvPr/>
        </p:nvSpPr>
        <p:spPr>
          <a:xfrm>
            <a:off x="6400800" y="5524500"/>
            <a:ext cx="5343525" cy="266700"/>
          </a:xfrm>
          <a:prstGeom prst="rect">
            <a:avLst/>
          </a:prstGeom>
          <a:noFill/>
          <a:ln/>
        </p:spPr>
        <p:txBody>
          <a:bodyPr wrap="square" lIns="0" tIns="0" rIns="0" bIns="0" rtlCol="0" anchor="ctr"/>
          <a:lstStyle/>
          <a:p>
            <a:pPr>
              <a:lnSpc>
                <a:spcPct val="130000"/>
              </a:lnSpc>
            </a:pPr>
            <a:r>
              <a:rPr lang="en-US" sz="1350" b="1">
                <a:solidFill>
                  <a:srgbClr val="1F2937"/>
                </a:solidFill>
                <a:latin typeface="Sorts Mill Goudy" pitchFamily="34" charset="0"/>
                <a:ea typeface="Sorts Mill Goudy" pitchFamily="34" charset="-122"/>
                <a:cs typeface="Sorts Mill Goudy" pitchFamily="34" charset="-120"/>
              </a:rPr>
              <a:t>Paradigm Shift</a:t>
            </a:r>
            <a:endParaRPr lang="en-US" sz="1600"/>
          </a:p>
        </p:txBody>
      </p:sp>
      <p:sp>
        <p:nvSpPr>
          <p:cNvPr id="24" name="Text 22"/>
          <p:cNvSpPr/>
          <p:nvPr/>
        </p:nvSpPr>
        <p:spPr>
          <a:xfrm>
            <a:off x="6400800" y="5867400"/>
            <a:ext cx="5334000" cy="457200"/>
          </a:xfrm>
          <a:prstGeom prst="rect">
            <a:avLst/>
          </a:prstGeom>
          <a:noFill/>
          <a:ln/>
        </p:spPr>
        <p:txBody>
          <a:bodyPr wrap="square" lIns="0" tIns="0" rIns="0" bIns="0" rtlCol="0" anchor="ctr"/>
          <a:lstStyle/>
          <a:p>
            <a:pPr>
              <a:lnSpc>
                <a:spcPct val="130000"/>
              </a:lnSpc>
            </a:pPr>
            <a:r>
              <a:rPr lang="en-US" sz="1200">
                <a:solidFill>
                  <a:srgbClr val="1F2937"/>
                </a:solidFill>
                <a:latin typeface="Sorts Mill Goudy" pitchFamily="34" charset="0"/>
                <a:ea typeface="Sorts Mill Goudy" pitchFamily="34" charset="-122"/>
                <a:cs typeface="Sorts Mill Goudy" pitchFamily="34" charset="-120"/>
              </a:rPr>
              <a:t>Moving from specialized vision models to unified multimodal LLMs that handle vision and language together.</a:t>
            </a:r>
            <a:endParaRPr lang="en-US" sz="1600"/>
          </a:p>
        </p:txBody>
      </p:sp>
    </p:spTree>
    <p:extLst>
      <p:ext uri="{BB962C8B-B14F-4D97-AF65-F5344CB8AC3E}">
        <p14:creationId xmlns:p14="http://schemas.microsoft.com/office/powerpoint/2010/main" val="1521222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9F3BA5-15F0-FD92-28D2-84119D193ABB}"/>
              </a:ext>
            </a:extLst>
          </p:cNvPr>
          <p:cNvSpPr txBox="1"/>
          <p:nvPr/>
        </p:nvSpPr>
        <p:spPr>
          <a:xfrm>
            <a:off x="216494" y="252633"/>
            <a:ext cx="982161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i="0">
                <a:solidFill>
                  <a:srgbClr val="501313"/>
                </a:solidFill>
                <a:latin typeface="Anthropic Sans"/>
                <a:ea typeface="Anthropic Sans"/>
                <a:cs typeface="Anthropic Sans"/>
              </a:rPr>
              <a:t>What is Kosmos-2 and why is it a paradigm shift?</a:t>
            </a:r>
          </a:p>
        </p:txBody>
      </p:sp>
      <p:pic>
        <p:nvPicPr>
          <p:cNvPr id="3" name="Picture 2" descr="A screenshot of a phone&#10;&#10;AI-generated content may be incorrect.">
            <a:extLst>
              <a:ext uri="{FF2B5EF4-FFF2-40B4-BE49-F238E27FC236}">
                <a16:creationId xmlns:a16="http://schemas.microsoft.com/office/drawing/2014/main" id="{4BF3E0BC-F627-1B09-6FF3-EF7F4A116393}"/>
              </a:ext>
            </a:extLst>
          </p:cNvPr>
          <p:cNvPicPr>
            <a:picLocks noChangeAspect="1"/>
          </p:cNvPicPr>
          <p:nvPr/>
        </p:nvPicPr>
        <p:blipFill>
          <a:blip r:embed="rId3"/>
          <a:stretch>
            <a:fillRect/>
          </a:stretch>
        </p:blipFill>
        <p:spPr>
          <a:xfrm>
            <a:off x="4009" y="961913"/>
            <a:ext cx="12178611" cy="2456881"/>
          </a:xfrm>
          <a:prstGeom prst="rect">
            <a:avLst/>
          </a:prstGeom>
        </p:spPr>
      </p:pic>
      <p:pic>
        <p:nvPicPr>
          <p:cNvPr id="4" name="Picture 3" descr="A screenshot of a computer&#10;&#10;AI-generated content may be incorrect.">
            <a:extLst>
              <a:ext uri="{FF2B5EF4-FFF2-40B4-BE49-F238E27FC236}">
                <a16:creationId xmlns:a16="http://schemas.microsoft.com/office/drawing/2014/main" id="{0E069CF4-FAAA-445D-4538-61F62BF9264C}"/>
              </a:ext>
            </a:extLst>
          </p:cNvPr>
          <p:cNvPicPr>
            <a:picLocks noChangeAspect="1"/>
          </p:cNvPicPr>
          <p:nvPr/>
        </p:nvPicPr>
        <p:blipFill>
          <a:blip r:embed="rId4"/>
          <a:stretch>
            <a:fillRect/>
          </a:stretch>
        </p:blipFill>
        <p:spPr>
          <a:xfrm>
            <a:off x="4009" y="3428966"/>
            <a:ext cx="12167643" cy="3432547"/>
          </a:xfrm>
          <a:prstGeom prst="rect">
            <a:avLst/>
          </a:prstGeom>
        </p:spPr>
      </p:pic>
    </p:spTree>
    <p:extLst>
      <p:ext uri="{BB962C8B-B14F-4D97-AF65-F5344CB8AC3E}">
        <p14:creationId xmlns:p14="http://schemas.microsoft.com/office/powerpoint/2010/main" val="1911869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25D5849B-4F74-0939-25BA-2EB44B68A8F0}"/>
              </a:ext>
            </a:extLst>
          </p:cNvPr>
          <p:cNvPicPr>
            <a:picLocks noChangeAspect="1"/>
          </p:cNvPicPr>
          <p:nvPr/>
        </p:nvPicPr>
        <p:blipFill>
          <a:blip r:embed="rId3"/>
          <a:stretch>
            <a:fillRect/>
          </a:stretch>
        </p:blipFill>
        <p:spPr>
          <a:xfrm>
            <a:off x="0" y="1091045"/>
            <a:ext cx="12192000" cy="4985126"/>
          </a:xfrm>
          <a:prstGeom prst="rect">
            <a:avLst/>
          </a:prstGeom>
        </p:spPr>
      </p:pic>
    </p:spTree>
    <p:extLst>
      <p:ext uri="{BB962C8B-B14F-4D97-AF65-F5344CB8AC3E}">
        <p14:creationId xmlns:p14="http://schemas.microsoft.com/office/powerpoint/2010/main" val="1751492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27758B-3D52-D5CC-F9C0-188C8A6875BF}"/>
              </a:ext>
            </a:extLst>
          </p:cNvPr>
          <p:cNvSpPr txBox="1"/>
          <p:nvPr/>
        </p:nvSpPr>
        <p:spPr>
          <a:xfrm>
            <a:off x="415636" y="0"/>
            <a:ext cx="886216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501313"/>
                </a:solidFill>
                <a:latin typeface="Anthropic Sans"/>
                <a:ea typeface="Anthropic Sans"/>
                <a:cs typeface="Anthropic Sans"/>
              </a:rPr>
              <a:t>Kosmos-2 architecture — causal LLM + image encoder + location token vocabulary</a:t>
            </a:r>
            <a:endParaRPr lang="en-US" sz="2800" b="1">
              <a:ea typeface="Calibri"/>
              <a:cs typeface="Calibri"/>
            </a:endParaRPr>
          </a:p>
        </p:txBody>
      </p:sp>
      <p:pic>
        <p:nvPicPr>
          <p:cNvPr id="3" name="Picture 2" descr="A diagram of a problem&#10;&#10;AI-generated content may be incorrect.">
            <a:extLst>
              <a:ext uri="{FF2B5EF4-FFF2-40B4-BE49-F238E27FC236}">
                <a16:creationId xmlns:a16="http://schemas.microsoft.com/office/drawing/2014/main" id="{D4600C66-CBC8-B160-9739-A69A136AE426}"/>
              </a:ext>
            </a:extLst>
          </p:cNvPr>
          <p:cNvPicPr>
            <a:picLocks noChangeAspect="1"/>
          </p:cNvPicPr>
          <p:nvPr/>
        </p:nvPicPr>
        <p:blipFill>
          <a:blip r:embed="rId3"/>
          <a:srcRect l="33" t="100" r="1099" b="15915"/>
          <a:stretch>
            <a:fillRect/>
          </a:stretch>
        </p:blipFill>
        <p:spPr>
          <a:xfrm>
            <a:off x="414972" y="947055"/>
            <a:ext cx="9983718" cy="2692832"/>
          </a:xfrm>
          <a:prstGeom prst="rect">
            <a:avLst/>
          </a:prstGeom>
        </p:spPr>
      </p:pic>
      <p:pic>
        <p:nvPicPr>
          <p:cNvPr id="4" name="Picture 3" descr="A screenshot of a computer code&#10;&#10;AI-generated content may be incorrect.">
            <a:extLst>
              <a:ext uri="{FF2B5EF4-FFF2-40B4-BE49-F238E27FC236}">
                <a16:creationId xmlns:a16="http://schemas.microsoft.com/office/drawing/2014/main" id="{34DE8A41-50CB-159B-70F6-B88B3DAE652B}"/>
              </a:ext>
            </a:extLst>
          </p:cNvPr>
          <p:cNvPicPr>
            <a:picLocks noChangeAspect="1"/>
          </p:cNvPicPr>
          <p:nvPr/>
        </p:nvPicPr>
        <p:blipFill>
          <a:blip r:embed="rId4"/>
          <a:stretch>
            <a:fillRect/>
          </a:stretch>
        </p:blipFill>
        <p:spPr>
          <a:xfrm>
            <a:off x="412315" y="3642754"/>
            <a:ext cx="9984289" cy="3215931"/>
          </a:xfrm>
          <a:prstGeom prst="rect">
            <a:avLst/>
          </a:prstGeom>
        </p:spPr>
      </p:pic>
    </p:spTree>
    <p:extLst>
      <p:ext uri="{BB962C8B-B14F-4D97-AF65-F5344CB8AC3E}">
        <p14:creationId xmlns:p14="http://schemas.microsoft.com/office/powerpoint/2010/main" val="4081816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 screenshot of a computer&#10;&#10;AI-generated content may be incorrect.">
            <a:extLst>
              <a:ext uri="{FF2B5EF4-FFF2-40B4-BE49-F238E27FC236}">
                <a16:creationId xmlns:a16="http://schemas.microsoft.com/office/drawing/2014/main" id="{D6E3E571-4DCB-6F8C-CB0F-E3E2F2130BAC}"/>
              </a:ext>
            </a:extLst>
          </p:cNvPr>
          <p:cNvPicPr>
            <a:picLocks noChangeAspect="1"/>
          </p:cNvPicPr>
          <p:nvPr/>
        </p:nvPicPr>
        <p:blipFill>
          <a:blip r:embed="rId3"/>
          <a:stretch>
            <a:fillRect/>
          </a:stretch>
        </p:blipFill>
        <p:spPr>
          <a:xfrm>
            <a:off x="0" y="777095"/>
            <a:ext cx="12192000" cy="5643055"/>
          </a:xfrm>
          <a:prstGeom prst="rect">
            <a:avLst/>
          </a:prstGeom>
        </p:spPr>
      </p:pic>
    </p:spTree>
    <p:extLst>
      <p:ext uri="{BB962C8B-B14F-4D97-AF65-F5344CB8AC3E}">
        <p14:creationId xmlns:p14="http://schemas.microsoft.com/office/powerpoint/2010/main" val="2125261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7FCF23-8106-07A2-2B6A-CCB388EFF9CC}"/>
              </a:ext>
            </a:extLst>
          </p:cNvPr>
          <p:cNvSpPr txBox="1"/>
          <p:nvPr/>
        </p:nvSpPr>
        <p:spPr>
          <a:xfrm>
            <a:off x="0" y="234863"/>
            <a:ext cx="1057836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err="1">
                <a:solidFill>
                  <a:srgbClr val="501313"/>
                </a:solidFill>
                <a:latin typeface="Anthropic Sans"/>
                <a:ea typeface="Anthropic Sans"/>
                <a:cs typeface="Anthropic Sans"/>
              </a:rPr>
              <a:t>GrIT</a:t>
            </a:r>
            <a:r>
              <a:rPr lang="en-US" sz="2400" b="1">
                <a:solidFill>
                  <a:srgbClr val="501313"/>
                </a:solidFill>
                <a:latin typeface="Anthropic Sans"/>
                <a:ea typeface="Anthropic Sans"/>
                <a:cs typeface="Anthropic Sans"/>
              </a:rPr>
              <a:t> — Grounded Image-Text dataset and the hyperlink format</a:t>
            </a:r>
          </a:p>
        </p:txBody>
      </p:sp>
      <p:pic>
        <p:nvPicPr>
          <p:cNvPr id="3" name="Picture 2" descr="A screenshot of a computer code&#10;&#10;AI-generated content may be incorrect.">
            <a:extLst>
              <a:ext uri="{FF2B5EF4-FFF2-40B4-BE49-F238E27FC236}">
                <a16:creationId xmlns:a16="http://schemas.microsoft.com/office/drawing/2014/main" id="{C27C119E-7D50-F971-917E-C9260E1658C3}"/>
              </a:ext>
            </a:extLst>
          </p:cNvPr>
          <p:cNvPicPr>
            <a:picLocks noChangeAspect="1"/>
          </p:cNvPicPr>
          <p:nvPr/>
        </p:nvPicPr>
        <p:blipFill>
          <a:blip r:embed="rId3"/>
          <a:stretch>
            <a:fillRect/>
          </a:stretch>
        </p:blipFill>
        <p:spPr>
          <a:xfrm>
            <a:off x="0" y="849967"/>
            <a:ext cx="12192000" cy="5460779"/>
          </a:xfrm>
          <a:prstGeom prst="rect">
            <a:avLst/>
          </a:prstGeom>
        </p:spPr>
      </p:pic>
    </p:spTree>
    <p:extLst>
      <p:ext uri="{BB962C8B-B14F-4D97-AF65-F5344CB8AC3E}">
        <p14:creationId xmlns:p14="http://schemas.microsoft.com/office/powerpoint/2010/main" val="2059551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screenshot of a computer&#10;&#10;AI-generated content may be incorrect.">
            <a:extLst>
              <a:ext uri="{FF2B5EF4-FFF2-40B4-BE49-F238E27FC236}">
                <a16:creationId xmlns:a16="http://schemas.microsoft.com/office/drawing/2014/main" id="{C0AAD3CC-50BB-DAB6-5302-F3BB2F1DE4A4}"/>
              </a:ext>
            </a:extLst>
          </p:cNvPr>
          <p:cNvPicPr>
            <a:picLocks noChangeAspect="1"/>
          </p:cNvPicPr>
          <p:nvPr/>
        </p:nvPicPr>
        <p:blipFill>
          <a:blip r:embed="rId3"/>
          <a:stretch>
            <a:fillRect/>
          </a:stretch>
        </p:blipFill>
        <p:spPr>
          <a:xfrm>
            <a:off x="0" y="818875"/>
            <a:ext cx="12192000" cy="5872647"/>
          </a:xfrm>
          <a:prstGeom prst="rect">
            <a:avLst/>
          </a:prstGeom>
        </p:spPr>
      </p:pic>
    </p:spTree>
    <p:extLst>
      <p:ext uri="{BB962C8B-B14F-4D97-AF65-F5344CB8AC3E}">
        <p14:creationId xmlns:p14="http://schemas.microsoft.com/office/powerpoint/2010/main" val="86921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F5B628CB-1011-967E-8454-06A4B5E5B49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 contrast="35000"/>
                    </a14:imgEffect>
                  </a14:imgLayer>
                </a14:imgProps>
              </a:ext>
            </a:extLst>
          </a:blip>
          <a:srcRect r="56573" b="220"/>
          <a:stretch>
            <a:fillRect/>
          </a:stretch>
        </p:blipFill>
        <p:spPr>
          <a:xfrm>
            <a:off x="342348" y="1188244"/>
            <a:ext cx="5293173" cy="4998484"/>
          </a:xfrm>
          <a:prstGeom prst="rect">
            <a:avLst/>
          </a:prstGeom>
        </p:spPr>
      </p:pic>
      <p:sp>
        <p:nvSpPr>
          <p:cNvPr id="3" name="TextBox 2">
            <a:extLst>
              <a:ext uri="{FF2B5EF4-FFF2-40B4-BE49-F238E27FC236}">
                <a16:creationId xmlns:a16="http://schemas.microsoft.com/office/drawing/2014/main" id="{C57720CB-7D6A-D73F-3D3F-265DA0A17945}"/>
              </a:ext>
            </a:extLst>
          </p:cNvPr>
          <p:cNvSpPr txBox="1"/>
          <p:nvPr/>
        </p:nvSpPr>
        <p:spPr>
          <a:xfrm>
            <a:off x="346143" y="353046"/>
            <a:ext cx="60960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3C3489"/>
                </a:solidFill>
                <a:latin typeface="Anthropic Sans"/>
                <a:ea typeface="Anthropic Sans"/>
                <a:cs typeface="Anthropic Sans"/>
              </a:rPr>
              <a:t> Loss function primer</a:t>
            </a:r>
            <a:endParaRPr lang="en-US" sz="3200" b="1">
              <a:ea typeface="Calibri"/>
              <a:cs typeface="Calibri"/>
            </a:endParaRPr>
          </a:p>
        </p:txBody>
      </p:sp>
      <p:sp>
        <p:nvSpPr>
          <p:cNvPr id="5" name="TextBox 4">
            <a:extLst>
              <a:ext uri="{FF2B5EF4-FFF2-40B4-BE49-F238E27FC236}">
                <a16:creationId xmlns:a16="http://schemas.microsoft.com/office/drawing/2014/main" id="{F84AAFCA-964F-8585-0CF0-3AE1F9AC0EB2}"/>
              </a:ext>
            </a:extLst>
          </p:cNvPr>
          <p:cNvSpPr txBox="1"/>
          <p:nvPr/>
        </p:nvSpPr>
        <p:spPr>
          <a:xfrm>
            <a:off x="5930310" y="1188244"/>
            <a:ext cx="6182832" cy="5078313"/>
          </a:xfrm>
          <a:prstGeom prst="rect">
            <a:avLst/>
          </a:prstGeom>
          <a:noFill/>
        </p:spPr>
        <p:txBody>
          <a:bodyPr wrap="square" lIns="91440" tIns="45720" rIns="91440" bIns="45720" anchor="t">
            <a:spAutoFit/>
          </a:bodyPr>
          <a:lstStyle/>
          <a:p>
            <a:pPr>
              <a:buNone/>
            </a:pPr>
            <a:r>
              <a:rPr lang="en-US" b="1"/>
              <a:t>Contrastive loss (</a:t>
            </a:r>
            <a:r>
              <a:rPr lang="en-US" b="1" err="1"/>
              <a:t>InfoNCE</a:t>
            </a:r>
            <a:r>
              <a:rPr lang="en-US" b="1"/>
              <a:t>)</a:t>
            </a:r>
            <a:endParaRPr lang="en-US"/>
          </a:p>
          <a:p>
            <a:pPr>
              <a:buNone/>
            </a:pPr>
            <a:r>
              <a:rPr lang="en-US"/>
              <a:t>Used by: GLIP, Grounding DINO, OWL-</a:t>
            </a:r>
            <a:r>
              <a:rPr lang="en-US" err="1"/>
              <a:t>ViT</a:t>
            </a:r>
            <a:endParaRPr lang="en-US"/>
          </a:p>
          <a:p>
            <a:pPr>
              <a:buNone/>
            </a:pPr>
            <a:endParaRPr lang="en-US"/>
          </a:p>
          <a:p>
            <a:pPr>
              <a:buFont typeface="Arial" panose="020B0604020202020204" pitchFamily="34" charset="0"/>
              <a:buChar char="•"/>
            </a:pPr>
            <a:r>
              <a:rPr lang="en-US"/>
              <a:t>Pulls matched image-region and text pairs closer in embedding space</a:t>
            </a:r>
          </a:p>
          <a:p>
            <a:pPr>
              <a:buFont typeface="Arial" panose="020B0604020202020204" pitchFamily="34" charset="0"/>
              <a:buChar char="•"/>
            </a:pPr>
            <a:r>
              <a:rPr lang="en-US"/>
              <a:t>Pushes non-matching pairs apart</a:t>
            </a:r>
          </a:p>
          <a:p>
            <a:pPr>
              <a:buFont typeface="Arial" panose="020B0604020202020204" pitchFamily="34" charset="0"/>
              <a:buChar char="•"/>
            </a:pPr>
            <a:r>
              <a:rPr lang="en-US"/>
              <a:t>Temperature parameter </a:t>
            </a:r>
            <a:r>
              <a:rPr lang="el-GR"/>
              <a:t>τ </a:t>
            </a:r>
            <a:r>
              <a:rPr lang="en-US"/>
              <a:t>controls sharpness</a:t>
            </a:r>
          </a:p>
          <a:p>
            <a:endParaRPr lang="en-US"/>
          </a:p>
          <a:p>
            <a:pPr>
              <a:buNone/>
            </a:pPr>
            <a:r>
              <a:rPr lang="en-US" b="1">
                <a:latin typeface="Courier New"/>
                <a:cs typeface="Courier New"/>
              </a:rPr>
              <a:t>L = -log[ exp(sim(</a:t>
            </a:r>
            <a:r>
              <a:rPr lang="en-US" b="1" err="1">
                <a:latin typeface="Courier New"/>
                <a:cs typeface="Courier New"/>
              </a:rPr>
              <a:t>r,t</a:t>
            </a:r>
            <a:r>
              <a:rPr lang="en-US" b="1">
                <a:latin typeface="Courier New"/>
                <a:cs typeface="Courier New"/>
              </a:rPr>
              <a:t>+)/</a:t>
            </a:r>
            <a:r>
              <a:rPr lang="el-GR" b="1">
                <a:latin typeface="Courier New"/>
                <a:cs typeface="Courier New"/>
              </a:rPr>
              <a:t>τ) / Σ </a:t>
            </a:r>
            <a:r>
              <a:rPr lang="en-US" b="1">
                <a:latin typeface="Courier New"/>
                <a:cs typeface="Courier New"/>
              </a:rPr>
              <a:t>exp(sim(</a:t>
            </a:r>
            <a:r>
              <a:rPr lang="en-US" b="1" err="1">
                <a:latin typeface="Courier New"/>
                <a:cs typeface="Courier New"/>
              </a:rPr>
              <a:t>r,ti</a:t>
            </a:r>
            <a:r>
              <a:rPr lang="en-US" b="1">
                <a:latin typeface="Courier New"/>
                <a:cs typeface="Courier New"/>
              </a:rPr>
              <a:t>)/</a:t>
            </a:r>
            <a:r>
              <a:rPr lang="el-GR" b="1">
                <a:latin typeface="Courier New"/>
                <a:cs typeface="Courier New"/>
              </a:rPr>
              <a:t>τ) ]</a:t>
            </a:r>
            <a:endParaRPr lang="en-US" b="1">
              <a:latin typeface="Courier New"/>
              <a:cs typeface="Courier New"/>
            </a:endParaRPr>
          </a:p>
          <a:p>
            <a:pPr>
              <a:buNone/>
            </a:pPr>
            <a:endParaRPr lang="el-GR">
              <a:latin typeface="Courier New"/>
              <a:cs typeface="Courier New"/>
            </a:endParaRPr>
          </a:p>
          <a:p>
            <a:r>
              <a:rPr lang="el-GR">
                <a:latin typeface="Courier New"/>
                <a:cs typeface="Courier New"/>
              </a:rPr>
              <a:t>sim – cosine similarity</a:t>
            </a:r>
          </a:p>
          <a:p>
            <a:r>
              <a:rPr lang="el-GR">
                <a:latin typeface="Courier New"/>
                <a:cs typeface="Courier New"/>
              </a:rPr>
              <a:t>τ - temperature parameter for scaling</a:t>
            </a:r>
            <a:endParaRPr lang="el-GR">
              <a:ea typeface="Calibri"/>
              <a:cs typeface="Calibri"/>
            </a:endParaRPr>
          </a:p>
          <a:p>
            <a:endParaRPr lang="el-GR"/>
          </a:p>
          <a:p>
            <a:pPr>
              <a:buNone/>
            </a:pPr>
            <a:r>
              <a:rPr lang="el-GR" i="1"/>
              <a:t>"</a:t>
            </a:r>
            <a:r>
              <a:rPr lang="en-US" i="1"/>
              <a:t>Think of it like a magnet. Matching pairs attract. Wrong pairs repel. The model learns to </a:t>
            </a:r>
            <a:r>
              <a:rPr lang="en-US" i="1" err="1"/>
              <a:t>organise</a:t>
            </a:r>
            <a:r>
              <a:rPr lang="en-US" i="1"/>
              <a:t> embedding space so that similar things cluster together — and it never needed a class list to do it."</a:t>
            </a:r>
            <a:endParaRPr lang="en-US"/>
          </a:p>
        </p:txBody>
      </p:sp>
    </p:spTree>
    <p:extLst>
      <p:ext uri="{BB962C8B-B14F-4D97-AF65-F5344CB8AC3E}">
        <p14:creationId xmlns:p14="http://schemas.microsoft.com/office/powerpoint/2010/main" val="381585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6E659D-7F92-E525-8799-204BA80DC076}"/>
              </a:ext>
            </a:extLst>
          </p:cNvPr>
          <p:cNvPicPr>
            <a:picLocks noChangeAspect="1"/>
          </p:cNvPicPr>
          <p:nvPr/>
        </p:nvPicPr>
        <p:blipFill>
          <a:blip r:embed="rId3"/>
          <a:stretch>
            <a:fillRect/>
          </a:stretch>
        </p:blipFill>
        <p:spPr>
          <a:xfrm>
            <a:off x="0" y="1096617"/>
            <a:ext cx="12192000" cy="4664765"/>
          </a:xfrm>
          <a:prstGeom prst="rect">
            <a:avLst/>
          </a:prstGeom>
        </p:spPr>
      </p:pic>
    </p:spTree>
    <p:extLst>
      <p:ext uri="{BB962C8B-B14F-4D97-AF65-F5344CB8AC3E}">
        <p14:creationId xmlns:p14="http://schemas.microsoft.com/office/powerpoint/2010/main" val="4255540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0CE2AE-52BF-B01C-AFB6-ACCD19458063}"/>
              </a:ext>
            </a:extLst>
          </p:cNvPr>
          <p:cNvSpPr txBox="1"/>
          <p:nvPr/>
        </p:nvSpPr>
        <p:spPr>
          <a:xfrm>
            <a:off x="0" y="167014"/>
            <a:ext cx="1109362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501313"/>
                </a:solidFill>
                <a:latin typeface="Anthropic Sans"/>
                <a:ea typeface="Anthropic Sans"/>
                <a:cs typeface="Anthropic Sans"/>
              </a:rPr>
              <a:t>Kosmos-2 loss — one next-token cross-entropy for everything</a:t>
            </a:r>
          </a:p>
        </p:txBody>
      </p:sp>
      <p:pic>
        <p:nvPicPr>
          <p:cNvPr id="4" name="Picture 3" descr="A screenshot of a computer&#10;&#10;AI-generated content may be incorrect.">
            <a:extLst>
              <a:ext uri="{FF2B5EF4-FFF2-40B4-BE49-F238E27FC236}">
                <a16:creationId xmlns:a16="http://schemas.microsoft.com/office/drawing/2014/main" id="{0437379B-5253-96EF-D890-6A57F06F8EEA}"/>
              </a:ext>
            </a:extLst>
          </p:cNvPr>
          <p:cNvPicPr>
            <a:picLocks noChangeAspect="1"/>
          </p:cNvPicPr>
          <p:nvPr/>
        </p:nvPicPr>
        <p:blipFill>
          <a:blip r:embed="rId3"/>
          <a:srcRect l="1275" r="3232" b="-111"/>
          <a:stretch>
            <a:fillRect/>
          </a:stretch>
        </p:blipFill>
        <p:spPr>
          <a:xfrm>
            <a:off x="-574" y="815932"/>
            <a:ext cx="12206099" cy="5473658"/>
          </a:xfrm>
          <a:prstGeom prst="rect">
            <a:avLst/>
          </a:prstGeom>
        </p:spPr>
      </p:pic>
      <p:pic>
        <p:nvPicPr>
          <p:cNvPr id="3" name="Picture 2" descr="A close up of a text&#10;&#10;AI-generated content may be incorrect.">
            <a:extLst>
              <a:ext uri="{FF2B5EF4-FFF2-40B4-BE49-F238E27FC236}">
                <a16:creationId xmlns:a16="http://schemas.microsoft.com/office/drawing/2014/main" id="{E93DAE37-48B3-6E16-130D-4B00D4D085BC}"/>
              </a:ext>
            </a:extLst>
          </p:cNvPr>
          <p:cNvPicPr>
            <a:picLocks noChangeAspect="1"/>
          </p:cNvPicPr>
          <p:nvPr/>
        </p:nvPicPr>
        <p:blipFill>
          <a:blip r:embed="rId4"/>
          <a:srcRect l="2141" r="2570"/>
          <a:stretch>
            <a:fillRect/>
          </a:stretch>
        </p:blipFill>
        <p:spPr>
          <a:xfrm>
            <a:off x="6528704" y="4793372"/>
            <a:ext cx="5668484" cy="1226470"/>
          </a:xfrm>
          <a:prstGeom prst="rect">
            <a:avLst/>
          </a:prstGeom>
        </p:spPr>
      </p:pic>
    </p:spTree>
    <p:extLst>
      <p:ext uri="{BB962C8B-B14F-4D97-AF65-F5344CB8AC3E}">
        <p14:creationId xmlns:p14="http://schemas.microsoft.com/office/powerpoint/2010/main" val="1594574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411081-E293-F063-0293-B196EB2F619A}"/>
              </a:ext>
            </a:extLst>
          </p:cNvPr>
          <p:cNvSpPr txBox="1"/>
          <p:nvPr/>
        </p:nvSpPr>
        <p:spPr>
          <a:xfrm>
            <a:off x="107334" y="158769"/>
            <a:ext cx="107121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501313"/>
                </a:solidFill>
                <a:latin typeface="Anthropic Sans"/>
                <a:ea typeface="Anthropic Sans"/>
                <a:cs typeface="Anthropic Sans"/>
              </a:rPr>
              <a:t>Kosmos-2 capabilities — four task types, one model</a:t>
            </a:r>
            <a:endParaRPr lang="en-US" sz="3200" b="1">
              <a:ea typeface="Calibri"/>
              <a:cs typeface="Calibri"/>
            </a:endParaRPr>
          </a:p>
        </p:txBody>
      </p:sp>
      <p:pic>
        <p:nvPicPr>
          <p:cNvPr id="4" name="Picture 3" descr="A screenshot of a computer program&#10;&#10;AI-generated content may be incorrect.">
            <a:extLst>
              <a:ext uri="{FF2B5EF4-FFF2-40B4-BE49-F238E27FC236}">
                <a16:creationId xmlns:a16="http://schemas.microsoft.com/office/drawing/2014/main" id="{D6DF820E-AA4D-BF8F-DA21-75D52D414B02}"/>
              </a:ext>
            </a:extLst>
          </p:cNvPr>
          <p:cNvPicPr>
            <a:picLocks noChangeAspect="1"/>
          </p:cNvPicPr>
          <p:nvPr/>
        </p:nvPicPr>
        <p:blipFill>
          <a:blip r:embed="rId3"/>
          <a:stretch>
            <a:fillRect/>
          </a:stretch>
        </p:blipFill>
        <p:spPr>
          <a:xfrm>
            <a:off x="-2486" y="746871"/>
            <a:ext cx="12086537" cy="6111127"/>
          </a:xfrm>
          <a:prstGeom prst="rect">
            <a:avLst/>
          </a:prstGeom>
        </p:spPr>
      </p:pic>
    </p:spTree>
    <p:extLst>
      <p:ext uri="{BB962C8B-B14F-4D97-AF65-F5344CB8AC3E}">
        <p14:creationId xmlns:p14="http://schemas.microsoft.com/office/powerpoint/2010/main" val="3792909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E83588-6E84-D5CD-41AD-54D55A45CC87}"/>
              </a:ext>
            </a:extLst>
          </p:cNvPr>
          <p:cNvPicPr>
            <a:picLocks noChangeAspect="1"/>
          </p:cNvPicPr>
          <p:nvPr/>
        </p:nvPicPr>
        <p:blipFill>
          <a:blip r:embed="rId3"/>
          <a:stretch>
            <a:fillRect/>
          </a:stretch>
        </p:blipFill>
        <p:spPr>
          <a:xfrm>
            <a:off x="0" y="1210659"/>
            <a:ext cx="12192000" cy="4988854"/>
          </a:xfrm>
          <a:prstGeom prst="rect">
            <a:avLst/>
          </a:prstGeom>
        </p:spPr>
      </p:pic>
    </p:spTree>
    <p:extLst>
      <p:ext uri="{BB962C8B-B14F-4D97-AF65-F5344CB8AC3E}">
        <p14:creationId xmlns:p14="http://schemas.microsoft.com/office/powerpoint/2010/main" val="1538502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multimodal program&#10;&#10;AI-generated content may be incorrect.">
            <a:extLst>
              <a:ext uri="{FF2B5EF4-FFF2-40B4-BE49-F238E27FC236}">
                <a16:creationId xmlns:a16="http://schemas.microsoft.com/office/drawing/2014/main" id="{3445163D-88FB-4A7C-89C6-1CFE336DD8FE}"/>
              </a:ext>
            </a:extLst>
          </p:cNvPr>
          <p:cNvPicPr>
            <a:picLocks noChangeAspect="1"/>
          </p:cNvPicPr>
          <p:nvPr/>
        </p:nvPicPr>
        <p:blipFill>
          <a:blip r:embed="rId3"/>
          <a:stretch>
            <a:fillRect/>
          </a:stretch>
        </p:blipFill>
        <p:spPr>
          <a:xfrm>
            <a:off x="4418" y="833023"/>
            <a:ext cx="12194206" cy="6020214"/>
          </a:xfrm>
          <a:prstGeom prst="rect">
            <a:avLst/>
          </a:prstGeom>
        </p:spPr>
      </p:pic>
    </p:spTree>
    <p:extLst>
      <p:ext uri="{BB962C8B-B14F-4D97-AF65-F5344CB8AC3E}">
        <p14:creationId xmlns:p14="http://schemas.microsoft.com/office/powerpoint/2010/main" val="2956943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Comparative Perspectives: Model Comparison Table</a:t>
            </a:r>
            <a:endParaRPr lang="en-US" sz="1600"/>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a:p>
        </p:txBody>
      </p:sp>
      <p:sp>
        <p:nvSpPr>
          <p:cNvPr id="4" name="Shape 2"/>
          <p:cNvSpPr/>
          <p:nvPr/>
        </p:nvSpPr>
        <p:spPr>
          <a:xfrm>
            <a:off x="381000" y="1028700"/>
            <a:ext cx="11430000" cy="4838700"/>
          </a:xfrm>
          <a:custGeom>
            <a:avLst/>
            <a:gdLst/>
            <a:ahLst/>
            <a:cxnLst/>
            <a:rect l="l" t="t" r="r" b="b"/>
            <a:pathLst>
              <a:path w="11430000" h="4838700">
                <a:moveTo>
                  <a:pt x="0" y="0"/>
                </a:moveTo>
                <a:lnTo>
                  <a:pt x="11430000" y="0"/>
                </a:lnTo>
                <a:lnTo>
                  <a:pt x="11430000" y="4838700"/>
                </a:lnTo>
                <a:lnTo>
                  <a:pt x="0" y="4838700"/>
                </a:lnTo>
                <a:lnTo>
                  <a:pt x="0" y="0"/>
                </a:lnTo>
                <a:close/>
              </a:path>
            </a:pathLst>
          </a:custGeom>
          <a:solidFill>
            <a:srgbClr val="F9FAFB"/>
          </a:solidFill>
          <a:ln/>
        </p:spPr>
        <p:txBody>
          <a:bodyPr/>
          <a:lstStyle/>
          <a:p>
            <a:endParaRPr lang="en-US"/>
          </a:p>
        </p:txBody>
      </p:sp>
      <p:graphicFrame>
        <p:nvGraphicFramePr>
          <p:cNvPr id="77" name="Table 0"/>
          <p:cNvGraphicFramePr>
            <a:graphicFrameLocks noGrp="1"/>
          </p:cNvGraphicFramePr>
          <p:nvPr/>
        </p:nvGraphicFramePr>
        <p:xfrm>
          <a:off x="533400" y="1181100"/>
          <a:ext cx="11125200" cy="3171825"/>
        </p:xfrm>
        <a:graphic>
          <a:graphicData uri="http://schemas.openxmlformats.org/drawingml/2006/table">
            <a:tbl>
              <a:tblPr/>
              <a:tblGrid>
                <a:gridCol w="1922404">
                  <a:extLst>
                    <a:ext uri="{9D8B030D-6E8A-4147-A177-3AD203B41FA5}">
                      <a16:colId xmlns:a16="http://schemas.microsoft.com/office/drawing/2014/main" val="20000"/>
                    </a:ext>
                  </a:extLst>
                </a:gridCol>
                <a:gridCol w="2598101">
                  <a:extLst>
                    <a:ext uri="{9D8B030D-6E8A-4147-A177-3AD203B41FA5}">
                      <a16:colId xmlns:a16="http://schemas.microsoft.com/office/drawing/2014/main" val="20001"/>
                    </a:ext>
                  </a:extLst>
                </a:gridCol>
                <a:gridCol w="2084191">
                  <a:extLst>
                    <a:ext uri="{9D8B030D-6E8A-4147-A177-3AD203B41FA5}">
                      <a16:colId xmlns:a16="http://schemas.microsoft.com/office/drawing/2014/main" val="20002"/>
                    </a:ext>
                  </a:extLst>
                </a:gridCol>
                <a:gridCol w="2284044">
                  <a:extLst>
                    <a:ext uri="{9D8B030D-6E8A-4147-A177-3AD203B41FA5}">
                      <a16:colId xmlns:a16="http://schemas.microsoft.com/office/drawing/2014/main" val="20003"/>
                    </a:ext>
                  </a:extLst>
                </a:gridCol>
                <a:gridCol w="2236460">
                  <a:extLst>
                    <a:ext uri="{9D8B030D-6E8A-4147-A177-3AD203B41FA5}">
                      <a16:colId xmlns:a16="http://schemas.microsoft.com/office/drawing/2014/main" val="20004"/>
                    </a:ext>
                  </a:extLst>
                </a:gridCol>
              </a:tblGrid>
              <a:tr h="352425">
                <a:tc>
                  <a:txBody>
                    <a:bodyPr/>
                    <a:lstStyle/>
                    <a:p>
                      <a:pPr algn="l"/>
                      <a:r>
                        <a:rPr lang="en-US" sz="1000" b="1" u="none">
                          <a:solidFill>
                            <a:srgbClr val="1F2937"/>
                          </a:solidFill>
                          <a:latin typeface="微软雅黑" pitchFamily="34" charset="0"/>
                          <a:ea typeface="微软雅黑" pitchFamily="34" charset="-122"/>
                          <a:cs typeface="微软雅黑" pitchFamily="34" charset="-120"/>
                        </a:rPr>
                        <a:t>Model</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l"/>
                      <a:r>
                        <a:rPr lang="en-US" sz="1000" b="1" u="none">
                          <a:solidFill>
                            <a:srgbClr val="1F2937"/>
                          </a:solidFill>
                          <a:latin typeface="微软雅黑" pitchFamily="34" charset="0"/>
                          <a:ea typeface="微软雅黑" pitchFamily="34" charset="-122"/>
                          <a:cs typeface="微软雅黑" pitchFamily="34" charset="-120"/>
                        </a:rPr>
                        <a:t>Vision Backbone</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l"/>
                      <a:r>
                        <a:rPr lang="en-US" sz="1000" b="1" u="none">
                          <a:solidFill>
                            <a:srgbClr val="1F2937"/>
                          </a:solidFill>
                          <a:latin typeface="微软雅黑" pitchFamily="34" charset="0"/>
                          <a:ea typeface="微软雅黑" pitchFamily="34" charset="-122"/>
                          <a:cs typeface="微软雅黑" pitchFamily="34" charset="-120"/>
                        </a:rPr>
                        <a:t>Fusion</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l"/>
                      <a:r>
                        <a:rPr lang="en-US" sz="1000" b="1" u="none">
                          <a:solidFill>
                            <a:srgbClr val="1F2937"/>
                          </a:solidFill>
                          <a:latin typeface="微软雅黑" pitchFamily="34" charset="0"/>
                          <a:ea typeface="微软雅黑" pitchFamily="34" charset="-122"/>
                          <a:cs typeface="微软雅黑" pitchFamily="34" charset="-120"/>
                        </a:rPr>
                        <a:t>Training Data</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l"/>
                      <a:r>
                        <a:rPr lang="en-US" sz="1000" b="1" u="none">
                          <a:solidFill>
                            <a:srgbClr val="1F2937"/>
                          </a:solidFill>
                          <a:latin typeface="微软雅黑" pitchFamily="34" charset="0"/>
                          <a:ea typeface="微软雅黑" pitchFamily="34" charset="-122"/>
                          <a:cs typeface="微软雅黑" pitchFamily="34" charset="-120"/>
                        </a:rPr>
                        <a:t>Outputs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0"/>
                  </a:ext>
                </a:extLst>
              </a:tr>
              <a:tr h="352425">
                <a:tc>
                  <a:txBody>
                    <a:bodyPr/>
                    <a:lstStyle/>
                    <a:p>
                      <a:r>
                        <a:rPr lang="en-US" sz="1000" b="1" u="none">
                          <a:solidFill>
                            <a:srgbClr val="1F2937"/>
                          </a:solidFill>
                          <a:latin typeface="微软雅黑" pitchFamily="34" charset="0"/>
                          <a:ea typeface="微软雅黑" pitchFamily="34" charset="-122"/>
                          <a:cs typeface="微软雅黑" pitchFamily="34" charset="-120"/>
                        </a:rPr>
                        <a:t>GLIP</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CNN/ViT + Region Head</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Deep fusion at neck</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3M + 24M synthetic</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Boxes + text tokens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1"/>
                  </a:ext>
                </a:extLst>
              </a:tr>
              <a:tr h="352425">
                <a:tc>
                  <a:txBody>
                    <a:bodyPr/>
                    <a:lstStyle/>
                    <a:p>
                      <a:r>
                        <a:rPr lang="en-US" sz="1000" b="1" u="none">
                          <a:solidFill>
                            <a:srgbClr val="1F2937"/>
                          </a:solidFill>
                          <a:latin typeface="微软雅黑" pitchFamily="34" charset="0"/>
                          <a:ea typeface="微软雅黑" pitchFamily="34" charset="-122"/>
                          <a:cs typeface="微软雅黑" pitchFamily="34" charset="-120"/>
                        </a:rPr>
                        <a:t>Grounding DINO</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DETR (Swin)</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Multi-stage fusion</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O365 + GoldG + 4M</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Boxes + text tokens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2"/>
                  </a:ext>
                </a:extLst>
              </a:tr>
              <a:tr h="352425">
                <a:tc>
                  <a:txBody>
                    <a:bodyPr/>
                    <a:lstStyle/>
                    <a:p>
                      <a:r>
                        <a:rPr lang="en-US" sz="1000" b="1" u="none">
                          <a:solidFill>
                            <a:srgbClr val="1F2937"/>
                          </a:solidFill>
                          <a:latin typeface="微软雅黑" pitchFamily="34" charset="0"/>
                          <a:ea typeface="微软雅黑" pitchFamily="34" charset="-122"/>
                          <a:cs typeface="微软雅黑" pitchFamily="34" charset="-120"/>
                        </a:rPr>
                        <a:t>SAM</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ViT-Huge</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Vision-only</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11M images, 1.1B masks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Segmentation masks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3"/>
                  </a:ext>
                </a:extLst>
              </a:tr>
              <a:tr h="352425">
                <a:tc>
                  <a:txBody>
                    <a:bodyPr/>
                    <a:lstStyle/>
                    <a:p>
                      <a:r>
                        <a:rPr lang="en-US" sz="1000" b="1" u="none">
                          <a:solidFill>
                            <a:srgbClr val="1F2937"/>
                          </a:solidFill>
                          <a:latin typeface="微软雅黑" pitchFamily="34" charset="0"/>
                          <a:ea typeface="微软雅黑" pitchFamily="34" charset="-122"/>
                          <a:cs typeface="微软雅黑" pitchFamily="34" charset="-120"/>
                        </a:rPr>
                        <a:t>Grounded SAM</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DINO + SAM</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Model ensemble</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Pre-trained models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Masks for text objects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4"/>
                  </a:ext>
                </a:extLst>
              </a:tr>
              <a:tr h="352425">
                <a:tc>
                  <a:txBody>
                    <a:bodyPr/>
                    <a:lstStyle/>
                    <a:p>
                      <a:r>
                        <a:rPr lang="en-US" sz="1000" b="1" u="none">
                          <a:solidFill>
                            <a:srgbClr val="1F2937"/>
                          </a:solidFill>
                          <a:latin typeface="微软雅黑" pitchFamily="34" charset="0"/>
                          <a:ea typeface="微软雅黑" pitchFamily="34" charset="-122"/>
                          <a:cs typeface="微软雅黑" pitchFamily="34" charset="-120"/>
                        </a:rPr>
                        <a:t>OWL-ViT</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ViT-L CLIP</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Late fusion</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CLIP + detection</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Boxes + text labels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5"/>
                  </a:ext>
                </a:extLst>
              </a:tr>
              <a:tr h="352425">
                <a:tc>
                  <a:txBody>
                    <a:bodyPr/>
                    <a:lstStyle/>
                    <a:p>
                      <a:r>
                        <a:rPr lang="en-US" sz="1000" b="1" u="none">
                          <a:solidFill>
                            <a:srgbClr val="1F2937"/>
                          </a:solidFill>
                          <a:latin typeface="微软雅黑" pitchFamily="34" charset="0"/>
                          <a:ea typeface="微软雅黑" pitchFamily="34" charset="-122"/>
                          <a:cs typeface="微软雅黑" pitchFamily="34" charset="-120"/>
                        </a:rPr>
                        <a:t>Kosmos-2</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Swin-T</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Early fusion in LLM</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GrIT dataset</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Text + coordinates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6"/>
                  </a:ext>
                </a:extLst>
              </a:tr>
              <a:tr h="352425">
                <a:tc>
                  <a:txBody>
                    <a:bodyPr/>
                    <a:lstStyle/>
                    <a:p>
                      <a:r>
                        <a:rPr lang="en-US" sz="1000" b="1" u="none">
                          <a:solidFill>
                            <a:srgbClr val="1F2937"/>
                          </a:solidFill>
                          <a:latin typeface="微软雅黑" pitchFamily="34" charset="0"/>
                          <a:ea typeface="微软雅黑" pitchFamily="34" charset="-122"/>
                          <a:cs typeface="微软雅黑" pitchFamily="34" charset="-120"/>
                        </a:rPr>
                        <a:t>Ferret</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CLIP-ViT</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Early fusion in LLM</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Custom dataset</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Text + regions</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7"/>
                  </a:ext>
                </a:extLst>
              </a:tr>
              <a:tr h="352425">
                <a:tc>
                  <a:txBody>
                    <a:bodyPr/>
                    <a:lstStyle/>
                    <a:p>
                      <a:r>
                        <a:rPr lang="en-US" sz="1000" b="1" u="none">
                          <a:solidFill>
                            <a:srgbClr val="1F2937"/>
                          </a:solidFill>
                          <a:latin typeface="微软雅黑" pitchFamily="34" charset="0"/>
                          <a:ea typeface="微软雅黑" pitchFamily="34" charset="-122"/>
                          <a:cs typeface="微软雅黑" pitchFamily="34" charset="-120"/>
                        </a:rPr>
                        <a:t>Florence-2</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Swin ViT</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Unified seq2seq</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tc>
                  <a:txBody>
                    <a:bodyPr/>
                    <a:lstStyle/>
                    <a:p>
                      <a:r>
                        <a:rPr lang="en-US" sz="1000" u="none">
                          <a:solidFill>
                            <a:srgbClr val="1F2937"/>
                          </a:solidFill>
                          <a:latin typeface="微软雅黑" pitchFamily="34" charset="0"/>
                          <a:ea typeface="微软雅黑" pitchFamily="34" charset="-122"/>
                          <a:cs typeface="微软雅黑" pitchFamily="34" charset="-120"/>
                        </a:rPr>
                        <a:t>FLD-5B (5.4B anno)</a:t>
                      </a:r>
                      <a:endParaRPr lang="en-US" sz="100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tc>
                  <a:txBody>
                    <a:bodyPr/>
                    <a:lstStyle/>
                    <a:p>
                      <a:r>
                        <a:rPr lang="en-US" sz="1000" u="none" dirty="0">
                          <a:solidFill>
                            <a:srgbClr val="1F2937"/>
                          </a:solidFill>
                          <a:latin typeface="微软雅黑" pitchFamily="34" charset="0"/>
                          <a:ea typeface="微软雅黑" pitchFamily="34" charset="-122"/>
                          <a:cs typeface="微软雅黑" pitchFamily="34" charset="-120"/>
                        </a:rPr>
                        <a:t>Text for all tasks</a:t>
                      </a:r>
                      <a:endParaRPr lang="en-US" sz="1000" dirty="0">
                        <a:latin typeface="微软雅黑" charset="0"/>
                        <a:ea typeface="微软雅黑" charset="0"/>
                        <a:cs typeface="微软雅黑" charset="0"/>
                      </a:endParaRPr>
                    </a:p>
                  </a:txBody>
                  <a:tcPr marL="114300" marR="114300" marT="76200" marB="762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712941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Datasets &amp; Benchmarks Overview</a:t>
            </a:r>
            <a:endParaRPr lang="en-US" sz="1600"/>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a:p>
        </p:txBody>
      </p:sp>
      <p:grpSp>
        <p:nvGrpSpPr>
          <p:cNvPr id="25" name="Group 24">
            <a:extLst>
              <a:ext uri="{FF2B5EF4-FFF2-40B4-BE49-F238E27FC236}">
                <a16:creationId xmlns:a16="http://schemas.microsoft.com/office/drawing/2014/main" id="{A0AEDB05-65A8-B40F-99C5-208F5AB3A2BB}"/>
              </a:ext>
            </a:extLst>
          </p:cNvPr>
          <p:cNvGrpSpPr/>
          <p:nvPr/>
        </p:nvGrpSpPr>
        <p:grpSpPr>
          <a:xfrm>
            <a:off x="196850" y="1932940"/>
            <a:ext cx="5693410" cy="2362200"/>
            <a:chOff x="400050" y="1028700"/>
            <a:chExt cx="5693410" cy="2362200"/>
          </a:xfrm>
        </p:grpSpPr>
        <p:sp>
          <p:nvSpPr>
            <p:cNvPr id="5" name="Shape 3"/>
            <p:cNvSpPr/>
            <p:nvPr/>
          </p:nvSpPr>
          <p:spPr>
            <a:xfrm>
              <a:off x="400050" y="1028700"/>
              <a:ext cx="38100" cy="2362200"/>
            </a:xfrm>
            <a:custGeom>
              <a:avLst/>
              <a:gdLst/>
              <a:ahLst/>
              <a:cxnLst/>
              <a:rect l="l" t="t" r="r" b="b"/>
              <a:pathLst>
                <a:path w="38100" h="2362200">
                  <a:moveTo>
                    <a:pt x="0" y="0"/>
                  </a:moveTo>
                  <a:lnTo>
                    <a:pt x="38100" y="0"/>
                  </a:lnTo>
                  <a:lnTo>
                    <a:pt x="38100" y="2362200"/>
                  </a:lnTo>
                  <a:lnTo>
                    <a:pt x="0" y="2362200"/>
                  </a:lnTo>
                  <a:lnTo>
                    <a:pt x="0" y="0"/>
                  </a:lnTo>
                  <a:close/>
                </a:path>
              </a:pathLst>
            </a:custGeom>
            <a:solidFill>
              <a:srgbClr val="8B0000"/>
            </a:solidFill>
            <a:ln/>
          </p:spPr>
          <p:txBody>
            <a:bodyPr/>
            <a:lstStyle/>
            <a:p>
              <a:endParaRPr lang="en-US"/>
            </a:p>
          </p:txBody>
        </p:sp>
        <p:sp>
          <p:nvSpPr>
            <p:cNvPr id="4" name="Shape 2"/>
            <p:cNvSpPr/>
            <p:nvPr/>
          </p:nvSpPr>
          <p:spPr>
            <a:xfrm>
              <a:off x="511810" y="1028700"/>
              <a:ext cx="5581650" cy="2362200"/>
            </a:xfrm>
            <a:custGeom>
              <a:avLst/>
              <a:gdLst/>
              <a:ahLst/>
              <a:cxnLst/>
              <a:rect l="l" t="t" r="r" b="b"/>
              <a:pathLst>
                <a:path w="5581650" h="2362200">
                  <a:moveTo>
                    <a:pt x="0" y="0"/>
                  </a:moveTo>
                  <a:lnTo>
                    <a:pt x="5581650" y="0"/>
                  </a:lnTo>
                  <a:lnTo>
                    <a:pt x="5581650" y="2362200"/>
                  </a:lnTo>
                  <a:lnTo>
                    <a:pt x="0" y="2362200"/>
                  </a:lnTo>
                  <a:lnTo>
                    <a:pt x="0" y="0"/>
                  </a:lnTo>
                  <a:close/>
                </a:path>
              </a:pathLst>
            </a:custGeom>
            <a:solidFill>
              <a:srgbClr val="F9FAFB"/>
            </a:solidFill>
            <a:ln/>
          </p:spPr>
          <p:txBody>
            <a:bodyPr/>
            <a:lstStyle/>
            <a:p>
              <a:endParaRPr lang="en-US"/>
            </a:p>
          </p:txBody>
        </p:sp>
        <p:sp>
          <p:nvSpPr>
            <p:cNvPr id="6" name="Text 4"/>
            <p:cNvSpPr/>
            <p:nvPr/>
          </p:nvSpPr>
          <p:spPr>
            <a:xfrm>
              <a:off x="571500" y="116078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Key Evaluation Datasets</a:t>
              </a:r>
              <a:endParaRPr lang="en-US" sz="1600"/>
            </a:p>
          </p:txBody>
        </p:sp>
        <p:sp>
          <p:nvSpPr>
            <p:cNvPr id="7" name="Shape 5"/>
            <p:cNvSpPr/>
            <p:nvPr/>
          </p:nvSpPr>
          <p:spPr>
            <a:xfrm>
              <a:off x="571500" y="1562100"/>
              <a:ext cx="5257800" cy="876300"/>
            </a:xfrm>
            <a:custGeom>
              <a:avLst/>
              <a:gdLst/>
              <a:ahLst/>
              <a:cxnLst/>
              <a:rect l="l" t="t" r="r" b="b"/>
              <a:pathLst>
                <a:path w="5257800" h="876300">
                  <a:moveTo>
                    <a:pt x="38102" y="0"/>
                  </a:moveTo>
                  <a:lnTo>
                    <a:pt x="5219698" y="0"/>
                  </a:lnTo>
                  <a:cubicBezTo>
                    <a:pt x="5240741" y="0"/>
                    <a:pt x="5257800" y="17059"/>
                    <a:pt x="5257800" y="38102"/>
                  </a:cubicBezTo>
                  <a:lnTo>
                    <a:pt x="5257800" y="838198"/>
                  </a:lnTo>
                  <a:cubicBezTo>
                    <a:pt x="5257800" y="859241"/>
                    <a:pt x="5240741" y="876300"/>
                    <a:pt x="5219698" y="876300"/>
                  </a:cubicBezTo>
                  <a:lnTo>
                    <a:pt x="38102" y="876300"/>
                  </a:lnTo>
                  <a:cubicBezTo>
                    <a:pt x="17059" y="876300"/>
                    <a:pt x="0" y="859241"/>
                    <a:pt x="0" y="838198"/>
                  </a:cubicBezTo>
                  <a:lnTo>
                    <a:pt x="0" y="38102"/>
                  </a:lnTo>
                  <a:cubicBezTo>
                    <a:pt x="0" y="17073"/>
                    <a:pt x="17073" y="0"/>
                    <a:pt x="38102" y="0"/>
                  </a:cubicBezTo>
                  <a:close/>
                </a:path>
              </a:pathLst>
            </a:custGeom>
            <a:solidFill>
              <a:srgbClr val="DBEAFE"/>
            </a:solidFill>
            <a:ln/>
          </p:spPr>
          <p:txBody>
            <a:bodyPr/>
            <a:lstStyle/>
            <a:p>
              <a:endParaRPr lang="en-US"/>
            </a:p>
          </p:txBody>
        </p:sp>
        <p:sp>
          <p:nvSpPr>
            <p:cNvPr id="8" name="Text 6"/>
            <p:cNvSpPr/>
            <p:nvPr/>
          </p:nvSpPr>
          <p:spPr>
            <a:xfrm>
              <a:off x="685800" y="1676400"/>
              <a:ext cx="51054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RefCOCO / RefCOCO+ / RefCOCOg</a:t>
              </a:r>
              <a:endParaRPr lang="en-US" sz="1600"/>
            </a:p>
          </p:txBody>
        </p:sp>
        <p:sp>
          <p:nvSpPr>
            <p:cNvPr id="9" name="Text 7"/>
            <p:cNvSpPr/>
            <p:nvPr/>
          </p:nvSpPr>
          <p:spPr>
            <a:xfrm>
              <a:off x="685800" y="1943100"/>
              <a:ext cx="5095875" cy="381000"/>
            </a:xfrm>
            <a:prstGeom prst="rect">
              <a:avLst/>
            </a:prstGeom>
            <a:noFill/>
            <a:ln/>
          </p:spPr>
          <p:txBody>
            <a:bodyPr wrap="square" lIns="0" tIns="0" rIns="0" bIns="0" rtlCol="0" anchor="ctr"/>
            <a:lstStyle/>
            <a:p>
              <a:pPr>
                <a:lnSpc>
                  <a:spcPct val="120000"/>
                </a:lnSpc>
              </a:pPr>
              <a:r>
                <a:rPr lang="en-US" sz="1200" b="1">
                  <a:solidFill>
                    <a:srgbClr val="6B7280"/>
                  </a:solidFill>
                  <a:latin typeface="Sorts Mill Goudy"/>
                  <a:ea typeface="Sorts Mill Goudy" pitchFamily="34" charset="-122"/>
                  <a:cs typeface="Sorts Mill Goudy" pitchFamily="34" charset="-120"/>
                </a:rPr>
                <a:t>Referring expressions on MS COCO images. Multiple textual descriptions referring to objects in images</a:t>
              </a:r>
              <a:endParaRPr lang="en-US" sz="1050" b="1">
                <a:latin typeface="Sorts Mill Goudy"/>
              </a:endParaRPr>
            </a:p>
          </p:txBody>
        </p:sp>
        <p:sp>
          <p:nvSpPr>
            <p:cNvPr id="10" name="Shape 8"/>
            <p:cNvSpPr/>
            <p:nvPr/>
          </p:nvSpPr>
          <p:spPr>
            <a:xfrm>
              <a:off x="571500" y="2552700"/>
              <a:ext cx="5257800" cy="685800"/>
            </a:xfrm>
            <a:custGeom>
              <a:avLst/>
              <a:gdLst/>
              <a:ahLst/>
              <a:cxnLst/>
              <a:rect l="l" t="t" r="r" b="b"/>
              <a:pathLst>
                <a:path w="5257800" h="685800">
                  <a:moveTo>
                    <a:pt x="38103" y="0"/>
                  </a:moveTo>
                  <a:lnTo>
                    <a:pt x="5219697" y="0"/>
                  </a:lnTo>
                  <a:cubicBezTo>
                    <a:pt x="5240741" y="0"/>
                    <a:pt x="5257800" y="17059"/>
                    <a:pt x="5257800" y="38103"/>
                  </a:cubicBezTo>
                  <a:lnTo>
                    <a:pt x="5257800" y="647697"/>
                  </a:lnTo>
                  <a:cubicBezTo>
                    <a:pt x="5257800" y="668741"/>
                    <a:pt x="5240741" y="685800"/>
                    <a:pt x="5219697" y="685800"/>
                  </a:cubicBezTo>
                  <a:lnTo>
                    <a:pt x="38103" y="685800"/>
                  </a:lnTo>
                  <a:cubicBezTo>
                    <a:pt x="17059" y="685800"/>
                    <a:pt x="0" y="668741"/>
                    <a:pt x="0" y="647697"/>
                  </a:cubicBezTo>
                  <a:lnTo>
                    <a:pt x="0" y="38103"/>
                  </a:lnTo>
                  <a:cubicBezTo>
                    <a:pt x="0" y="17073"/>
                    <a:pt x="17073" y="0"/>
                    <a:pt x="38103" y="0"/>
                  </a:cubicBezTo>
                  <a:close/>
                </a:path>
              </a:pathLst>
            </a:custGeom>
            <a:solidFill>
              <a:srgbClr val="FEF3C7"/>
            </a:solidFill>
            <a:ln/>
          </p:spPr>
          <p:txBody>
            <a:bodyPr/>
            <a:lstStyle/>
            <a:p>
              <a:endParaRPr lang="en-US"/>
            </a:p>
          </p:txBody>
        </p:sp>
        <p:sp>
          <p:nvSpPr>
            <p:cNvPr id="11" name="Text 9"/>
            <p:cNvSpPr/>
            <p:nvPr/>
          </p:nvSpPr>
          <p:spPr>
            <a:xfrm>
              <a:off x="685800" y="2667000"/>
              <a:ext cx="51054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Flickr30k Entities</a:t>
              </a:r>
              <a:endParaRPr lang="en-US" sz="1600"/>
            </a:p>
          </p:txBody>
        </p:sp>
        <p:sp>
          <p:nvSpPr>
            <p:cNvPr id="12" name="Text 10"/>
            <p:cNvSpPr/>
            <p:nvPr/>
          </p:nvSpPr>
          <p:spPr>
            <a:xfrm>
              <a:off x="685800" y="2933700"/>
              <a:ext cx="5095875" cy="190500"/>
            </a:xfrm>
            <a:prstGeom prst="rect">
              <a:avLst/>
            </a:prstGeom>
            <a:noFill/>
            <a:ln/>
          </p:spPr>
          <p:txBody>
            <a:bodyPr wrap="square" lIns="0" tIns="0" rIns="0" bIns="0" rtlCol="0" anchor="ctr"/>
            <a:lstStyle/>
            <a:p>
              <a:pPr>
                <a:lnSpc>
                  <a:spcPct val="120000"/>
                </a:lnSpc>
              </a:pPr>
              <a:r>
                <a:rPr lang="en-US" sz="1100" b="1">
                  <a:solidFill>
                    <a:srgbClr val="6B7280"/>
                  </a:solidFill>
                  <a:latin typeface="Sorts Mill Goudy"/>
                  <a:ea typeface="Sorts Mill Goudy" pitchFamily="34" charset="-122"/>
                  <a:cs typeface="Sorts Mill Goudy" pitchFamily="34" charset="-120"/>
                </a:rPr>
                <a:t>Phrase grounding benchmark. 30k images with 276k region-phrase annotations</a:t>
              </a:r>
              <a:endParaRPr lang="en-US" b="1">
                <a:latin typeface="Sorts Mill Goudy"/>
                <a:ea typeface="Calibri"/>
                <a:cs typeface="Calibri"/>
              </a:endParaRPr>
            </a:p>
          </p:txBody>
        </p:sp>
      </p:grpSp>
      <p:sp>
        <p:nvSpPr>
          <p:cNvPr id="13" name="Shape 11"/>
          <p:cNvSpPr/>
          <p:nvPr/>
        </p:nvSpPr>
        <p:spPr>
          <a:xfrm>
            <a:off x="5975350" y="1516380"/>
            <a:ext cx="5358130" cy="1811020"/>
          </a:xfrm>
          <a:custGeom>
            <a:avLst/>
            <a:gdLst/>
            <a:ahLst/>
            <a:cxnLst/>
            <a:rect l="l" t="t" r="r" b="b"/>
            <a:pathLst>
              <a:path w="5581650" h="1790700">
                <a:moveTo>
                  <a:pt x="0" y="0"/>
                </a:moveTo>
                <a:lnTo>
                  <a:pt x="5581650" y="0"/>
                </a:lnTo>
                <a:lnTo>
                  <a:pt x="5581650" y="1790700"/>
                </a:lnTo>
                <a:lnTo>
                  <a:pt x="0" y="1790700"/>
                </a:lnTo>
                <a:lnTo>
                  <a:pt x="0" y="0"/>
                </a:lnTo>
                <a:close/>
              </a:path>
            </a:pathLst>
          </a:custGeom>
          <a:solidFill>
            <a:srgbClr val="F9FAFB"/>
          </a:solidFill>
          <a:ln/>
        </p:spPr>
        <p:txBody>
          <a:bodyPr/>
          <a:lstStyle/>
          <a:p>
            <a:endParaRPr lang="en-US"/>
          </a:p>
        </p:txBody>
      </p:sp>
      <p:sp>
        <p:nvSpPr>
          <p:cNvPr id="14" name="Shape 12"/>
          <p:cNvSpPr/>
          <p:nvPr/>
        </p:nvSpPr>
        <p:spPr>
          <a:xfrm>
            <a:off x="5985510" y="1526540"/>
            <a:ext cx="58420" cy="1811020"/>
          </a:xfrm>
          <a:custGeom>
            <a:avLst/>
            <a:gdLst/>
            <a:ahLst/>
            <a:cxnLst/>
            <a:rect l="l" t="t" r="r" b="b"/>
            <a:pathLst>
              <a:path w="38100" h="1790700">
                <a:moveTo>
                  <a:pt x="0" y="0"/>
                </a:moveTo>
                <a:lnTo>
                  <a:pt x="38100" y="0"/>
                </a:lnTo>
                <a:lnTo>
                  <a:pt x="38100" y="1790700"/>
                </a:lnTo>
                <a:lnTo>
                  <a:pt x="0" y="1790700"/>
                </a:lnTo>
                <a:lnTo>
                  <a:pt x="0" y="0"/>
                </a:lnTo>
                <a:close/>
              </a:path>
            </a:pathLst>
          </a:custGeom>
          <a:solidFill>
            <a:srgbClr val="8B0000"/>
          </a:solidFill>
          <a:ln/>
        </p:spPr>
        <p:txBody>
          <a:bodyPr/>
          <a:lstStyle/>
          <a:p>
            <a:endParaRPr lang="en-US"/>
          </a:p>
        </p:txBody>
      </p:sp>
      <p:sp>
        <p:nvSpPr>
          <p:cNvPr id="15" name="Shape 13"/>
          <p:cNvSpPr/>
          <p:nvPr/>
        </p:nvSpPr>
        <p:spPr>
          <a:xfrm>
            <a:off x="6146800" y="1668780"/>
            <a:ext cx="5044440" cy="695960"/>
          </a:xfrm>
          <a:custGeom>
            <a:avLst/>
            <a:gdLst/>
            <a:ahLst/>
            <a:cxnLst/>
            <a:rect l="l" t="t" r="r" b="b"/>
            <a:pathLst>
              <a:path w="5257800" h="685800">
                <a:moveTo>
                  <a:pt x="38103" y="0"/>
                </a:moveTo>
                <a:lnTo>
                  <a:pt x="5219697" y="0"/>
                </a:lnTo>
                <a:cubicBezTo>
                  <a:pt x="5240741" y="0"/>
                  <a:pt x="5257800" y="17059"/>
                  <a:pt x="5257800" y="38103"/>
                </a:cubicBezTo>
                <a:lnTo>
                  <a:pt x="5257800" y="647697"/>
                </a:lnTo>
                <a:cubicBezTo>
                  <a:pt x="5257800" y="668741"/>
                  <a:pt x="5240741" y="685800"/>
                  <a:pt x="5219697" y="685800"/>
                </a:cubicBezTo>
                <a:lnTo>
                  <a:pt x="38103" y="685800"/>
                </a:lnTo>
                <a:cubicBezTo>
                  <a:pt x="17059" y="685800"/>
                  <a:pt x="0" y="668741"/>
                  <a:pt x="0" y="647697"/>
                </a:cubicBezTo>
                <a:lnTo>
                  <a:pt x="0" y="38103"/>
                </a:lnTo>
                <a:cubicBezTo>
                  <a:pt x="0" y="17073"/>
                  <a:pt x="17073" y="0"/>
                  <a:pt x="38103" y="0"/>
                </a:cubicBezTo>
                <a:close/>
              </a:path>
            </a:pathLst>
          </a:custGeom>
          <a:solidFill>
            <a:srgbClr val="DCFCE7"/>
          </a:solidFill>
          <a:ln/>
        </p:spPr>
        <p:txBody>
          <a:bodyPr/>
          <a:lstStyle/>
          <a:p>
            <a:endParaRPr lang="en-US"/>
          </a:p>
        </p:txBody>
      </p:sp>
      <p:sp>
        <p:nvSpPr>
          <p:cNvPr id="16" name="Text 14"/>
          <p:cNvSpPr/>
          <p:nvPr/>
        </p:nvSpPr>
        <p:spPr>
          <a:xfrm>
            <a:off x="6261100" y="1711960"/>
            <a:ext cx="49022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LVIS</a:t>
            </a:r>
            <a:endParaRPr lang="en-US" sz="1600"/>
          </a:p>
        </p:txBody>
      </p:sp>
      <p:sp>
        <p:nvSpPr>
          <p:cNvPr id="17" name="Text 15"/>
          <p:cNvSpPr/>
          <p:nvPr/>
        </p:nvSpPr>
        <p:spPr>
          <a:xfrm>
            <a:off x="6261100" y="2049780"/>
            <a:ext cx="4892675" cy="190500"/>
          </a:xfrm>
          <a:prstGeom prst="rect">
            <a:avLst/>
          </a:prstGeom>
          <a:noFill/>
          <a:ln/>
        </p:spPr>
        <p:txBody>
          <a:bodyPr wrap="square" lIns="0" tIns="0" rIns="0" bIns="0" rtlCol="0" anchor="ctr"/>
          <a:lstStyle/>
          <a:p>
            <a:pPr>
              <a:lnSpc>
                <a:spcPct val="120000"/>
              </a:lnSpc>
            </a:pPr>
            <a:r>
              <a:rPr lang="en-US" sz="1100" b="1">
                <a:solidFill>
                  <a:srgbClr val="6B7280"/>
                </a:solidFill>
                <a:latin typeface="Sorts Mill Goudy"/>
                <a:ea typeface="Sorts Mill Goudy" pitchFamily="34" charset="-122"/>
                <a:cs typeface="Sorts Mill Goudy" pitchFamily="34" charset="-120"/>
              </a:rPr>
              <a:t>Large Vocabulary Instance Segmentation. 1203 categories with long-tail distribution</a:t>
            </a:r>
            <a:endParaRPr lang="en-US" sz="1100" b="1">
              <a:latin typeface="Sorts Mill Goudy"/>
              <a:ea typeface="Calibri"/>
              <a:cs typeface="Calibri"/>
            </a:endParaRPr>
          </a:p>
        </p:txBody>
      </p:sp>
      <p:sp>
        <p:nvSpPr>
          <p:cNvPr id="18" name="Shape 16"/>
          <p:cNvSpPr/>
          <p:nvPr/>
        </p:nvSpPr>
        <p:spPr>
          <a:xfrm>
            <a:off x="6146800" y="2468880"/>
            <a:ext cx="5044440" cy="695960"/>
          </a:xfrm>
          <a:custGeom>
            <a:avLst/>
            <a:gdLst/>
            <a:ahLst/>
            <a:cxnLst/>
            <a:rect l="l" t="t" r="r" b="b"/>
            <a:pathLst>
              <a:path w="5257800" h="685800">
                <a:moveTo>
                  <a:pt x="38103" y="0"/>
                </a:moveTo>
                <a:lnTo>
                  <a:pt x="5219697" y="0"/>
                </a:lnTo>
                <a:cubicBezTo>
                  <a:pt x="5240741" y="0"/>
                  <a:pt x="5257800" y="17059"/>
                  <a:pt x="5257800" y="38103"/>
                </a:cubicBezTo>
                <a:lnTo>
                  <a:pt x="5257800" y="647697"/>
                </a:lnTo>
                <a:cubicBezTo>
                  <a:pt x="5257800" y="668741"/>
                  <a:pt x="5240741" y="685800"/>
                  <a:pt x="5219697" y="685800"/>
                </a:cubicBezTo>
                <a:lnTo>
                  <a:pt x="38103" y="685800"/>
                </a:lnTo>
                <a:cubicBezTo>
                  <a:pt x="17059" y="685800"/>
                  <a:pt x="0" y="668741"/>
                  <a:pt x="0" y="647697"/>
                </a:cubicBezTo>
                <a:lnTo>
                  <a:pt x="0" y="38103"/>
                </a:lnTo>
                <a:cubicBezTo>
                  <a:pt x="0" y="17073"/>
                  <a:pt x="17073" y="0"/>
                  <a:pt x="38103" y="0"/>
                </a:cubicBezTo>
                <a:close/>
              </a:path>
            </a:pathLst>
          </a:custGeom>
          <a:solidFill>
            <a:srgbClr val="E9D5FF"/>
          </a:solidFill>
          <a:ln/>
        </p:spPr>
        <p:txBody>
          <a:bodyPr/>
          <a:lstStyle/>
          <a:p>
            <a:endParaRPr lang="en-US"/>
          </a:p>
        </p:txBody>
      </p:sp>
      <p:sp>
        <p:nvSpPr>
          <p:cNvPr id="19" name="Text 17"/>
          <p:cNvSpPr/>
          <p:nvPr/>
        </p:nvSpPr>
        <p:spPr>
          <a:xfrm>
            <a:off x="6261100" y="2583180"/>
            <a:ext cx="49022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ODinW</a:t>
            </a:r>
            <a:endParaRPr lang="en-US" sz="1600"/>
          </a:p>
        </p:txBody>
      </p:sp>
      <p:sp>
        <p:nvSpPr>
          <p:cNvPr id="20" name="Text 18"/>
          <p:cNvSpPr/>
          <p:nvPr/>
        </p:nvSpPr>
        <p:spPr>
          <a:xfrm>
            <a:off x="6261100" y="2849880"/>
            <a:ext cx="4892675" cy="190500"/>
          </a:xfrm>
          <a:prstGeom prst="rect">
            <a:avLst/>
          </a:prstGeom>
          <a:noFill/>
          <a:ln/>
        </p:spPr>
        <p:txBody>
          <a:bodyPr wrap="square" lIns="0" tIns="0" rIns="0" bIns="0" rtlCol="0" anchor="ctr"/>
          <a:lstStyle/>
          <a:p>
            <a:pPr>
              <a:lnSpc>
                <a:spcPct val="120000"/>
              </a:lnSpc>
            </a:pPr>
            <a:r>
              <a:rPr lang="en-US" sz="1100" b="1">
                <a:solidFill>
                  <a:srgbClr val="6B7280"/>
                </a:solidFill>
                <a:latin typeface="Sorts Mill Goudy"/>
                <a:ea typeface="Sorts Mill Goudy" pitchFamily="34" charset="-122"/>
                <a:cs typeface="Sorts Mill Goudy" pitchFamily="34" charset="-120"/>
              </a:rPr>
              <a:t>Object Detection in the Wild. 35 diverse detection datasets combined</a:t>
            </a:r>
            <a:endParaRPr lang="en-US" b="1">
              <a:latin typeface="Sorts Mill Goudy"/>
              <a:ea typeface="Calibri"/>
              <a:cs typeface="Calibri"/>
            </a:endParaRPr>
          </a:p>
        </p:txBody>
      </p:sp>
      <p:sp>
        <p:nvSpPr>
          <p:cNvPr id="21" name="Shape 19"/>
          <p:cNvSpPr/>
          <p:nvPr/>
        </p:nvSpPr>
        <p:spPr>
          <a:xfrm>
            <a:off x="5975350" y="3459480"/>
            <a:ext cx="5358130" cy="772160"/>
          </a:xfrm>
          <a:custGeom>
            <a:avLst/>
            <a:gdLst/>
            <a:ahLst/>
            <a:cxnLst/>
            <a:rect l="l" t="t" r="r" b="b"/>
            <a:pathLst>
              <a:path w="5581650" h="762000">
                <a:moveTo>
                  <a:pt x="0" y="0"/>
                </a:moveTo>
                <a:lnTo>
                  <a:pt x="5581650" y="0"/>
                </a:lnTo>
                <a:lnTo>
                  <a:pt x="5581650" y="762000"/>
                </a:lnTo>
                <a:lnTo>
                  <a:pt x="0" y="762000"/>
                </a:lnTo>
                <a:lnTo>
                  <a:pt x="0" y="0"/>
                </a:lnTo>
                <a:close/>
              </a:path>
            </a:pathLst>
          </a:custGeom>
          <a:solidFill>
            <a:srgbClr val="F9FAFB"/>
          </a:solidFill>
          <a:ln/>
        </p:spPr>
        <p:txBody>
          <a:bodyPr/>
          <a:lstStyle/>
          <a:p>
            <a:endParaRPr lang="en-US"/>
          </a:p>
        </p:txBody>
      </p:sp>
      <p:sp>
        <p:nvSpPr>
          <p:cNvPr id="22" name="Shape 20"/>
          <p:cNvSpPr/>
          <p:nvPr/>
        </p:nvSpPr>
        <p:spPr>
          <a:xfrm>
            <a:off x="5985510" y="3469640"/>
            <a:ext cx="58420" cy="772160"/>
          </a:xfrm>
          <a:custGeom>
            <a:avLst/>
            <a:gdLst/>
            <a:ahLst/>
            <a:cxnLst/>
            <a:rect l="l" t="t" r="r" b="b"/>
            <a:pathLst>
              <a:path w="38100" h="762000">
                <a:moveTo>
                  <a:pt x="0" y="0"/>
                </a:moveTo>
                <a:lnTo>
                  <a:pt x="38100" y="0"/>
                </a:lnTo>
                <a:lnTo>
                  <a:pt x="38100" y="762000"/>
                </a:lnTo>
                <a:lnTo>
                  <a:pt x="0" y="762000"/>
                </a:lnTo>
                <a:lnTo>
                  <a:pt x="0" y="0"/>
                </a:lnTo>
                <a:close/>
              </a:path>
            </a:pathLst>
          </a:custGeom>
          <a:solidFill>
            <a:srgbClr val="8B0000"/>
          </a:solidFill>
          <a:ln/>
        </p:spPr>
        <p:txBody>
          <a:bodyPr/>
          <a:lstStyle/>
          <a:p>
            <a:endParaRPr lang="en-US"/>
          </a:p>
        </p:txBody>
      </p:sp>
      <p:sp>
        <p:nvSpPr>
          <p:cNvPr id="23" name="Text 21"/>
          <p:cNvSpPr/>
          <p:nvPr/>
        </p:nvSpPr>
        <p:spPr>
          <a:xfrm>
            <a:off x="6146800" y="3611880"/>
            <a:ext cx="5120640" cy="46736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a:ea typeface="Sorts Mill Goudy" pitchFamily="34" charset="-122"/>
                <a:cs typeface="Sorts Mill Goudy" pitchFamily="34" charset="-120"/>
              </a:rPr>
              <a:t>These datasets enable comprehensive evaluation of grounded vision models across different task types and difficulty levels.</a:t>
            </a:r>
            <a:endParaRPr lang="en-US" sz="1600" b="1">
              <a:latin typeface="Sorts Mill Goudy"/>
              <a:ea typeface="Calibri"/>
              <a:cs typeface="Calibri"/>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RefCOCO / RefCOCO+ / RefCOCOg</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3638550" cy="3505200"/>
          </a:xfrm>
          <a:custGeom>
            <a:avLst/>
            <a:gdLst/>
            <a:ahLst/>
            <a:cxnLst/>
            <a:rect l="l" t="t" r="r" b="b"/>
            <a:pathLst>
              <a:path w="3638550" h="3505200">
                <a:moveTo>
                  <a:pt x="0" y="0"/>
                </a:moveTo>
                <a:lnTo>
                  <a:pt x="3638550" y="0"/>
                </a:lnTo>
                <a:lnTo>
                  <a:pt x="3638550" y="3505200"/>
                </a:lnTo>
                <a:lnTo>
                  <a:pt x="0" y="3505200"/>
                </a:lnTo>
                <a:lnTo>
                  <a:pt x="0" y="0"/>
                </a:lnTo>
                <a:close/>
              </a:path>
            </a:pathLst>
          </a:custGeom>
          <a:solidFill>
            <a:srgbClr val="DBEAFE"/>
          </a:solidFill>
          <a:ln/>
        </p:spPr>
        <p:txBody>
          <a:bodyPr/>
          <a:lstStyle/>
          <a:p>
            <a:endParaRPr lang="en-US" b="1"/>
          </a:p>
        </p:txBody>
      </p:sp>
      <p:sp>
        <p:nvSpPr>
          <p:cNvPr id="5" name="Shape 3"/>
          <p:cNvSpPr/>
          <p:nvPr/>
        </p:nvSpPr>
        <p:spPr>
          <a:xfrm>
            <a:off x="400050" y="1028700"/>
            <a:ext cx="38100" cy="3505200"/>
          </a:xfrm>
          <a:custGeom>
            <a:avLst/>
            <a:gdLst/>
            <a:ahLst/>
            <a:cxnLst/>
            <a:rect l="l" t="t" r="r" b="b"/>
            <a:pathLst>
              <a:path w="38100" h="3505200">
                <a:moveTo>
                  <a:pt x="0" y="0"/>
                </a:moveTo>
                <a:lnTo>
                  <a:pt x="38100" y="0"/>
                </a:lnTo>
                <a:lnTo>
                  <a:pt x="38100" y="3505200"/>
                </a:lnTo>
                <a:lnTo>
                  <a:pt x="0" y="3505200"/>
                </a:lnTo>
                <a:lnTo>
                  <a:pt x="0" y="0"/>
                </a:lnTo>
                <a:close/>
              </a:path>
            </a:pathLst>
          </a:custGeom>
          <a:solidFill>
            <a:srgbClr val="2563EB"/>
          </a:solidFill>
          <a:ln/>
        </p:spPr>
        <p:txBody>
          <a:bodyPr/>
          <a:lstStyle/>
          <a:p>
            <a:endParaRPr lang="en-US" b="1"/>
          </a:p>
        </p:txBody>
      </p:sp>
      <p:sp>
        <p:nvSpPr>
          <p:cNvPr id="6" name="Text 4"/>
          <p:cNvSpPr/>
          <p:nvPr/>
        </p:nvSpPr>
        <p:spPr>
          <a:xfrm>
            <a:off x="609600" y="1219200"/>
            <a:ext cx="33337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RefCOCO</a:t>
            </a:r>
            <a:endParaRPr lang="en-US" sz="1600" b="1"/>
          </a:p>
        </p:txBody>
      </p:sp>
      <p:sp>
        <p:nvSpPr>
          <p:cNvPr id="7" name="Text 5"/>
          <p:cNvSpPr/>
          <p:nvPr/>
        </p:nvSpPr>
        <p:spPr>
          <a:xfrm>
            <a:off x="609600" y="1600200"/>
            <a:ext cx="33147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Shorter, factual descriptions</a:t>
            </a:r>
            <a:endParaRPr lang="en-US" sz="1600" b="1"/>
          </a:p>
        </p:txBody>
      </p:sp>
      <p:sp>
        <p:nvSpPr>
          <p:cNvPr id="8" name="Text 6"/>
          <p:cNvSpPr/>
          <p:nvPr/>
        </p:nvSpPr>
        <p:spPr>
          <a:xfrm>
            <a:off x="609600" y="1905000"/>
            <a:ext cx="33147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~20k images, ~140k expressions</a:t>
            </a:r>
            <a:endParaRPr lang="en-US" sz="1600" b="1"/>
          </a:p>
        </p:txBody>
      </p:sp>
      <p:sp>
        <p:nvSpPr>
          <p:cNvPr id="9" name="Shape 7"/>
          <p:cNvSpPr/>
          <p:nvPr/>
        </p:nvSpPr>
        <p:spPr>
          <a:xfrm>
            <a:off x="4286250" y="1028700"/>
            <a:ext cx="3638550" cy="3505200"/>
          </a:xfrm>
          <a:custGeom>
            <a:avLst/>
            <a:gdLst/>
            <a:ahLst/>
            <a:cxnLst/>
            <a:rect l="l" t="t" r="r" b="b"/>
            <a:pathLst>
              <a:path w="3638550" h="3505200">
                <a:moveTo>
                  <a:pt x="0" y="0"/>
                </a:moveTo>
                <a:lnTo>
                  <a:pt x="3638550" y="0"/>
                </a:lnTo>
                <a:lnTo>
                  <a:pt x="3638550" y="3505200"/>
                </a:lnTo>
                <a:lnTo>
                  <a:pt x="0" y="3505200"/>
                </a:lnTo>
                <a:lnTo>
                  <a:pt x="0" y="0"/>
                </a:lnTo>
                <a:close/>
              </a:path>
            </a:pathLst>
          </a:custGeom>
          <a:solidFill>
            <a:srgbClr val="FEF3C7"/>
          </a:solidFill>
          <a:ln/>
        </p:spPr>
        <p:txBody>
          <a:bodyPr/>
          <a:lstStyle/>
          <a:p>
            <a:endParaRPr lang="en-US" b="1"/>
          </a:p>
        </p:txBody>
      </p:sp>
      <p:sp>
        <p:nvSpPr>
          <p:cNvPr id="10" name="Shape 8"/>
          <p:cNvSpPr/>
          <p:nvPr/>
        </p:nvSpPr>
        <p:spPr>
          <a:xfrm>
            <a:off x="4286250" y="1028700"/>
            <a:ext cx="38100" cy="3505200"/>
          </a:xfrm>
          <a:custGeom>
            <a:avLst/>
            <a:gdLst/>
            <a:ahLst/>
            <a:cxnLst/>
            <a:rect l="l" t="t" r="r" b="b"/>
            <a:pathLst>
              <a:path w="38100" h="3505200">
                <a:moveTo>
                  <a:pt x="0" y="0"/>
                </a:moveTo>
                <a:lnTo>
                  <a:pt x="38100" y="0"/>
                </a:lnTo>
                <a:lnTo>
                  <a:pt x="38100" y="3505200"/>
                </a:lnTo>
                <a:lnTo>
                  <a:pt x="0" y="3505200"/>
                </a:lnTo>
                <a:lnTo>
                  <a:pt x="0" y="0"/>
                </a:lnTo>
                <a:close/>
              </a:path>
            </a:pathLst>
          </a:custGeom>
          <a:solidFill>
            <a:srgbClr val="D97706"/>
          </a:solidFill>
          <a:ln/>
        </p:spPr>
        <p:txBody>
          <a:bodyPr/>
          <a:lstStyle/>
          <a:p>
            <a:endParaRPr lang="en-US" b="1"/>
          </a:p>
        </p:txBody>
      </p:sp>
      <p:sp>
        <p:nvSpPr>
          <p:cNvPr id="11" name="Text 9"/>
          <p:cNvSpPr/>
          <p:nvPr/>
        </p:nvSpPr>
        <p:spPr>
          <a:xfrm>
            <a:off x="4495800" y="1219200"/>
            <a:ext cx="33337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RefCOCO+</a:t>
            </a:r>
            <a:endParaRPr lang="en-US" sz="1600" b="1"/>
          </a:p>
        </p:txBody>
      </p:sp>
      <p:sp>
        <p:nvSpPr>
          <p:cNvPr id="12" name="Text 10"/>
          <p:cNvSpPr/>
          <p:nvPr/>
        </p:nvSpPr>
        <p:spPr>
          <a:xfrm>
            <a:off x="4495800" y="1600200"/>
            <a:ext cx="33147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Forbids absolute location words ("left/right")</a:t>
            </a:r>
            <a:endParaRPr lang="en-US" sz="1600" b="1"/>
          </a:p>
        </p:txBody>
      </p:sp>
      <p:sp>
        <p:nvSpPr>
          <p:cNvPr id="13" name="Text 11"/>
          <p:cNvSpPr/>
          <p:nvPr/>
        </p:nvSpPr>
        <p:spPr>
          <a:xfrm>
            <a:off x="4495800" y="1905000"/>
            <a:ext cx="33147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Focuses on purely appearance-based descriptions</a:t>
            </a:r>
            <a:endParaRPr lang="en-US" sz="1600" b="1"/>
          </a:p>
        </p:txBody>
      </p:sp>
      <p:sp>
        <p:nvSpPr>
          <p:cNvPr id="14" name="Shape 12"/>
          <p:cNvSpPr/>
          <p:nvPr/>
        </p:nvSpPr>
        <p:spPr>
          <a:xfrm>
            <a:off x="8172450" y="1028700"/>
            <a:ext cx="3638550" cy="3505200"/>
          </a:xfrm>
          <a:custGeom>
            <a:avLst/>
            <a:gdLst/>
            <a:ahLst/>
            <a:cxnLst/>
            <a:rect l="l" t="t" r="r" b="b"/>
            <a:pathLst>
              <a:path w="3638550" h="3505200">
                <a:moveTo>
                  <a:pt x="0" y="0"/>
                </a:moveTo>
                <a:lnTo>
                  <a:pt x="3638550" y="0"/>
                </a:lnTo>
                <a:lnTo>
                  <a:pt x="3638550" y="3505200"/>
                </a:lnTo>
                <a:lnTo>
                  <a:pt x="0" y="3505200"/>
                </a:lnTo>
                <a:lnTo>
                  <a:pt x="0" y="0"/>
                </a:lnTo>
                <a:close/>
              </a:path>
            </a:pathLst>
          </a:custGeom>
          <a:solidFill>
            <a:srgbClr val="DCFCE7"/>
          </a:solidFill>
          <a:ln/>
        </p:spPr>
        <p:txBody>
          <a:bodyPr/>
          <a:lstStyle/>
          <a:p>
            <a:endParaRPr lang="en-US" b="1"/>
          </a:p>
        </p:txBody>
      </p:sp>
      <p:sp>
        <p:nvSpPr>
          <p:cNvPr id="15" name="Shape 13"/>
          <p:cNvSpPr/>
          <p:nvPr/>
        </p:nvSpPr>
        <p:spPr>
          <a:xfrm>
            <a:off x="8172450" y="1028700"/>
            <a:ext cx="38100" cy="3505200"/>
          </a:xfrm>
          <a:custGeom>
            <a:avLst/>
            <a:gdLst/>
            <a:ahLst/>
            <a:cxnLst/>
            <a:rect l="l" t="t" r="r" b="b"/>
            <a:pathLst>
              <a:path w="38100" h="3505200">
                <a:moveTo>
                  <a:pt x="0" y="0"/>
                </a:moveTo>
                <a:lnTo>
                  <a:pt x="38100" y="0"/>
                </a:lnTo>
                <a:lnTo>
                  <a:pt x="38100" y="3505200"/>
                </a:lnTo>
                <a:lnTo>
                  <a:pt x="0" y="3505200"/>
                </a:lnTo>
                <a:lnTo>
                  <a:pt x="0" y="0"/>
                </a:lnTo>
                <a:close/>
              </a:path>
            </a:pathLst>
          </a:custGeom>
          <a:solidFill>
            <a:srgbClr val="16A34A"/>
          </a:solidFill>
          <a:ln/>
        </p:spPr>
        <p:txBody>
          <a:bodyPr/>
          <a:lstStyle/>
          <a:p>
            <a:endParaRPr lang="en-US" b="1"/>
          </a:p>
        </p:txBody>
      </p:sp>
      <p:sp>
        <p:nvSpPr>
          <p:cNvPr id="16" name="Text 14"/>
          <p:cNvSpPr/>
          <p:nvPr/>
        </p:nvSpPr>
        <p:spPr>
          <a:xfrm>
            <a:off x="8382000" y="1219200"/>
            <a:ext cx="33337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RefCOCOg</a:t>
            </a:r>
            <a:endParaRPr lang="en-US" sz="1600" b="1"/>
          </a:p>
        </p:txBody>
      </p:sp>
      <p:sp>
        <p:nvSpPr>
          <p:cNvPr id="17" name="Text 15"/>
          <p:cNvSpPr/>
          <p:nvPr/>
        </p:nvSpPr>
        <p:spPr>
          <a:xfrm>
            <a:off x="8382000" y="1600200"/>
            <a:ext cx="33147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Longer, more descriptive phrases</a:t>
            </a:r>
            <a:endParaRPr lang="en-US" sz="1600" b="1"/>
          </a:p>
        </p:txBody>
      </p:sp>
      <p:sp>
        <p:nvSpPr>
          <p:cNvPr id="18" name="Text 16"/>
          <p:cNvSpPr/>
          <p:nvPr/>
        </p:nvSpPr>
        <p:spPr>
          <a:xfrm>
            <a:off x="8382000" y="1905000"/>
            <a:ext cx="3314700" cy="4572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Includes both appearance and context. Usually one expression refers to a group</a:t>
            </a:r>
            <a:endParaRPr lang="en-US" sz="1600" b="1"/>
          </a:p>
        </p:txBody>
      </p:sp>
      <p:sp>
        <p:nvSpPr>
          <p:cNvPr id="19" name="Shape 17"/>
          <p:cNvSpPr/>
          <p:nvPr/>
        </p:nvSpPr>
        <p:spPr>
          <a:xfrm>
            <a:off x="400050" y="4686300"/>
            <a:ext cx="11410950" cy="1790700"/>
          </a:xfrm>
          <a:custGeom>
            <a:avLst/>
            <a:gdLst/>
            <a:ahLst/>
            <a:cxnLst/>
            <a:rect l="l" t="t" r="r" b="b"/>
            <a:pathLst>
              <a:path w="11410950" h="1790700">
                <a:moveTo>
                  <a:pt x="0" y="0"/>
                </a:moveTo>
                <a:lnTo>
                  <a:pt x="11410950" y="0"/>
                </a:lnTo>
                <a:lnTo>
                  <a:pt x="11410950" y="1790700"/>
                </a:lnTo>
                <a:lnTo>
                  <a:pt x="0" y="1790700"/>
                </a:lnTo>
                <a:lnTo>
                  <a:pt x="0" y="0"/>
                </a:lnTo>
                <a:close/>
              </a:path>
            </a:pathLst>
          </a:custGeom>
          <a:solidFill>
            <a:srgbClr val="F9FAFB"/>
          </a:solidFill>
          <a:ln/>
        </p:spPr>
        <p:txBody>
          <a:bodyPr/>
          <a:lstStyle/>
          <a:p>
            <a:endParaRPr lang="en-US" b="1"/>
          </a:p>
        </p:txBody>
      </p:sp>
      <p:sp>
        <p:nvSpPr>
          <p:cNvPr id="20" name="Shape 18"/>
          <p:cNvSpPr/>
          <p:nvPr/>
        </p:nvSpPr>
        <p:spPr>
          <a:xfrm>
            <a:off x="400050" y="4686300"/>
            <a:ext cx="38100" cy="1790700"/>
          </a:xfrm>
          <a:custGeom>
            <a:avLst/>
            <a:gdLst/>
            <a:ahLst/>
            <a:cxnLst/>
            <a:rect l="l" t="t" r="r" b="b"/>
            <a:pathLst>
              <a:path w="38100" h="1790700">
                <a:moveTo>
                  <a:pt x="0" y="0"/>
                </a:moveTo>
                <a:lnTo>
                  <a:pt x="38100" y="0"/>
                </a:lnTo>
                <a:lnTo>
                  <a:pt x="38100" y="1790700"/>
                </a:lnTo>
                <a:lnTo>
                  <a:pt x="0" y="1790700"/>
                </a:lnTo>
                <a:lnTo>
                  <a:pt x="0" y="0"/>
                </a:lnTo>
                <a:close/>
              </a:path>
            </a:pathLst>
          </a:custGeom>
          <a:solidFill>
            <a:srgbClr val="8B0000"/>
          </a:solidFill>
          <a:ln/>
        </p:spPr>
        <p:txBody>
          <a:bodyPr/>
          <a:lstStyle/>
          <a:p>
            <a:endParaRPr lang="en-US" b="1"/>
          </a:p>
        </p:txBody>
      </p:sp>
      <p:sp>
        <p:nvSpPr>
          <p:cNvPr id="21" name="Text 19"/>
          <p:cNvSpPr/>
          <p:nvPr/>
        </p:nvSpPr>
        <p:spPr>
          <a:xfrm>
            <a:off x="571500" y="4838700"/>
            <a:ext cx="111823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Metrics</a:t>
            </a:r>
            <a:endParaRPr lang="en-US" sz="1600" b="1"/>
          </a:p>
        </p:txBody>
      </p:sp>
      <p:sp>
        <p:nvSpPr>
          <p:cNvPr id="22" name="Text 20"/>
          <p:cNvSpPr/>
          <p:nvPr/>
        </p:nvSpPr>
        <p:spPr>
          <a:xfrm>
            <a:off x="571500" y="5219700"/>
            <a:ext cx="111633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Accuracy@0.5 – percentage of expressions where predicted region has IoU ≥ 0.5 with ground truth:</a:t>
            </a:r>
            <a:endParaRPr lang="en-US" sz="1600" b="1"/>
          </a:p>
        </p:txBody>
      </p:sp>
      <p:sp>
        <p:nvSpPr>
          <p:cNvPr id="23" name="Shape 21"/>
          <p:cNvSpPr/>
          <p:nvPr/>
        </p:nvSpPr>
        <p:spPr>
          <a:xfrm>
            <a:off x="571500" y="5562600"/>
            <a:ext cx="5467350" cy="762000"/>
          </a:xfrm>
          <a:custGeom>
            <a:avLst/>
            <a:gdLst/>
            <a:ahLst/>
            <a:cxnLst/>
            <a:rect l="l" t="t" r="r" b="b"/>
            <a:pathLst>
              <a:path w="5467350" h="762000">
                <a:moveTo>
                  <a:pt x="38100" y="0"/>
                </a:moveTo>
                <a:lnTo>
                  <a:pt x="5429250" y="0"/>
                </a:lnTo>
                <a:cubicBezTo>
                  <a:pt x="5450278" y="0"/>
                  <a:pt x="5467350" y="17072"/>
                  <a:pt x="5467350" y="38100"/>
                </a:cubicBezTo>
                <a:lnTo>
                  <a:pt x="5467350" y="723900"/>
                </a:lnTo>
                <a:cubicBezTo>
                  <a:pt x="5467350" y="744928"/>
                  <a:pt x="5450278" y="762000"/>
                  <a:pt x="5429250" y="762000"/>
                </a:cubicBezTo>
                <a:lnTo>
                  <a:pt x="38100" y="762000"/>
                </a:lnTo>
                <a:cubicBezTo>
                  <a:pt x="17072" y="762000"/>
                  <a:pt x="0" y="744928"/>
                  <a:pt x="0" y="723900"/>
                </a:cubicBezTo>
                <a:lnTo>
                  <a:pt x="0" y="38100"/>
                </a:lnTo>
                <a:cubicBezTo>
                  <a:pt x="0" y="17072"/>
                  <a:pt x="17072" y="0"/>
                  <a:pt x="38100" y="0"/>
                </a:cubicBezTo>
                <a:close/>
              </a:path>
            </a:pathLst>
          </a:custGeom>
          <a:solidFill>
            <a:srgbClr val="DBEAFE"/>
          </a:solidFill>
          <a:ln/>
        </p:spPr>
        <p:txBody>
          <a:bodyPr/>
          <a:lstStyle/>
          <a:p>
            <a:endParaRPr lang="en-US" b="1"/>
          </a:p>
        </p:txBody>
      </p:sp>
      <p:sp>
        <p:nvSpPr>
          <p:cNvPr id="24" name="Text 22"/>
          <p:cNvSpPr/>
          <p:nvPr/>
        </p:nvSpPr>
        <p:spPr>
          <a:xfrm>
            <a:off x="628650" y="5676900"/>
            <a:ext cx="5353050" cy="304800"/>
          </a:xfrm>
          <a:prstGeom prst="rect">
            <a:avLst/>
          </a:prstGeom>
          <a:noFill/>
          <a:ln/>
        </p:spPr>
        <p:txBody>
          <a:bodyPr wrap="square" lIns="0" tIns="0" rIns="0" bIns="0" rtlCol="0" anchor="ctr"/>
          <a:lstStyle/>
          <a:p>
            <a:pPr algn="ctr">
              <a:lnSpc>
                <a:spcPct val="110000"/>
              </a:lnSpc>
            </a:pPr>
            <a:r>
              <a:rPr lang="en-US" sz="1800" b="1">
                <a:solidFill>
                  <a:srgbClr val="2563EB"/>
                </a:solidFill>
                <a:latin typeface="Sorts Mill Goudy" pitchFamily="34" charset="0"/>
                <a:ea typeface="Sorts Mill Goudy" pitchFamily="34" charset="-122"/>
                <a:cs typeface="Sorts Mill Goudy" pitchFamily="34" charset="-120"/>
              </a:rPr>
              <a:t>85-90%</a:t>
            </a:r>
            <a:endParaRPr lang="en-US" sz="1600" b="1"/>
          </a:p>
        </p:txBody>
      </p:sp>
      <p:sp>
        <p:nvSpPr>
          <p:cNvPr id="25" name="Text 23"/>
          <p:cNvSpPr/>
          <p:nvPr/>
        </p:nvSpPr>
        <p:spPr>
          <a:xfrm>
            <a:off x="652463" y="6019800"/>
            <a:ext cx="5305425" cy="190500"/>
          </a:xfrm>
          <a:prstGeom prst="rect">
            <a:avLst/>
          </a:prstGeom>
          <a:noFill/>
          <a:ln/>
        </p:spPr>
        <p:txBody>
          <a:bodyPr wrap="square" lIns="0" tIns="0" rIns="0" bIns="0" rtlCol="0" anchor="ctr"/>
          <a:lstStyle/>
          <a:p>
            <a:pPr algn="ctr">
              <a:lnSpc>
                <a:spcPct val="120000"/>
              </a:lnSpc>
            </a:pPr>
            <a:r>
              <a:rPr lang="en-US" sz="1050" b="1">
                <a:solidFill>
                  <a:srgbClr val="6B7280"/>
                </a:solidFill>
                <a:latin typeface="Sorts Mill Goudy" pitchFamily="34" charset="0"/>
                <a:ea typeface="Sorts Mill Goudy" pitchFamily="34" charset="-122"/>
                <a:cs typeface="Sorts Mill Goudy" pitchFamily="34" charset="-120"/>
              </a:rPr>
              <a:t>SOTA after fine-tuning</a:t>
            </a:r>
            <a:endParaRPr lang="en-US" sz="1600" b="1"/>
          </a:p>
        </p:txBody>
      </p:sp>
      <p:sp>
        <p:nvSpPr>
          <p:cNvPr id="26" name="Shape 24"/>
          <p:cNvSpPr/>
          <p:nvPr/>
        </p:nvSpPr>
        <p:spPr>
          <a:xfrm>
            <a:off x="6191250" y="5562600"/>
            <a:ext cx="5467350" cy="762000"/>
          </a:xfrm>
          <a:custGeom>
            <a:avLst/>
            <a:gdLst/>
            <a:ahLst/>
            <a:cxnLst/>
            <a:rect l="l" t="t" r="r" b="b"/>
            <a:pathLst>
              <a:path w="5467350" h="762000">
                <a:moveTo>
                  <a:pt x="38100" y="0"/>
                </a:moveTo>
                <a:lnTo>
                  <a:pt x="5429250" y="0"/>
                </a:lnTo>
                <a:cubicBezTo>
                  <a:pt x="5450278" y="0"/>
                  <a:pt x="5467350" y="17072"/>
                  <a:pt x="5467350" y="38100"/>
                </a:cubicBezTo>
                <a:lnTo>
                  <a:pt x="5467350" y="723900"/>
                </a:lnTo>
                <a:cubicBezTo>
                  <a:pt x="5467350" y="744928"/>
                  <a:pt x="5450278" y="762000"/>
                  <a:pt x="5429250" y="762000"/>
                </a:cubicBezTo>
                <a:lnTo>
                  <a:pt x="38100" y="762000"/>
                </a:lnTo>
                <a:cubicBezTo>
                  <a:pt x="17072" y="762000"/>
                  <a:pt x="0" y="744928"/>
                  <a:pt x="0" y="723900"/>
                </a:cubicBezTo>
                <a:lnTo>
                  <a:pt x="0" y="38100"/>
                </a:lnTo>
                <a:cubicBezTo>
                  <a:pt x="0" y="17072"/>
                  <a:pt x="17072" y="0"/>
                  <a:pt x="38100" y="0"/>
                </a:cubicBezTo>
                <a:close/>
              </a:path>
            </a:pathLst>
          </a:custGeom>
          <a:solidFill>
            <a:srgbClr val="FEF3C7"/>
          </a:solidFill>
          <a:ln/>
        </p:spPr>
        <p:txBody>
          <a:bodyPr/>
          <a:lstStyle/>
          <a:p>
            <a:endParaRPr lang="en-US" b="1"/>
          </a:p>
        </p:txBody>
      </p:sp>
      <p:sp>
        <p:nvSpPr>
          <p:cNvPr id="27" name="Text 25"/>
          <p:cNvSpPr/>
          <p:nvPr/>
        </p:nvSpPr>
        <p:spPr>
          <a:xfrm>
            <a:off x="6248400" y="5676900"/>
            <a:ext cx="5353050" cy="304800"/>
          </a:xfrm>
          <a:prstGeom prst="rect">
            <a:avLst/>
          </a:prstGeom>
          <a:noFill/>
          <a:ln/>
        </p:spPr>
        <p:txBody>
          <a:bodyPr wrap="square" lIns="0" tIns="0" rIns="0" bIns="0" rtlCol="0" anchor="ctr"/>
          <a:lstStyle/>
          <a:p>
            <a:pPr algn="ctr">
              <a:lnSpc>
                <a:spcPct val="110000"/>
              </a:lnSpc>
            </a:pPr>
            <a:r>
              <a:rPr lang="en-US" sz="1800" b="1">
                <a:solidFill>
                  <a:srgbClr val="D97706"/>
                </a:solidFill>
                <a:latin typeface="Sorts Mill Goudy" pitchFamily="34" charset="0"/>
                <a:ea typeface="Sorts Mill Goudy" pitchFamily="34" charset="-122"/>
                <a:cs typeface="Sorts Mill Goudy" pitchFamily="34" charset="-120"/>
              </a:rPr>
              <a:t>50-65%</a:t>
            </a:r>
            <a:endParaRPr lang="en-US" sz="1600" b="1"/>
          </a:p>
        </p:txBody>
      </p:sp>
      <p:sp>
        <p:nvSpPr>
          <p:cNvPr id="28" name="Text 26"/>
          <p:cNvSpPr/>
          <p:nvPr/>
        </p:nvSpPr>
        <p:spPr>
          <a:xfrm>
            <a:off x="6272213" y="6019800"/>
            <a:ext cx="5305425" cy="190500"/>
          </a:xfrm>
          <a:prstGeom prst="rect">
            <a:avLst/>
          </a:prstGeom>
          <a:noFill/>
          <a:ln/>
        </p:spPr>
        <p:txBody>
          <a:bodyPr wrap="square" lIns="0" tIns="0" rIns="0" bIns="0" rtlCol="0" anchor="ctr"/>
          <a:lstStyle/>
          <a:p>
            <a:pPr algn="ctr">
              <a:lnSpc>
                <a:spcPct val="120000"/>
              </a:lnSpc>
            </a:pPr>
            <a:r>
              <a:rPr lang="en-US" sz="1050" b="1">
                <a:solidFill>
                  <a:srgbClr val="6B7280"/>
                </a:solidFill>
                <a:latin typeface="Sorts Mill Goudy" pitchFamily="34" charset="0"/>
                <a:ea typeface="Sorts Mill Goudy" pitchFamily="34" charset="-122"/>
                <a:cs typeface="Sorts Mill Goudy" pitchFamily="34" charset="-120"/>
              </a:rPr>
              <a:t>Zero-shot (GLIP/GroundingDINO)</a:t>
            </a:r>
            <a:endParaRPr lang="en-US" sz="1600" b="1"/>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73031E-7C57-5CBF-FF0D-54CABC12F76C}"/>
              </a:ext>
            </a:extLst>
          </p:cNvPr>
          <p:cNvPicPr>
            <a:picLocks noChangeAspect="1"/>
          </p:cNvPicPr>
          <p:nvPr/>
        </p:nvPicPr>
        <p:blipFill>
          <a:blip r:embed="rId3"/>
          <a:srcRect l="5818" t="19898" r="6302"/>
          <a:stretch>
            <a:fillRect/>
          </a:stretch>
        </p:blipFill>
        <p:spPr>
          <a:xfrm>
            <a:off x="6244934" y="1711960"/>
            <a:ext cx="5737990" cy="2450596"/>
          </a:xfrm>
          <a:prstGeom prst="rect">
            <a:avLst/>
          </a:prstGeom>
        </p:spPr>
      </p:pic>
      <p:pic>
        <p:nvPicPr>
          <p:cNvPr id="3" name="Picture 2">
            <a:extLst>
              <a:ext uri="{FF2B5EF4-FFF2-40B4-BE49-F238E27FC236}">
                <a16:creationId xmlns:a16="http://schemas.microsoft.com/office/drawing/2014/main" id="{70DCBC27-2FF4-4629-754D-F9E2AB87BFA0}"/>
              </a:ext>
            </a:extLst>
          </p:cNvPr>
          <p:cNvPicPr>
            <a:picLocks noChangeAspect="1"/>
          </p:cNvPicPr>
          <p:nvPr/>
        </p:nvPicPr>
        <p:blipFill>
          <a:blip r:embed="rId4"/>
          <a:srcRect l="4902" r="2853" b="-486"/>
          <a:stretch>
            <a:fillRect/>
          </a:stretch>
        </p:blipFill>
        <p:spPr>
          <a:xfrm>
            <a:off x="0" y="-376"/>
            <a:ext cx="6252474" cy="3231449"/>
          </a:xfrm>
          <a:prstGeom prst="rect">
            <a:avLst/>
          </a:prstGeom>
        </p:spPr>
      </p:pic>
      <p:pic>
        <p:nvPicPr>
          <p:cNvPr id="4" name="Picture 3">
            <a:extLst>
              <a:ext uri="{FF2B5EF4-FFF2-40B4-BE49-F238E27FC236}">
                <a16:creationId xmlns:a16="http://schemas.microsoft.com/office/drawing/2014/main" id="{E22899A7-DE47-0DCB-256F-893A4AC19B43}"/>
              </a:ext>
            </a:extLst>
          </p:cNvPr>
          <p:cNvPicPr>
            <a:picLocks noChangeAspect="1"/>
          </p:cNvPicPr>
          <p:nvPr/>
        </p:nvPicPr>
        <p:blipFill>
          <a:blip r:embed="rId5"/>
          <a:srcRect l="1890" t="4380" r="1776" b="5474"/>
          <a:stretch>
            <a:fillRect/>
          </a:stretch>
        </p:blipFill>
        <p:spPr>
          <a:xfrm>
            <a:off x="98134" y="3510280"/>
            <a:ext cx="6350011" cy="2700274"/>
          </a:xfrm>
          <a:prstGeom prst="rect">
            <a:avLst/>
          </a:prstGeom>
        </p:spPr>
      </p:pic>
    </p:spTree>
    <p:extLst>
      <p:ext uri="{BB962C8B-B14F-4D97-AF65-F5344CB8AC3E}">
        <p14:creationId xmlns:p14="http://schemas.microsoft.com/office/powerpoint/2010/main" val="20187711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79B386-053C-0986-909E-C4F262E74487}"/>
              </a:ext>
            </a:extLst>
          </p:cNvPr>
          <p:cNvPicPr>
            <a:picLocks noChangeAspect="1"/>
          </p:cNvPicPr>
          <p:nvPr/>
        </p:nvPicPr>
        <p:blipFill>
          <a:blip r:embed="rId3"/>
          <a:srcRect l="1997" t="1538" r="4301" b="2339"/>
          <a:stretch>
            <a:fillRect/>
          </a:stretch>
        </p:blipFill>
        <p:spPr>
          <a:xfrm>
            <a:off x="1730" y="685799"/>
            <a:ext cx="6348818" cy="5406978"/>
          </a:xfrm>
          <a:prstGeom prst="rect">
            <a:avLst/>
          </a:prstGeom>
        </p:spPr>
      </p:pic>
      <p:pic>
        <p:nvPicPr>
          <p:cNvPr id="3" name="Picture 2">
            <a:extLst>
              <a:ext uri="{FF2B5EF4-FFF2-40B4-BE49-F238E27FC236}">
                <a16:creationId xmlns:a16="http://schemas.microsoft.com/office/drawing/2014/main" id="{DEB12D4D-C057-E4F6-8E29-17CB67E8585D}"/>
              </a:ext>
            </a:extLst>
          </p:cNvPr>
          <p:cNvPicPr>
            <a:picLocks noChangeAspect="1"/>
          </p:cNvPicPr>
          <p:nvPr/>
        </p:nvPicPr>
        <p:blipFill>
          <a:blip r:embed="rId4"/>
          <a:stretch>
            <a:fillRect/>
          </a:stretch>
        </p:blipFill>
        <p:spPr>
          <a:xfrm>
            <a:off x="6350000" y="685799"/>
            <a:ext cx="5844540" cy="5415280"/>
          </a:xfrm>
          <a:prstGeom prst="rect">
            <a:avLst/>
          </a:prstGeom>
        </p:spPr>
      </p:pic>
    </p:spTree>
    <p:extLst>
      <p:ext uri="{BB962C8B-B14F-4D97-AF65-F5344CB8AC3E}">
        <p14:creationId xmlns:p14="http://schemas.microsoft.com/office/powerpoint/2010/main" val="17003515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09343-325B-C1B2-04DA-3E93EBDD0914}"/>
            </a:ext>
          </a:extLst>
        </p:cNvPr>
        <p:cNvGrpSpPr/>
        <p:nvPr/>
      </p:nvGrpSpPr>
      <p:grpSpPr>
        <a:xfrm>
          <a:off x="0" y="0"/>
          <a:ext cx="0" cy="0"/>
          <a:chOff x="0" y="0"/>
          <a:chExt cx="0" cy="0"/>
        </a:xfrm>
      </p:grpSpPr>
      <p:pic>
        <p:nvPicPr>
          <p:cNvPr id="4" name="Picture 3" descr="A screen shot of a computer&#10;&#10;AI-generated content may be incorrect.">
            <a:extLst>
              <a:ext uri="{FF2B5EF4-FFF2-40B4-BE49-F238E27FC236}">
                <a16:creationId xmlns:a16="http://schemas.microsoft.com/office/drawing/2014/main" id="{1C8E2F0A-C5AE-67B8-B211-2B5D40B6D09E}"/>
              </a:ext>
            </a:extLst>
          </p:cNvPr>
          <p:cNvPicPr>
            <a:picLocks noChangeAspect="1"/>
          </p:cNvPicPr>
          <p:nvPr/>
        </p:nvPicPr>
        <p:blipFill>
          <a:blip r:embed="rId3"/>
          <a:srcRect r="1677" b="15123"/>
          <a:stretch>
            <a:fillRect/>
          </a:stretch>
        </p:blipFill>
        <p:spPr>
          <a:xfrm>
            <a:off x="4926" y="1065226"/>
            <a:ext cx="6328700" cy="5469129"/>
          </a:xfrm>
          <a:prstGeom prst="rect">
            <a:avLst/>
          </a:prstGeom>
        </p:spPr>
      </p:pic>
      <p:sp>
        <p:nvSpPr>
          <p:cNvPr id="7" name="TextBox 6">
            <a:extLst>
              <a:ext uri="{FF2B5EF4-FFF2-40B4-BE49-F238E27FC236}">
                <a16:creationId xmlns:a16="http://schemas.microsoft.com/office/drawing/2014/main" id="{F74196A1-A319-348D-1DC1-8B8F9833DBF7}"/>
              </a:ext>
            </a:extLst>
          </p:cNvPr>
          <p:cNvSpPr txBox="1"/>
          <p:nvPr/>
        </p:nvSpPr>
        <p:spPr>
          <a:xfrm>
            <a:off x="6340833" y="891824"/>
            <a:ext cx="5622116" cy="5632311"/>
          </a:xfrm>
          <a:prstGeom prst="rect">
            <a:avLst/>
          </a:prstGeom>
          <a:noFill/>
        </p:spPr>
        <p:txBody>
          <a:bodyPr wrap="square" lIns="91440" tIns="45720" rIns="91440" bIns="45720" anchor="t">
            <a:spAutoFit/>
          </a:bodyPr>
          <a:lstStyle/>
          <a:p>
            <a:pPr marL="0" marR="0" lvl="0" indent="0" algn="l" defTabSz="914400" rtl="0" eaLnBrk="0" fontAlgn="base" latinLnBrk="0" hangingPunct="0">
              <a:lnSpc>
                <a:spcPct val="100000"/>
              </a:lnSpc>
              <a:spcBef>
                <a:spcPct val="0"/>
              </a:spcBef>
              <a:spcAft>
                <a:spcPct val="0"/>
              </a:spcAft>
              <a:buClrTx/>
              <a:buSzTx/>
              <a:tabLst/>
            </a:pPr>
            <a:endParaRPr lang="en-US" altLang="en-US" sz="2400" b="1"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b="1" i="0" u="none" strike="noStrike" cap="none" normalizeH="0" baseline="0" err="1">
                <a:ln>
                  <a:noFill/>
                </a:ln>
                <a:effectLst/>
              </a:rPr>
              <a:t>RefCOCO</a:t>
            </a:r>
            <a:r>
              <a:rPr kumimoji="0" lang="en-US" altLang="en-US" sz="2400" b="1" i="0" u="none" strike="noStrike" cap="none" normalizeH="0" baseline="0">
                <a:ln>
                  <a:noFill/>
                </a:ln>
                <a:effectLst/>
              </a:rPr>
              <a:t> / </a:t>
            </a:r>
            <a:r>
              <a:rPr kumimoji="0" lang="en-US" altLang="en-US" sz="2400" b="1" i="0" u="none" strike="noStrike" cap="none" normalizeH="0" baseline="0" err="1">
                <a:ln>
                  <a:noFill/>
                </a:ln>
                <a:effectLst/>
              </a:rPr>
              <a:t>RefCOCO</a:t>
            </a:r>
            <a:r>
              <a:rPr kumimoji="0" lang="en-US" altLang="en-US" sz="2400" b="1" i="0" u="none" strike="noStrike" cap="none" normalizeH="0" baseline="0">
                <a:ln>
                  <a:noFill/>
                </a:ln>
                <a:effectLst/>
              </a:rPr>
              <a:t>+:</a:t>
            </a:r>
            <a:r>
              <a:rPr kumimoji="0" lang="en-US" altLang="en-US" sz="2400" b="0" i="0" u="none" strike="noStrike" cap="none" normalizeH="0" baseline="0">
                <a:ln>
                  <a:noFill/>
                </a:ln>
                <a:effectLst/>
              </a:rPr>
              <a:t> referring expressions, one target per image</a:t>
            </a:r>
            <a:endParaRPr lang="en-US" altLang="en-US" sz="2400" b="0"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0"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0"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b="1" i="0" u="none" strike="noStrike" cap="none" normalizeH="0" baseline="0">
                <a:ln>
                  <a:noFill/>
                </a:ln>
                <a:effectLst/>
              </a:rPr>
              <a:t>Visual Genome:</a:t>
            </a:r>
            <a:r>
              <a:rPr kumimoji="0" lang="en-US" altLang="en-US" sz="2400" b="0" i="0" u="none" strike="noStrike" cap="none" normalizeH="0" baseline="0">
                <a:ln>
                  <a:noFill/>
                </a:ln>
                <a:effectLst/>
              </a:rPr>
              <a:t> dense scene graph — relations, attributes, regions</a:t>
            </a:r>
            <a:endParaRPr lang="en-US" altLang="en-US" sz="2400" b="0"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0"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0" i="0" u="none" strike="noStrike" cap="none" normalizeH="0" baseline="0">
              <a:ln>
                <a:noFill/>
              </a:ln>
              <a:effectLst/>
              <a:ea typeface="Calibri"/>
              <a:cs typeface="Calibri"/>
            </a:endParaRPr>
          </a:p>
          <a:p>
            <a:pPr eaLnBrk="0" fontAlgn="base" hangingPunct="0">
              <a:spcBef>
                <a:spcPct val="0"/>
              </a:spcBef>
              <a:spcAft>
                <a:spcPct val="0"/>
              </a:spcAft>
            </a:pPr>
            <a:r>
              <a:rPr kumimoji="0" lang="en-US" altLang="en-US" sz="2400" b="1" i="0" u="none" strike="noStrike" cap="none" normalizeH="0" baseline="0">
                <a:ln>
                  <a:noFill/>
                </a:ln>
                <a:effectLst/>
              </a:rPr>
              <a:t>COCO-Captions:</a:t>
            </a:r>
            <a:r>
              <a:rPr kumimoji="0" lang="en-US" altLang="en-US" sz="2400" b="0" i="0" u="none" strike="noStrike" cap="none" normalizeH="0" baseline="0">
                <a:ln>
                  <a:noFill/>
                </a:ln>
                <a:effectLst/>
              </a:rPr>
              <a:t> grounding dense captions to regions</a:t>
            </a:r>
            <a:r>
              <a:rPr lang="en-US" altLang="en-US" sz="2400"/>
              <a:t> (linking full descriptions)</a:t>
            </a:r>
            <a:endParaRPr lang="en-US" altLang="en-US" sz="2400" b="0"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0"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0"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b="1" i="0" u="none" strike="noStrike" cap="none" normalizeH="0" baseline="0">
                <a:ln>
                  <a:noFill/>
                </a:ln>
                <a:effectLst/>
              </a:rPr>
              <a:t>Metrics: </a:t>
            </a:r>
            <a:r>
              <a:rPr kumimoji="0" lang="en-US" altLang="en-US" sz="2400" b="0" i="0" u="none" strike="noStrike" cap="none" normalizeH="0" baseline="0">
                <a:ln>
                  <a:noFill/>
                </a:ln>
                <a:effectLst/>
              </a:rPr>
              <a:t>Acc@0.5 (box hits GT), </a:t>
            </a:r>
            <a:r>
              <a:rPr kumimoji="0" lang="en-US" altLang="en-US" sz="2400" b="0" i="0" u="none" strike="noStrike" cap="none" normalizeH="0" baseline="0" err="1">
                <a:ln>
                  <a:noFill/>
                </a:ln>
                <a:effectLst/>
              </a:rPr>
              <a:t>mIoU</a:t>
            </a:r>
            <a:r>
              <a:rPr kumimoji="0" lang="en-US" altLang="en-US" sz="2400" b="0" i="0" u="none" strike="noStrike" cap="none" normalizeH="0" baseline="0">
                <a:ln>
                  <a:noFill/>
                </a:ln>
                <a:effectLst/>
              </a:rPr>
              <a:t> (mask </a:t>
            </a:r>
            <a:r>
              <a:rPr lang="en-US" altLang="en-US" sz="2400"/>
              <a:t>accuracy</a:t>
            </a:r>
            <a:r>
              <a:rPr kumimoji="0" lang="en-US" altLang="en-US" sz="2400" b="0" i="0" u="none" strike="noStrike" cap="none" normalizeH="0" baseline="0">
                <a:ln>
                  <a:noFill/>
                </a:ln>
                <a:effectLst/>
              </a:rPr>
              <a:t>)</a:t>
            </a:r>
            <a:endParaRPr lang="en-US" altLang="en-US" sz="2400" b="0" i="0" u="none" strike="noStrike" cap="none" normalizeH="0" baseline="0">
              <a:ln>
                <a:noFill/>
              </a:ln>
              <a:effectLst/>
              <a:ea typeface="Calibri"/>
              <a:cs typeface="Calibri"/>
            </a:endParaRPr>
          </a:p>
        </p:txBody>
      </p:sp>
    </p:spTree>
    <p:extLst>
      <p:ext uri="{BB962C8B-B14F-4D97-AF65-F5344CB8AC3E}">
        <p14:creationId xmlns:p14="http://schemas.microsoft.com/office/powerpoint/2010/main" val="3931862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Flickr30k Entities &amp; LVIS</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5448300"/>
          </a:xfrm>
          <a:custGeom>
            <a:avLst/>
            <a:gdLst/>
            <a:ahLst/>
            <a:cxnLst/>
            <a:rect l="l" t="t" r="r" b="b"/>
            <a:pathLst>
              <a:path w="5581650" h="5448300">
                <a:moveTo>
                  <a:pt x="0" y="0"/>
                </a:moveTo>
                <a:lnTo>
                  <a:pt x="5581650" y="0"/>
                </a:lnTo>
                <a:lnTo>
                  <a:pt x="5581650" y="5448300"/>
                </a:lnTo>
                <a:lnTo>
                  <a:pt x="0" y="54483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5448300"/>
          </a:xfrm>
          <a:custGeom>
            <a:avLst/>
            <a:gdLst/>
            <a:ahLst/>
            <a:cxnLst/>
            <a:rect l="l" t="t" r="r" b="b"/>
            <a:pathLst>
              <a:path w="38100" h="5448300">
                <a:moveTo>
                  <a:pt x="0" y="0"/>
                </a:moveTo>
                <a:lnTo>
                  <a:pt x="38100" y="0"/>
                </a:lnTo>
                <a:lnTo>
                  <a:pt x="38100" y="5448300"/>
                </a:lnTo>
                <a:lnTo>
                  <a:pt x="0" y="5448300"/>
                </a:lnTo>
                <a:lnTo>
                  <a:pt x="0" y="0"/>
                </a:lnTo>
                <a:close/>
              </a:path>
            </a:pathLst>
          </a:custGeom>
          <a:solidFill>
            <a:srgbClr val="8B0000"/>
          </a:solidFill>
          <a:ln/>
        </p:spPr>
        <p:txBody>
          <a:bodyPr/>
          <a:lstStyle/>
          <a:p>
            <a:endParaRPr lang="en-US" b="1"/>
          </a:p>
        </p:txBody>
      </p:sp>
      <p:sp>
        <p:nvSpPr>
          <p:cNvPr id="6" name="Text 4"/>
          <p:cNvSpPr/>
          <p:nvPr/>
        </p:nvSpPr>
        <p:spPr>
          <a:xfrm>
            <a:off x="609600" y="1219200"/>
            <a:ext cx="52768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Flickr30k Entities</a:t>
            </a:r>
            <a:endParaRPr lang="en-US" sz="1600" b="1"/>
          </a:p>
        </p:txBody>
      </p:sp>
      <p:sp>
        <p:nvSpPr>
          <p:cNvPr id="7" name="Shape 5"/>
          <p:cNvSpPr/>
          <p:nvPr/>
        </p:nvSpPr>
        <p:spPr>
          <a:xfrm>
            <a:off x="609600" y="1600200"/>
            <a:ext cx="2533650" cy="762000"/>
          </a:xfrm>
          <a:custGeom>
            <a:avLst/>
            <a:gdLst/>
            <a:ahLst/>
            <a:cxnLst/>
            <a:rect l="l" t="t" r="r" b="b"/>
            <a:pathLst>
              <a:path w="2533650" h="762000">
                <a:moveTo>
                  <a:pt x="38100" y="0"/>
                </a:moveTo>
                <a:lnTo>
                  <a:pt x="2495550" y="0"/>
                </a:lnTo>
                <a:cubicBezTo>
                  <a:pt x="2516578" y="0"/>
                  <a:pt x="2533650" y="17072"/>
                  <a:pt x="2533650" y="38100"/>
                </a:cubicBezTo>
                <a:lnTo>
                  <a:pt x="2533650" y="723900"/>
                </a:lnTo>
                <a:cubicBezTo>
                  <a:pt x="2533650" y="744928"/>
                  <a:pt x="2516578" y="762000"/>
                  <a:pt x="2495550" y="762000"/>
                </a:cubicBezTo>
                <a:lnTo>
                  <a:pt x="38100" y="762000"/>
                </a:lnTo>
                <a:cubicBezTo>
                  <a:pt x="17072" y="762000"/>
                  <a:pt x="0" y="744928"/>
                  <a:pt x="0" y="723900"/>
                </a:cubicBezTo>
                <a:lnTo>
                  <a:pt x="0" y="38100"/>
                </a:lnTo>
                <a:cubicBezTo>
                  <a:pt x="0" y="17072"/>
                  <a:pt x="17072" y="0"/>
                  <a:pt x="38100" y="0"/>
                </a:cubicBezTo>
                <a:close/>
              </a:path>
            </a:pathLst>
          </a:custGeom>
          <a:solidFill>
            <a:srgbClr val="DBEAFE"/>
          </a:solidFill>
          <a:ln/>
        </p:spPr>
        <p:txBody>
          <a:bodyPr/>
          <a:lstStyle/>
          <a:p>
            <a:endParaRPr lang="en-US" b="1"/>
          </a:p>
        </p:txBody>
      </p:sp>
      <p:sp>
        <p:nvSpPr>
          <p:cNvPr id="8" name="Text 6"/>
          <p:cNvSpPr/>
          <p:nvPr/>
        </p:nvSpPr>
        <p:spPr>
          <a:xfrm>
            <a:off x="666750" y="1714500"/>
            <a:ext cx="2419350" cy="304800"/>
          </a:xfrm>
          <a:prstGeom prst="rect">
            <a:avLst/>
          </a:prstGeom>
          <a:noFill/>
          <a:ln/>
        </p:spPr>
        <p:txBody>
          <a:bodyPr wrap="square" lIns="0" tIns="0" rIns="0" bIns="0" rtlCol="0" anchor="ctr"/>
          <a:lstStyle/>
          <a:p>
            <a:pPr algn="ctr">
              <a:lnSpc>
                <a:spcPct val="110000"/>
              </a:lnSpc>
            </a:pPr>
            <a:r>
              <a:rPr lang="en-US" sz="1800" b="1">
                <a:solidFill>
                  <a:srgbClr val="2563EB"/>
                </a:solidFill>
                <a:latin typeface="Sorts Mill Goudy" pitchFamily="34" charset="0"/>
                <a:ea typeface="Sorts Mill Goudy" pitchFamily="34" charset="-122"/>
                <a:cs typeface="Sorts Mill Goudy" pitchFamily="34" charset="-120"/>
              </a:rPr>
              <a:t>30k</a:t>
            </a:r>
            <a:endParaRPr lang="en-US" sz="1600" b="1"/>
          </a:p>
        </p:txBody>
      </p:sp>
      <p:sp>
        <p:nvSpPr>
          <p:cNvPr id="9" name="Text 7"/>
          <p:cNvSpPr/>
          <p:nvPr/>
        </p:nvSpPr>
        <p:spPr>
          <a:xfrm>
            <a:off x="690563" y="2057400"/>
            <a:ext cx="2371725" cy="190500"/>
          </a:xfrm>
          <a:prstGeom prst="rect">
            <a:avLst/>
          </a:prstGeom>
          <a:noFill/>
          <a:ln/>
        </p:spPr>
        <p:txBody>
          <a:bodyPr wrap="square" lIns="0" tIns="0" rIns="0" bIns="0" rtlCol="0" anchor="ctr"/>
          <a:lstStyle/>
          <a:p>
            <a:pPr algn="ctr">
              <a:lnSpc>
                <a:spcPct val="120000"/>
              </a:lnSpc>
            </a:pPr>
            <a:r>
              <a:rPr lang="en-US" sz="1050" b="1">
                <a:solidFill>
                  <a:srgbClr val="6B7280"/>
                </a:solidFill>
                <a:latin typeface="Sorts Mill Goudy" pitchFamily="34" charset="0"/>
                <a:ea typeface="Sorts Mill Goudy" pitchFamily="34" charset="-122"/>
                <a:cs typeface="Sorts Mill Goudy" pitchFamily="34" charset="-120"/>
              </a:rPr>
              <a:t>Images</a:t>
            </a:r>
            <a:endParaRPr lang="en-US" sz="1600" b="1"/>
          </a:p>
        </p:txBody>
      </p:sp>
      <p:sp>
        <p:nvSpPr>
          <p:cNvPr id="10" name="Shape 8"/>
          <p:cNvSpPr/>
          <p:nvPr/>
        </p:nvSpPr>
        <p:spPr>
          <a:xfrm>
            <a:off x="3257550" y="1600200"/>
            <a:ext cx="2533650" cy="762000"/>
          </a:xfrm>
          <a:custGeom>
            <a:avLst/>
            <a:gdLst/>
            <a:ahLst/>
            <a:cxnLst/>
            <a:rect l="l" t="t" r="r" b="b"/>
            <a:pathLst>
              <a:path w="2533650" h="762000">
                <a:moveTo>
                  <a:pt x="38100" y="0"/>
                </a:moveTo>
                <a:lnTo>
                  <a:pt x="2495550" y="0"/>
                </a:lnTo>
                <a:cubicBezTo>
                  <a:pt x="2516578" y="0"/>
                  <a:pt x="2533650" y="17072"/>
                  <a:pt x="2533650" y="38100"/>
                </a:cubicBezTo>
                <a:lnTo>
                  <a:pt x="2533650" y="723900"/>
                </a:lnTo>
                <a:cubicBezTo>
                  <a:pt x="2533650" y="744928"/>
                  <a:pt x="2516578" y="762000"/>
                  <a:pt x="2495550" y="762000"/>
                </a:cubicBezTo>
                <a:lnTo>
                  <a:pt x="38100" y="762000"/>
                </a:lnTo>
                <a:cubicBezTo>
                  <a:pt x="17072" y="762000"/>
                  <a:pt x="0" y="744928"/>
                  <a:pt x="0" y="723900"/>
                </a:cubicBezTo>
                <a:lnTo>
                  <a:pt x="0" y="38100"/>
                </a:lnTo>
                <a:cubicBezTo>
                  <a:pt x="0" y="17072"/>
                  <a:pt x="17072" y="0"/>
                  <a:pt x="38100" y="0"/>
                </a:cubicBezTo>
                <a:close/>
              </a:path>
            </a:pathLst>
          </a:custGeom>
          <a:solidFill>
            <a:srgbClr val="FEF3C7"/>
          </a:solidFill>
          <a:ln/>
        </p:spPr>
        <p:txBody>
          <a:bodyPr/>
          <a:lstStyle/>
          <a:p>
            <a:endParaRPr lang="en-US" b="1"/>
          </a:p>
        </p:txBody>
      </p:sp>
      <p:sp>
        <p:nvSpPr>
          <p:cNvPr id="11" name="Text 9"/>
          <p:cNvSpPr/>
          <p:nvPr/>
        </p:nvSpPr>
        <p:spPr>
          <a:xfrm>
            <a:off x="3314700" y="1714500"/>
            <a:ext cx="2419350" cy="304800"/>
          </a:xfrm>
          <a:prstGeom prst="rect">
            <a:avLst/>
          </a:prstGeom>
          <a:noFill/>
          <a:ln/>
        </p:spPr>
        <p:txBody>
          <a:bodyPr wrap="square" lIns="0" tIns="0" rIns="0" bIns="0" rtlCol="0" anchor="ctr"/>
          <a:lstStyle/>
          <a:p>
            <a:pPr algn="ctr">
              <a:lnSpc>
                <a:spcPct val="110000"/>
              </a:lnSpc>
            </a:pPr>
            <a:r>
              <a:rPr lang="en-US" sz="1800" b="1">
                <a:solidFill>
                  <a:srgbClr val="D97706"/>
                </a:solidFill>
                <a:latin typeface="Sorts Mill Goudy" pitchFamily="34" charset="0"/>
                <a:ea typeface="Sorts Mill Goudy" pitchFamily="34" charset="-122"/>
                <a:cs typeface="Sorts Mill Goudy" pitchFamily="34" charset="-120"/>
              </a:rPr>
              <a:t>276k</a:t>
            </a:r>
            <a:endParaRPr lang="en-US" sz="1600" b="1"/>
          </a:p>
        </p:txBody>
      </p:sp>
      <p:sp>
        <p:nvSpPr>
          <p:cNvPr id="12" name="Text 10"/>
          <p:cNvSpPr/>
          <p:nvPr/>
        </p:nvSpPr>
        <p:spPr>
          <a:xfrm>
            <a:off x="3338513" y="2057400"/>
            <a:ext cx="2371725" cy="190500"/>
          </a:xfrm>
          <a:prstGeom prst="rect">
            <a:avLst/>
          </a:prstGeom>
          <a:noFill/>
          <a:ln/>
        </p:spPr>
        <p:txBody>
          <a:bodyPr wrap="square" lIns="0" tIns="0" rIns="0" bIns="0" rtlCol="0" anchor="ctr"/>
          <a:lstStyle/>
          <a:p>
            <a:pPr algn="ctr">
              <a:lnSpc>
                <a:spcPct val="120000"/>
              </a:lnSpc>
            </a:pPr>
            <a:r>
              <a:rPr lang="en-US" sz="1050" b="1">
                <a:solidFill>
                  <a:srgbClr val="6B7280"/>
                </a:solidFill>
                <a:latin typeface="Sorts Mill Goudy" pitchFamily="34" charset="0"/>
                <a:ea typeface="Sorts Mill Goudy" pitchFamily="34" charset="-122"/>
                <a:cs typeface="Sorts Mill Goudy" pitchFamily="34" charset="-120"/>
              </a:rPr>
              <a:t>Phrases</a:t>
            </a:r>
            <a:endParaRPr lang="en-US" sz="1600" b="1"/>
          </a:p>
        </p:txBody>
      </p:sp>
      <p:sp>
        <p:nvSpPr>
          <p:cNvPr id="13" name="Text 11"/>
          <p:cNvSpPr/>
          <p:nvPr/>
        </p:nvSpPr>
        <p:spPr>
          <a:xfrm>
            <a:off x="609600" y="2476500"/>
            <a:ext cx="5257800" cy="228600"/>
          </a:xfrm>
          <a:prstGeom prst="rect">
            <a:avLst/>
          </a:prstGeom>
          <a:noFill/>
          <a:ln/>
        </p:spPr>
        <p:txBody>
          <a:bodyPr wrap="square" lIns="0" tIns="0" rIns="0" bIns="0" rtlCol="0" anchor="ctr"/>
          <a:lstStyle/>
          <a:p>
            <a:pPr>
              <a:lnSpc>
                <a:spcPct val="130000"/>
              </a:lnSpc>
            </a:pPr>
            <a:r>
              <a:rPr lang="en-US" sz="1600" b="1">
                <a:solidFill>
                  <a:srgbClr val="6B7280"/>
                </a:solidFill>
                <a:latin typeface="Sorts Mill Goudy"/>
                <a:ea typeface="Sorts Mill Goudy" pitchFamily="34" charset="-122"/>
                <a:cs typeface="Sorts Mill Goudy" pitchFamily="34" charset="-120"/>
              </a:rPr>
              <a:t>From Flickr</a:t>
            </a:r>
            <a:endParaRPr lang="en-US" sz="1600" b="1">
              <a:latin typeface="Sorts Mill Goudy"/>
              <a:ea typeface="Calibri"/>
              <a:cs typeface="Calibri"/>
            </a:endParaRPr>
          </a:p>
        </p:txBody>
      </p:sp>
      <p:sp>
        <p:nvSpPr>
          <p:cNvPr id="14" name="Text 12"/>
          <p:cNvSpPr/>
          <p:nvPr/>
        </p:nvSpPr>
        <p:spPr>
          <a:xfrm>
            <a:off x="609600" y="2781300"/>
            <a:ext cx="5257800" cy="228600"/>
          </a:xfrm>
          <a:prstGeom prst="rect">
            <a:avLst/>
          </a:prstGeom>
          <a:noFill/>
          <a:ln/>
        </p:spPr>
        <p:txBody>
          <a:bodyPr wrap="square" lIns="0" tIns="0" rIns="0" bIns="0" rtlCol="0" anchor="ctr"/>
          <a:lstStyle/>
          <a:p>
            <a:pPr>
              <a:lnSpc>
                <a:spcPct val="130000"/>
              </a:lnSpc>
            </a:pPr>
            <a:r>
              <a:rPr lang="en-US" sz="1600" b="1">
                <a:solidFill>
                  <a:srgbClr val="6B7280"/>
                </a:solidFill>
                <a:latin typeface="Sorts Mill Goudy"/>
                <a:ea typeface="Sorts Mill Goudy" pitchFamily="34" charset="-122"/>
                <a:cs typeface="Sorts Mill Goudy" pitchFamily="34" charset="-120"/>
              </a:rPr>
              <a:t>Region-phrase annotations</a:t>
            </a:r>
            <a:endParaRPr lang="en-US" sz="1600" b="1">
              <a:latin typeface="Sorts Mill Goudy"/>
              <a:ea typeface="Calibri"/>
              <a:cs typeface="Calibri"/>
            </a:endParaRPr>
          </a:p>
        </p:txBody>
      </p:sp>
      <p:sp>
        <p:nvSpPr>
          <p:cNvPr id="15" name="Text 13"/>
          <p:cNvSpPr/>
          <p:nvPr/>
        </p:nvSpPr>
        <p:spPr>
          <a:xfrm>
            <a:off x="670560" y="3124200"/>
            <a:ext cx="5207000" cy="2346960"/>
          </a:xfrm>
          <a:prstGeom prst="rect">
            <a:avLst/>
          </a:prstGeom>
          <a:noFill/>
          <a:ln/>
        </p:spPr>
        <p:txBody>
          <a:bodyPr wrap="square" lIns="0" tIns="0" rIns="0" bIns="0" rtlCol="0" anchor="ctr"/>
          <a:lstStyle/>
          <a:p>
            <a:pPr>
              <a:lnSpc>
                <a:spcPct val="130000"/>
              </a:lnSpc>
            </a:pPr>
            <a:r>
              <a:rPr lang="en-US" sz="1400" b="1">
                <a:solidFill>
                  <a:srgbClr val="1F2937"/>
                </a:solidFill>
                <a:latin typeface="Sorts Mill Goudy"/>
                <a:ea typeface="Sorts Mill Goudy" pitchFamily="34" charset="-122"/>
                <a:cs typeface="Sorts Mill Goudy" pitchFamily="34" charset="-120"/>
              </a:rPr>
              <a:t>Rich, relatively complex scenes with multiple phrases per caption linked to image regions. Used to evaluate phrase grounding – models output boxes for each phrase. Measured by recall: how many ground-truth phrase-region links the model predicts correctly.</a:t>
            </a:r>
            <a:endParaRPr lang="en-US" sz="1400" b="1">
              <a:latin typeface="Sorts Mill Goudy"/>
            </a:endParaRPr>
          </a:p>
        </p:txBody>
      </p:sp>
      <p:sp>
        <p:nvSpPr>
          <p:cNvPr id="16" name="Shape 14"/>
          <p:cNvSpPr/>
          <p:nvPr/>
        </p:nvSpPr>
        <p:spPr>
          <a:xfrm>
            <a:off x="6229350" y="1028700"/>
            <a:ext cx="5581650" cy="5448300"/>
          </a:xfrm>
          <a:custGeom>
            <a:avLst/>
            <a:gdLst/>
            <a:ahLst/>
            <a:cxnLst/>
            <a:rect l="l" t="t" r="r" b="b"/>
            <a:pathLst>
              <a:path w="5581650" h="5448300">
                <a:moveTo>
                  <a:pt x="0" y="0"/>
                </a:moveTo>
                <a:lnTo>
                  <a:pt x="5581650" y="0"/>
                </a:lnTo>
                <a:lnTo>
                  <a:pt x="5581650" y="5448300"/>
                </a:lnTo>
                <a:lnTo>
                  <a:pt x="0" y="5448300"/>
                </a:lnTo>
                <a:lnTo>
                  <a:pt x="0" y="0"/>
                </a:lnTo>
                <a:close/>
              </a:path>
            </a:pathLst>
          </a:custGeom>
          <a:solidFill>
            <a:srgbClr val="F9FAFB"/>
          </a:solidFill>
          <a:ln/>
        </p:spPr>
        <p:txBody>
          <a:bodyPr/>
          <a:lstStyle/>
          <a:p>
            <a:endParaRPr lang="en-US" b="1"/>
          </a:p>
        </p:txBody>
      </p:sp>
      <p:sp>
        <p:nvSpPr>
          <p:cNvPr id="17" name="Shape 15"/>
          <p:cNvSpPr/>
          <p:nvPr/>
        </p:nvSpPr>
        <p:spPr>
          <a:xfrm>
            <a:off x="6229350" y="1028700"/>
            <a:ext cx="38100" cy="5448300"/>
          </a:xfrm>
          <a:custGeom>
            <a:avLst/>
            <a:gdLst/>
            <a:ahLst/>
            <a:cxnLst/>
            <a:rect l="l" t="t" r="r" b="b"/>
            <a:pathLst>
              <a:path w="38100" h="5448300">
                <a:moveTo>
                  <a:pt x="0" y="0"/>
                </a:moveTo>
                <a:lnTo>
                  <a:pt x="38100" y="0"/>
                </a:lnTo>
                <a:lnTo>
                  <a:pt x="38100" y="5448300"/>
                </a:lnTo>
                <a:lnTo>
                  <a:pt x="0" y="5448300"/>
                </a:lnTo>
                <a:lnTo>
                  <a:pt x="0" y="0"/>
                </a:lnTo>
                <a:close/>
              </a:path>
            </a:pathLst>
          </a:custGeom>
          <a:solidFill>
            <a:srgbClr val="8B0000"/>
          </a:solidFill>
          <a:ln/>
        </p:spPr>
        <p:txBody>
          <a:bodyPr/>
          <a:lstStyle/>
          <a:p>
            <a:endParaRPr lang="en-US" b="1"/>
          </a:p>
        </p:txBody>
      </p:sp>
      <p:sp>
        <p:nvSpPr>
          <p:cNvPr id="18" name="Text 16"/>
          <p:cNvSpPr/>
          <p:nvPr/>
        </p:nvSpPr>
        <p:spPr>
          <a:xfrm>
            <a:off x="6438900" y="1219200"/>
            <a:ext cx="52768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LVIS (Large Vocabulary Instance Segmentation)</a:t>
            </a:r>
            <a:endParaRPr lang="en-US" sz="1600" b="1"/>
          </a:p>
        </p:txBody>
      </p:sp>
      <p:sp>
        <p:nvSpPr>
          <p:cNvPr id="19" name="Shape 17"/>
          <p:cNvSpPr/>
          <p:nvPr/>
        </p:nvSpPr>
        <p:spPr>
          <a:xfrm>
            <a:off x="6438900" y="1600200"/>
            <a:ext cx="1647825" cy="762000"/>
          </a:xfrm>
          <a:custGeom>
            <a:avLst/>
            <a:gdLst/>
            <a:ahLst/>
            <a:cxnLst/>
            <a:rect l="l" t="t" r="r" b="b"/>
            <a:pathLst>
              <a:path w="1647825" h="762000">
                <a:moveTo>
                  <a:pt x="38100" y="0"/>
                </a:moveTo>
                <a:lnTo>
                  <a:pt x="1609725" y="0"/>
                </a:lnTo>
                <a:cubicBezTo>
                  <a:pt x="1630753" y="0"/>
                  <a:pt x="1647825" y="17072"/>
                  <a:pt x="1647825" y="38100"/>
                </a:cubicBezTo>
                <a:lnTo>
                  <a:pt x="1647825" y="723900"/>
                </a:lnTo>
                <a:cubicBezTo>
                  <a:pt x="1647825" y="744928"/>
                  <a:pt x="1630753" y="762000"/>
                  <a:pt x="1609725" y="762000"/>
                </a:cubicBezTo>
                <a:lnTo>
                  <a:pt x="38100" y="762000"/>
                </a:lnTo>
                <a:cubicBezTo>
                  <a:pt x="17072" y="762000"/>
                  <a:pt x="0" y="744928"/>
                  <a:pt x="0" y="723900"/>
                </a:cubicBezTo>
                <a:lnTo>
                  <a:pt x="0" y="38100"/>
                </a:lnTo>
                <a:cubicBezTo>
                  <a:pt x="0" y="17072"/>
                  <a:pt x="17072" y="0"/>
                  <a:pt x="38100" y="0"/>
                </a:cubicBezTo>
                <a:close/>
              </a:path>
            </a:pathLst>
          </a:custGeom>
          <a:solidFill>
            <a:srgbClr val="DBEAFE"/>
          </a:solidFill>
          <a:ln/>
        </p:spPr>
        <p:txBody>
          <a:bodyPr/>
          <a:lstStyle/>
          <a:p>
            <a:endParaRPr lang="en-US" b="1"/>
          </a:p>
        </p:txBody>
      </p:sp>
      <p:sp>
        <p:nvSpPr>
          <p:cNvPr id="20" name="Text 18"/>
          <p:cNvSpPr/>
          <p:nvPr/>
        </p:nvSpPr>
        <p:spPr>
          <a:xfrm>
            <a:off x="6496050" y="1714500"/>
            <a:ext cx="1533525" cy="304800"/>
          </a:xfrm>
          <a:prstGeom prst="rect">
            <a:avLst/>
          </a:prstGeom>
          <a:noFill/>
          <a:ln/>
        </p:spPr>
        <p:txBody>
          <a:bodyPr wrap="square" lIns="0" tIns="0" rIns="0" bIns="0" rtlCol="0" anchor="ctr"/>
          <a:lstStyle/>
          <a:p>
            <a:pPr algn="ctr">
              <a:lnSpc>
                <a:spcPct val="110000"/>
              </a:lnSpc>
            </a:pPr>
            <a:r>
              <a:rPr lang="en-US" sz="1800" b="1">
                <a:solidFill>
                  <a:srgbClr val="2563EB"/>
                </a:solidFill>
                <a:latin typeface="Sorts Mill Goudy" pitchFamily="34" charset="0"/>
                <a:ea typeface="Sorts Mill Goudy" pitchFamily="34" charset="-122"/>
                <a:cs typeface="Sorts Mill Goudy" pitchFamily="34" charset="-120"/>
              </a:rPr>
              <a:t>164k</a:t>
            </a:r>
            <a:endParaRPr lang="en-US" sz="1600" b="1"/>
          </a:p>
        </p:txBody>
      </p:sp>
      <p:sp>
        <p:nvSpPr>
          <p:cNvPr id="21" name="Text 19"/>
          <p:cNvSpPr/>
          <p:nvPr/>
        </p:nvSpPr>
        <p:spPr>
          <a:xfrm>
            <a:off x="6519863" y="2057400"/>
            <a:ext cx="1485900" cy="190500"/>
          </a:xfrm>
          <a:prstGeom prst="rect">
            <a:avLst/>
          </a:prstGeom>
          <a:noFill/>
          <a:ln/>
        </p:spPr>
        <p:txBody>
          <a:bodyPr wrap="square" lIns="0" tIns="0" rIns="0" bIns="0" rtlCol="0" anchor="ctr"/>
          <a:lstStyle/>
          <a:p>
            <a:pPr algn="ctr">
              <a:lnSpc>
                <a:spcPct val="120000"/>
              </a:lnSpc>
            </a:pPr>
            <a:r>
              <a:rPr lang="en-US" sz="1050" b="1">
                <a:solidFill>
                  <a:srgbClr val="6B7280"/>
                </a:solidFill>
                <a:latin typeface="Sorts Mill Goudy" pitchFamily="34" charset="0"/>
                <a:ea typeface="Sorts Mill Goudy" pitchFamily="34" charset="-122"/>
                <a:cs typeface="Sorts Mill Goudy" pitchFamily="34" charset="-120"/>
              </a:rPr>
              <a:t>Images</a:t>
            </a:r>
            <a:endParaRPr lang="en-US" sz="1600" b="1"/>
          </a:p>
        </p:txBody>
      </p:sp>
      <p:sp>
        <p:nvSpPr>
          <p:cNvPr id="22" name="Shape 20"/>
          <p:cNvSpPr/>
          <p:nvPr/>
        </p:nvSpPr>
        <p:spPr>
          <a:xfrm>
            <a:off x="8204150" y="1600200"/>
            <a:ext cx="1647825" cy="762000"/>
          </a:xfrm>
          <a:custGeom>
            <a:avLst/>
            <a:gdLst/>
            <a:ahLst/>
            <a:cxnLst/>
            <a:rect l="l" t="t" r="r" b="b"/>
            <a:pathLst>
              <a:path w="1647825" h="762000">
                <a:moveTo>
                  <a:pt x="38100" y="0"/>
                </a:moveTo>
                <a:lnTo>
                  <a:pt x="1609725" y="0"/>
                </a:lnTo>
                <a:cubicBezTo>
                  <a:pt x="1630753" y="0"/>
                  <a:pt x="1647825" y="17072"/>
                  <a:pt x="1647825" y="38100"/>
                </a:cubicBezTo>
                <a:lnTo>
                  <a:pt x="1647825" y="723900"/>
                </a:lnTo>
                <a:cubicBezTo>
                  <a:pt x="1647825" y="744928"/>
                  <a:pt x="1630753" y="762000"/>
                  <a:pt x="1609725" y="762000"/>
                </a:cubicBezTo>
                <a:lnTo>
                  <a:pt x="38100" y="762000"/>
                </a:lnTo>
                <a:cubicBezTo>
                  <a:pt x="17072" y="762000"/>
                  <a:pt x="0" y="744928"/>
                  <a:pt x="0" y="723900"/>
                </a:cubicBezTo>
                <a:lnTo>
                  <a:pt x="0" y="38100"/>
                </a:lnTo>
                <a:cubicBezTo>
                  <a:pt x="0" y="17072"/>
                  <a:pt x="17072" y="0"/>
                  <a:pt x="38100" y="0"/>
                </a:cubicBezTo>
                <a:close/>
              </a:path>
            </a:pathLst>
          </a:custGeom>
          <a:solidFill>
            <a:srgbClr val="FEF3C7"/>
          </a:solidFill>
          <a:ln/>
        </p:spPr>
        <p:txBody>
          <a:bodyPr/>
          <a:lstStyle/>
          <a:p>
            <a:endParaRPr lang="en-US" b="1"/>
          </a:p>
        </p:txBody>
      </p:sp>
      <p:sp>
        <p:nvSpPr>
          <p:cNvPr id="23" name="Text 21"/>
          <p:cNvSpPr/>
          <p:nvPr/>
        </p:nvSpPr>
        <p:spPr>
          <a:xfrm>
            <a:off x="8261300" y="1714500"/>
            <a:ext cx="1533525" cy="304800"/>
          </a:xfrm>
          <a:prstGeom prst="rect">
            <a:avLst/>
          </a:prstGeom>
          <a:noFill/>
          <a:ln/>
        </p:spPr>
        <p:txBody>
          <a:bodyPr wrap="square" lIns="0" tIns="0" rIns="0" bIns="0" rtlCol="0" anchor="ctr"/>
          <a:lstStyle/>
          <a:p>
            <a:pPr algn="ctr">
              <a:lnSpc>
                <a:spcPct val="110000"/>
              </a:lnSpc>
            </a:pPr>
            <a:r>
              <a:rPr lang="en-US" sz="1800" b="1">
                <a:solidFill>
                  <a:srgbClr val="D97706"/>
                </a:solidFill>
                <a:latin typeface="Sorts Mill Goudy" pitchFamily="34" charset="0"/>
                <a:ea typeface="Sorts Mill Goudy" pitchFamily="34" charset="-122"/>
                <a:cs typeface="Sorts Mill Goudy" pitchFamily="34" charset="-120"/>
              </a:rPr>
              <a:t>2M</a:t>
            </a:r>
            <a:endParaRPr lang="en-US" sz="1600" b="1"/>
          </a:p>
        </p:txBody>
      </p:sp>
      <p:sp>
        <p:nvSpPr>
          <p:cNvPr id="24" name="Text 22"/>
          <p:cNvSpPr/>
          <p:nvPr/>
        </p:nvSpPr>
        <p:spPr>
          <a:xfrm>
            <a:off x="8285113" y="2057400"/>
            <a:ext cx="1485900" cy="190500"/>
          </a:xfrm>
          <a:prstGeom prst="rect">
            <a:avLst/>
          </a:prstGeom>
          <a:noFill/>
          <a:ln/>
        </p:spPr>
        <p:txBody>
          <a:bodyPr wrap="square" lIns="0" tIns="0" rIns="0" bIns="0" rtlCol="0" anchor="ctr"/>
          <a:lstStyle/>
          <a:p>
            <a:pPr algn="ctr">
              <a:lnSpc>
                <a:spcPct val="120000"/>
              </a:lnSpc>
            </a:pPr>
            <a:r>
              <a:rPr lang="en-US" sz="1050" b="1">
                <a:solidFill>
                  <a:srgbClr val="6B7280"/>
                </a:solidFill>
                <a:latin typeface="Sorts Mill Goudy" pitchFamily="34" charset="0"/>
                <a:ea typeface="Sorts Mill Goudy" pitchFamily="34" charset="-122"/>
                <a:cs typeface="Sorts Mill Goudy" pitchFamily="34" charset="-120"/>
              </a:rPr>
              <a:t>Masks</a:t>
            </a:r>
            <a:endParaRPr lang="en-US" sz="1600" b="1"/>
          </a:p>
        </p:txBody>
      </p:sp>
      <p:sp>
        <p:nvSpPr>
          <p:cNvPr id="25" name="Shape 23"/>
          <p:cNvSpPr/>
          <p:nvPr/>
        </p:nvSpPr>
        <p:spPr>
          <a:xfrm>
            <a:off x="9969475" y="1600200"/>
            <a:ext cx="1647825" cy="762000"/>
          </a:xfrm>
          <a:custGeom>
            <a:avLst/>
            <a:gdLst/>
            <a:ahLst/>
            <a:cxnLst/>
            <a:rect l="l" t="t" r="r" b="b"/>
            <a:pathLst>
              <a:path w="1647825" h="762000">
                <a:moveTo>
                  <a:pt x="38100" y="0"/>
                </a:moveTo>
                <a:lnTo>
                  <a:pt x="1609725" y="0"/>
                </a:lnTo>
                <a:cubicBezTo>
                  <a:pt x="1630753" y="0"/>
                  <a:pt x="1647825" y="17072"/>
                  <a:pt x="1647825" y="38100"/>
                </a:cubicBezTo>
                <a:lnTo>
                  <a:pt x="1647825" y="723900"/>
                </a:lnTo>
                <a:cubicBezTo>
                  <a:pt x="1647825" y="744928"/>
                  <a:pt x="1630753" y="762000"/>
                  <a:pt x="1609725" y="762000"/>
                </a:cubicBezTo>
                <a:lnTo>
                  <a:pt x="38100" y="762000"/>
                </a:lnTo>
                <a:cubicBezTo>
                  <a:pt x="17072" y="762000"/>
                  <a:pt x="0" y="744928"/>
                  <a:pt x="0" y="723900"/>
                </a:cubicBezTo>
                <a:lnTo>
                  <a:pt x="0" y="38100"/>
                </a:lnTo>
                <a:cubicBezTo>
                  <a:pt x="0" y="17072"/>
                  <a:pt x="17072" y="0"/>
                  <a:pt x="38100" y="0"/>
                </a:cubicBezTo>
                <a:close/>
              </a:path>
            </a:pathLst>
          </a:custGeom>
          <a:solidFill>
            <a:srgbClr val="DCFCE7"/>
          </a:solidFill>
          <a:ln/>
        </p:spPr>
        <p:txBody>
          <a:bodyPr/>
          <a:lstStyle/>
          <a:p>
            <a:endParaRPr lang="en-US" b="1"/>
          </a:p>
        </p:txBody>
      </p:sp>
      <p:sp>
        <p:nvSpPr>
          <p:cNvPr id="26" name="Text 24"/>
          <p:cNvSpPr/>
          <p:nvPr/>
        </p:nvSpPr>
        <p:spPr>
          <a:xfrm>
            <a:off x="10026625" y="1714500"/>
            <a:ext cx="1533525" cy="304800"/>
          </a:xfrm>
          <a:prstGeom prst="rect">
            <a:avLst/>
          </a:prstGeom>
          <a:noFill/>
          <a:ln/>
        </p:spPr>
        <p:txBody>
          <a:bodyPr wrap="square" lIns="0" tIns="0" rIns="0" bIns="0" rtlCol="0" anchor="ctr"/>
          <a:lstStyle/>
          <a:p>
            <a:pPr algn="ctr">
              <a:lnSpc>
                <a:spcPct val="110000"/>
              </a:lnSpc>
            </a:pPr>
            <a:r>
              <a:rPr lang="en-US" sz="1800" b="1">
                <a:solidFill>
                  <a:srgbClr val="16A34A"/>
                </a:solidFill>
                <a:latin typeface="Sorts Mill Goudy" pitchFamily="34" charset="0"/>
                <a:ea typeface="Sorts Mill Goudy" pitchFamily="34" charset="-122"/>
                <a:cs typeface="Sorts Mill Goudy" pitchFamily="34" charset="-120"/>
              </a:rPr>
              <a:t>1203</a:t>
            </a:r>
            <a:endParaRPr lang="en-US" sz="1600" b="1"/>
          </a:p>
        </p:txBody>
      </p:sp>
      <p:sp>
        <p:nvSpPr>
          <p:cNvPr id="27" name="Text 25"/>
          <p:cNvSpPr/>
          <p:nvPr/>
        </p:nvSpPr>
        <p:spPr>
          <a:xfrm>
            <a:off x="10050438" y="2057400"/>
            <a:ext cx="1485900" cy="190500"/>
          </a:xfrm>
          <a:prstGeom prst="rect">
            <a:avLst/>
          </a:prstGeom>
          <a:noFill/>
          <a:ln/>
        </p:spPr>
        <p:txBody>
          <a:bodyPr wrap="square" lIns="0" tIns="0" rIns="0" bIns="0" rtlCol="0" anchor="ctr"/>
          <a:lstStyle/>
          <a:p>
            <a:pPr algn="ctr">
              <a:lnSpc>
                <a:spcPct val="120000"/>
              </a:lnSpc>
            </a:pPr>
            <a:r>
              <a:rPr lang="en-US" sz="1050" b="1">
                <a:solidFill>
                  <a:srgbClr val="6B7280"/>
                </a:solidFill>
                <a:latin typeface="Sorts Mill Goudy" pitchFamily="34" charset="0"/>
                <a:ea typeface="Sorts Mill Goudy" pitchFamily="34" charset="-122"/>
                <a:cs typeface="Sorts Mill Goudy" pitchFamily="34" charset="-120"/>
              </a:rPr>
              <a:t>Categories</a:t>
            </a:r>
            <a:endParaRPr lang="en-US" sz="1600" b="1"/>
          </a:p>
        </p:txBody>
      </p:sp>
      <p:sp>
        <p:nvSpPr>
          <p:cNvPr id="28" name="Text 26"/>
          <p:cNvSpPr/>
          <p:nvPr/>
        </p:nvSpPr>
        <p:spPr>
          <a:xfrm>
            <a:off x="6438900" y="2893060"/>
            <a:ext cx="5257800" cy="457200"/>
          </a:xfrm>
          <a:prstGeom prst="rect">
            <a:avLst/>
          </a:prstGeom>
          <a:noFill/>
          <a:ln/>
        </p:spPr>
        <p:txBody>
          <a:bodyPr wrap="square" lIns="0" tIns="0" rIns="0" bIns="0" rtlCol="0" anchor="ctr"/>
          <a:lstStyle/>
          <a:p>
            <a:pPr>
              <a:lnSpc>
                <a:spcPct val="130000"/>
              </a:lnSpc>
            </a:pPr>
            <a:r>
              <a:rPr lang="en-US" sz="1400" b="1">
                <a:solidFill>
                  <a:srgbClr val="1F2937"/>
                </a:solidFill>
                <a:latin typeface="Sorts Mill Goudy"/>
                <a:ea typeface="Sorts Mill Goudy" pitchFamily="34" charset="-122"/>
                <a:cs typeface="Sorts Mill Goudy" pitchFamily="34" charset="-120"/>
              </a:rPr>
              <a:t>Long-tail distribution with many rare classes. Tests open-vocab detection with AP metrics on rare, common, and frequent subsets.</a:t>
            </a:r>
            <a:endParaRPr lang="en-US" b="1">
              <a:latin typeface="Sorts Mill Goudy"/>
              <a:ea typeface="Calibri"/>
              <a:cs typeface="Calibri"/>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ODinW: Object Detection in the Wild</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1104900"/>
          </a:xfrm>
          <a:custGeom>
            <a:avLst/>
            <a:gdLst/>
            <a:ahLst/>
            <a:cxnLst/>
            <a:rect l="l" t="t" r="r" b="b"/>
            <a:pathLst>
              <a:path w="5581650" h="1104900">
                <a:moveTo>
                  <a:pt x="0" y="0"/>
                </a:moveTo>
                <a:lnTo>
                  <a:pt x="5581650" y="0"/>
                </a:lnTo>
                <a:lnTo>
                  <a:pt x="5581650" y="1104900"/>
                </a:lnTo>
                <a:lnTo>
                  <a:pt x="0" y="11049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1104900"/>
          </a:xfrm>
          <a:custGeom>
            <a:avLst/>
            <a:gdLst/>
            <a:ahLst/>
            <a:cxnLst/>
            <a:rect l="l" t="t" r="r" b="b"/>
            <a:pathLst>
              <a:path w="38100" h="1104900">
                <a:moveTo>
                  <a:pt x="0" y="0"/>
                </a:moveTo>
                <a:lnTo>
                  <a:pt x="38100" y="0"/>
                </a:lnTo>
                <a:lnTo>
                  <a:pt x="38100" y="1104900"/>
                </a:lnTo>
                <a:lnTo>
                  <a:pt x="0" y="1104900"/>
                </a:lnTo>
                <a:lnTo>
                  <a:pt x="0" y="0"/>
                </a:lnTo>
                <a:close/>
              </a:path>
            </a:pathLst>
          </a:custGeom>
          <a:solidFill>
            <a:srgbClr val="8B0000"/>
          </a:solidFill>
          <a:ln/>
        </p:spPr>
        <p:txBody>
          <a:bodyPr/>
          <a:lstStyle/>
          <a:p>
            <a:endParaRPr lang="en-US" b="1"/>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Benchmark Description</a:t>
            </a:r>
            <a:endParaRPr lang="en-US" sz="1600" b="1"/>
          </a:p>
        </p:txBody>
      </p:sp>
      <p:sp>
        <p:nvSpPr>
          <p:cNvPr id="7" name="Text 5"/>
          <p:cNvSpPr/>
          <p:nvPr/>
        </p:nvSpPr>
        <p:spPr>
          <a:xfrm>
            <a:off x="571500" y="1524000"/>
            <a:ext cx="5334000" cy="4572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A benchmark composed of 35 diverse detection datasets to simulate "in the wild" conditions for open-set detectors.</a:t>
            </a:r>
            <a:endParaRPr lang="en-US" sz="1600" b="1"/>
          </a:p>
        </p:txBody>
      </p:sp>
      <p:sp>
        <p:nvSpPr>
          <p:cNvPr id="8" name="Shape 6"/>
          <p:cNvSpPr/>
          <p:nvPr/>
        </p:nvSpPr>
        <p:spPr>
          <a:xfrm>
            <a:off x="400050" y="2286000"/>
            <a:ext cx="5581650" cy="1752600"/>
          </a:xfrm>
          <a:custGeom>
            <a:avLst/>
            <a:gdLst/>
            <a:ahLst/>
            <a:cxnLst/>
            <a:rect l="l" t="t" r="r" b="b"/>
            <a:pathLst>
              <a:path w="5581650" h="1752600">
                <a:moveTo>
                  <a:pt x="0" y="0"/>
                </a:moveTo>
                <a:lnTo>
                  <a:pt x="5581650" y="0"/>
                </a:lnTo>
                <a:lnTo>
                  <a:pt x="5581650" y="1752600"/>
                </a:lnTo>
                <a:lnTo>
                  <a:pt x="0" y="1752600"/>
                </a:lnTo>
                <a:lnTo>
                  <a:pt x="0" y="0"/>
                </a:lnTo>
                <a:close/>
              </a:path>
            </a:pathLst>
          </a:custGeom>
          <a:solidFill>
            <a:srgbClr val="F9FAFB"/>
          </a:solidFill>
          <a:ln/>
        </p:spPr>
        <p:txBody>
          <a:bodyPr/>
          <a:lstStyle/>
          <a:p>
            <a:endParaRPr lang="en-US" b="1"/>
          </a:p>
        </p:txBody>
      </p:sp>
      <p:sp>
        <p:nvSpPr>
          <p:cNvPr id="9" name="Shape 7"/>
          <p:cNvSpPr/>
          <p:nvPr/>
        </p:nvSpPr>
        <p:spPr>
          <a:xfrm>
            <a:off x="400050" y="2286000"/>
            <a:ext cx="38100" cy="1752600"/>
          </a:xfrm>
          <a:custGeom>
            <a:avLst/>
            <a:gdLst/>
            <a:ahLst/>
            <a:cxnLst/>
            <a:rect l="l" t="t" r="r" b="b"/>
            <a:pathLst>
              <a:path w="38100" h="1752600">
                <a:moveTo>
                  <a:pt x="0" y="0"/>
                </a:moveTo>
                <a:lnTo>
                  <a:pt x="38100" y="0"/>
                </a:lnTo>
                <a:lnTo>
                  <a:pt x="38100" y="1752600"/>
                </a:lnTo>
                <a:lnTo>
                  <a:pt x="0" y="1752600"/>
                </a:lnTo>
                <a:lnTo>
                  <a:pt x="0" y="0"/>
                </a:lnTo>
                <a:close/>
              </a:path>
            </a:pathLst>
          </a:custGeom>
          <a:solidFill>
            <a:srgbClr val="8B0000"/>
          </a:solidFill>
          <a:ln/>
        </p:spPr>
        <p:txBody>
          <a:bodyPr/>
          <a:lstStyle/>
          <a:p>
            <a:endParaRPr lang="en-US" b="1"/>
          </a:p>
        </p:txBody>
      </p:sp>
      <p:sp>
        <p:nvSpPr>
          <p:cNvPr id="10" name="Text 8"/>
          <p:cNvSpPr/>
          <p:nvPr/>
        </p:nvSpPr>
        <p:spPr>
          <a:xfrm>
            <a:off x="571500" y="24384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Dataset Diversity</a:t>
            </a:r>
            <a:endParaRPr lang="en-US" sz="1600" b="1"/>
          </a:p>
        </p:txBody>
      </p:sp>
      <p:sp>
        <p:nvSpPr>
          <p:cNvPr id="11" name="Text 9"/>
          <p:cNvSpPr/>
          <p:nvPr/>
        </p:nvSpPr>
        <p:spPr>
          <a:xfrm>
            <a:off x="571500" y="2819400"/>
            <a:ext cx="53340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Includes diverse domains:</a:t>
            </a:r>
            <a:endParaRPr lang="en-US" sz="1600" b="1"/>
          </a:p>
        </p:txBody>
      </p:sp>
      <p:sp>
        <p:nvSpPr>
          <p:cNvPr id="12" name="Shape 10"/>
          <p:cNvSpPr/>
          <p:nvPr/>
        </p:nvSpPr>
        <p:spPr>
          <a:xfrm>
            <a:off x="571500" y="3124200"/>
            <a:ext cx="1704975" cy="342900"/>
          </a:xfrm>
          <a:custGeom>
            <a:avLst/>
            <a:gdLst/>
            <a:ahLst/>
            <a:cxnLst/>
            <a:rect l="l" t="t" r="r" b="b"/>
            <a:pathLst>
              <a:path w="1704975" h="342900">
                <a:moveTo>
                  <a:pt x="38100" y="0"/>
                </a:moveTo>
                <a:lnTo>
                  <a:pt x="1666875" y="0"/>
                </a:lnTo>
                <a:cubicBezTo>
                  <a:pt x="1687917" y="0"/>
                  <a:pt x="1704975" y="17058"/>
                  <a:pt x="1704975" y="38100"/>
                </a:cubicBezTo>
                <a:lnTo>
                  <a:pt x="1704975" y="304800"/>
                </a:lnTo>
                <a:cubicBezTo>
                  <a:pt x="1704975" y="325842"/>
                  <a:pt x="1687917" y="342900"/>
                  <a:pt x="1666875" y="342900"/>
                </a:cubicBezTo>
                <a:lnTo>
                  <a:pt x="38100" y="342900"/>
                </a:lnTo>
                <a:cubicBezTo>
                  <a:pt x="17058" y="342900"/>
                  <a:pt x="0" y="325842"/>
                  <a:pt x="0" y="304800"/>
                </a:cubicBezTo>
                <a:lnTo>
                  <a:pt x="0" y="38100"/>
                </a:lnTo>
                <a:cubicBezTo>
                  <a:pt x="0" y="17072"/>
                  <a:pt x="17072" y="0"/>
                  <a:pt x="38100" y="0"/>
                </a:cubicBezTo>
                <a:close/>
              </a:path>
            </a:pathLst>
          </a:custGeom>
          <a:solidFill>
            <a:srgbClr val="DBEAFE"/>
          </a:solidFill>
          <a:ln/>
        </p:spPr>
        <p:txBody>
          <a:bodyPr/>
          <a:lstStyle/>
          <a:p>
            <a:endParaRPr lang="en-US" b="1"/>
          </a:p>
        </p:txBody>
      </p:sp>
      <p:sp>
        <p:nvSpPr>
          <p:cNvPr id="13" name="Text 11"/>
          <p:cNvSpPr/>
          <p:nvPr/>
        </p:nvSpPr>
        <p:spPr>
          <a:xfrm>
            <a:off x="538163" y="3124200"/>
            <a:ext cx="1771650" cy="342900"/>
          </a:xfrm>
          <a:prstGeom prst="rect">
            <a:avLst/>
          </a:prstGeom>
          <a:noFill/>
          <a:ln/>
        </p:spPr>
        <p:txBody>
          <a:bodyPr wrap="square" lIns="76200" tIns="76200" rIns="76200" bIns="76200" rtlCol="0" anchor="ctr"/>
          <a:lstStyle/>
          <a:p>
            <a:pPr algn="ctr">
              <a:lnSpc>
                <a:spcPct val="120000"/>
              </a:lnSpc>
            </a:pPr>
            <a:r>
              <a:rPr lang="en-US" sz="1050" b="1">
                <a:solidFill>
                  <a:srgbClr val="1F2937"/>
                </a:solidFill>
                <a:latin typeface="Sorts Mill Goudy" pitchFamily="34" charset="0"/>
                <a:ea typeface="Sorts Mill Goudy" pitchFamily="34" charset="-122"/>
                <a:cs typeface="Sorts Mill Goudy" pitchFamily="34" charset="-120"/>
              </a:rPr>
              <a:t>Artworks</a:t>
            </a:r>
            <a:endParaRPr lang="en-US" sz="1600" b="1"/>
          </a:p>
        </p:txBody>
      </p:sp>
      <p:sp>
        <p:nvSpPr>
          <p:cNvPr id="14" name="Shape 12"/>
          <p:cNvSpPr/>
          <p:nvPr/>
        </p:nvSpPr>
        <p:spPr>
          <a:xfrm>
            <a:off x="2349475" y="3124200"/>
            <a:ext cx="1704975" cy="342900"/>
          </a:xfrm>
          <a:custGeom>
            <a:avLst/>
            <a:gdLst/>
            <a:ahLst/>
            <a:cxnLst/>
            <a:rect l="l" t="t" r="r" b="b"/>
            <a:pathLst>
              <a:path w="1704975" h="342900">
                <a:moveTo>
                  <a:pt x="38100" y="0"/>
                </a:moveTo>
                <a:lnTo>
                  <a:pt x="1666875" y="0"/>
                </a:lnTo>
                <a:cubicBezTo>
                  <a:pt x="1687917" y="0"/>
                  <a:pt x="1704975" y="17058"/>
                  <a:pt x="1704975" y="38100"/>
                </a:cubicBezTo>
                <a:lnTo>
                  <a:pt x="1704975" y="304800"/>
                </a:lnTo>
                <a:cubicBezTo>
                  <a:pt x="1704975" y="325842"/>
                  <a:pt x="1687917" y="342900"/>
                  <a:pt x="1666875" y="342900"/>
                </a:cubicBezTo>
                <a:lnTo>
                  <a:pt x="38100" y="342900"/>
                </a:lnTo>
                <a:cubicBezTo>
                  <a:pt x="17058" y="342900"/>
                  <a:pt x="0" y="325842"/>
                  <a:pt x="0" y="304800"/>
                </a:cubicBezTo>
                <a:lnTo>
                  <a:pt x="0" y="38100"/>
                </a:lnTo>
                <a:cubicBezTo>
                  <a:pt x="0" y="17072"/>
                  <a:pt x="17072" y="0"/>
                  <a:pt x="38100" y="0"/>
                </a:cubicBezTo>
                <a:close/>
              </a:path>
            </a:pathLst>
          </a:custGeom>
          <a:solidFill>
            <a:srgbClr val="FEF3C7"/>
          </a:solidFill>
          <a:ln/>
        </p:spPr>
        <p:txBody>
          <a:bodyPr/>
          <a:lstStyle/>
          <a:p>
            <a:endParaRPr lang="en-US" b="1"/>
          </a:p>
        </p:txBody>
      </p:sp>
      <p:sp>
        <p:nvSpPr>
          <p:cNvPr id="15" name="Text 13"/>
          <p:cNvSpPr/>
          <p:nvPr/>
        </p:nvSpPr>
        <p:spPr>
          <a:xfrm>
            <a:off x="2316138" y="3124200"/>
            <a:ext cx="1771650" cy="342900"/>
          </a:xfrm>
          <a:prstGeom prst="rect">
            <a:avLst/>
          </a:prstGeom>
          <a:noFill/>
          <a:ln/>
        </p:spPr>
        <p:txBody>
          <a:bodyPr wrap="square" lIns="76200" tIns="76200" rIns="76200" bIns="76200" rtlCol="0" anchor="ctr"/>
          <a:lstStyle/>
          <a:p>
            <a:pPr algn="ctr">
              <a:lnSpc>
                <a:spcPct val="120000"/>
              </a:lnSpc>
            </a:pPr>
            <a:r>
              <a:rPr lang="en-US" sz="1050" b="1">
                <a:solidFill>
                  <a:srgbClr val="1F2937"/>
                </a:solidFill>
                <a:latin typeface="Sorts Mill Goudy" pitchFamily="34" charset="0"/>
                <a:ea typeface="Sorts Mill Goudy" pitchFamily="34" charset="-122"/>
                <a:cs typeface="Sorts Mill Goudy" pitchFamily="34" charset="-120"/>
              </a:rPr>
              <a:t>Deep-sea images</a:t>
            </a:r>
            <a:endParaRPr lang="en-US" sz="1600" b="1"/>
          </a:p>
        </p:txBody>
      </p:sp>
      <p:sp>
        <p:nvSpPr>
          <p:cNvPr id="16" name="Shape 14"/>
          <p:cNvSpPr/>
          <p:nvPr/>
        </p:nvSpPr>
        <p:spPr>
          <a:xfrm>
            <a:off x="4127450" y="3124200"/>
            <a:ext cx="1704975" cy="342900"/>
          </a:xfrm>
          <a:custGeom>
            <a:avLst/>
            <a:gdLst/>
            <a:ahLst/>
            <a:cxnLst/>
            <a:rect l="l" t="t" r="r" b="b"/>
            <a:pathLst>
              <a:path w="1704975" h="342900">
                <a:moveTo>
                  <a:pt x="38100" y="0"/>
                </a:moveTo>
                <a:lnTo>
                  <a:pt x="1666875" y="0"/>
                </a:lnTo>
                <a:cubicBezTo>
                  <a:pt x="1687917" y="0"/>
                  <a:pt x="1704975" y="17058"/>
                  <a:pt x="1704975" y="38100"/>
                </a:cubicBezTo>
                <a:lnTo>
                  <a:pt x="1704975" y="304800"/>
                </a:lnTo>
                <a:cubicBezTo>
                  <a:pt x="1704975" y="325842"/>
                  <a:pt x="1687917" y="342900"/>
                  <a:pt x="1666875" y="342900"/>
                </a:cubicBezTo>
                <a:lnTo>
                  <a:pt x="38100" y="342900"/>
                </a:lnTo>
                <a:cubicBezTo>
                  <a:pt x="17058" y="342900"/>
                  <a:pt x="0" y="325842"/>
                  <a:pt x="0" y="304800"/>
                </a:cubicBezTo>
                <a:lnTo>
                  <a:pt x="0" y="38100"/>
                </a:lnTo>
                <a:cubicBezTo>
                  <a:pt x="0" y="17072"/>
                  <a:pt x="17072" y="0"/>
                  <a:pt x="38100" y="0"/>
                </a:cubicBezTo>
                <a:close/>
              </a:path>
            </a:pathLst>
          </a:custGeom>
          <a:solidFill>
            <a:srgbClr val="DCFCE7"/>
          </a:solidFill>
          <a:ln/>
        </p:spPr>
        <p:txBody>
          <a:bodyPr/>
          <a:lstStyle/>
          <a:p>
            <a:endParaRPr lang="en-US" b="1"/>
          </a:p>
        </p:txBody>
      </p:sp>
      <p:sp>
        <p:nvSpPr>
          <p:cNvPr id="17" name="Text 15"/>
          <p:cNvSpPr/>
          <p:nvPr/>
        </p:nvSpPr>
        <p:spPr>
          <a:xfrm>
            <a:off x="4094113" y="3124200"/>
            <a:ext cx="1771650" cy="342900"/>
          </a:xfrm>
          <a:prstGeom prst="rect">
            <a:avLst/>
          </a:prstGeom>
          <a:noFill/>
          <a:ln/>
        </p:spPr>
        <p:txBody>
          <a:bodyPr wrap="square" lIns="76200" tIns="76200" rIns="76200" bIns="76200" rtlCol="0" anchor="ctr"/>
          <a:lstStyle/>
          <a:p>
            <a:pPr algn="ctr">
              <a:lnSpc>
                <a:spcPct val="120000"/>
              </a:lnSpc>
            </a:pPr>
            <a:r>
              <a:rPr lang="en-US" sz="1050" b="1">
                <a:solidFill>
                  <a:srgbClr val="1F2937"/>
                </a:solidFill>
                <a:latin typeface="Sorts Mill Goudy" pitchFamily="34" charset="0"/>
                <a:ea typeface="Sorts Mill Goudy" pitchFamily="34" charset="-122"/>
                <a:cs typeface="Sorts Mill Goudy" pitchFamily="34" charset="-120"/>
              </a:rPr>
              <a:t>Traffic scenes</a:t>
            </a:r>
            <a:endParaRPr lang="en-US" sz="1600" b="1"/>
          </a:p>
        </p:txBody>
      </p:sp>
      <p:sp>
        <p:nvSpPr>
          <p:cNvPr id="18" name="Shape 16"/>
          <p:cNvSpPr/>
          <p:nvPr/>
        </p:nvSpPr>
        <p:spPr>
          <a:xfrm>
            <a:off x="571500" y="3543300"/>
            <a:ext cx="1704975" cy="342900"/>
          </a:xfrm>
          <a:custGeom>
            <a:avLst/>
            <a:gdLst/>
            <a:ahLst/>
            <a:cxnLst/>
            <a:rect l="l" t="t" r="r" b="b"/>
            <a:pathLst>
              <a:path w="1704975" h="342900">
                <a:moveTo>
                  <a:pt x="38100" y="0"/>
                </a:moveTo>
                <a:lnTo>
                  <a:pt x="1666875" y="0"/>
                </a:lnTo>
                <a:cubicBezTo>
                  <a:pt x="1687917" y="0"/>
                  <a:pt x="1704975" y="17058"/>
                  <a:pt x="1704975" y="38100"/>
                </a:cubicBezTo>
                <a:lnTo>
                  <a:pt x="1704975" y="304800"/>
                </a:lnTo>
                <a:cubicBezTo>
                  <a:pt x="1704975" y="325842"/>
                  <a:pt x="1687917" y="342900"/>
                  <a:pt x="1666875" y="342900"/>
                </a:cubicBezTo>
                <a:lnTo>
                  <a:pt x="38100" y="342900"/>
                </a:lnTo>
                <a:cubicBezTo>
                  <a:pt x="17058" y="342900"/>
                  <a:pt x="0" y="325842"/>
                  <a:pt x="0" y="304800"/>
                </a:cubicBezTo>
                <a:lnTo>
                  <a:pt x="0" y="38100"/>
                </a:lnTo>
                <a:cubicBezTo>
                  <a:pt x="0" y="17072"/>
                  <a:pt x="17072" y="0"/>
                  <a:pt x="38100" y="0"/>
                </a:cubicBezTo>
                <a:close/>
              </a:path>
            </a:pathLst>
          </a:custGeom>
          <a:solidFill>
            <a:srgbClr val="E9D5FF"/>
          </a:solidFill>
          <a:ln/>
        </p:spPr>
        <p:txBody>
          <a:bodyPr/>
          <a:lstStyle/>
          <a:p>
            <a:endParaRPr lang="en-US" b="1"/>
          </a:p>
        </p:txBody>
      </p:sp>
      <p:sp>
        <p:nvSpPr>
          <p:cNvPr id="19" name="Text 17"/>
          <p:cNvSpPr/>
          <p:nvPr/>
        </p:nvSpPr>
        <p:spPr>
          <a:xfrm>
            <a:off x="538163" y="3543300"/>
            <a:ext cx="1771650" cy="342900"/>
          </a:xfrm>
          <a:prstGeom prst="rect">
            <a:avLst/>
          </a:prstGeom>
          <a:noFill/>
          <a:ln/>
        </p:spPr>
        <p:txBody>
          <a:bodyPr wrap="square" lIns="76200" tIns="76200" rIns="76200" bIns="76200" rtlCol="0" anchor="ctr"/>
          <a:lstStyle/>
          <a:p>
            <a:pPr algn="ctr">
              <a:lnSpc>
                <a:spcPct val="120000"/>
              </a:lnSpc>
            </a:pPr>
            <a:r>
              <a:rPr lang="en-US" sz="1050" b="1">
                <a:solidFill>
                  <a:srgbClr val="1F2937"/>
                </a:solidFill>
                <a:latin typeface="Sorts Mill Goudy" pitchFamily="34" charset="0"/>
                <a:ea typeface="Sorts Mill Goudy" pitchFamily="34" charset="-122"/>
                <a:cs typeface="Sorts Mill Goudy" pitchFamily="34" charset="-120"/>
              </a:rPr>
              <a:t>Aerial imagery</a:t>
            </a:r>
            <a:endParaRPr lang="en-US" sz="1600" b="1"/>
          </a:p>
        </p:txBody>
      </p:sp>
      <p:sp>
        <p:nvSpPr>
          <p:cNvPr id="20" name="Shape 18"/>
          <p:cNvSpPr/>
          <p:nvPr/>
        </p:nvSpPr>
        <p:spPr>
          <a:xfrm>
            <a:off x="2349475" y="3543300"/>
            <a:ext cx="1704975" cy="342900"/>
          </a:xfrm>
          <a:custGeom>
            <a:avLst/>
            <a:gdLst/>
            <a:ahLst/>
            <a:cxnLst/>
            <a:rect l="l" t="t" r="r" b="b"/>
            <a:pathLst>
              <a:path w="1704975" h="342900">
                <a:moveTo>
                  <a:pt x="38100" y="0"/>
                </a:moveTo>
                <a:lnTo>
                  <a:pt x="1666875" y="0"/>
                </a:lnTo>
                <a:cubicBezTo>
                  <a:pt x="1687917" y="0"/>
                  <a:pt x="1704975" y="17058"/>
                  <a:pt x="1704975" y="38100"/>
                </a:cubicBezTo>
                <a:lnTo>
                  <a:pt x="1704975" y="304800"/>
                </a:lnTo>
                <a:cubicBezTo>
                  <a:pt x="1704975" y="325842"/>
                  <a:pt x="1687917" y="342900"/>
                  <a:pt x="1666875" y="342900"/>
                </a:cubicBezTo>
                <a:lnTo>
                  <a:pt x="38100" y="342900"/>
                </a:lnTo>
                <a:cubicBezTo>
                  <a:pt x="17058" y="342900"/>
                  <a:pt x="0" y="325842"/>
                  <a:pt x="0" y="304800"/>
                </a:cubicBezTo>
                <a:lnTo>
                  <a:pt x="0" y="38100"/>
                </a:lnTo>
                <a:cubicBezTo>
                  <a:pt x="0" y="17072"/>
                  <a:pt x="17072" y="0"/>
                  <a:pt x="38100" y="0"/>
                </a:cubicBezTo>
                <a:close/>
              </a:path>
            </a:pathLst>
          </a:custGeom>
          <a:solidFill>
            <a:srgbClr val="FEE2E2"/>
          </a:solidFill>
          <a:ln/>
        </p:spPr>
        <p:txBody>
          <a:bodyPr/>
          <a:lstStyle/>
          <a:p>
            <a:endParaRPr lang="en-US" b="1"/>
          </a:p>
        </p:txBody>
      </p:sp>
      <p:sp>
        <p:nvSpPr>
          <p:cNvPr id="21" name="Text 19"/>
          <p:cNvSpPr/>
          <p:nvPr/>
        </p:nvSpPr>
        <p:spPr>
          <a:xfrm>
            <a:off x="2316138" y="3543300"/>
            <a:ext cx="1771650" cy="342900"/>
          </a:xfrm>
          <a:prstGeom prst="rect">
            <a:avLst/>
          </a:prstGeom>
          <a:noFill/>
          <a:ln/>
        </p:spPr>
        <p:txBody>
          <a:bodyPr wrap="square" lIns="76200" tIns="76200" rIns="76200" bIns="76200" rtlCol="0" anchor="ctr"/>
          <a:lstStyle/>
          <a:p>
            <a:pPr algn="ctr">
              <a:lnSpc>
                <a:spcPct val="120000"/>
              </a:lnSpc>
            </a:pPr>
            <a:r>
              <a:rPr lang="en-US" sz="1050" b="1">
                <a:solidFill>
                  <a:srgbClr val="1F2937"/>
                </a:solidFill>
                <a:latin typeface="Sorts Mill Goudy" pitchFamily="34" charset="0"/>
                <a:ea typeface="Sorts Mill Goudy" pitchFamily="34" charset="-122"/>
                <a:cs typeface="Sorts Mill Goudy" pitchFamily="34" charset="-120"/>
              </a:rPr>
              <a:t>Medical images</a:t>
            </a:r>
            <a:endParaRPr lang="en-US" sz="1600" b="1"/>
          </a:p>
        </p:txBody>
      </p:sp>
      <p:sp>
        <p:nvSpPr>
          <p:cNvPr id="22" name="Shape 20"/>
          <p:cNvSpPr/>
          <p:nvPr/>
        </p:nvSpPr>
        <p:spPr>
          <a:xfrm>
            <a:off x="4127450" y="3543300"/>
            <a:ext cx="1704975" cy="342900"/>
          </a:xfrm>
          <a:custGeom>
            <a:avLst/>
            <a:gdLst/>
            <a:ahLst/>
            <a:cxnLst/>
            <a:rect l="l" t="t" r="r" b="b"/>
            <a:pathLst>
              <a:path w="1704975" h="342900">
                <a:moveTo>
                  <a:pt x="38100" y="0"/>
                </a:moveTo>
                <a:lnTo>
                  <a:pt x="1666875" y="0"/>
                </a:lnTo>
                <a:cubicBezTo>
                  <a:pt x="1687917" y="0"/>
                  <a:pt x="1704975" y="17058"/>
                  <a:pt x="1704975" y="38100"/>
                </a:cubicBezTo>
                <a:lnTo>
                  <a:pt x="1704975" y="304800"/>
                </a:lnTo>
                <a:cubicBezTo>
                  <a:pt x="1704975" y="325842"/>
                  <a:pt x="1687917" y="342900"/>
                  <a:pt x="1666875" y="342900"/>
                </a:cubicBezTo>
                <a:lnTo>
                  <a:pt x="38100" y="342900"/>
                </a:lnTo>
                <a:cubicBezTo>
                  <a:pt x="17058" y="342900"/>
                  <a:pt x="0" y="325842"/>
                  <a:pt x="0" y="304800"/>
                </a:cubicBezTo>
                <a:lnTo>
                  <a:pt x="0" y="38100"/>
                </a:lnTo>
                <a:cubicBezTo>
                  <a:pt x="0" y="17072"/>
                  <a:pt x="17072" y="0"/>
                  <a:pt x="38100" y="0"/>
                </a:cubicBezTo>
                <a:close/>
              </a:path>
            </a:pathLst>
          </a:custGeom>
          <a:solidFill>
            <a:srgbClr val="F3F4F6"/>
          </a:solidFill>
          <a:ln/>
        </p:spPr>
        <p:txBody>
          <a:bodyPr/>
          <a:lstStyle/>
          <a:p>
            <a:endParaRPr lang="en-US" b="1"/>
          </a:p>
        </p:txBody>
      </p:sp>
      <p:sp>
        <p:nvSpPr>
          <p:cNvPr id="23" name="Text 21"/>
          <p:cNvSpPr/>
          <p:nvPr/>
        </p:nvSpPr>
        <p:spPr>
          <a:xfrm>
            <a:off x="4094113" y="3543300"/>
            <a:ext cx="1771650" cy="342900"/>
          </a:xfrm>
          <a:prstGeom prst="rect">
            <a:avLst/>
          </a:prstGeom>
          <a:noFill/>
          <a:ln/>
        </p:spPr>
        <p:txBody>
          <a:bodyPr wrap="square" lIns="76200" tIns="76200" rIns="76200" bIns="76200" rtlCol="0" anchor="ctr"/>
          <a:lstStyle/>
          <a:p>
            <a:pPr algn="ctr">
              <a:lnSpc>
                <a:spcPct val="120000"/>
              </a:lnSpc>
            </a:pPr>
            <a:r>
              <a:rPr lang="en-US" sz="1050" b="1">
                <a:solidFill>
                  <a:srgbClr val="1F2937"/>
                </a:solidFill>
                <a:latin typeface="Sorts Mill Goudy" pitchFamily="34" charset="0"/>
                <a:ea typeface="Sorts Mill Goudy" pitchFamily="34" charset="-122"/>
                <a:cs typeface="Sorts Mill Goudy" pitchFamily="34" charset="-120"/>
              </a:rPr>
              <a:t>And more...</a:t>
            </a:r>
            <a:endParaRPr lang="en-US" sz="1600" b="1"/>
          </a:p>
        </p:txBody>
      </p:sp>
      <p:sp>
        <p:nvSpPr>
          <p:cNvPr id="24" name="Shape 22"/>
          <p:cNvSpPr/>
          <p:nvPr/>
        </p:nvSpPr>
        <p:spPr>
          <a:xfrm>
            <a:off x="6229350" y="1028700"/>
            <a:ext cx="5581650" cy="876300"/>
          </a:xfrm>
          <a:custGeom>
            <a:avLst/>
            <a:gdLst/>
            <a:ahLst/>
            <a:cxnLst/>
            <a:rect l="l" t="t" r="r" b="b"/>
            <a:pathLst>
              <a:path w="5581650" h="876300">
                <a:moveTo>
                  <a:pt x="0" y="0"/>
                </a:moveTo>
                <a:lnTo>
                  <a:pt x="5581650" y="0"/>
                </a:lnTo>
                <a:lnTo>
                  <a:pt x="5581650" y="876300"/>
                </a:lnTo>
                <a:lnTo>
                  <a:pt x="0" y="876300"/>
                </a:lnTo>
                <a:lnTo>
                  <a:pt x="0" y="0"/>
                </a:lnTo>
                <a:close/>
              </a:path>
            </a:pathLst>
          </a:custGeom>
          <a:solidFill>
            <a:srgbClr val="F9FAFB"/>
          </a:solidFill>
          <a:ln/>
        </p:spPr>
        <p:txBody>
          <a:bodyPr/>
          <a:lstStyle/>
          <a:p>
            <a:endParaRPr lang="en-US" b="1"/>
          </a:p>
        </p:txBody>
      </p:sp>
      <p:sp>
        <p:nvSpPr>
          <p:cNvPr id="25" name="Shape 23"/>
          <p:cNvSpPr/>
          <p:nvPr/>
        </p:nvSpPr>
        <p:spPr>
          <a:xfrm>
            <a:off x="6229350" y="1028700"/>
            <a:ext cx="38100" cy="876300"/>
          </a:xfrm>
          <a:custGeom>
            <a:avLst/>
            <a:gdLst/>
            <a:ahLst/>
            <a:cxnLst/>
            <a:rect l="l" t="t" r="r" b="b"/>
            <a:pathLst>
              <a:path w="38100" h="876300">
                <a:moveTo>
                  <a:pt x="0" y="0"/>
                </a:moveTo>
                <a:lnTo>
                  <a:pt x="38100" y="0"/>
                </a:lnTo>
                <a:lnTo>
                  <a:pt x="38100" y="876300"/>
                </a:lnTo>
                <a:lnTo>
                  <a:pt x="0" y="876300"/>
                </a:lnTo>
                <a:lnTo>
                  <a:pt x="0" y="0"/>
                </a:lnTo>
                <a:close/>
              </a:path>
            </a:pathLst>
          </a:custGeom>
          <a:solidFill>
            <a:srgbClr val="8B0000"/>
          </a:solidFill>
          <a:ln/>
        </p:spPr>
        <p:txBody>
          <a:bodyPr/>
          <a:lstStyle/>
          <a:p>
            <a:endParaRPr lang="en-US" b="1"/>
          </a:p>
        </p:txBody>
      </p:sp>
      <p:sp>
        <p:nvSpPr>
          <p:cNvPr id="26" name="Text 24"/>
          <p:cNvSpPr/>
          <p:nvPr/>
        </p:nvSpPr>
        <p:spPr>
          <a:xfrm>
            <a:off x="64008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Evaluation Settings</a:t>
            </a:r>
            <a:endParaRPr lang="en-US" sz="1600" b="1"/>
          </a:p>
        </p:txBody>
      </p:sp>
      <p:sp>
        <p:nvSpPr>
          <p:cNvPr id="27" name="Text 25"/>
          <p:cNvSpPr/>
          <p:nvPr/>
        </p:nvSpPr>
        <p:spPr>
          <a:xfrm>
            <a:off x="6400800" y="1524000"/>
            <a:ext cx="53340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Tests zero-shot, few-shot, and fully supervised performance across all datasets.</a:t>
            </a:r>
            <a:endParaRPr lang="en-US" sz="1600" b="1"/>
          </a:p>
        </p:txBody>
      </p:sp>
      <p:sp>
        <p:nvSpPr>
          <p:cNvPr id="28" name="Shape 26"/>
          <p:cNvSpPr/>
          <p:nvPr/>
        </p:nvSpPr>
        <p:spPr>
          <a:xfrm>
            <a:off x="6229350" y="2057400"/>
            <a:ext cx="5581650" cy="2133600"/>
          </a:xfrm>
          <a:custGeom>
            <a:avLst/>
            <a:gdLst/>
            <a:ahLst/>
            <a:cxnLst/>
            <a:rect l="l" t="t" r="r" b="b"/>
            <a:pathLst>
              <a:path w="5581650" h="2133600">
                <a:moveTo>
                  <a:pt x="0" y="0"/>
                </a:moveTo>
                <a:lnTo>
                  <a:pt x="5581650" y="0"/>
                </a:lnTo>
                <a:lnTo>
                  <a:pt x="5581650" y="2133600"/>
                </a:lnTo>
                <a:lnTo>
                  <a:pt x="0" y="2133600"/>
                </a:lnTo>
                <a:lnTo>
                  <a:pt x="0" y="0"/>
                </a:lnTo>
                <a:close/>
              </a:path>
            </a:pathLst>
          </a:custGeom>
          <a:solidFill>
            <a:srgbClr val="F9FAFB"/>
          </a:solidFill>
          <a:ln/>
        </p:spPr>
        <p:txBody>
          <a:bodyPr/>
          <a:lstStyle/>
          <a:p>
            <a:endParaRPr lang="en-US" b="1"/>
          </a:p>
        </p:txBody>
      </p:sp>
      <p:sp>
        <p:nvSpPr>
          <p:cNvPr id="29" name="Shape 27"/>
          <p:cNvSpPr/>
          <p:nvPr/>
        </p:nvSpPr>
        <p:spPr>
          <a:xfrm>
            <a:off x="6229350" y="2057400"/>
            <a:ext cx="38100" cy="2133600"/>
          </a:xfrm>
          <a:custGeom>
            <a:avLst/>
            <a:gdLst/>
            <a:ahLst/>
            <a:cxnLst/>
            <a:rect l="l" t="t" r="r" b="b"/>
            <a:pathLst>
              <a:path w="38100" h="2133600">
                <a:moveTo>
                  <a:pt x="0" y="0"/>
                </a:moveTo>
                <a:lnTo>
                  <a:pt x="38100" y="0"/>
                </a:lnTo>
                <a:lnTo>
                  <a:pt x="38100" y="2133600"/>
                </a:lnTo>
                <a:lnTo>
                  <a:pt x="0" y="2133600"/>
                </a:lnTo>
                <a:lnTo>
                  <a:pt x="0" y="0"/>
                </a:lnTo>
                <a:close/>
              </a:path>
            </a:pathLst>
          </a:custGeom>
          <a:solidFill>
            <a:srgbClr val="8B0000"/>
          </a:solidFill>
          <a:ln/>
        </p:spPr>
        <p:txBody>
          <a:bodyPr/>
          <a:lstStyle/>
          <a:p>
            <a:endParaRPr lang="en-US" b="1"/>
          </a:p>
        </p:txBody>
      </p:sp>
      <p:sp>
        <p:nvSpPr>
          <p:cNvPr id="30" name="Text 28"/>
          <p:cNvSpPr/>
          <p:nvPr/>
        </p:nvSpPr>
        <p:spPr>
          <a:xfrm>
            <a:off x="6400800" y="22098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Grounding DINO Result</a:t>
            </a:r>
            <a:endParaRPr lang="en-US" sz="1600" b="1"/>
          </a:p>
        </p:txBody>
      </p:sp>
      <p:sp>
        <p:nvSpPr>
          <p:cNvPr id="31" name="Shape 29"/>
          <p:cNvSpPr/>
          <p:nvPr/>
        </p:nvSpPr>
        <p:spPr>
          <a:xfrm>
            <a:off x="6400800" y="2590800"/>
            <a:ext cx="5257800" cy="1447800"/>
          </a:xfrm>
          <a:custGeom>
            <a:avLst/>
            <a:gdLst/>
            <a:ahLst/>
            <a:cxnLst/>
            <a:rect l="l" t="t" r="r" b="b"/>
            <a:pathLst>
              <a:path w="5257800" h="1447800">
                <a:moveTo>
                  <a:pt x="38106" y="0"/>
                </a:moveTo>
                <a:lnTo>
                  <a:pt x="5219694" y="0"/>
                </a:lnTo>
                <a:cubicBezTo>
                  <a:pt x="5240739" y="0"/>
                  <a:pt x="5257800" y="17061"/>
                  <a:pt x="5257800" y="38106"/>
                </a:cubicBezTo>
                <a:lnTo>
                  <a:pt x="5257800" y="1409694"/>
                </a:lnTo>
                <a:cubicBezTo>
                  <a:pt x="5257800" y="1430739"/>
                  <a:pt x="5240739" y="1447800"/>
                  <a:pt x="5219694" y="1447800"/>
                </a:cubicBezTo>
                <a:lnTo>
                  <a:pt x="38106" y="1447800"/>
                </a:lnTo>
                <a:cubicBezTo>
                  <a:pt x="17061" y="1447800"/>
                  <a:pt x="0" y="1430739"/>
                  <a:pt x="0" y="1409694"/>
                </a:cubicBezTo>
                <a:lnTo>
                  <a:pt x="0" y="38106"/>
                </a:lnTo>
                <a:cubicBezTo>
                  <a:pt x="0" y="17075"/>
                  <a:pt x="17075" y="0"/>
                  <a:pt x="38106" y="0"/>
                </a:cubicBezTo>
                <a:close/>
              </a:path>
            </a:pathLst>
          </a:custGeom>
          <a:solidFill>
            <a:srgbClr val="DCFCE7"/>
          </a:solidFill>
          <a:ln/>
        </p:spPr>
        <p:txBody>
          <a:bodyPr/>
          <a:lstStyle/>
          <a:p>
            <a:endParaRPr lang="en-US" b="1"/>
          </a:p>
        </p:txBody>
      </p:sp>
      <p:sp>
        <p:nvSpPr>
          <p:cNvPr id="32" name="Text 30"/>
          <p:cNvSpPr/>
          <p:nvPr/>
        </p:nvSpPr>
        <p:spPr>
          <a:xfrm>
            <a:off x="6467475" y="2743200"/>
            <a:ext cx="5124450" cy="381000"/>
          </a:xfrm>
          <a:prstGeom prst="rect">
            <a:avLst/>
          </a:prstGeom>
          <a:noFill/>
          <a:ln/>
        </p:spPr>
        <p:txBody>
          <a:bodyPr wrap="square" lIns="0" tIns="0" rIns="0" bIns="0" rtlCol="0" anchor="ctr"/>
          <a:lstStyle/>
          <a:p>
            <a:pPr algn="ctr">
              <a:lnSpc>
                <a:spcPct val="90000"/>
              </a:lnSpc>
            </a:pPr>
            <a:r>
              <a:rPr lang="en-US" sz="2700" b="1">
                <a:solidFill>
                  <a:srgbClr val="16A34A"/>
                </a:solidFill>
                <a:latin typeface="Sorts Mill Goudy" pitchFamily="34" charset="0"/>
                <a:ea typeface="Sorts Mill Goudy" pitchFamily="34" charset="-122"/>
                <a:cs typeface="Sorts Mill Goudy" pitchFamily="34" charset="-120"/>
              </a:rPr>
              <a:t>26.1 mAP</a:t>
            </a:r>
            <a:endParaRPr lang="en-US" sz="1600" b="1"/>
          </a:p>
        </p:txBody>
      </p:sp>
      <p:sp>
        <p:nvSpPr>
          <p:cNvPr id="33" name="Text 31"/>
          <p:cNvSpPr/>
          <p:nvPr/>
        </p:nvSpPr>
        <p:spPr>
          <a:xfrm>
            <a:off x="6515100" y="3200400"/>
            <a:ext cx="5029200" cy="228600"/>
          </a:xfrm>
          <a:prstGeom prst="rect">
            <a:avLst/>
          </a:prstGeom>
          <a:noFill/>
          <a:ln/>
        </p:spPr>
        <p:txBody>
          <a:bodyPr wrap="square" lIns="0" tIns="0" rIns="0" bIns="0" rtlCol="0" anchor="ctr"/>
          <a:lstStyle/>
          <a:p>
            <a:pPr algn="ctr">
              <a:lnSpc>
                <a:spcPct val="130000"/>
              </a:lnSpc>
            </a:pPr>
            <a:r>
              <a:rPr lang="en-US" sz="1200" b="1">
                <a:solidFill>
                  <a:srgbClr val="6B7280"/>
                </a:solidFill>
                <a:latin typeface="Sorts Mill Goudy" pitchFamily="34" charset="0"/>
                <a:ea typeface="Sorts Mill Goudy" pitchFamily="34" charset="-122"/>
                <a:cs typeface="Sorts Mill Goudy" pitchFamily="34" charset="-120"/>
              </a:rPr>
              <a:t>Zero-shot on ODinW (new state-of-the-art)</a:t>
            </a:r>
            <a:endParaRPr lang="en-US" sz="1600" b="1"/>
          </a:p>
        </p:txBody>
      </p:sp>
      <p:sp>
        <p:nvSpPr>
          <p:cNvPr id="34" name="Text 32"/>
          <p:cNvSpPr/>
          <p:nvPr/>
        </p:nvSpPr>
        <p:spPr>
          <a:xfrm>
            <a:off x="6519863" y="3505200"/>
            <a:ext cx="5019675" cy="381000"/>
          </a:xfrm>
          <a:prstGeom prst="rect">
            <a:avLst/>
          </a:prstGeom>
          <a:noFill/>
          <a:ln/>
        </p:spPr>
        <p:txBody>
          <a:bodyPr wrap="square" lIns="0" tIns="0" rIns="0" bIns="0" rtlCol="0" anchor="ctr"/>
          <a:lstStyle/>
          <a:p>
            <a:pPr algn="ctr">
              <a:lnSpc>
                <a:spcPct val="120000"/>
              </a:lnSpc>
            </a:pPr>
            <a:r>
              <a:rPr lang="en-US" sz="1050" b="1">
                <a:solidFill>
                  <a:srgbClr val="8B0000"/>
                </a:solidFill>
                <a:latin typeface="Sorts Mill Goudy" pitchFamily="34" charset="0"/>
                <a:ea typeface="Sorts Mill Goudy" pitchFamily="34" charset="-122"/>
                <a:cs typeface="Sorts Mill Goudy" pitchFamily="34" charset="-120"/>
              </a:rPr>
              <a:t>Indicates robust ability to generalize to entirely new datasets without additional training</a:t>
            </a:r>
            <a:endParaRPr lang="en-US" sz="1600" b="1"/>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Dataset Comparison Table</a:t>
            </a:r>
            <a:endParaRPr lang="en-US" sz="1600"/>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a:p>
        </p:txBody>
      </p:sp>
      <p:sp>
        <p:nvSpPr>
          <p:cNvPr id="4" name="Shape 2"/>
          <p:cNvSpPr/>
          <p:nvPr/>
        </p:nvSpPr>
        <p:spPr>
          <a:xfrm>
            <a:off x="-15240" y="947420"/>
            <a:ext cx="11887200" cy="3558540"/>
          </a:xfrm>
          <a:custGeom>
            <a:avLst/>
            <a:gdLst/>
            <a:ahLst/>
            <a:cxnLst/>
            <a:rect l="l" t="t" r="r" b="b"/>
            <a:pathLst>
              <a:path w="11430000" h="5448300">
                <a:moveTo>
                  <a:pt x="0" y="0"/>
                </a:moveTo>
                <a:lnTo>
                  <a:pt x="11430000" y="0"/>
                </a:lnTo>
                <a:lnTo>
                  <a:pt x="11430000" y="5448300"/>
                </a:lnTo>
                <a:lnTo>
                  <a:pt x="0" y="5448300"/>
                </a:lnTo>
                <a:lnTo>
                  <a:pt x="0" y="0"/>
                </a:lnTo>
                <a:close/>
              </a:path>
            </a:pathLst>
          </a:custGeom>
          <a:solidFill>
            <a:srgbClr val="F9FAFB"/>
          </a:solidFill>
          <a:ln/>
        </p:spPr>
        <p:txBody>
          <a:bodyPr/>
          <a:lstStyle/>
          <a:p>
            <a:endParaRPr lang="en-US"/>
          </a:p>
        </p:txBody>
      </p:sp>
      <p:graphicFrame>
        <p:nvGraphicFramePr>
          <p:cNvPr id="89" name="Table 0"/>
          <p:cNvGraphicFramePr>
            <a:graphicFrameLocks noGrp="1"/>
          </p:cNvGraphicFramePr>
          <p:nvPr>
            <p:extLst>
              <p:ext uri="{D42A27DB-BD31-4B8C-83A1-F6EECF244321}">
                <p14:modId xmlns:p14="http://schemas.microsoft.com/office/powerpoint/2010/main" val="2506935334"/>
              </p:ext>
            </p:extLst>
          </p:nvPr>
        </p:nvGraphicFramePr>
        <p:xfrm>
          <a:off x="233680" y="1196340"/>
          <a:ext cx="11430012" cy="3027718"/>
        </p:xfrm>
        <a:graphic>
          <a:graphicData uri="http://schemas.openxmlformats.org/drawingml/2006/table">
            <a:tbl>
              <a:tblPr/>
              <a:tblGrid>
                <a:gridCol w="1647033">
                  <a:extLst>
                    <a:ext uri="{9D8B030D-6E8A-4147-A177-3AD203B41FA5}">
                      <a16:colId xmlns:a16="http://schemas.microsoft.com/office/drawing/2014/main" val="20000"/>
                    </a:ext>
                  </a:extLst>
                </a:gridCol>
                <a:gridCol w="2371331">
                  <a:extLst>
                    <a:ext uri="{9D8B030D-6E8A-4147-A177-3AD203B41FA5}">
                      <a16:colId xmlns:a16="http://schemas.microsoft.com/office/drawing/2014/main" val="20001"/>
                    </a:ext>
                  </a:extLst>
                </a:gridCol>
                <a:gridCol w="2143126">
                  <a:extLst>
                    <a:ext uri="{9D8B030D-6E8A-4147-A177-3AD203B41FA5}">
                      <a16:colId xmlns:a16="http://schemas.microsoft.com/office/drawing/2014/main" val="20002"/>
                    </a:ext>
                  </a:extLst>
                </a:gridCol>
                <a:gridCol w="5268522">
                  <a:extLst>
                    <a:ext uri="{9D8B030D-6E8A-4147-A177-3AD203B41FA5}">
                      <a16:colId xmlns:a16="http://schemas.microsoft.com/office/drawing/2014/main" val="20003"/>
                    </a:ext>
                  </a:extLst>
                </a:gridCol>
              </a:tblGrid>
              <a:tr h="561504">
                <a:tc>
                  <a:txBody>
                    <a:bodyPr/>
                    <a:lstStyle/>
                    <a:p>
                      <a:pPr algn="l"/>
                      <a:r>
                        <a:rPr lang="en-US" sz="1200" b="1" u="none">
                          <a:solidFill>
                            <a:srgbClr val="1F2937"/>
                          </a:solidFill>
                          <a:latin typeface="微软雅黑" pitchFamily="34" charset="0"/>
                          <a:ea typeface="微软雅黑" pitchFamily="34" charset="-122"/>
                          <a:cs typeface="微软雅黑" pitchFamily="34" charset="-120"/>
                        </a:rPr>
                        <a:t>Dataset</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l"/>
                      <a:r>
                        <a:rPr lang="en-US" sz="1200" b="1" u="none">
                          <a:solidFill>
                            <a:srgbClr val="1F2937"/>
                          </a:solidFill>
                          <a:latin typeface="微软雅黑" pitchFamily="34" charset="0"/>
                          <a:ea typeface="微软雅黑" pitchFamily="34" charset="-122"/>
                          <a:cs typeface="微软雅黑" pitchFamily="34" charset="-120"/>
                        </a:rPr>
                        <a:t>Task Type</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l"/>
                      <a:r>
                        <a:rPr lang="en-US" sz="1200" b="1" u="none">
                          <a:solidFill>
                            <a:srgbClr val="1F2937"/>
                          </a:solidFill>
                          <a:latin typeface="微软雅黑" pitchFamily="34" charset="0"/>
                          <a:ea typeface="微软雅黑" pitchFamily="34" charset="-122"/>
                          <a:cs typeface="微软雅黑" pitchFamily="34" charset="-120"/>
                        </a:rPr>
                        <a:t>Size</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l"/>
                      <a:r>
                        <a:rPr lang="en-US" sz="1200" b="1" u="none">
                          <a:solidFill>
                            <a:srgbClr val="1F2937"/>
                          </a:solidFill>
                          <a:latin typeface="微软雅黑" pitchFamily="34" charset="0"/>
                          <a:ea typeface="微软雅黑" pitchFamily="34" charset="-122"/>
                          <a:cs typeface="微软雅黑" pitchFamily="34" charset="-120"/>
                        </a:rPr>
                        <a:t>Notable Features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0"/>
                  </a:ext>
                </a:extLst>
              </a:tr>
              <a:tr h="671603">
                <a:tc>
                  <a:txBody>
                    <a:bodyPr/>
                    <a:lstStyle/>
                    <a:p>
                      <a:r>
                        <a:rPr lang="en-US" sz="1200" b="1" u="none">
                          <a:solidFill>
                            <a:srgbClr val="1F2937"/>
                          </a:solidFill>
                          <a:latin typeface="微软雅黑" pitchFamily="34" charset="0"/>
                          <a:ea typeface="微软雅黑" pitchFamily="34" charset="-122"/>
                          <a:cs typeface="微软雅黑" pitchFamily="34" charset="-120"/>
                        </a:rPr>
                        <a:t>RefCOCO /+ /g</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Referring Exp. Grounding</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~20k images, ~140k expr</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COCO images; "+" forbids spatial words; "g" has longer sentences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1"/>
                  </a:ext>
                </a:extLst>
              </a:tr>
              <a:tr h="671603">
                <a:tc>
                  <a:txBody>
                    <a:bodyPr/>
                    <a:lstStyle/>
                    <a:p>
                      <a:r>
                        <a:rPr lang="en-US" sz="1200" b="1" u="none">
                          <a:solidFill>
                            <a:srgbClr val="1F2937"/>
                          </a:solidFill>
                          <a:latin typeface="微软雅黑" pitchFamily="34" charset="0"/>
                          <a:ea typeface="微软雅黑" pitchFamily="34" charset="-122"/>
                          <a:cs typeface="微软雅黑" pitchFamily="34" charset="-120"/>
                        </a:rPr>
                        <a:t>Flickr30k Entities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Phrase Grounding</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31k images, 276k phrases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Rich complex scenes, multiple phrases per caption</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2"/>
                  </a:ext>
                </a:extLst>
              </a:tr>
              <a:tr h="561504">
                <a:tc>
                  <a:txBody>
                    <a:bodyPr/>
                    <a:lstStyle/>
                    <a:p>
                      <a:r>
                        <a:rPr lang="en-US" sz="1200" b="1" u="none">
                          <a:solidFill>
                            <a:srgbClr val="1F2937"/>
                          </a:solidFill>
                          <a:latin typeface="微软雅黑" pitchFamily="34" charset="0"/>
                          <a:ea typeface="微软雅黑" pitchFamily="34" charset="-122"/>
                          <a:cs typeface="微软雅黑" pitchFamily="34" charset="-120"/>
                        </a:rPr>
                        <a:t>LVIS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Detection &amp; Segmentation</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164k images, 2M masks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1200+ categories with long-tail distribution</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3"/>
                  </a:ext>
                </a:extLst>
              </a:tr>
              <a:tr h="561504">
                <a:tc>
                  <a:txBody>
                    <a:bodyPr/>
                    <a:lstStyle/>
                    <a:p>
                      <a:r>
                        <a:rPr lang="en-US" sz="1200" b="1" u="none">
                          <a:solidFill>
                            <a:srgbClr val="1F2937"/>
                          </a:solidFill>
                          <a:latin typeface="微软雅黑" pitchFamily="34" charset="0"/>
                          <a:ea typeface="微软雅黑" pitchFamily="34" charset="-122"/>
                          <a:cs typeface="微软雅黑" pitchFamily="34" charset="-120"/>
                        </a:rPr>
                        <a:t>ODinW</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Detection (multi-domain)</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35 datasets combined</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tc>
                  <a:txBody>
                    <a:bodyPr/>
                    <a:lstStyle/>
                    <a:p>
                      <a:r>
                        <a:rPr lang="en-US" sz="1200" u="none" dirty="0">
                          <a:solidFill>
                            <a:srgbClr val="1F2937"/>
                          </a:solidFill>
                          <a:latin typeface="微软雅黑" pitchFamily="34" charset="0"/>
                          <a:ea typeface="微软雅黑" pitchFamily="34" charset="-122"/>
                          <a:cs typeface="微软雅黑" pitchFamily="34" charset="-120"/>
                        </a:rPr>
                        <a:t>Composite benchmark for open-world detection</a:t>
                      </a:r>
                      <a:endParaRPr lang="en-US" sz="1200" dirty="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Evaluation Metrics: IoU and mAP</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1714500"/>
          </a:xfrm>
          <a:custGeom>
            <a:avLst/>
            <a:gdLst/>
            <a:ahLst/>
            <a:cxnLst/>
            <a:rect l="l" t="t" r="r" b="b"/>
            <a:pathLst>
              <a:path w="5581650" h="1714500">
                <a:moveTo>
                  <a:pt x="0" y="0"/>
                </a:moveTo>
                <a:lnTo>
                  <a:pt x="5581650" y="0"/>
                </a:lnTo>
                <a:lnTo>
                  <a:pt x="5581650" y="1714500"/>
                </a:lnTo>
                <a:lnTo>
                  <a:pt x="0" y="17145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1714500"/>
          </a:xfrm>
          <a:custGeom>
            <a:avLst/>
            <a:gdLst/>
            <a:ahLst/>
            <a:cxnLst/>
            <a:rect l="l" t="t" r="r" b="b"/>
            <a:pathLst>
              <a:path w="38100" h="1714500">
                <a:moveTo>
                  <a:pt x="0" y="0"/>
                </a:moveTo>
                <a:lnTo>
                  <a:pt x="38100" y="0"/>
                </a:lnTo>
                <a:lnTo>
                  <a:pt x="38100" y="1714500"/>
                </a:lnTo>
                <a:lnTo>
                  <a:pt x="0" y="1714500"/>
                </a:lnTo>
                <a:lnTo>
                  <a:pt x="0" y="0"/>
                </a:lnTo>
                <a:close/>
              </a:path>
            </a:pathLst>
          </a:custGeom>
          <a:solidFill>
            <a:srgbClr val="8B0000"/>
          </a:solidFill>
          <a:ln/>
        </p:spPr>
        <p:txBody>
          <a:bodyPr/>
          <a:lstStyle/>
          <a:p>
            <a:endParaRPr lang="en-US" b="1"/>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Intersection over Union (IoU)</a:t>
            </a:r>
            <a:endParaRPr lang="en-US" sz="1600" b="1"/>
          </a:p>
        </p:txBody>
      </p:sp>
      <p:sp>
        <p:nvSpPr>
          <p:cNvPr id="7" name="Shape 5"/>
          <p:cNvSpPr/>
          <p:nvPr/>
        </p:nvSpPr>
        <p:spPr>
          <a:xfrm>
            <a:off x="571500" y="1562100"/>
            <a:ext cx="5257800" cy="457200"/>
          </a:xfrm>
          <a:custGeom>
            <a:avLst/>
            <a:gdLst/>
            <a:ahLst/>
            <a:cxnLst/>
            <a:rect l="l" t="t" r="r" b="b"/>
            <a:pathLst>
              <a:path w="5257800" h="457200">
                <a:moveTo>
                  <a:pt x="38098" y="0"/>
                </a:moveTo>
                <a:lnTo>
                  <a:pt x="5219702" y="0"/>
                </a:lnTo>
                <a:cubicBezTo>
                  <a:pt x="5240743" y="0"/>
                  <a:pt x="5257800" y="17057"/>
                  <a:pt x="5257800" y="38098"/>
                </a:cubicBezTo>
                <a:lnTo>
                  <a:pt x="5257800" y="419102"/>
                </a:lnTo>
                <a:cubicBezTo>
                  <a:pt x="5257800" y="440143"/>
                  <a:pt x="5240743" y="457200"/>
                  <a:pt x="5219702" y="457200"/>
                </a:cubicBezTo>
                <a:lnTo>
                  <a:pt x="38098" y="457200"/>
                </a:lnTo>
                <a:cubicBezTo>
                  <a:pt x="17057" y="457200"/>
                  <a:pt x="0" y="440143"/>
                  <a:pt x="0" y="419102"/>
                </a:cubicBezTo>
                <a:lnTo>
                  <a:pt x="0" y="38098"/>
                </a:lnTo>
                <a:cubicBezTo>
                  <a:pt x="0" y="17071"/>
                  <a:pt x="17071" y="0"/>
                  <a:pt x="38098" y="0"/>
                </a:cubicBezTo>
                <a:close/>
              </a:path>
            </a:pathLst>
          </a:custGeom>
          <a:solidFill>
            <a:srgbClr val="F3F4F6"/>
          </a:solidFill>
          <a:ln/>
        </p:spPr>
        <p:txBody>
          <a:bodyPr/>
          <a:lstStyle/>
          <a:p>
            <a:endParaRPr lang="en-US" b="1"/>
          </a:p>
        </p:txBody>
      </p:sp>
      <p:sp>
        <p:nvSpPr>
          <p:cNvPr id="8" name="Text 6"/>
          <p:cNvSpPr/>
          <p:nvPr/>
        </p:nvSpPr>
        <p:spPr>
          <a:xfrm>
            <a:off x="647700" y="1676400"/>
            <a:ext cx="5105400" cy="228600"/>
          </a:xfrm>
          <a:prstGeom prst="rect">
            <a:avLst/>
          </a:prstGeom>
          <a:noFill/>
          <a:ln/>
        </p:spPr>
        <p:txBody>
          <a:bodyPr wrap="square" lIns="0" tIns="0" rIns="0" bIns="0" rtlCol="0" anchor="ctr"/>
          <a:lstStyle/>
          <a:p>
            <a:pPr algn="ctr">
              <a:lnSpc>
                <a:spcPct val="130000"/>
              </a:lnSpc>
            </a:pPr>
            <a:r>
              <a:rPr lang="en-US" sz="1200" b="1">
                <a:solidFill>
                  <a:srgbClr val="1F2937"/>
                </a:solidFill>
                <a:latin typeface="MiSans" pitchFamily="34" charset="0"/>
                <a:ea typeface="MiSans" pitchFamily="34" charset="-122"/>
                <a:cs typeface="MiSans" pitchFamily="34" charset="-120"/>
              </a:rPr>
              <a:t>IoU = |Mask</a:t>
            </a:r>
            <a:r>
              <a:rPr lang="en-US" sz="900" b="1">
                <a:solidFill>
                  <a:srgbClr val="1F2937"/>
                </a:solidFill>
                <a:latin typeface="MiSans" pitchFamily="34" charset="0"/>
                <a:ea typeface="MiSans" pitchFamily="34" charset="-122"/>
                <a:cs typeface="MiSans" pitchFamily="34" charset="-120"/>
              </a:rPr>
              <a:t>pred</a:t>
            </a:r>
            <a:r>
              <a:rPr lang="en-US" sz="1200" b="1">
                <a:solidFill>
                  <a:srgbClr val="1F2937"/>
                </a:solidFill>
                <a:latin typeface="MiSans" pitchFamily="34" charset="0"/>
                <a:ea typeface="MiSans" pitchFamily="34" charset="-122"/>
                <a:cs typeface="MiSans" pitchFamily="34" charset="-120"/>
              </a:rPr>
              <a:t> ∩ Mask</a:t>
            </a:r>
            <a:r>
              <a:rPr lang="en-US" sz="900" b="1">
                <a:solidFill>
                  <a:srgbClr val="1F2937"/>
                </a:solidFill>
                <a:latin typeface="MiSans" pitchFamily="34" charset="0"/>
                <a:ea typeface="MiSans" pitchFamily="34" charset="-122"/>
                <a:cs typeface="MiSans" pitchFamily="34" charset="-120"/>
              </a:rPr>
              <a:t>gt</a:t>
            </a:r>
            <a:r>
              <a:rPr lang="en-US" sz="1200" b="1">
                <a:solidFill>
                  <a:srgbClr val="1F2937"/>
                </a:solidFill>
                <a:latin typeface="MiSans" pitchFamily="34" charset="0"/>
                <a:ea typeface="MiSans" pitchFamily="34" charset="-122"/>
                <a:cs typeface="MiSans" pitchFamily="34" charset="-120"/>
              </a:rPr>
              <a:t>| / |Mask</a:t>
            </a:r>
            <a:r>
              <a:rPr lang="en-US" sz="900" b="1">
                <a:solidFill>
                  <a:srgbClr val="1F2937"/>
                </a:solidFill>
                <a:latin typeface="MiSans" pitchFamily="34" charset="0"/>
                <a:ea typeface="MiSans" pitchFamily="34" charset="-122"/>
                <a:cs typeface="MiSans" pitchFamily="34" charset="-120"/>
              </a:rPr>
              <a:t>pred</a:t>
            </a:r>
            <a:r>
              <a:rPr lang="en-US" sz="1200" b="1">
                <a:solidFill>
                  <a:srgbClr val="1F2937"/>
                </a:solidFill>
                <a:latin typeface="MiSans" pitchFamily="34" charset="0"/>
                <a:ea typeface="MiSans" pitchFamily="34" charset="-122"/>
                <a:cs typeface="MiSans" pitchFamily="34" charset="-120"/>
              </a:rPr>
              <a:t> ∪ Mask</a:t>
            </a:r>
            <a:r>
              <a:rPr lang="en-US" sz="900" b="1">
                <a:solidFill>
                  <a:srgbClr val="1F2937"/>
                </a:solidFill>
                <a:latin typeface="MiSans" pitchFamily="34" charset="0"/>
                <a:ea typeface="MiSans" pitchFamily="34" charset="-122"/>
                <a:cs typeface="MiSans" pitchFamily="34" charset="-120"/>
              </a:rPr>
              <a:t>gt</a:t>
            </a:r>
            <a:r>
              <a:rPr lang="en-US" sz="1200" b="1">
                <a:solidFill>
                  <a:srgbClr val="1F2937"/>
                </a:solidFill>
                <a:latin typeface="MiSans" pitchFamily="34" charset="0"/>
                <a:ea typeface="MiSans" pitchFamily="34" charset="-122"/>
                <a:cs typeface="MiSans" pitchFamily="34" charset="-120"/>
              </a:rPr>
              <a:t>|</a:t>
            </a:r>
            <a:endParaRPr lang="en-US" sz="1600" b="1"/>
          </a:p>
        </p:txBody>
      </p:sp>
      <p:sp>
        <p:nvSpPr>
          <p:cNvPr id="9" name="Text 7"/>
          <p:cNvSpPr/>
          <p:nvPr/>
        </p:nvSpPr>
        <p:spPr>
          <a:xfrm>
            <a:off x="571500" y="2133600"/>
            <a:ext cx="5334000" cy="4572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Ranges from 0 to 1 (1 being perfect overlap). Used for segmentation tasks to measure pixel-level alignment.</a:t>
            </a:r>
            <a:endParaRPr lang="en-US" sz="1600" b="1"/>
          </a:p>
        </p:txBody>
      </p:sp>
      <p:sp>
        <p:nvSpPr>
          <p:cNvPr id="10" name="Shape 8"/>
          <p:cNvSpPr/>
          <p:nvPr/>
        </p:nvSpPr>
        <p:spPr>
          <a:xfrm>
            <a:off x="400050" y="2895600"/>
            <a:ext cx="5581650" cy="1676400"/>
          </a:xfrm>
          <a:custGeom>
            <a:avLst/>
            <a:gdLst/>
            <a:ahLst/>
            <a:cxnLst/>
            <a:rect l="l" t="t" r="r" b="b"/>
            <a:pathLst>
              <a:path w="5581650" h="1676400">
                <a:moveTo>
                  <a:pt x="0" y="0"/>
                </a:moveTo>
                <a:lnTo>
                  <a:pt x="5581650" y="0"/>
                </a:lnTo>
                <a:lnTo>
                  <a:pt x="5581650" y="1676400"/>
                </a:lnTo>
                <a:lnTo>
                  <a:pt x="0" y="1676400"/>
                </a:lnTo>
                <a:lnTo>
                  <a:pt x="0" y="0"/>
                </a:lnTo>
                <a:close/>
              </a:path>
            </a:pathLst>
          </a:custGeom>
          <a:solidFill>
            <a:srgbClr val="F9FAFB"/>
          </a:solidFill>
          <a:ln/>
        </p:spPr>
        <p:txBody>
          <a:bodyPr/>
          <a:lstStyle/>
          <a:p>
            <a:endParaRPr lang="en-US" b="1"/>
          </a:p>
        </p:txBody>
      </p:sp>
      <p:sp>
        <p:nvSpPr>
          <p:cNvPr id="11" name="Shape 9"/>
          <p:cNvSpPr/>
          <p:nvPr/>
        </p:nvSpPr>
        <p:spPr>
          <a:xfrm>
            <a:off x="400050" y="2895600"/>
            <a:ext cx="38100" cy="1676400"/>
          </a:xfrm>
          <a:custGeom>
            <a:avLst/>
            <a:gdLst/>
            <a:ahLst/>
            <a:cxnLst/>
            <a:rect l="l" t="t" r="r" b="b"/>
            <a:pathLst>
              <a:path w="38100" h="1676400">
                <a:moveTo>
                  <a:pt x="0" y="0"/>
                </a:moveTo>
                <a:lnTo>
                  <a:pt x="38100" y="0"/>
                </a:lnTo>
                <a:lnTo>
                  <a:pt x="38100" y="1676400"/>
                </a:lnTo>
                <a:lnTo>
                  <a:pt x="0" y="1676400"/>
                </a:lnTo>
                <a:lnTo>
                  <a:pt x="0" y="0"/>
                </a:lnTo>
                <a:close/>
              </a:path>
            </a:pathLst>
          </a:custGeom>
          <a:solidFill>
            <a:srgbClr val="8B0000"/>
          </a:solidFill>
          <a:ln/>
        </p:spPr>
        <p:txBody>
          <a:bodyPr/>
          <a:lstStyle/>
          <a:p>
            <a:endParaRPr lang="en-US" b="1"/>
          </a:p>
        </p:txBody>
      </p:sp>
      <p:sp>
        <p:nvSpPr>
          <p:cNvPr id="12" name="Text 10"/>
          <p:cNvSpPr/>
          <p:nvPr/>
        </p:nvSpPr>
        <p:spPr>
          <a:xfrm>
            <a:off x="571500" y="30480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Mean IoU (mIoU)</a:t>
            </a:r>
            <a:endParaRPr lang="en-US" sz="1600" b="1"/>
          </a:p>
        </p:txBody>
      </p:sp>
      <p:sp>
        <p:nvSpPr>
          <p:cNvPr id="13" name="Text 11"/>
          <p:cNvSpPr/>
          <p:nvPr/>
        </p:nvSpPr>
        <p:spPr>
          <a:xfrm>
            <a:off x="571500" y="3390900"/>
            <a:ext cx="53340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Average IoU across all classes or all instances:</a:t>
            </a:r>
            <a:endParaRPr lang="en-US" sz="1600" b="1"/>
          </a:p>
        </p:txBody>
      </p:sp>
      <p:sp>
        <p:nvSpPr>
          <p:cNvPr id="14" name="Text 12"/>
          <p:cNvSpPr/>
          <p:nvPr/>
        </p:nvSpPr>
        <p:spPr>
          <a:xfrm>
            <a:off x="571500" y="3695700"/>
            <a:ext cx="5334000" cy="4572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 Semantic segmentation: Compute IoU for each category, average across categories</a:t>
            </a:r>
            <a:endParaRPr lang="en-US" sz="1600" b="1"/>
          </a:p>
        </p:txBody>
      </p:sp>
      <p:sp>
        <p:nvSpPr>
          <p:cNvPr id="15" name="Text 13"/>
          <p:cNvSpPr/>
          <p:nvPr/>
        </p:nvSpPr>
        <p:spPr>
          <a:xfrm>
            <a:off x="571500" y="4191000"/>
            <a:ext cx="53340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 Instance segmentation: Average IoU across all predicted masks</a:t>
            </a:r>
            <a:endParaRPr lang="en-US" sz="1600" b="1"/>
          </a:p>
        </p:txBody>
      </p:sp>
      <p:sp>
        <p:nvSpPr>
          <p:cNvPr id="16" name="Shape 14"/>
          <p:cNvSpPr/>
          <p:nvPr/>
        </p:nvSpPr>
        <p:spPr>
          <a:xfrm>
            <a:off x="400050" y="4794130"/>
            <a:ext cx="5581650" cy="1371600"/>
          </a:xfrm>
          <a:custGeom>
            <a:avLst/>
            <a:gdLst/>
            <a:ahLst/>
            <a:cxnLst/>
            <a:rect l="l" t="t" r="r" b="b"/>
            <a:pathLst>
              <a:path w="5581650" h="1371600">
                <a:moveTo>
                  <a:pt x="0" y="0"/>
                </a:moveTo>
                <a:lnTo>
                  <a:pt x="5581650" y="0"/>
                </a:lnTo>
                <a:lnTo>
                  <a:pt x="5581650" y="1371600"/>
                </a:lnTo>
                <a:lnTo>
                  <a:pt x="0" y="1371600"/>
                </a:lnTo>
                <a:lnTo>
                  <a:pt x="0" y="0"/>
                </a:lnTo>
                <a:close/>
              </a:path>
            </a:pathLst>
          </a:custGeom>
          <a:solidFill>
            <a:srgbClr val="F9FAFB"/>
          </a:solidFill>
          <a:ln/>
        </p:spPr>
        <p:txBody>
          <a:bodyPr/>
          <a:lstStyle/>
          <a:p>
            <a:endParaRPr lang="en-US" b="1"/>
          </a:p>
        </p:txBody>
      </p:sp>
      <p:sp>
        <p:nvSpPr>
          <p:cNvPr id="17" name="Shape 15"/>
          <p:cNvSpPr/>
          <p:nvPr/>
        </p:nvSpPr>
        <p:spPr>
          <a:xfrm>
            <a:off x="400050" y="4794130"/>
            <a:ext cx="38100" cy="1371600"/>
          </a:xfrm>
          <a:custGeom>
            <a:avLst/>
            <a:gdLst/>
            <a:ahLst/>
            <a:cxnLst/>
            <a:rect l="l" t="t" r="r" b="b"/>
            <a:pathLst>
              <a:path w="38100" h="1371600">
                <a:moveTo>
                  <a:pt x="0" y="0"/>
                </a:moveTo>
                <a:lnTo>
                  <a:pt x="38100" y="0"/>
                </a:lnTo>
                <a:lnTo>
                  <a:pt x="38100" y="1371600"/>
                </a:lnTo>
                <a:lnTo>
                  <a:pt x="0" y="1371600"/>
                </a:lnTo>
                <a:lnTo>
                  <a:pt x="0" y="0"/>
                </a:lnTo>
                <a:close/>
              </a:path>
            </a:pathLst>
          </a:custGeom>
          <a:solidFill>
            <a:srgbClr val="8B0000"/>
          </a:solidFill>
          <a:ln/>
        </p:spPr>
        <p:txBody>
          <a:bodyPr/>
          <a:lstStyle/>
          <a:p>
            <a:endParaRPr lang="en-US" b="1"/>
          </a:p>
        </p:txBody>
      </p:sp>
      <p:sp>
        <p:nvSpPr>
          <p:cNvPr id="18" name="Text 16"/>
          <p:cNvSpPr/>
          <p:nvPr/>
        </p:nvSpPr>
        <p:spPr>
          <a:xfrm>
            <a:off x="571500" y="494653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Mean Average Precision (mAP)</a:t>
            </a:r>
            <a:endParaRPr lang="en-US" sz="1600" b="1"/>
          </a:p>
        </p:txBody>
      </p:sp>
      <p:sp>
        <p:nvSpPr>
          <p:cNvPr id="19" name="Text 17"/>
          <p:cNvSpPr/>
          <p:nvPr/>
        </p:nvSpPr>
        <p:spPr>
          <a:xfrm>
            <a:off x="571500" y="5327530"/>
            <a:ext cx="5334000" cy="6858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Standard COCO-style mAP for detection tasks, evaluated on subset of novel classes to measure open-set performance. Combines localization (via IoU threshold) and classification accuracy.</a:t>
            </a:r>
            <a:endParaRPr lang="en-US" sz="1600" b="1"/>
          </a:p>
        </p:txBody>
      </p:sp>
      <p:sp>
        <p:nvSpPr>
          <p:cNvPr id="20" name="Shape 18"/>
          <p:cNvSpPr/>
          <p:nvPr/>
        </p:nvSpPr>
        <p:spPr>
          <a:xfrm>
            <a:off x="6210300" y="2552700"/>
            <a:ext cx="5600700" cy="3314700"/>
          </a:xfrm>
          <a:custGeom>
            <a:avLst/>
            <a:gdLst/>
            <a:ahLst/>
            <a:cxnLst/>
            <a:rect l="l" t="t" r="r" b="b"/>
            <a:pathLst>
              <a:path w="5600700" h="3314700">
                <a:moveTo>
                  <a:pt x="0" y="0"/>
                </a:moveTo>
                <a:lnTo>
                  <a:pt x="5600700" y="0"/>
                </a:lnTo>
                <a:lnTo>
                  <a:pt x="5600700" y="3314700"/>
                </a:lnTo>
                <a:lnTo>
                  <a:pt x="0" y="3314700"/>
                </a:lnTo>
                <a:lnTo>
                  <a:pt x="0" y="0"/>
                </a:lnTo>
                <a:close/>
              </a:path>
            </a:pathLst>
          </a:custGeom>
          <a:solidFill>
            <a:srgbClr val="F9FAFB"/>
          </a:solidFill>
          <a:ln/>
        </p:spPr>
        <p:txBody>
          <a:bodyPr/>
          <a:lstStyle/>
          <a:p>
            <a:endParaRPr lang="en-US" b="1"/>
          </a:p>
        </p:txBody>
      </p:sp>
      <p:pic>
        <p:nvPicPr>
          <p:cNvPr id="21" name="Image 0" descr="https://kimi-img.moonshot.cn/pub/slides/okc/skerbpeeels5u/fig8_evaluation_metrics.png"/>
          <p:cNvPicPr>
            <a:picLocks noChangeAspect="1"/>
          </p:cNvPicPr>
          <p:nvPr/>
        </p:nvPicPr>
        <p:blipFill>
          <a:blip r:embed="rId3"/>
          <a:srcRect l="5833" t="37" b="46"/>
          <a:stretch>
            <a:fillRect/>
          </a:stretch>
        </p:blipFill>
        <p:spPr>
          <a:xfrm>
            <a:off x="6206490" y="675640"/>
            <a:ext cx="5767746" cy="6169406"/>
          </a:xfrm>
          <a:prstGeom prst="roundRect">
            <a:avLst>
              <a:gd name="adj" fmla="val 0"/>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Applications: Human-Robot Interaction</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1104900"/>
          </a:xfrm>
          <a:custGeom>
            <a:avLst/>
            <a:gdLst/>
            <a:ahLst/>
            <a:cxnLst/>
            <a:rect l="l" t="t" r="r" b="b"/>
            <a:pathLst>
              <a:path w="5581650" h="1104900">
                <a:moveTo>
                  <a:pt x="0" y="0"/>
                </a:moveTo>
                <a:lnTo>
                  <a:pt x="5581650" y="0"/>
                </a:lnTo>
                <a:lnTo>
                  <a:pt x="5581650" y="1104900"/>
                </a:lnTo>
                <a:lnTo>
                  <a:pt x="0" y="11049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1104900"/>
          </a:xfrm>
          <a:custGeom>
            <a:avLst/>
            <a:gdLst/>
            <a:ahLst/>
            <a:cxnLst/>
            <a:rect l="l" t="t" r="r" b="b"/>
            <a:pathLst>
              <a:path w="38100" h="1104900">
                <a:moveTo>
                  <a:pt x="0" y="0"/>
                </a:moveTo>
                <a:lnTo>
                  <a:pt x="38100" y="0"/>
                </a:lnTo>
                <a:lnTo>
                  <a:pt x="38100" y="1104900"/>
                </a:lnTo>
                <a:lnTo>
                  <a:pt x="0" y="1104900"/>
                </a:lnTo>
                <a:lnTo>
                  <a:pt x="0" y="0"/>
                </a:lnTo>
                <a:close/>
              </a:path>
            </a:pathLst>
          </a:custGeom>
          <a:solidFill>
            <a:srgbClr val="8B0000"/>
          </a:solidFill>
          <a:ln/>
        </p:spPr>
        <p:txBody>
          <a:bodyPr/>
          <a:lstStyle/>
          <a:p>
            <a:endParaRPr lang="en-US" b="1"/>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Natural Language Commands</a:t>
            </a:r>
            <a:endParaRPr lang="en-US" sz="1600" b="1"/>
          </a:p>
        </p:txBody>
      </p:sp>
      <p:sp>
        <p:nvSpPr>
          <p:cNvPr id="7" name="Text 5"/>
          <p:cNvSpPr/>
          <p:nvPr/>
        </p:nvSpPr>
        <p:spPr>
          <a:xfrm>
            <a:off x="571500" y="1524000"/>
            <a:ext cx="5334000" cy="4572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Robots that understand commands like </a:t>
            </a:r>
            <a:r>
              <a:rPr lang="en-US" sz="1200" b="1">
                <a:solidFill>
                  <a:srgbClr val="1F2937"/>
                </a:solidFill>
                <a:highlight>
                  <a:srgbClr val="FEF3C7">
                    <a:alpha val="100000"/>
                  </a:srgbClr>
                </a:highlight>
                <a:latin typeface="Sorts Mill Goudy" pitchFamily="34" charset="0"/>
                <a:ea typeface="Sorts Mill Goudy" pitchFamily="34" charset="-122"/>
                <a:cs typeface="Sorts Mill Goudy" pitchFamily="34" charset="-120"/>
              </a:rPr>
              <a:t>"pick up the large green cup on the table" </a:t>
            </a:r>
            <a:r>
              <a:rPr lang="en-US" sz="1200" b="1">
                <a:solidFill>
                  <a:srgbClr val="1F2937"/>
                </a:solidFill>
                <a:latin typeface="Sorts Mill Goudy" pitchFamily="34" charset="0"/>
                <a:ea typeface="Sorts Mill Goudy" pitchFamily="34" charset="-122"/>
                <a:cs typeface="Sorts Mill Goudy" pitchFamily="34" charset="-120"/>
              </a:rPr>
              <a:t>– requiring grounding language in the physical world.</a:t>
            </a:r>
            <a:endParaRPr lang="en-US" sz="1600" b="1"/>
          </a:p>
        </p:txBody>
      </p:sp>
      <p:sp>
        <p:nvSpPr>
          <p:cNvPr id="8" name="Shape 6"/>
          <p:cNvSpPr/>
          <p:nvPr/>
        </p:nvSpPr>
        <p:spPr>
          <a:xfrm>
            <a:off x="400050" y="2286000"/>
            <a:ext cx="5581650" cy="2171700"/>
          </a:xfrm>
          <a:custGeom>
            <a:avLst/>
            <a:gdLst/>
            <a:ahLst/>
            <a:cxnLst/>
            <a:rect l="l" t="t" r="r" b="b"/>
            <a:pathLst>
              <a:path w="5581650" h="2171700">
                <a:moveTo>
                  <a:pt x="0" y="0"/>
                </a:moveTo>
                <a:lnTo>
                  <a:pt x="5581650" y="0"/>
                </a:lnTo>
                <a:lnTo>
                  <a:pt x="5581650" y="2171700"/>
                </a:lnTo>
                <a:lnTo>
                  <a:pt x="0" y="2171700"/>
                </a:lnTo>
                <a:lnTo>
                  <a:pt x="0" y="0"/>
                </a:lnTo>
                <a:close/>
              </a:path>
            </a:pathLst>
          </a:custGeom>
          <a:solidFill>
            <a:srgbClr val="F9FAFB"/>
          </a:solidFill>
          <a:ln/>
        </p:spPr>
        <p:txBody>
          <a:bodyPr/>
          <a:lstStyle/>
          <a:p>
            <a:endParaRPr lang="en-US" b="1"/>
          </a:p>
        </p:txBody>
      </p:sp>
      <p:sp>
        <p:nvSpPr>
          <p:cNvPr id="9" name="Shape 7"/>
          <p:cNvSpPr/>
          <p:nvPr/>
        </p:nvSpPr>
        <p:spPr>
          <a:xfrm>
            <a:off x="400050" y="2286000"/>
            <a:ext cx="38100" cy="2171700"/>
          </a:xfrm>
          <a:custGeom>
            <a:avLst/>
            <a:gdLst/>
            <a:ahLst/>
            <a:cxnLst/>
            <a:rect l="l" t="t" r="r" b="b"/>
            <a:pathLst>
              <a:path w="38100" h="2171700">
                <a:moveTo>
                  <a:pt x="0" y="0"/>
                </a:moveTo>
                <a:lnTo>
                  <a:pt x="38100" y="0"/>
                </a:lnTo>
                <a:lnTo>
                  <a:pt x="38100" y="2171700"/>
                </a:lnTo>
                <a:lnTo>
                  <a:pt x="0" y="2171700"/>
                </a:lnTo>
                <a:lnTo>
                  <a:pt x="0" y="0"/>
                </a:lnTo>
                <a:close/>
              </a:path>
            </a:pathLst>
          </a:custGeom>
          <a:solidFill>
            <a:srgbClr val="8B0000"/>
          </a:solidFill>
          <a:ln/>
        </p:spPr>
        <p:txBody>
          <a:bodyPr/>
          <a:lstStyle/>
          <a:p>
            <a:endParaRPr lang="en-US" b="1"/>
          </a:p>
        </p:txBody>
      </p:sp>
      <p:sp>
        <p:nvSpPr>
          <p:cNvPr id="10" name="Text 8"/>
          <p:cNvSpPr/>
          <p:nvPr/>
        </p:nvSpPr>
        <p:spPr>
          <a:xfrm>
            <a:off x="571500" y="24384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Use Cases</a:t>
            </a:r>
            <a:endParaRPr lang="en-US" sz="1600" b="1"/>
          </a:p>
        </p:txBody>
      </p:sp>
      <p:sp>
        <p:nvSpPr>
          <p:cNvPr id="11" name="Shape 9"/>
          <p:cNvSpPr/>
          <p:nvPr/>
        </p:nvSpPr>
        <p:spPr>
          <a:xfrm>
            <a:off x="571500" y="2819400"/>
            <a:ext cx="2571750" cy="685800"/>
          </a:xfrm>
          <a:custGeom>
            <a:avLst/>
            <a:gdLst/>
            <a:ahLst/>
            <a:cxnLst/>
            <a:rect l="l" t="t" r="r" b="b"/>
            <a:pathLst>
              <a:path w="2571750" h="685800">
                <a:moveTo>
                  <a:pt x="38103" y="0"/>
                </a:moveTo>
                <a:lnTo>
                  <a:pt x="2533647" y="0"/>
                </a:lnTo>
                <a:cubicBezTo>
                  <a:pt x="2554691" y="0"/>
                  <a:pt x="2571750" y="17059"/>
                  <a:pt x="2571750" y="38103"/>
                </a:cubicBezTo>
                <a:lnTo>
                  <a:pt x="2571750" y="647697"/>
                </a:lnTo>
                <a:cubicBezTo>
                  <a:pt x="2571750" y="668741"/>
                  <a:pt x="2554691" y="685800"/>
                  <a:pt x="2533647" y="685800"/>
                </a:cubicBezTo>
                <a:lnTo>
                  <a:pt x="38103" y="685800"/>
                </a:lnTo>
                <a:cubicBezTo>
                  <a:pt x="17059" y="685800"/>
                  <a:pt x="0" y="668741"/>
                  <a:pt x="0" y="647697"/>
                </a:cubicBezTo>
                <a:lnTo>
                  <a:pt x="0" y="38103"/>
                </a:lnTo>
                <a:cubicBezTo>
                  <a:pt x="0" y="17073"/>
                  <a:pt x="17073" y="0"/>
                  <a:pt x="38103" y="0"/>
                </a:cubicBezTo>
                <a:close/>
              </a:path>
            </a:pathLst>
          </a:custGeom>
          <a:solidFill>
            <a:srgbClr val="DBEAFE"/>
          </a:solidFill>
          <a:ln/>
        </p:spPr>
        <p:txBody>
          <a:bodyPr/>
          <a:lstStyle/>
          <a:p>
            <a:endParaRPr lang="en-US" b="1"/>
          </a:p>
        </p:txBody>
      </p:sp>
      <p:sp>
        <p:nvSpPr>
          <p:cNvPr id="12" name="Text 10"/>
          <p:cNvSpPr/>
          <p:nvPr/>
        </p:nvSpPr>
        <p:spPr>
          <a:xfrm>
            <a:off x="685800" y="2933700"/>
            <a:ext cx="241935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Home Robots</a:t>
            </a:r>
            <a:endParaRPr lang="en-US" sz="1600" b="1"/>
          </a:p>
        </p:txBody>
      </p:sp>
      <p:sp>
        <p:nvSpPr>
          <p:cNvPr id="13" name="Text 11"/>
          <p:cNvSpPr/>
          <p:nvPr/>
        </p:nvSpPr>
        <p:spPr>
          <a:xfrm>
            <a:off x="685800" y="32004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Finding objects for everyday tasks</a:t>
            </a:r>
            <a:endParaRPr lang="en-US" sz="1600" b="1"/>
          </a:p>
        </p:txBody>
      </p:sp>
      <p:sp>
        <p:nvSpPr>
          <p:cNvPr id="14" name="Shape 12"/>
          <p:cNvSpPr/>
          <p:nvPr/>
        </p:nvSpPr>
        <p:spPr>
          <a:xfrm>
            <a:off x="3257550" y="2819400"/>
            <a:ext cx="2571750" cy="685800"/>
          </a:xfrm>
          <a:custGeom>
            <a:avLst/>
            <a:gdLst/>
            <a:ahLst/>
            <a:cxnLst/>
            <a:rect l="l" t="t" r="r" b="b"/>
            <a:pathLst>
              <a:path w="2571750" h="685800">
                <a:moveTo>
                  <a:pt x="38103" y="0"/>
                </a:moveTo>
                <a:lnTo>
                  <a:pt x="2533647" y="0"/>
                </a:lnTo>
                <a:cubicBezTo>
                  <a:pt x="2554691" y="0"/>
                  <a:pt x="2571750" y="17059"/>
                  <a:pt x="2571750" y="38103"/>
                </a:cubicBezTo>
                <a:lnTo>
                  <a:pt x="2571750" y="647697"/>
                </a:lnTo>
                <a:cubicBezTo>
                  <a:pt x="2571750" y="668741"/>
                  <a:pt x="2554691" y="685800"/>
                  <a:pt x="2533647" y="685800"/>
                </a:cubicBezTo>
                <a:lnTo>
                  <a:pt x="38103" y="685800"/>
                </a:lnTo>
                <a:cubicBezTo>
                  <a:pt x="17059" y="685800"/>
                  <a:pt x="0" y="668741"/>
                  <a:pt x="0" y="647697"/>
                </a:cubicBezTo>
                <a:lnTo>
                  <a:pt x="0" y="38103"/>
                </a:lnTo>
                <a:cubicBezTo>
                  <a:pt x="0" y="17073"/>
                  <a:pt x="17073" y="0"/>
                  <a:pt x="38103" y="0"/>
                </a:cubicBezTo>
                <a:close/>
              </a:path>
            </a:pathLst>
          </a:custGeom>
          <a:solidFill>
            <a:srgbClr val="FEF3C7"/>
          </a:solidFill>
          <a:ln/>
        </p:spPr>
        <p:txBody>
          <a:bodyPr/>
          <a:lstStyle/>
          <a:p>
            <a:endParaRPr lang="en-US" b="1"/>
          </a:p>
        </p:txBody>
      </p:sp>
      <p:sp>
        <p:nvSpPr>
          <p:cNvPr id="15" name="Text 13"/>
          <p:cNvSpPr/>
          <p:nvPr/>
        </p:nvSpPr>
        <p:spPr>
          <a:xfrm>
            <a:off x="3371850" y="2933700"/>
            <a:ext cx="241935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Warehouse Robots</a:t>
            </a:r>
            <a:endParaRPr lang="en-US" sz="1600" b="1"/>
          </a:p>
        </p:txBody>
      </p:sp>
      <p:sp>
        <p:nvSpPr>
          <p:cNvPr id="16" name="Text 14"/>
          <p:cNvSpPr/>
          <p:nvPr/>
        </p:nvSpPr>
        <p:spPr>
          <a:xfrm>
            <a:off x="3371850" y="32004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Locating specific inventory items</a:t>
            </a:r>
            <a:endParaRPr lang="en-US" sz="1600" b="1"/>
          </a:p>
        </p:txBody>
      </p:sp>
      <p:sp>
        <p:nvSpPr>
          <p:cNvPr id="17" name="Shape 15"/>
          <p:cNvSpPr/>
          <p:nvPr/>
        </p:nvSpPr>
        <p:spPr>
          <a:xfrm>
            <a:off x="571500" y="3619500"/>
            <a:ext cx="2571750" cy="685800"/>
          </a:xfrm>
          <a:custGeom>
            <a:avLst/>
            <a:gdLst/>
            <a:ahLst/>
            <a:cxnLst/>
            <a:rect l="l" t="t" r="r" b="b"/>
            <a:pathLst>
              <a:path w="2571750" h="685800">
                <a:moveTo>
                  <a:pt x="38103" y="0"/>
                </a:moveTo>
                <a:lnTo>
                  <a:pt x="2533647" y="0"/>
                </a:lnTo>
                <a:cubicBezTo>
                  <a:pt x="2554691" y="0"/>
                  <a:pt x="2571750" y="17059"/>
                  <a:pt x="2571750" y="38103"/>
                </a:cubicBezTo>
                <a:lnTo>
                  <a:pt x="2571750" y="647697"/>
                </a:lnTo>
                <a:cubicBezTo>
                  <a:pt x="2571750" y="668741"/>
                  <a:pt x="2554691" y="685800"/>
                  <a:pt x="2533647" y="685800"/>
                </a:cubicBezTo>
                <a:lnTo>
                  <a:pt x="38103" y="685800"/>
                </a:lnTo>
                <a:cubicBezTo>
                  <a:pt x="17059" y="685800"/>
                  <a:pt x="0" y="668741"/>
                  <a:pt x="0" y="647697"/>
                </a:cubicBezTo>
                <a:lnTo>
                  <a:pt x="0" y="38103"/>
                </a:lnTo>
                <a:cubicBezTo>
                  <a:pt x="0" y="17073"/>
                  <a:pt x="17073" y="0"/>
                  <a:pt x="38103" y="0"/>
                </a:cubicBezTo>
                <a:close/>
              </a:path>
            </a:pathLst>
          </a:custGeom>
          <a:solidFill>
            <a:srgbClr val="DCFCE7"/>
          </a:solidFill>
          <a:ln/>
        </p:spPr>
        <p:txBody>
          <a:bodyPr/>
          <a:lstStyle/>
          <a:p>
            <a:endParaRPr lang="en-US" b="1"/>
          </a:p>
        </p:txBody>
      </p:sp>
      <p:sp>
        <p:nvSpPr>
          <p:cNvPr id="18" name="Text 16"/>
          <p:cNvSpPr/>
          <p:nvPr/>
        </p:nvSpPr>
        <p:spPr>
          <a:xfrm>
            <a:off x="685800" y="3733800"/>
            <a:ext cx="241935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Navigation</a:t>
            </a:r>
            <a:endParaRPr lang="en-US" sz="1600" b="1"/>
          </a:p>
        </p:txBody>
      </p:sp>
      <p:sp>
        <p:nvSpPr>
          <p:cNvPr id="19" name="Text 17"/>
          <p:cNvSpPr/>
          <p:nvPr/>
        </p:nvSpPr>
        <p:spPr>
          <a:xfrm>
            <a:off x="685800" y="40005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Navigating to described locations</a:t>
            </a:r>
            <a:endParaRPr lang="en-US" sz="1600" b="1"/>
          </a:p>
        </p:txBody>
      </p:sp>
      <p:sp>
        <p:nvSpPr>
          <p:cNvPr id="20" name="Shape 18"/>
          <p:cNvSpPr/>
          <p:nvPr/>
        </p:nvSpPr>
        <p:spPr>
          <a:xfrm>
            <a:off x="3257550" y="3619500"/>
            <a:ext cx="2571750" cy="685800"/>
          </a:xfrm>
          <a:custGeom>
            <a:avLst/>
            <a:gdLst/>
            <a:ahLst/>
            <a:cxnLst/>
            <a:rect l="l" t="t" r="r" b="b"/>
            <a:pathLst>
              <a:path w="2571750" h="685800">
                <a:moveTo>
                  <a:pt x="38103" y="0"/>
                </a:moveTo>
                <a:lnTo>
                  <a:pt x="2533647" y="0"/>
                </a:lnTo>
                <a:cubicBezTo>
                  <a:pt x="2554691" y="0"/>
                  <a:pt x="2571750" y="17059"/>
                  <a:pt x="2571750" y="38103"/>
                </a:cubicBezTo>
                <a:lnTo>
                  <a:pt x="2571750" y="647697"/>
                </a:lnTo>
                <a:cubicBezTo>
                  <a:pt x="2571750" y="668741"/>
                  <a:pt x="2554691" y="685800"/>
                  <a:pt x="2533647" y="685800"/>
                </a:cubicBezTo>
                <a:lnTo>
                  <a:pt x="38103" y="685800"/>
                </a:lnTo>
                <a:cubicBezTo>
                  <a:pt x="17059" y="685800"/>
                  <a:pt x="0" y="668741"/>
                  <a:pt x="0" y="647697"/>
                </a:cubicBezTo>
                <a:lnTo>
                  <a:pt x="0" y="38103"/>
                </a:lnTo>
                <a:cubicBezTo>
                  <a:pt x="0" y="17073"/>
                  <a:pt x="17073" y="0"/>
                  <a:pt x="38103" y="0"/>
                </a:cubicBezTo>
                <a:close/>
              </a:path>
            </a:pathLst>
          </a:custGeom>
          <a:solidFill>
            <a:srgbClr val="E9D5FF"/>
          </a:solidFill>
          <a:ln/>
        </p:spPr>
        <p:txBody>
          <a:bodyPr/>
          <a:lstStyle/>
          <a:p>
            <a:endParaRPr lang="en-US" b="1"/>
          </a:p>
        </p:txBody>
      </p:sp>
      <p:sp>
        <p:nvSpPr>
          <p:cNvPr id="21" name="Text 19"/>
          <p:cNvSpPr/>
          <p:nvPr/>
        </p:nvSpPr>
        <p:spPr>
          <a:xfrm>
            <a:off x="3371850" y="3733800"/>
            <a:ext cx="241935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Commands</a:t>
            </a:r>
            <a:endParaRPr lang="en-US" sz="1600" b="1"/>
          </a:p>
        </p:txBody>
      </p:sp>
      <p:sp>
        <p:nvSpPr>
          <p:cNvPr id="22" name="Text 20"/>
          <p:cNvSpPr/>
          <p:nvPr/>
        </p:nvSpPr>
        <p:spPr>
          <a:xfrm>
            <a:off x="3371850" y="40005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Following verbal navigation instructions</a:t>
            </a:r>
            <a:endParaRPr lang="en-US" sz="1600" b="1"/>
          </a:p>
        </p:txBody>
      </p:sp>
      <p:grpSp>
        <p:nvGrpSpPr>
          <p:cNvPr id="31" name="Group 30">
            <a:extLst>
              <a:ext uri="{FF2B5EF4-FFF2-40B4-BE49-F238E27FC236}">
                <a16:creationId xmlns:a16="http://schemas.microsoft.com/office/drawing/2014/main" id="{EDA8C125-BC60-F147-240A-BBCC809C92EA}"/>
              </a:ext>
            </a:extLst>
          </p:cNvPr>
          <p:cNvGrpSpPr/>
          <p:nvPr/>
        </p:nvGrpSpPr>
        <p:grpSpPr>
          <a:xfrm>
            <a:off x="6402705" y="1221740"/>
            <a:ext cx="4789170" cy="2735580"/>
            <a:chOff x="6829425" y="2136140"/>
            <a:chExt cx="4362450" cy="2319020"/>
          </a:xfrm>
        </p:grpSpPr>
        <p:sp>
          <p:nvSpPr>
            <p:cNvPr id="23" name="Shape 21"/>
            <p:cNvSpPr/>
            <p:nvPr/>
          </p:nvSpPr>
          <p:spPr>
            <a:xfrm>
              <a:off x="6880860" y="2136140"/>
              <a:ext cx="4259580" cy="2319020"/>
            </a:xfrm>
            <a:custGeom>
              <a:avLst/>
              <a:gdLst/>
              <a:ahLst/>
              <a:cxnLst/>
              <a:rect l="l" t="t" r="r" b="b"/>
              <a:pathLst>
                <a:path w="5600700" h="4533900">
                  <a:moveTo>
                    <a:pt x="0" y="0"/>
                  </a:moveTo>
                  <a:lnTo>
                    <a:pt x="5600700" y="0"/>
                  </a:lnTo>
                  <a:lnTo>
                    <a:pt x="5600700" y="4533900"/>
                  </a:lnTo>
                  <a:lnTo>
                    <a:pt x="0" y="4533900"/>
                  </a:lnTo>
                  <a:lnTo>
                    <a:pt x="0" y="0"/>
                  </a:lnTo>
                  <a:close/>
                </a:path>
              </a:pathLst>
            </a:custGeom>
            <a:solidFill>
              <a:srgbClr val="F9FAFB"/>
            </a:solidFill>
            <a:ln/>
          </p:spPr>
          <p:txBody>
            <a:bodyPr/>
            <a:lstStyle/>
            <a:p>
              <a:endParaRPr lang="en-US" b="1"/>
            </a:p>
          </p:txBody>
        </p:sp>
        <p:sp>
          <p:nvSpPr>
            <p:cNvPr id="24" name="Shape 22"/>
            <p:cNvSpPr/>
            <p:nvPr/>
          </p:nvSpPr>
          <p:spPr>
            <a:xfrm>
              <a:off x="8724900" y="2305050"/>
              <a:ext cx="571500" cy="457200"/>
            </a:xfrm>
            <a:custGeom>
              <a:avLst/>
              <a:gdLst/>
              <a:ahLst/>
              <a:cxnLst/>
              <a:rect l="l" t="t" r="r" b="b"/>
              <a:pathLst>
                <a:path w="571500" h="457200">
                  <a:moveTo>
                    <a:pt x="314325" y="0"/>
                  </a:moveTo>
                  <a:cubicBezTo>
                    <a:pt x="314325" y="-15806"/>
                    <a:pt x="301556" y="-28575"/>
                    <a:pt x="285750" y="-28575"/>
                  </a:cubicBezTo>
                  <a:cubicBezTo>
                    <a:pt x="269944" y="-28575"/>
                    <a:pt x="257175" y="-15806"/>
                    <a:pt x="257175" y="0"/>
                  </a:cubicBezTo>
                  <a:lnTo>
                    <a:pt x="257175" y="57150"/>
                  </a:lnTo>
                  <a:lnTo>
                    <a:pt x="171450" y="57150"/>
                  </a:lnTo>
                  <a:cubicBezTo>
                    <a:pt x="124123" y="57150"/>
                    <a:pt x="85725" y="95548"/>
                    <a:pt x="85725" y="142875"/>
                  </a:cubicBezTo>
                  <a:lnTo>
                    <a:pt x="85725" y="342900"/>
                  </a:lnTo>
                  <a:cubicBezTo>
                    <a:pt x="85725" y="390227"/>
                    <a:pt x="124123" y="428625"/>
                    <a:pt x="171450" y="428625"/>
                  </a:cubicBezTo>
                  <a:lnTo>
                    <a:pt x="400050" y="428625"/>
                  </a:lnTo>
                  <a:cubicBezTo>
                    <a:pt x="447377" y="428625"/>
                    <a:pt x="485775" y="390227"/>
                    <a:pt x="485775" y="342900"/>
                  </a:cubicBezTo>
                  <a:lnTo>
                    <a:pt x="485775" y="142875"/>
                  </a:lnTo>
                  <a:cubicBezTo>
                    <a:pt x="485775" y="95548"/>
                    <a:pt x="447377" y="57150"/>
                    <a:pt x="400050" y="57150"/>
                  </a:cubicBezTo>
                  <a:lnTo>
                    <a:pt x="314325" y="57150"/>
                  </a:lnTo>
                  <a:lnTo>
                    <a:pt x="314325" y="0"/>
                  </a:lnTo>
                  <a:close/>
                  <a:moveTo>
                    <a:pt x="142875" y="328613"/>
                  </a:moveTo>
                  <a:cubicBezTo>
                    <a:pt x="142875" y="316736"/>
                    <a:pt x="152430" y="307181"/>
                    <a:pt x="164306" y="307181"/>
                  </a:cubicBezTo>
                  <a:lnTo>
                    <a:pt x="192881" y="307181"/>
                  </a:lnTo>
                  <a:cubicBezTo>
                    <a:pt x="204758" y="307181"/>
                    <a:pt x="214313" y="316736"/>
                    <a:pt x="214313" y="328613"/>
                  </a:cubicBezTo>
                  <a:cubicBezTo>
                    <a:pt x="214313" y="340489"/>
                    <a:pt x="204758" y="350044"/>
                    <a:pt x="192881" y="350044"/>
                  </a:cubicBezTo>
                  <a:lnTo>
                    <a:pt x="164306" y="350044"/>
                  </a:lnTo>
                  <a:cubicBezTo>
                    <a:pt x="152430" y="350044"/>
                    <a:pt x="142875" y="340489"/>
                    <a:pt x="142875" y="328613"/>
                  </a:cubicBezTo>
                  <a:close/>
                  <a:moveTo>
                    <a:pt x="250031" y="328613"/>
                  </a:moveTo>
                  <a:cubicBezTo>
                    <a:pt x="250031" y="316736"/>
                    <a:pt x="259586" y="307181"/>
                    <a:pt x="271463" y="307181"/>
                  </a:cubicBezTo>
                  <a:lnTo>
                    <a:pt x="300038" y="307181"/>
                  </a:lnTo>
                  <a:cubicBezTo>
                    <a:pt x="311914" y="307181"/>
                    <a:pt x="321469" y="316736"/>
                    <a:pt x="321469" y="328613"/>
                  </a:cubicBezTo>
                  <a:cubicBezTo>
                    <a:pt x="321469" y="340489"/>
                    <a:pt x="311914" y="350044"/>
                    <a:pt x="300038" y="350044"/>
                  </a:cubicBezTo>
                  <a:lnTo>
                    <a:pt x="271463" y="350044"/>
                  </a:lnTo>
                  <a:cubicBezTo>
                    <a:pt x="259586" y="350044"/>
                    <a:pt x="250031" y="340489"/>
                    <a:pt x="250031" y="328613"/>
                  </a:cubicBezTo>
                  <a:close/>
                  <a:moveTo>
                    <a:pt x="357188" y="328613"/>
                  </a:moveTo>
                  <a:cubicBezTo>
                    <a:pt x="357188" y="316736"/>
                    <a:pt x="366742" y="307181"/>
                    <a:pt x="378619" y="307181"/>
                  </a:cubicBezTo>
                  <a:lnTo>
                    <a:pt x="407194" y="307181"/>
                  </a:lnTo>
                  <a:cubicBezTo>
                    <a:pt x="419070" y="307181"/>
                    <a:pt x="428625" y="316736"/>
                    <a:pt x="428625" y="328613"/>
                  </a:cubicBezTo>
                  <a:cubicBezTo>
                    <a:pt x="428625" y="340489"/>
                    <a:pt x="419070" y="350044"/>
                    <a:pt x="407194" y="350044"/>
                  </a:cubicBezTo>
                  <a:lnTo>
                    <a:pt x="378619" y="350044"/>
                  </a:lnTo>
                  <a:cubicBezTo>
                    <a:pt x="366742" y="350044"/>
                    <a:pt x="357188" y="340489"/>
                    <a:pt x="357188" y="328613"/>
                  </a:cubicBezTo>
                  <a:close/>
                  <a:moveTo>
                    <a:pt x="200025" y="157163"/>
                  </a:moveTo>
                  <a:cubicBezTo>
                    <a:pt x="223681" y="157163"/>
                    <a:pt x="242888" y="176369"/>
                    <a:pt x="242888" y="200025"/>
                  </a:cubicBezTo>
                  <a:cubicBezTo>
                    <a:pt x="242888" y="223681"/>
                    <a:pt x="223681" y="242888"/>
                    <a:pt x="200025" y="242888"/>
                  </a:cubicBezTo>
                  <a:cubicBezTo>
                    <a:pt x="176369" y="242888"/>
                    <a:pt x="157163" y="223681"/>
                    <a:pt x="157163" y="200025"/>
                  </a:cubicBezTo>
                  <a:cubicBezTo>
                    <a:pt x="157163" y="176369"/>
                    <a:pt x="176369" y="157163"/>
                    <a:pt x="200025" y="157163"/>
                  </a:cubicBezTo>
                  <a:close/>
                  <a:moveTo>
                    <a:pt x="328613" y="200025"/>
                  </a:moveTo>
                  <a:cubicBezTo>
                    <a:pt x="328613" y="176369"/>
                    <a:pt x="347819" y="157163"/>
                    <a:pt x="371475" y="157163"/>
                  </a:cubicBezTo>
                  <a:cubicBezTo>
                    <a:pt x="395131" y="157163"/>
                    <a:pt x="414338" y="176369"/>
                    <a:pt x="414338" y="200025"/>
                  </a:cubicBezTo>
                  <a:cubicBezTo>
                    <a:pt x="414338" y="223681"/>
                    <a:pt x="395131" y="242888"/>
                    <a:pt x="371475" y="242888"/>
                  </a:cubicBezTo>
                  <a:cubicBezTo>
                    <a:pt x="347819" y="242888"/>
                    <a:pt x="328613" y="223681"/>
                    <a:pt x="328613" y="200025"/>
                  </a:cubicBezTo>
                  <a:close/>
                  <a:moveTo>
                    <a:pt x="57150" y="200025"/>
                  </a:moveTo>
                  <a:cubicBezTo>
                    <a:pt x="57150" y="184219"/>
                    <a:pt x="44381" y="171450"/>
                    <a:pt x="28575" y="171450"/>
                  </a:cubicBezTo>
                  <a:cubicBezTo>
                    <a:pt x="12769" y="171450"/>
                    <a:pt x="0" y="184219"/>
                    <a:pt x="0" y="200025"/>
                  </a:cubicBezTo>
                  <a:lnTo>
                    <a:pt x="0" y="285750"/>
                  </a:lnTo>
                  <a:cubicBezTo>
                    <a:pt x="0" y="301556"/>
                    <a:pt x="12769" y="314325"/>
                    <a:pt x="28575" y="314325"/>
                  </a:cubicBezTo>
                  <a:cubicBezTo>
                    <a:pt x="44381" y="314325"/>
                    <a:pt x="57150" y="301556"/>
                    <a:pt x="57150" y="285750"/>
                  </a:cubicBezTo>
                  <a:lnTo>
                    <a:pt x="57150" y="200025"/>
                  </a:lnTo>
                  <a:close/>
                  <a:moveTo>
                    <a:pt x="542925" y="171450"/>
                  </a:moveTo>
                  <a:cubicBezTo>
                    <a:pt x="527119" y="171450"/>
                    <a:pt x="514350" y="184219"/>
                    <a:pt x="514350" y="200025"/>
                  </a:cubicBezTo>
                  <a:lnTo>
                    <a:pt x="514350" y="285750"/>
                  </a:lnTo>
                  <a:cubicBezTo>
                    <a:pt x="514350" y="301556"/>
                    <a:pt x="527119" y="314325"/>
                    <a:pt x="542925" y="314325"/>
                  </a:cubicBezTo>
                  <a:cubicBezTo>
                    <a:pt x="558731" y="314325"/>
                    <a:pt x="571500" y="301556"/>
                    <a:pt x="571500" y="285750"/>
                  </a:cubicBezTo>
                  <a:lnTo>
                    <a:pt x="571500" y="200025"/>
                  </a:lnTo>
                  <a:cubicBezTo>
                    <a:pt x="571500" y="184219"/>
                    <a:pt x="558731" y="171450"/>
                    <a:pt x="542925" y="171450"/>
                  </a:cubicBezTo>
                  <a:close/>
                </a:path>
              </a:pathLst>
            </a:custGeom>
            <a:solidFill>
              <a:srgbClr val="8B0000"/>
            </a:solidFill>
            <a:ln/>
          </p:spPr>
          <p:txBody>
            <a:bodyPr/>
            <a:lstStyle/>
            <a:p>
              <a:endParaRPr lang="en-US" b="1"/>
            </a:p>
          </p:txBody>
        </p:sp>
        <p:sp>
          <p:nvSpPr>
            <p:cNvPr id="25" name="Text 23"/>
            <p:cNvSpPr/>
            <p:nvPr/>
          </p:nvSpPr>
          <p:spPr>
            <a:xfrm>
              <a:off x="6829425" y="2876550"/>
              <a:ext cx="4362450" cy="266700"/>
            </a:xfrm>
            <a:prstGeom prst="rect">
              <a:avLst/>
            </a:prstGeom>
            <a:noFill/>
            <a:ln/>
          </p:spPr>
          <p:txBody>
            <a:bodyPr wrap="square" lIns="0" tIns="0" rIns="0" bIns="0" rtlCol="0" anchor="ctr"/>
            <a:lstStyle/>
            <a:p>
              <a:pPr algn="ctr">
                <a:lnSpc>
                  <a:spcPct val="120000"/>
                </a:lnSpc>
              </a:pPr>
              <a:r>
                <a:rPr lang="en-US" sz="1500" b="1">
                  <a:solidFill>
                    <a:srgbClr val="1F2937"/>
                  </a:solidFill>
                  <a:latin typeface="Sorts Mill Goudy" pitchFamily="34" charset="0"/>
                  <a:ea typeface="Sorts Mill Goudy" pitchFamily="34" charset="-122"/>
                  <a:cs typeface="Sorts Mill Goudy" pitchFamily="34" charset="-120"/>
                </a:rPr>
                <a:t>Key Capability</a:t>
              </a:r>
              <a:endParaRPr lang="en-US" sz="1600" b="1"/>
            </a:p>
          </p:txBody>
        </p:sp>
        <p:sp>
          <p:nvSpPr>
            <p:cNvPr id="26" name="Shape 24"/>
            <p:cNvSpPr/>
            <p:nvPr/>
          </p:nvSpPr>
          <p:spPr>
            <a:xfrm>
              <a:off x="6877050" y="3295650"/>
              <a:ext cx="4267200" cy="990600"/>
            </a:xfrm>
            <a:custGeom>
              <a:avLst/>
              <a:gdLst/>
              <a:ahLst/>
              <a:cxnLst/>
              <a:rect l="l" t="t" r="r" b="b"/>
              <a:pathLst>
                <a:path w="4267200" h="990600">
                  <a:moveTo>
                    <a:pt x="76197" y="0"/>
                  </a:moveTo>
                  <a:lnTo>
                    <a:pt x="4191003" y="0"/>
                  </a:lnTo>
                  <a:cubicBezTo>
                    <a:pt x="4233085" y="0"/>
                    <a:pt x="4267200" y="34115"/>
                    <a:pt x="4267200" y="76197"/>
                  </a:cubicBezTo>
                  <a:lnTo>
                    <a:pt x="4267200" y="914403"/>
                  </a:lnTo>
                  <a:cubicBezTo>
                    <a:pt x="4267200" y="956485"/>
                    <a:pt x="4233085" y="990600"/>
                    <a:pt x="4191003" y="990600"/>
                  </a:cubicBezTo>
                  <a:lnTo>
                    <a:pt x="76197" y="990600"/>
                  </a:lnTo>
                  <a:cubicBezTo>
                    <a:pt x="34115" y="990600"/>
                    <a:pt x="0" y="956485"/>
                    <a:pt x="0" y="914403"/>
                  </a:cubicBezTo>
                  <a:lnTo>
                    <a:pt x="0" y="76197"/>
                  </a:lnTo>
                  <a:cubicBezTo>
                    <a:pt x="0" y="34143"/>
                    <a:pt x="34143" y="0"/>
                    <a:pt x="76197" y="0"/>
                  </a:cubicBezTo>
                  <a:close/>
                </a:path>
              </a:pathLst>
            </a:custGeom>
            <a:solidFill>
              <a:srgbClr val="FEF3C7"/>
            </a:solidFill>
            <a:ln/>
          </p:spPr>
          <p:txBody>
            <a:bodyPr/>
            <a:lstStyle/>
            <a:p>
              <a:endParaRPr lang="en-US" b="1"/>
            </a:p>
          </p:txBody>
        </p:sp>
        <p:sp>
          <p:nvSpPr>
            <p:cNvPr id="27" name="Text 25"/>
            <p:cNvSpPr/>
            <p:nvPr/>
          </p:nvSpPr>
          <p:spPr>
            <a:xfrm>
              <a:off x="6991350" y="3448050"/>
              <a:ext cx="4038600" cy="685800"/>
            </a:xfrm>
            <a:prstGeom prst="rect">
              <a:avLst/>
            </a:prstGeom>
            <a:noFill/>
            <a:ln/>
          </p:spPr>
          <p:txBody>
            <a:bodyPr wrap="square" lIns="0" tIns="0" rIns="0" bIns="0" rtlCol="0" anchor="ctr"/>
            <a:lstStyle/>
            <a:p>
              <a:pPr algn="ctr">
                <a:lnSpc>
                  <a:spcPct val="130000"/>
                </a:lnSpc>
              </a:pPr>
              <a:r>
                <a:rPr lang="en-US" sz="1400" b="1">
                  <a:solidFill>
                    <a:srgbClr val="1F2937"/>
                  </a:solidFill>
                  <a:latin typeface="Sorts Mill Goudy"/>
                  <a:ea typeface="Sorts Mill Goudy" pitchFamily="34" charset="-122"/>
                  <a:cs typeface="Sorts Mill Goudy" pitchFamily="34" charset="-120"/>
                </a:rPr>
                <a:t>Enabling robots to find the right objects or navigate to described locations without pre-programming for every possible object.</a:t>
              </a:r>
              <a:endParaRPr lang="en-US" sz="1400" b="1">
                <a:latin typeface="Sorts Mill Goudy"/>
                <a:ea typeface="Calibri"/>
                <a:cs typeface="Calibri"/>
              </a:endParaRPr>
            </a:p>
          </p:txBody>
        </p:sp>
      </p:grpSp>
      <p:grpSp>
        <p:nvGrpSpPr>
          <p:cNvPr id="33" name="Group 32">
            <a:extLst>
              <a:ext uri="{FF2B5EF4-FFF2-40B4-BE49-F238E27FC236}">
                <a16:creationId xmlns:a16="http://schemas.microsoft.com/office/drawing/2014/main" id="{77A47B98-9D0A-42F7-A4BD-8D0099A57624}"/>
              </a:ext>
            </a:extLst>
          </p:cNvPr>
          <p:cNvGrpSpPr/>
          <p:nvPr/>
        </p:nvGrpSpPr>
        <p:grpSpPr>
          <a:xfrm>
            <a:off x="438150" y="4668520"/>
            <a:ext cx="10488930" cy="1341120"/>
            <a:chOff x="458470" y="4668520"/>
            <a:chExt cx="5937250" cy="843280"/>
          </a:xfrm>
        </p:grpSpPr>
        <p:sp>
          <p:nvSpPr>
            <p:cNvPr id="29" name="Shape 27"/>
            <p:cNvSpPr/>
            <p:nvPr/>
          </p:nvSpPr>
          <p:spPr>
            <a:xfrm>
              <a:off x="458470" y="4668520"/>
              <a:ext cx="58420" cy="843280"/>
            </a:xfrm>
            <a:custGeom>
              <a:avLst/>
              <a:gdLst/>
              <a:ahLst/>
              <a:cxnLst/>
              <a:rect l="l" t="t" r="r" b="b"/>
              <a:pathLst>
                <a:path w="38100" h="762000">
                  <a:moveTo>
                    <a:pt x="0" y="0"/>
                  </a:moveTo>
                  <a:lnTo>
                    <a:pt x="38100" y="0"/>
                  </a:lnTo>
                  <a:lnTo>
                    <a:pt x="38100" y="762000"/>
                  </a:lnTo>
                  <a:lnTo>
                    <a:pt x="0" y="762000"/>
                  </a:lnTo>
                  <a:lnTo>
                    <a:pt x="0" y="0"/>
                  </a:lnTo>
                  <a:close/>
                </a:path>
              </a:pathLst>
            </a:custGeom>
            <a:solidFill>
              <a:srgbClr val="8B0000"/>
            </a:solidFill>
            <a:ln/>
          </p:spPr>
          <p:txBody>
            <a:bodyPr/>
            <a:lstStyle/>
            <a:p>
              <a:endParaRPr lang="en-US" b="1"/>
            </a:p>
          </p:txBody>
        </p:sp>
        <p:sp>
          <p:nvSpPr>
            <p:cNvPr id="28" name="Shape 26"/>
            <p:cNvSpPr/>
            <p:nvPr/>
          </p:nvSpPr>
          <p:spPr>
            <a:xfrm>
              <a:off x="529590" y="4668520"/>
              <a:ext cx="5866130" cy="843280"/>
            </a:xfrm>
            <a:custGeom>
              <a:avLst/>
              <a:gdLst/>
              <a:ahLst/>
              <a:cxnLst/>
              <a:rect l="l" t="t" r="r" b="b"/>
              <a:pathLst>
                <a:path w="5581650" h="762000">
                  <a:moveTo>
                    <a:pt x="0" y="0"/>
                  </a:moveTo>
                  <a:lnTo>
                    <a:pt x="5581650" y="0"/>
                  </a:lnTo>
                  <a:lnTo>
                    <a:pt x="5581650" y="762000"/>
                  </a:lnTo>
                  <a:lnTo>
                    <a:pt x="0" y="762000"/>
                  </a:lnTo>
                  <a:lnTo>
                    <a:pt x="0" y="0"/>
                  </a:lnTo>
                  <a:close/>
                </a:path>
              </a:pathLst>
            </a:custGeom>
            <a:solidFill>
              <a:srgbClr val="F9FAFB"/>
            </a:solidFill>
            <a:ln/>
          </p:spPr>
          <p:txBody>
            <a:bodyPr/>
            <a:lstStyle/>
            <a:p>
              <a:endParaRPr lang="en-US" b="1"/>
            </a:p>
          </p:txBody>
        </p:sp>
        <p:sp>
          <p:nvSpPr>
            <p:cNvPr id="30" name="Text 28"/>
            <p:cNvSpPr/>
            <p:nvPr/>
          </p:nvSpPr>
          <p:spPr>
            <a:xfrm>
              <a:off x="680720" y="4831080"/>
              <a:ext cx="5608320" cy="508000"/>
            </a:xfrm>
            <a:prstGeom prst="rect">
              <a:avLst/>
            </a:prstGeom>
            <a:noFill/>
            <a:ln/>
          </p:spPr>
          <p:txBody>
            <a:bodyPr wrap="square" lIns="0" tIns="0" rIns="0" bIns="0" rtlCol="0" anchor="ctr"/>
            <a:lstStyle/>
            <a:p>
              <a:pPr>
                <a:lnSpc>
                  <a:spcPct val="130000"/>
                </a:lnSpc>
              </a:pPr>
              <a:r>
                <a:rPr lang="en-US" b="1">
                  <a:solidFill>
                    <a:srgbClr val="1F2937"/>
                  </a:solidFill>
                  <a:latin typeface="Sorts Mill Goudy"/>
                  <a:ea typeface="Sorts Mill Goudy" pitchFamily="34" charset="-122"/>
                  <a:cs typeface="Sorts Mill Goudy" pitchFamily="34" charset="-120"/>
                </a:rPr>
                <a:t>This is crucial for deploying robots in unstructured, real-world environments where objects and instructions are unpredictable.</a:t>
              </a:r>
              <a:endParaRPr lang="en-US" b="1">
                <a:latin typeface="Sorts Mill Goudy"/>
                <a:ea typeface="Calibri"/>
                <a:cs typeface="Calibri"/>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Applications: Autonomous Driving &amp; Surveillance</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5448300"/>
          </a:xfrm>
          <a:custGeom>
            <a:avLst/>
            <a:gdLst/>
            <a:ahLst/>
            <a:cxnLst/>
            <a:rect l="l" t="t" r="r" b="b"/>
            <a:pathLst>
              <a:path w="5581650" h="5448300">
                <a:moveTo>
                  <a:pt x="0" y="0"/>
                </a:moveTo>
                <a:lnTo>
                  <a:pt x="5581650" y="0"/>
                </a:lnTo>
                <a:lnTo>
                  <a:pt x="5581650" y="5448300"/>
                </a:lnTo>
                <a:lnTo>
                  <a:pt x="0" y="54483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5448300"/>
          </a:xfrm>
          <a:custGeom>
            <a:avLst/>
            <a:gdLst/>
            <a:ahLst/>
            <a:cxnLst/>
            <a:rect l="l" t="t" r="r" b="b"/>
            <a:pathLst>
              <a:path w="38100" h="5448300">
                <a:moveTo>
                  <a:pt x="0" y="0"/>
                </a:moveTo>
                <a:lnTo>
                  <a:pt x="38100" y="0"/>
                </a:lnTo>
                <a:lnTo>
                  <a:pt x="38100" y="5448300"/>
                </a:lnTo>
                <a:lnTo>
                  <a:pt x="0" y="5448300"/>
                </a:lnTo>
                <a:lnTo>
                  <a:pt x="0" y="0"/>
                </a:lnTo>
                <a:close/>
              </a:path>
            </a:pathLst>
          </a:custGeom>
          <a:solidFill>
            <a:srgbClr val="8B0000"/>
          </a:solidFill>
          <a:ln/>
        </p:spPr>
        <p:txBody>
          <a:bodyPr/>
          <a:lstStyle/>
          <a:p>
            <a:endParaRPr lang="en-US" b="1"/>
          </a:p>
        </p:txBody>
      </p:sp>
      <p:sp>
        <p:nvSpPr>
          <p:cNvPr id="6" name="Text 4"/>
          <p:cNvSpPr/>
          <p:nvPr/>
        </p:nvSpPr>
        <p:spPr>
          <a:xfrm>
            <a:off x="609600" y="1219200"/>
            <a:ext cx="52768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Autonomous Driving</a:t>
            </a:r>
            <a:endParaRPr lang="en-US" sz="1600" b="1"/>
          </a:p>
        </p:txBody>
      </p:sp>
      <p:sp>
        <p:nvSpPr>
          <p:cNvPr id="7" name="Text 5"/>
          <p:cNvSpPr/>
          <p:nvPr/>
        </p:nvSpPr>
        <p:spPr>
          <a:xfrm>
            <a:off x="609600" y="1600200"/>
            <a:ext cx="5257800" cy="4572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Open-vocabulary detection allows vehicles to recognize unusual objects or hazards without specific training:</a:t>
            </a:r>
            <a:endParaRPr lang="en-US" sz="1600" b="1"/>
          </a:p>
        </p:txBody>
      </p:sp>
      <p:sp>
        <p:nvSpPr>
          <p:cNvPr id="8" name="Shape 6"/>
          <p:cNvSpPr/>
          <p:nvPr/>
        </p:nvSpPr>
        <p:spPr>
          <a:xfrm>
            <a:off x="609600" y="2171700"/>
            <a:ext cx="5181600" cy="342900"/>
          </a:xfrm>
          <a:custGeom>
            <a:avLst/>
            <a:gdLst/>
            <a:ahLst/>
            <a:cxnLst/>
            <a:rect l="l" t="t" r="r" b="b"/>
            <a:pathLst>
              <a:path w="5181600" h="342900">
                <a:moveTo>
                  <a:pt x="38100" y="0"/>
                </a:moveTo>
                <a:lnTo>
                  <a:pt x="5143500" y="0"/>
                </a:lnTo>
                <a:cubicBezTo>
                  <a:pt x="5164542" y="0"/>
                  <a:pt x="5181600" y="17058"/>
                  <a:pt x="5181600" y="38100"/>
                </a:cubicBezTo>
                <a:lnTo>
                  <a:pt x="5181600" y="304800"/>
                </a:lnTo>
                <a:cubicBezTo>
                  <a:pt x="5181600" y="325842"/>
                  <a:pt x="5164542" y="342900"/>
                  <a:pt x="5143500" y="342900"/>
                </a:cubicBezTo>
                <a:lnTo>
                  <a:pt x="38100" y="342900"/>
                </a:lnTo>
                <a:cubicBezTo>
                  <a:pt x="17058" y="342900"/>
                  <a:pt x="0" y="325842"/>
                  <a:pt x="0" y="304800"/>
                </a:cubicBezTo>
                <a:lnTo>
                  <a:pt x="0" y="38100"/>
                </a:lnTo>
                <a:cubicBezTo>
                  <a:pt x="0" y="17072"/>
                  <a:pt x="17072" y="0"/>
                  <a:pt x="38100" y="0"/>
                </a:cubicBezTo>
                <a:close/>
              </a:path>
            </a:pathLst>
          </a:custGeom>
          <a:solidFill>
            <a:srgbClr val="FEF3C7"/>
          </a:solidFill>
          <a:ln/>
        </p:spPr>
        <p:txBody>
          <a:bodyPr/>
          <a:lstStyle/>
          <a:p>
            <a:endParaRPr lang="en-US" b="1"/>
          </a:p>
        </p:txBody>
      </p:sp>
      <p:sp>
        <p:nvSpPr>
          <p:cNvPr id="9" name="Text 7"/>
          <p:cNvSpPr/>
          <p:nvPr/>
        </p:nvSpPr>
        <p:spPr>
          <a:xfrm>
            <a:off x="685800" y="2247900"/>
            <a:ext cx="5095875" cy="190500"/>
          </a:xfrm>
          <a:prstGeom prst="rect">
            <a:avLst/>
          </a:prstGeom>
          <a:noFill/>
          <a:ln/>
        </p:spPr>
        <p:txBody>
          <a:bodyPr wrap="square" lIns="0" tIns="0" rIns="0" bIns="0" rtlCol="0" anchor="ctr"/>
          <a:lstStyle/>
          <a:p>
            <a:pPr>
              <a:lnSpc>
                <a:spcPct val="120000"/>
              </a:lnSpc>
            </a:pPr>
            <a:r>
              <a:rPr lang="en-US" sz="1050" b="1">
                <a:solidFill>
                  <a:srgbClr val="1F2937"/>
                </a:solidFill>
                <a:latin typeface="Sorts Mill Goudy" pitchFamily="34" charset="0"/>
                <a:ea typeface="Sorts Mill Goudy" pitchFamily="34" charset="-122"/>
                <a:cs typeface="Sorts Mill Goudy" pitchFamily="34" charset="-120"/>
              </a:rPr>
              <a:t>• "construction cones"</a:t>
            </a:r>
            <a:endParaRPr lang="en-US" sz="1600" b="1"/>
          </a:p>
        </p:txBody>
      </p:sp>
      <p:sp>
        <p:nvSpPr>
          <p:cNvPr id="10" name="Shape 8"/>
          <p:cNvSpPr/>
          <p:nvPr/>
        </p:nvSpPr>
        <p:spPr>
          <a:xfrm>
            <a:off x="609600" y="2590800"/>
            <a:ext cx="5181600" cy="342900"/>
          </a:xfrm>
          <a:custGeom>
            <a:avLst/>
            <a:gdLst/>
            <a:ahLst/>
            <a:cxnLst/>
            <a:rect l="l" t="t" r="r" b="b"/>
            <a:pathLst>
              <a:path w="5181600" h="342900">
                <a:moveTo>
                  <a:pt x="38100" y="0"/>
                </a:moveTo>
                <a:lnTo>
                  <a:pt x="5143500" y="0"/>
                </a:lnTo>
                <a:cubicBezTo>
                  <a:pt x="5164542" y="0"/>
                  <a:pt x="5181600" y="17058"/>
                  <a:pt x="5181600" y="38100"/>
                </a:cubicBezTo>
                <a:lnTo>
                  <a:pt x="5181600" y="304800"/>
                </a:lnTo>
                <a:cubicBezTo>
                  <a:pt x="5181600" y="325842"/>
                  <a:pt x="5164542" y="342900"/>
                  <a:pt x="5143500" y="342900"/>
                </a:cubicBezTo>
                <a:lnTo>
                  <a:pt x="38100" y="342900"/>
                </a:lnTo>
                <a:cubicBezTo>
                  <a:pt x="17058" y="342900"/>
                  <a:pt x="0" y="325842"/>
                  <a:pt x="0" y="304800"/>
                </a:cubicBezTo>
                <a:lnTo>
                  <a:pt x="0" y="38100"/>
                </a:lnTo>
                <a:cubicBezTo>
                  <a:pt x="0" y="17072"/>
                  <a:pt x="17072" y="0"/>
                  <a:pt x="38100" y="0"/>
                </a:cubicBezTo>
                <a:close/>
              </a:path>
            </a:pathLst>
          </a:custGeom>
          <a:solidFill>
            <a:srgbClr val="FEF3C7"/>
          </a:solidFill>
          <a:ln/>
        </p:spPr>
        <p:txBody>
          <a:bodyPr/>
          <a:lstStyle/>
          <a:p>
            <a:endParaRPr lang="en-US" b="1"/>
          </a:p>
        </p:txBody>
      </p:sp>
      <p:sp>
        <p:nvSpPr>
          <p:cNvPr id="11" name="Text 9"/>
          <p:cNvSpPr/>
          <p:nvPr/>
        </p:nvSpPr>
        <p:spPr>
          <a:xfrm>
            <a:off x="685800" y="2667000"/>
            <a:ext cx="5095875" cy="190500"/>
          </a:xfrm>
          <a:prstGeom prst="rect">
            <a:avLst/>
          </a:prstGeom>
          <a:noFill/>
          <a:ln/>
        </p:spPr>
        <p:txBody>
          <a:bodyPr wrap="square" lIns="0" tIns="0" rIns="0" bIns="0" rtlCol="0" anchor="ctr"/>
          <a:lstStyle/>
          <a:p>
            <a:pPr>
              <a:lnSpc>
                <a:spcPct val="120000"/>
              </a:lnSpc>
            </a:pPr>
            <a:r>
              <a:rPr lang="en-US" sz="1050" b="1">
                <a:solidFill>
                  <a:srgbClr val="1F2937"/>
                </a:solidFill>
                <a:latin typeface="Sorts Mill Goudy" pitchFamily="34" charset="0"/>
                <a:ea typeface="Sorts Mill Goudy" pitchFamily="34" charset="-122"/>
                <a:cs typeface="Sorts Mill Goudy" pitchFamily="34" charset="-120"/>
              </a:rPr>
              <a:t>• "animals on road"</a:t>
            </a:r>
            <a:endParaRPr lang="en-US" sz="1600" b="1"/>
          </a:p>
        </p:txBody>
      </p:sp>
      <p:sp>
        <p:nvSpPr>
          <p:cNvPr id="12" name="Shape 10"/>
          <p:cNvSpPr/>
          <p:nvPr/>
        </p:nvSpPr>
        <p:spPr>
          <a:xfrm>
            <a:off x="609600" y="3009900"/>
            <a:ext cx="5181600" cy="342900"/>
          </a:xfrm>
          <a:custGeom>
            <a:avLst/>
            <a:gdLst/>
            <a:ahLst/>
            <a:cxnLst/>
            <a:rect l="l" t="t" r="r" b="b"/>
            <a:pathLst>
              <a:path w="5181600" h="342900">
                <a:moveTo>
                  <a:pt x="38100" y="0"/>
                </a:moveTo>
                <a:lnTo>
                  <a:pt x="5143500" y="0"/>
                </a:lnTo>
                <a:cubicBezTo>
                  <a:pt x="5164542" y="0"/>
                  <a:pt x="5181600" y="17058"/>
                  <a:pt x="5181600" y="38100"/>
                </a:cubicBezTo>
                <a:lnTo>
                  <a:pt x="5181600" y="304800"/>
                </a:lnTo>
                <a:cubicBezTo>
                  <a:pt x="5181600" y="325842"/>
                  <a:pt x="5164542" y="342900"/>
                  <a:pt x="5143500" y="342900"/>
                </a:cubicBezTo>
                <a:lnTo>
                  <a:pt x="38100" y="342900"/>
                </a:lnTo>
                <a:cubicBezTo>
                  <a:pt x="17058" y="342900"/>
                  <a:pt x="0" y="325842"/>
                  <a:pt x="0" y="304800"/>
                </a:cubicBezTo>
                <a:lnTo>
                  <a:pt x="0" y="38100"/>
                </a:lnTo>
                <a:cubicBezTo>
                  <a:pt x="0" y="17072"/>
                  <a:pt x="17072" y="0"/>
                  <a:pt x="38100" y="0"/>
                </a:cubicBezTo>
                <a:close/>
              </a:path>
            </a:pathLst>
          </a:custGeom>
          <a:solidFill>
            <a:srgbClr val="FEF3C7"/>
          </a:solidFill>
          <a:ln/>
        </p:spPr>
        <p:txBody>
          <a:bodyPr/>
          <a:lstStyle/>
          <a:p>
            <a:endParaRPr lang="en-US" b="1"/>
          </a:p>
        </p:txBody>
      </p:sp>
      <p:sp>
        <p:nvSpPr>
          <p:cNvPr id="13" name="Text 11"/>
          <p:cNvSpPr/>
          <p:nvPr/>
        </p:nvSpPr>
        <p:spPr>
          <a:xfrm>
            <a:off x="685800" y="3086100"/>
            <a:ext cx="5095875" cy="190500"/>
          </a:xfrm>
          <a:prstGeom prst="rect">
            <a:avLst/>
          </a:prstGeom>
          <a:noFill/>
          <a:ln/>
        </p:spPr>
        <p:txBody>
          <a:bodyPr wrap="square" lIns="0" tIns="0" rIns="0" bIns="0" rtlCol="0" anchor="ctr"/>
          <a:lstStyle/>
          <a:p>
            <a:pPr>
              <a:lnSpc>
                <a:spcPct val="120000"/>
              </a:lnSpc>
            </a:pPr>
            <a:r>
              <a:rPr lang="en-US" sz="1050" b="1">
                <a:solidFill>
                  <a:srgbClr val="1F2937"/>
                </a:solidFill>
                <a:latin typeface="Sorts Mill Goudy" pitchFamily="34" charset="0"/>
                <a:ea typeface="Sorts Mill Goudy" pitchFamily="34" charset="-122"/>
                <a:cs typeface="Sorts Mill Goudy" pitchFamily="34" charset="-120"/>
              </a:rPr>
              <a:t>• "debris in lane"</a:t>
            </a:r>
            <a:endParaRPr lang="en-US" sz="1600" b="1"/>
          </a:p>
        </p:txBody>
      </p:sp>
      <p:sp>
        <p:nvSpPr>
          <p:cNvPr id="14" name="Shape 12"/>
          <p:cNvSpPr/>
          <p:nvPr/>
        </p:nvSpPr>
        <p:spPr>
          <a:xfrm>
            <a:off x="609600" y="3467100"/>
            <a:ext cx="5181600" cy="876300"/>
          </a:xfrm>
          <a:custGeom>
            <a:avLst/>
            <a:gdLst/>
            <a:ahLst/>
            <a:cxnLst/>
            <a:rect l="l" t="t" r="r" b="b"/>
            <a:pathLst>
              <a:path w="5181600" h="876300">
                <a:moveTo>
                  <a:pt x="38102" y="0"/>
                </a:moveTo>
                <a:lnTo>
                  <a:pt x="5143498" y="0"/>
                </a:lnTo>
                <a:cubicBezTo>
                  <a:pt x="5164541" y="0"/>
                  <a:pt x="5181600" y="17059"/>
                  <a:pt x="5181600" y="38102"/>
                </a:cubicBezTo>
                <a:lnTo>
                  <a:pt x="5181600" y="838198"/>
                </a:lnTo>
                <a:cubicBezTo>
                  <a:pt x="5181600" y="859241"/>
                  <a:pt x="5164541" y="876300"/>
                  <a:pt x="5143498" y="876300"/>
                </a:cubicBezTo>
                <a:lnTo>
                  <a:pt x="38102" y="876300"/>
                </a:lnTo>
                <a:cubicBezTo>
                  <a:pt x="17059" y="876300"/>
                  <a:pt x="0" y="859241"/>
                  <a:pt x="0" y="838198"/>
                </a:cubicBezTo>
                <a:lnTo>
                  <a:pt x="0" y="38102"/>
                </a:lnTo>
                <a:cubicBezTo>
                  <a:pt x="0" y="17073"/>
                  <a:pt x="17073" y="0"/>
                  <a:pt x="38102" y="0"/>
                </a:cubicBezTo>
                <a:close/>
              </a:path>
            </a:pathLst>
          </a:custGeom>
          <a:solidFill>
            <a:srgbClr val="DCFCE7"/>
          </a:solidFill>
          <a:ln/>
        </p:spPr>
        <p:txBody>
          <a:bodyPr/>
          <a:lstStyle/>
          <a:p>
            <a:endParaRPr lang="en-US" b="1"/>
          </a:p>
        </p:txBody>
      </p:sp>
      <p:sp>
        <p:nvSpPr>
          <p:cNvPr id="15" name="Text 13"/>
          <p:cNvSpPr/>
          <p:nvPr/>
        </p:nvSpPr>
        <p:spPr>
          <a:xfrm>
            <a:off x="723900" y="3581400"/>
            <a:ext cx="5029200" cy="228600"/>
          </a:xfrm>
          <a:prstGeom prst="rect">
            <a:avLst/>
          </a:prstGeom>
          <a:noFill/>
          <a:ln/>
        </p:spPr>
        <p:txBody>
          <a:bodyPr wrap="square" lIns="0" tIns="0" rIns="0" bIns="0" rtlCol="0" anchor="ctr"/>
          <a:lstStyle/>
          <a:p>
            <a:pPr>
              <a:lnSpc>
                <a:spcPct val="130000"/>
              </a:lnSpc>
            </a:pPr>
            <a:r>
              <a:rPr lang="en-US" sz="1200" b="1">
                <a:solidFill>
                  <a:srgbClr val="16A34A"/>
                </a:solidFill>
                <a:latin typeface="Sorts Mill Goudy" pitchFamily="34" charset="0"/>
                <a:ea typeface="Sorts Mill Goudy" pitchFamily="34" charset="-122"/>
                <a:cs typeface="Sorts Mill Goudy" pitchFamily="34" charset="-120"/>
              </a:rPr>
              <a:t>Benefit</a:t>
            </a:r>
            <a:endParaRPr lang="en-US" sz="1600" b="1"/>
          </a:p>
        </p:txBody>
      </p:sp>
      <p:sp>
        <p:nvSpPr>
          <p:cNvPr id="16" name="Text 14"/>
          <p:cNvSpPr/>
          <p:nvPr/>
        </p:nvSpPr>
        <p:spPr>
          <a:xfrm>
            <a:off x="723900" y="3848100"/>
            <a:ext cx="5019675" cy="381000"/>
          </a:xfrm>
          <a:prstGeom prst="rect">
            <a:avLst/>
          </a:prstGeom>
          <a:noFill/>
          <a:ln/>
        </p:spPr>
        <p:txBody>
          <a:bodyPr wrap="square" lIns="0" tIns="0" rIns="0" bIns="0" rtlCol="0" anchor="ctr"/>
          <a:lstStyle/>
          <a:p>
            <a:pPr>
              <a:lnSpc>
                <a:spcPct val="120000"/>
              </a:lnSpc>
            </a:pPr>
            <a:r>
              <a:rPr lang="en-US" sz="1100" b="1">
                <a:solidFill>
                  <a:srgbClr val="6B7280"/>
                </a:solidFill>
                <a:latin typeface="Sorts Mill Goudy"/>
                <a:ea typeface="Sorts Mill Goudy" pitchFamily="34" charset="-122"/>
                <a:cs typeface="Sorts Mill Goudy" pitchFamily="34" charset="-120"/>
              </a:rPr>
              <a:t>Increased robustness in unpredictable environments. Handling edge cases not in training data.</a:t>
            </a:r>
            <a:endParaRPr lang="en-US" sz="1100" b="1">
              <a:latin typeface="Sorts Mill Goudy"/>
              <a:ea typeface="Calibri"/>
              <a:cs typeface="Calibri"/>
            </a:endParaRPr>
          </a:p>
        </p:txBody>
      </p:sp>
      <p:sp>
        <p:nvSpPr>
          <p:cNvPr id="17" name="Shape 15"/>
          <p:cNvSpPr/>
          <p:nvPr/>
        </p:nvSpPr>
        <p:spPr>
          <a:xfrm>
            <a:off x="6229350" y="1028700"/>
            <a:ext cx="5581650" cy="5448300"/>
          </a:xfrm>
          <a:custGeom>
            <a:avLst/>
            <a:gdLst/>
            <a:ahLst/>
            <a:cxnLst/>
            <a:rect l="l" t="t" r="r" b="b"/>
            <a:pathLst>
              <a:path w="5581650" h="5448300">
                <a:moveTo>
                  <a:pt x="0" y="0"/>
                </a:moveTo>
                <a:lnTo>
                  <a:pt x="5581650" y="0"/>
                </a:lnTo>
                <a:lnTo>
                  <a:pt x="5581650" y="5448300"/>
                </a:lnTo>
                <a:lnTo>
                  <a:pt x="0" y="5448300"/>
                </a:lnTo>
                <a:lnTo>
                  <a:pt x="0" y="0"/>
                </a:lnTo>
                <a:close/>
              </a:path>
            </a:pathLst>
          </a:custGeom>
          <a:solidFill>
            <a:srgbClr val="F9FAFB"/>
          </a:solidFill>
          <a:ln/>
        </p:spPr>
        <p:txBody>
          <a:bodyPr/>
          <a:lstStyle/>
          <a:p>
            <a:endParaRPr lang="en-US" b="1"/>
          </a:p>
        </p:txBody>
      </p:sp>
      <p:sp>
        <p:nvSpPr>
          <p:cNvPr id="18" name="Shape 16"/>
          <p:cNvSpPr/>
          <p:nvPr/>
        </p:nvSpPr>
        <p:spPr>
          <a:xfrm>
            <a:off x="6229350" y="1028700"/>
            <a:ext cx="38100" cy="5448300"/>
          </a:xfrm>
          <a:custGeom>
            <a:avLst/>
            <a:gdLst/>
            <a:ahLst/>
            <a:cxnLst/>
            <a:rect l="l" t="t" r="r" b="b"/>
            <a:pathLst>
              <a:path w="38100" h="5448300">
                <a:moveTo>
                  <a:pt x="0" y="0"/>
                </a:moveTo>
                <a:lnTo>
                  <a:pt x="38100" y="0"/>
                </a:lnTo>
                <a:lnTo>
                  <a:pt x="38100" y="5448300"/>
                </a:lnTo>
                <a:lnTo>
                  <a:pt x="0" y="5448300"/>
                </a:lnTo>
                <a:lnTo>
                  <a:pt x="0" y="0"/>
                </a:lnTo>
                <a:close/>
              </a:path>
            </a:pathLst>
          </a:custGeom>
          <a:solidFill>
            <a:srgbClr val="8B0000"/>
          </a:solidFill>
          <a:ln/>
        </p:spPr>
        <p:txBody>
          <a:bodyPr/>
          <a:lstStyle/>
          <a:p>
            <a:endParaRPr lang="en-US" b="1"/>
          </a:p>
        </p:txBody>
      </p:sp>
      <p:sp>
        <p:nvSpPr>
          <p:cNvPr id="19" name="Text 17"/>
          <p:cNvSpPr/>
          <p:nvPr/>
        </p:nvSpPr>
        <p:spPr>
          <a:xfrm>
            <a:off x="6438900" y="1219200"/>
            <a:ext cx="52768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Surveillance Systems</a:t>
            </a:r>
            <a:endParaRPr lang="en-US" sz="1600" b="1"/>
          </a:p>
        </p:txBody>
      </p:sp>
      <p:sp>
        <p:nvSpPr>
          <p:cNvPr id="20" name="Text 18"/>
          <p:cNvSpPr/>
          <p:nvPr/>
        </p:nvSpPr>
        <p:spPr>
          <a:xfrm>
            <a:off x="6438900" y="1600200"/>
            <a:ext cx="52578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Can be asked to find specific individuals or objects:</a:t>
            </a:r>
            <a:endParaRPr lang="en-US" sz="1600" b="1"/>
          </a:p>
        </p:txBody>
      </p:sp>
      <p:sp>
        <p:nvSpPr>
          <p:cNvPr id="21" name="Shape 19"/>
          <p:cNvSpPr/>
          <p:nvPr/>
        </p:nvSpPr>
        <p:spPr>
          <a:xfrm>
            <a:off x="6438900" y="1943100"/>
            <a:ext cx="5181600" cy="419100"/>
          </a:xfrm>
          <a:custGeom>
            <a:avLst/>
            <a:gdLst/>
            <a:ahLst/>
            <a:cxnLst/>
            <a:rect l="l" t="t" r="r" b="b"/>
            <a:pathLst>
              <a:path w="5181600" h="419100">
                <a:moveTo>
                  <a:pt x="38100" y="0"/>
                </a:moveTo>
                <a:lnTo>
                  <a:pt x="5143500" y="0"/>
                </a:lnTo>
                <a:cubicBezTo>
                  <a:pt x="5164542" y="0"/>
                  <a:pt x="5181600" y="17058"/>
                  <a:pt x="5181600" y="38100"/>
                </a:cubicBezTo>
                <a:lnTo>
                  <a:pt x="5181600" y="381000"/>
                </a:lnTo>
                <a:cubicBezTo>
                  <a:pt x="5181600" y="402042"/>
                  <a:pt x="5164542" y="419100"/>
                  <a:pt x="5143500" y="419100"/>
                </a:cubicBezTo>
                <a:lnTo>
                  <a:pt x="38100" y="419100"/>
                </a:lnTo>
                <a:cubicBezTo>
                  <a:pt x="17058" y="419100"/>
                  <a:pt x="0" y="402042"/>
                  <a:pt x="0" y="381000"/>
                </a:cubicBezTo>
                <a:lnTo>
                  <a:pt x="0" y="38100"/>
                </a:lnTo>
                <a:cubicBezTo>
                  <a:pt x="0" y="17072"/>
                  <a:pt x="17072" y="0"/>
                  <a:pt x="38100" y="0"/>
                </a:cubicBezTo>
                <a:close/>
              </a:path>
            </a:pathLst>
          </a:custGeom>
          <a:solidFill>
            <a:srgbClr val="F3F4F6"/>
          </a:solidFill>
          <a:ln/>
        </p:spPr>
        <p:txBody>
          <a:bodyPr/>
          <a:lstStyle/>
          <a:p>
            <a:endParaRPr lang="en-US" b="1"/>
          </a:p>
        </p:txBody>
      </p:sp>
      <p:sp>
        <p:nvSpPr>
          <p:cNvPr id="22" name="Text 20"/>
          <p:cNvSpPr/>
          <p:nvPr/>
        </p:nvSpPr>
        <p:spPr>
          <a:xfrm>
            <a:off x="6553200" y="2057400"/>
            <a:ext cx="5019675" cy="190500"/>
          </a:xfrm>
          <a:prstGeom prst="rect">
            <a:avLst/>
          </a:prstGeom>
          <a:noFill/>
          <a:ln/>
        </p:spPr>
        <p:txBody>
          <a:bodyPr wrap="square" lIns="0" tIns="0" rIns="0" bIns="0" rtlCol="0" anchor="ctr"/>
          <a:lstStyle/>
          <a:p>
            <a:pPr>
              <a:lnSpc>
                <a:spcPct val="120000"/>
              </a:lnSpc>
            </a:pPr>
            <a:r>
              <a:rPr lang="en-US" sz="1050" b="1">
                <a:solidFill>
                  <a:srgbClr val="1F2937"/>
                </a:solidFill>
                <a:latin typeface="MiSans" pitchFamily="34" charset="0"/>
                <a:ea typeface="MiSans" pitchFamily="34" charset="-122"/>
                <a:cs typeface="MiSans" pitchFamily="34" charset="-120"/>
              </a:rPr>
              <a:t>"Find a person in a red jacket carrying a black bag"</a:t>
            </a:r>
            <a:endParaRPr lang="en-US" sz="1600" b="1"/>
          </a:p>
        </p:txBody>
      </p:sp>
      <p:sp>
        <p:nvSpPr>
          <p:cNvPr id="23" name="Text 21"/>
          <p:cNvSpPr/>
          <p:nvPr/>
        </p:nvSpPr>
        <p:spPr>
          <a:xfrm>
            <a:off x="6438900" y="2476500"/>
            <a:ext cx="5257800" cy="457200"/>
          </a:xfrm>
          <a:prstGeom prst="rect">
            <a:avLst/>
          </a:prstGeom>
          <a:noFill/>
          <a:ln/>
        </p:spPr>
        <p:txBody>
          <a:bodyPr wrap="square" lIns="0" tIns="0" rIns="0" bIns="0" rtlCol="0" anchor="ctr"/>
          <a:lstStyle/>
          <a:p>
            <a:pPr>
              <a:lnSpc>
                <a:spcPct val="130000"/>
              </a:lnSpc>
            </a:pPr>
            <a:r>
              <a:rPr lang="en-US" sz="1400" b="1">
                <a:solidFill>
                  <a:srgbClr val="6B7280"/>
                </a:solidFill>
                <a:latin typeface="Sorts Mill Goudy"/>
                <a:ea typeface="Sorts Mill Goudy" pitchFamily="34" charset="-122"/>
                <a:cs typeface="Sorts Mill Goudy" pitchFamily="34" charset="-120"/>
              </a:rPr>
              <a:t>System locates them among many cameras, enabling natural language search across video feeds.</a:t>
            </a:r>
            <a:endParaRPr lang="en-US" sz="1400" b="1">
              <a:latin typeface="Sorts Mill Goudy"/>
              <a:ea typeface="Calibri"/>
              <a:cs typeface="Calibri"/>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Applications: Medical Imaging &amp; Accessibility</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5448300"/>
          </a:xfrm>
          <a:custGeom>
            <a:avLst/>
            <a:gdLst/>
            <a:ahLst/>
            <a:cxnLst/>
            <a:rect l="l" t="t" r="r" b="b"/>
            <a:pathLst>
              <a:path w="5581650" h="5448300">
                <a:moveTo>
                  <a:pt x="0" y="0"/>
                </a:moveTo>
                <a:lnTo>
                  <a:pt x="5581650" y="0"/>
                </a:lnTo>
                <a:lnTo>
                  <a:pt x="5581650" y="5448300"/>
                </a:lnTo>
                <a:lnTo>
                  <a:pt x="0" y="54483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5448300"/>
          </a:xfrm>
          <a:custGeom>
            <a:avLst/>
            <a:gdLst/>
            <a:ahLst/>
            <a:cxnLst/>
            <a:rect l="l" t="t" r="r" b="b"/>
            <a:pathLst>
              <a:path w="38100" h="5448300">
                <a:moveTo>
                  <a:pt x="0" y="0"/>
                </a:moveTo>
                <a:lnTo>
                  <a:pt x="38100" y="0"/>
                </a:lnTo>
                <a:lnTo>
                  <a:pt x="38100" y="5448300"/>
                </a:lnTo>
                <a:lnTo>
                  <a:pt x="0" y="5448300"/>
                </a:lnTo>
                <a:lnTo>
                  <a:pt x="0" y="0"/>
                </a:lnTo>
                <a:close/>
              </a:path>
            </a:pathLst>
          </a:custGeom>
          <a:solidFill>
            <a:srgbClr val="8B0000"/>
          </a:solidFill>
          <a:ln/>
        </p:spPr>
        <p:txBody>
          <a:bodyPr/>
          <a:lstStyle/>
          <a:p>
            <a:endParaRPr lang="en-US" b="1"/>
          </a:p>
        </p:txBody>
      </p:sp>
      <p:sp>
        <p:nvSpPr>
          <p:cNvPr id="6" name="Text 4"/>
          <p:cNvSpPr/>
          <p:nvPr/>
        </p:nvSpPr>
        <p:spPr>
          <a:xfrm>
            <a:off x="609600" y="1219200"/>
            <a:ext cx="52768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Medical Imaging</a:t>
            </a:r>
            <a:endParaRPr lang="en-US" sz="1600" b="1"/>
          </a:p>
        </p:txBody>
      </p:sp>
      <p:sp>
        <p:nvSpPr>
          <p:cNvPr id="7" name="Text 5"/>
          <p:cNvSpPr/>
          <p:nvPr/>
        </p:nvSpPr>
        <p:spPr>
          <a:xfrm>
            <a:off x="609600" y="1600200"/>
            <a:ext cx="52578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Doctors can query algorithms with natural language:</a:t>
            </a:r>
            <a:endParaRPr lang="en-US" sz="1600" b="1"/>
          </a:p>
        </p:txBody>
      </p:sp>
      <p:sp>
        <p:nvSpPr>
          <p:cNvPr id="8" name="Shape 6"/>
          <p:cNvSpPr/>
          <p:nvPr/>
        </p:nvSpPr>
        <p:spPr>
          <a:xfrm>
            <a:off x="609600" y="1943100"/>
            <a:ext cx="5181600" cy="419100"/>
          </a:xfrm>
          <a:custGeom>
            <a:avLst/>
            <a:gdLst/>
            <a:ahLst/>
            <a:cxnLst/>
            <a:rect l="l" t="t" r="r" b="b"/>
            <a:pathLst>
              <a:path w="5181600" h="419100">
                <a:moveTo>
                  <a:pt x="38100" y="0"/>
                </a:moveTo>
                <a:lnTo>
                  <a:pt x="5143500" y="0"/>
                </a:lnTo>
                <a:cubicBezTo>
                  <a:pt x="5164542" y="0"/>
                  <a:pt x="5181600" y="17058"/>
                  <a:pt x="5181600" y="38100"/>
                </a:cubicBezTo>
                <a:lnTo>
                  <a:pt x="5181600" y="381000"/>
                </a:lnTo>
                <a:cubicBezTo>
                  <a:pt x="5181600" y="402042"/>
                  <a:pt x="5164542" y="419100"/>
                  <a:pt x="5143500" y="419100"/>
                </a:cubicBezTo>
                <a:lnTo>
                  <a:pt x="38100" y="419100"/>
                </a:lnTo>
                <a:cubicBezTo>
                  <a:pt x="17058" y="419100"/>
                  <a:pt x="0" y="402042"/>
                  <a:pt x="0" y="381000"/>
                </a:cubicBezTo>
                <a:lnTo>
                  <a:pt x="0" y="38100"/>
                </a:lnTo>
                <a:cubicBezTo>
                  <a:pt x="0" y="17072"/>
                  <a:pt x="17072" y="0"/>
                  <a:pt x="38100" y="0"/>
                </a:cubicBezTo>
                <a:close/>
              </a:path>
            </a:pathLst>
          </a:custGeom>
          <a:solidFill>
            <a:srgbClr val="F3F4F6"/>
          </a:solidFill>
          <a:ln/>
        </p:spPr>
        <p:txBody>
          <a:bodyPr/>
          <a:lstStyle/>
          <a:p>
            <a:endParaRPr lang="en-US" b="1"/>
          </a:p>
        </p:txBody>
      </p:sp>
      <p:sp>
        <p:nvSpPr>
          <p:cNvPr id="9" name="Text 7"/>
          <p:cNvSpPr/>
          <p:nvPr/>
        </p:nvSpPr>
        <p:spPr>
          <a:xfrm>
            <a:off x="723900" y="2057400"/>
            <a:ext cx="5019675" cy="190500"/>
          </a:xfrm>
          <a:prstGeom prst="rect">
            <a:avLst/>
          </a:prstGeom>
          <a:noFill/>
          <a:ln/>
        </p:spPr>
        <p:txBody>
          <a:bodyPr wrap="square" lIns="0" tIns="0" rIns="0" bIns="0" rtlCol="0" anchor="ctr"/>
          <a:lstStyle/>
          <a:p>
            <a:pPr>
              <a:lnSpc>
                <a:spcPct val="120000"/>
              </a:lnSpc>
            </a:pPr>
            <a:r>
              <a:rPr lang="en-US" sz="1050" b="1">
                <a:solidFill>
                  <a:srgbClr val="1F2937"/>
                </a:solidFill>
                <a:latin typeface="MiSans" pitchFamily="34" charset="0"/>
                <a:ea typeface="MiSans" pitchFamily="34" charset="-122"/>
                <a:cs typeface="MiSans" pitchFamily="34" charset="-120"/>
              </a:rPr>
              <a:t>"Highlight any signs of tumor in this MRI"</a:t>
            </a:r>
            <a:endParaRPr lang="en-US" sz="1600" b="1"/>
          </a:p>
        </p:txBody>
      </p:sp>
      <p:sp>
        <p:nvSpPr>
          <p:cNvPr id="10" name="Text 8"/>
          <p:cNvSpPr/>
          <p:nvPr/>
        </p:nvSpPr>
        <p:spPr>
          <a:xfrm>
            <a:off x="609600" y="2476500"/>
            <a:ext cx="5257800" cy="6858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The model can be trained to ground descriptive pathology terms (like "lesion with irregular border"), accelerating diagnosis by pointing radiologists to candidate regions of interest.</a:t>
            </a:r>
            <a:endParaRPr lang="en-US" sz="1600" b="1"/>
          </a:p>
        </p:txBody>
      </p:sp>
      <p:sp>
        <p:nvSpPr>
          <p:cNvPr id="11" name="Shape 9"/>
          <p:cNvSpPr/>
          <p:nvPr/>
        </p:nvSpPr>
        <p:spPr>
          <a:xfrm>
            <a:off x="6229350" y="1028700"/>
            <a:ext cx="5581650" cy="5448300"/>
          </a:xfrm>
          <a:custGeom>
            <a:avLst/>
            <a:gdLst/>
            <a:ahLst/>
            <a:cxnLst/>
            <a:rect l="l" t="t" r="r" b="b"/>
            <a:pathLst>
              <a:path w="5581650" h="5448300">
                <a:moveTo>
                  <a:pt x="0" y="0"/>
                </a:moveTo>
                <a:lnTo>
                  <a:pt x="5581650" y="0"/>
                </a:lnTo>
                <a:lnTo>
                  <a:pt x="5581650" y="5448300"/>
                </a:lnTo>
                <a:lnTo>
                  <a:pt x="0" y="5448300"/>
                </a:lnTo>
                <a:lnTo>
                  <a:pt x="0" y="0"/>
                </a:lnTo>
                <a:close/>
              </a:path>
            </a:pathLst>
          </a:custGeom>
          <a:solidFill>
            <a:srgbClr val="F9FAFB"/>
          </a:solidFill>
          <a:ln/>
        </p:spPr>
        <p:txBody>
          <a:bodyPr/>
          <a:lstStyle/>
          <a:p>
            <a:endParaRPr lang="en-US" b="1"/>
          </a:p>
        </p:txBody>
      </p:sp>
      <p:sp>
        <p:nvSpPr>
          <p:cNvPr id="12" name="Shape 10"/>
          <p:cNvSpPr/>
          <p:nvPr/>
        </p:nvSpPr>
        <p:spPr>
          <a:xfrm>
            <a:off x="6229350" y="1028700"/>
            <a:ext cx="38100" cy="5448300"/>
          </a:xfrm>
          <a:custGeom>
            <a:avLst/>
            <a:gdLst/>
            <a:ahLst/>
            <a:cxnLst/>
            <a:rect l="l" t="t" r="r" b="b"/>
            <a:pathLst>
              <a:path w="38100" h="5448300">
                <a:moveTo>
                  <a:pt x="0" y="0"/>
                </a:moveTo>
                <a:lnTo>
                  <a:pt x="38100" y="0"/>
                </a:lnTo>
                <a:lnTo>
                  <a:pt x="38100" y="5448300"/>
                </a:lnTo>
                <a:lnTo>
                  <a:pt x="0" y="5448300"/>
                </a:lnTo>
                <a:lnTo>
                  <a:pt x="0" y="0"/>
                </a:lnTo>
                <a:close/>
              </a:path>
            </a:pathLst>
          </a:custGeom>
          <a:solidFill>
            <a:srgbClr val="8B0000"/>
          </a:solidFill>
          <a:ln/>
        </p:spPr>
        <p:txBody>
          <a:bodyPr/>
          <a:lstStyle/>
          <a:p>
            <a:endParaRPr lang="en-US" b="1"/>
          </a:p>
        </p:txBody>
      </p:sp>
      <p:sp>
        <p:nvSpPr>
          <p:cNvPr id="13" name="Text 11"/>
          <p:cNvSpPr/>
          <p:nvPr/>
        </p:nvSpPr>
        <p:spPr>
          <a:xfrm>
            <a:off x="6438900" y="1219200"/>
            <a:ext cx="52768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Assistive Technology</a:t>
            </a:r>
            <a:endParaRPr lang="en-US" sz="1600" b="1"/>
          </a:p>
        </p:txBody>
      </p:sp>
      <p:sp>
        <p:nvSpPr>
          <p:cNvPr id="14" name="Text 12"/>
          <p:cNvSpPr/>
          <p:nvPr/>
        </p:nvSpPr>
        <p:spPr>
          <a:xfrm>
            <a:off x="6438900" y="1600200"/>
            <a:ext cx="52578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For visually impaired users, grounded models power assistive tech:</a:t>
            </a:r>
            <a:endParaRPr lang="en-US" sz="1600" b="1"/>
          </a:p>
        </p:txBody>
      </p:sp>
      <p:sp>
        <p:nvSpPr>
          <p:cNvPr id="15" name="Shape 13"/>
          <p:cNvSpPr/>
          <p:nvPr/>
        </p:nvSpPr>
        <p:spPr>
          <a:xfrm>
            <a:off x="6438900" y="1943100"/>
            <a:ext cx="5181600" cy="876300"/>
          </a:xfrm>
          <a:custGeom>
            <a:avLst/>
            <a:gdLst/>
            <a:ahLst/>
            <a:cxnLst/>
            <a:rect l="l" t="t" r="r" b="b"/>
            <a:pathLst>
              <a:path w="5181600" h="876300">
                <a:moveTo>
                  <a:pt x="38102" y="0"/>
                </a:moveTo>
                <a:lnTo>
                  <a:pt x="5143498" y="0"/>
                </a:lnTo>
                <a:cubicBezTo>
                  <a:pt x="5164541" y="0"/>
                  <a:pt x="5181600" y="17059"/>
                  <a:pt x="5181600" y="38102"/>
                </a:cubicBezTo>
                <a:lnTo>
                  <a:pt x="5181600" y="838198"/>
                </a:lnTo>
                <a:cubicBezTo>
                  <a:pt x="5181600" y="859241"/>
                  <a:pt x="5164541" y="876300"/>
                  <a:pt x="5143498" y="876300"/>
                </a:cubicBezTo>
                <a:lnTo>
                  <a:pt x="38102" y="876300"/>
                </a:lnTo>
                <a:cubicBezTo>
                  <a:pt x="17059" y="876300"/>
                  <a:pt x="0" y="859241"/>
                  <a:pt x="0" y="838198"/>
                </a:cubicBezTo>
                <a:lnTo>
                  <a:pt x="0" y="38102"/>
                </a:lnTo>
                <a:cubicBezTo>
                  <a:pt x="0" y="17073"/>
                  <a:pt x="17073" y="0"/>
                  <a:pt x="38102" y="0"/>
                </a:cubicBezTo>
                <a:close/>
              </a:path>
            </a:pathLst>
          </a:custGeom>
          <a:solidFill>
            <a:srgbClr val="F3F4F6"/>
          </a:solidFill>
          <a:ln/>
        </p:spPr>
        <p:txBody>
          <a:bodyPr/>
          <a:lstStyle/>
          <a:p>
            <a:endParaRPr lang="en-US" b="1"/>
          </a:p>
        </p:txBody>
      </p:sp>
      <p:sp>
        <p:nvSpPr>
          <p:cNvPr id="16" name="Text 14"/>
          <p:cNvSpPr/>
          <p:nvPr/>
        </p:nvSpPr>
        <p:spPr>
          <a:xfrm>
            <a:off x="6553200" y="2057400"/>
            <a:ext cx="5019675" cy="190500"/>
          </a:xfrm>
          <a:prstGeom prst="rect">
            <a:avLst/>
          </a:prstGeom>
          <a:noFill/>
          <a:ln/>
        </p:spPr>
        <p:txBody>
          <a:bodyPr wrap="square" lIns="0" tIns="0" rIns="0" bIns="0" rtlCol="0" anchor="ctr"/>
          <a:lstStyle/>
          <a:p>
            <a:pPr>
              <a:lnSpc>
                <a:spcPct val="120000"/>
              </a:lnSpc>
            </a:pPr>
            <a:r>
              <a:rPr lang="en-US" sz="1050" b="1">
                <a:solidFill>
                  <a:srgbClr val="1F2937"/>
                </a:solidFill>
                <a:latin typeface="Sorts Mill Goudy" pitchFamily="34" charset="0"/>
                <a:ea typeface="Sorts Mill Goudy" pitchFamily="34" charset="-122"/>
                <a:cs typeface="Sorts Mill Goudy" pitchFamily="34" charset="-120"/>
              </a:rPr>
              <a:t>Example Query: "Where are the exit doors in this room?"</a:t>
            </a:r>
            <a:endParaRPr lang="en-US" sz="1600" b="1"/>
          </a:p>
        </p:txBody>
      </p:sp>
      <p:sp>
        <p:nvSpPr>
          <p:cNvPr id="17" name="Text 15"/>
          <p:cNvSpPr/>
          <p:nvPr/>
        </p:nvSpPr>
        <p:spPr>
          <a:xfrm>
            <a:off x="6553200" y="2324100"/>
            <a:ext cx="5019675" cy="381000"/>
          </a:xfrm>
          <a:prstGeom prst="rect">
            <a:avLst/>
          </a:prstGeom>
          <a:noFill/>
          <a:ln/>
        </p:spPr>
        <p:txBody>
          <a:bodyPr wrap="square" lIns="0" tIns="0" rIns="0" bIns="0" rtlCol="0" anchor="ctr"/>
          <a:lstStyle/>
          <a:p>
            <a:pPr>
              <a:lnSpc>
                <a:spcPct val="120000"/>
              </a:lnSpc>
            </a:pPr>
            <a:r>
              <a:rPr lang="en-US" sz="1050" b="1">
                <a:solidFill>
                  <a:srgbClr val="1F2937"/>
                </a:solidFill>
                <a:latin typeface="Sorts Mill Goudy" pitchFamily="34" charset="0"/>
                <a:ea typeface="Sorts Mill Goudy" pitchFamily="34" charset="-122"/>
                <a:cs typeface="Sorts Mill Goudy" pitchFamily="34" charset="-120"/>
              </a:rPr>
              <a:t>Output: System identifies and provides haptic feedback or sound localized to object direction</a:t>
            </a:r>
            <a:endParaRPr lang="en-US" sz="1600" b="1"/>
          </a:p>
        </p:txBody>
      </p:sp>
      <p:sp>
        <p:nvSpPr>
          <p:cNvPr id="18" name="Text 16"/>
          <p:cNvSpPr/>
          <p:nvPr/>
        </p:nvSpPr>
        <p:spPr>
          <a:xfrm>
            <a:off x="6438900" y="2933700"/>
            <a:ext cx="5257800" cy="4572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Image descriptions can be enriched with location: "There is a cup on the table [at the center]"</a:t>
            </a:r>
            <a:endParaRPr lang="en-US" sz="1600" b="1"/>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16A3F9-4359-3C49-A039-FC2236A7FEE9}"/>
              </a:ext>
            </a:extLst>
          </p:cNvPr>
          <p:cNvPicPr>
            <a:picLocks noChangeAspect="1"/>
          </p:cNvPicPr>
          <p:nvPr/>
        </p:nvPicPr>
        <p:blipFill>
          <a:blip r:embed="rId3"/>
          <a:srcRect l="6470" t="6344" r="3333" b="340"/>
          <a:stretch>
            <a:fillRect/>
          </a:stretch>
        </p:blipFill>
        <p:spPr>
          <a:xfrm>
            <a:off x="1554480" y="83820"/>
            <a:ext cx="6461767" cy="6687442"/>
          </a:xfrm>
          <a:prstGeom prst="rect">
            <a:avLst/>
          </a:prstGeom>
        </p:spPr>
      </p:pic>
    </p:spTree>
    <p:extLst>
      <p:ext uri="{BB962C8B-B14F-4D97-AF65-F5344CB8AC3E}">
        <p14:creationId xmlns:p14="http://schemas.microsoft.com/office/powerpoint/2010/main" val="29384243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Live Demo Considerations</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1943100"/>
          </a:xfrm>
          <a:custGeom>
            <a:avLst/>
            <a:gdLst/>
            <a:ahLst/>
            <a:cxnLst/>
            <a:rect l="l" t="t" r="r" b="b"/>
            <a:pathLst>
              <a:path w="5581650" h="1943100">
                <a:moveTo>
                  <a:pt x="0" y="0"/>
                </a:moveTo>
                <a:lnTo>
                  <a:pt x="5581650" y="0"/>
                </a:lnTo>
                <a:lnTo>
                  <a:pt x="5581650" y="1943100"/>
                </a:lnTo>
                <a:lnTo>
                  <a:pt x="0" y="19431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1943100"/>
          </a:xfrm>
          <a:custGeom>
            <a:avLst/>
            <a:gdLst/>
            <a:ahLst/>
            <a:cxnLst/>
            <a:rect l="l" t="t" r="r" b="b"/>
            <a:pathLst>
              <a:path w="38100" h="1943100">
                <a:moveTo>
                  <a:pt x="0" y="0"/>
                </a:moveTo>
                <a:lnTo>
                  <a:pt x="38100" y="0"/>
                </a:lnTo>
                <a:lnTo>
                  <a:pt x="38100" y="1943100"/>
                </a:lnTo>
                <a:lnTo>
                  <a:pt x="0" y="1943100"/>
                </a:lnTo>
                <a:lnTo>
                  <a:pt x="0" y="0"/>
                </a:lnTo>
                <a:close/>
              </a:path>
            </a:pathLst>
          </a:custGeom>
          <a:solidFill>
            <a:srgbClr val="8B0000"/>
          </a:solidFill>
          <a:ln/>
        </p:spPr>
        <p:txBody>
          <a:bodyPr/>
          <a:lstStyle/>
          <a:p>
            <a:endParaRPr lang="en-US" b="1"/>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Online Resources</a:t>
            </a:r>
            <a:endParaRPr lang="en-US" sz="1600" b="1"/>
          </a:p>
        </p:txBody>
      </p:sp>
      <p:sp>
        <p:nvSpPr>
          <p:cNvPr id="7" name="Text 5"/>
          <p:cNvSpPr/>
          <p:nvPr/>
        </p:nvSpPr>
        <p:spPr>
          <a:xfrm>
            <a:off x="571500" y="1524000"/>
            <a:ext cx="5334000" cy="4572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Numerous online demos and Colab notebooks exist that let you try these models without deep technical background:</a:t>
            </a:r>
            <a:endParaRPr lang="en-US" sz="1600" b="1"/>
          </a:p>
        </p:txBody>
      </p:sp>
      <p:sp>
        <p:nvSpPr>
          <p:cNvPr id="8" name="Text 6"/>
          <p:cNvSpPr/>
          <p:nvPr/>
        </p:nvSpPr>
        <p:spPr>
          <a:xfrm>
            <a:off x="571500" y="2057400"/>
            <a:ext cx="53340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 </a:t>
            </a:r>
            <a:r>
              <a:rPr lang="en-US" sz="1200" b="1" err="1">
                <a:solidFill>
                  <a:srgbClr val="6B7280"/>
                </a:solidFill>
                <a:latin typeface="Sorts Mill Goudy" pitchFamily="34" charset="0"/>
                <a:ea typeface="Sorts Mill Goudy" pitchFamily="34" charset="-122"/>
                <a:cs typeface="Sorts Mill Goudy" pitchFamily="34" charset="-120"/>
              </a:rPr>
              <a:t>HuggingFace</a:t>
            </a:r>
            <a:r>
              <a:rPr lang="en-US" sz="1200" b="1">
                <a:solidFill>
                  <a:srgbClr val="6B7280"/>
                </a:solidFill>
                <a:latin typeface="Sorts Mill Goudy" pitchFamily="34" charset="0"/>
                <a:ea typeface="Sorts Mill Goudy" pitchFamily="34" charset="-122"/>
                <a:cs typeface="Sorts Mill Goudy" pitchFamily="34" charset="-120"/>
              </a:rPr>
              <a:t> demo of </a:t>
            </a:r>
            <a:r>
              <a:rPr lang="en-US" sz="1200" b="1" err="1">
                <a:solidFill>
                  <a:srgbClr val="6B7280"/>
                </a:solidFill>
                <a:latin typeface="Sorts Mill Goudy" pitchFamily="34" charset="0"/>
                <a:ea typeface="Sorts Mill Goudy" pitchFamily="34" charset="-122"/>
                <a:cs typeface="Sorts Mill Goudy" pitchFamily="34" charset="-120"/>
              </a:rPr>
              <a:t>GroundingDINO</a:t>
            </a:r>
            <a:endParaRPr lang="en-US" sz="1600" b="1"/>
          </a:p>
        </p:txBody>
      </p:sp>
      <p:sp>
        <p:nvSpPr>
          <p:cNvPr id="9" name="Text 7"/>
          <p:cNvSpPr/>
          <p:nvPr/>
        </p:nvSpPr>
        <p:spPr>
          <a:xfrm>
            <a:off x="571500" y="2324100"/>
            <a:ext cx="53340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 Grounded-SAM demo</a:t>
            </a:r>
            <a:endParaRPr lang="en-US" sz="1600" b="1"/>
          </a:p>
        </p:txBody>
      </p:sp>
      <p:sp>
        <p:nvSpPr>
          <p:cNvPr id="10" name="Text 8"/>
          <p:cNvSpPr/>
          <p:nvPr/>
        </p:nvSpPr>
        <p:spPr>
          <a:xfrm>
            <a:off x="571500" y="2590800"/>
            <a:ext cx="53340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 Interactive notebooks with pre-loaded examples</a:t>
            </a:r>
            <a:endParaRPr lang="en-US" sz="1600" b="1"/>
          </a:p>
        </p:txBody>
      </p:sp>
      <p:sp>
        <p:nvSpPr>
          <p:cNvPr id="11" name="Shape 9"/>
          <p:cNvSpPr/>
          <p:nvPr/>
        </p:nvSpPr>
        <p:spPr>
          <a:xfrm>
            <a:off x="400050" y="3124200"/>
            <a:ext cx="5581650" cy="1981200"/>
          </a:xfrm>
          <a:custGeom>
            <a:avLst/>
            <a:gdLst/>
            <a:ahLst/>
            <a:cxnLst/>
            <a:rect l="l" t="t" r="r" b="b"/>
            <a:pathLst>
              <a:path w="5581650" h="1981200">
                <a:moveTo>
                  <a:pt x="0" y="0"/>
                </a:moveTo>
                <a:lnTo>
                  <a:pt x="5581650" y="0"/>
                </a:lnTo>
                <a:lnTo>
                  <a:pt x="5581650" y="1981200"/>
                </a:lnTo>
                <a:lnTo>
                  <a:pt x="0" y="1981200"/>
                </a:lnTo>
                <a:lnTo>
                  <a:pt x="0" y="0"/>
                </a:lnTo>
                <a:close/>
              </a:path>
            </a:pathLst>
          </a:custGeom>
          <a:solidFill>
            <a:srgbClr val="F9FAFB"/>
          </a:solidFill>
          <a:ln/>
        </p:spPr>
        <p:txBody>
          <a:bodyPr/>
          <a:lstStyle/>
          <a:p>
            <a:endParaRPr lang="en-US" b="1"/>
          </a:p>
        </p:txBody>
      </p:sp>
      <p:sp>
        <p:nvSpPr>
          <p:cNvPr id="12" name="Shape 10"/>
          <p:cNvSpPr/>
          <p:nvPr/>
        </p:nvSpPr>
        <p:spPr>
          <a:xfrm>
            <a:off x="400050" y="3124200"/>
            <a:ext cx="38100" cy="1981200"/>
          </a:xfrm>
          <a:custGeom>
            <a:avLst/>
            <a:gdLst/>
            <a:ahLst/>
            <a:cxnLst/>
            <a:rect l="l" t="t" r="r" b="b"/>
            <a:pathLst>
              <a:path w="38100" h="1981200">
                <a:moveTo>
                  <a:pt x="0" y="0"/>
                </a:moveTo>
                <a:lnTo>
                  <a:pt x="38100" y="0"/>
                </a:lnTo>
                <a:lnTo>
                  <a:pt x="38100" y="1981200"/>
                </a:lnTo>
                <a:lnTo>
                  <a:pt x="0" y="1981200"/>
                </a:lnTo>
                <a:lnTo>
                  <a:pt x="0" y="0"/>
                </a:lnTo>
                <a:close/>
              </a:path>
            </a:pathLst>
          </a:custGeom>
          <a:solidFill>
            <a:srgbClr val="8B0000"/>
          </a:solidFill>
          <a:ln/>
        </p:spPr>
        <p:txBody>
          <a:bodyPr/>
          <a:lstStyle/>
          <a:p>
            <a:endParaRPr lang="en-US" b="1"/>
          </a:p>
        </p:txBody>
      </p:sp>
      <p:sp>
        <p:nvSpPr>
          <p:cNvPr id="13" name="Text 11"/>
          <p:cNvSpPr/>
          <p:nvPr/>
        </p:nvSpPr>
        <p:spPr>
          <a:xfrm>
            <a:off x="571500" y="32766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Live Demo Suggestions</a:t>
            </a:r>
            <a:endParaRPr lang="en-US" sz="1600" b="1"/>
          </a:p>
        </p:txBody>
      </p:sp>
      <p:sp>
        <p:nvSpPr>
          <p:cNvPr id="14" name="Text 12"/>
          <p:cNvSpPr/>
          <p:nvPr/>
        </p:nvSpPr>
        <p:spPr>
          <a:xfrm>
            <a:off x="571500" y="3619500"/>
            <a:ext cx="53340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For the lecture, it might be engaging to do a live demo:</a:t>
            </a:r>
            <a:endParaRPr lang="en-US" sz="1600" b="1"/>
          </a:p>
        </p:txBody>
      </p:sp>
      <p:sp>
        <p:nvSpPr>
          <p:cNvPr id="15" name="Text 13"/>
          <p:cNvSpPr/>
          <p:nvPr/>
        </p:nvSpPr>
        <p:spPr>
          <a:xfrm>
            <a:off x="571500" y="3924300"/>
            <a:ext cx="53340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 Show an image on the slides</a:t>
            </a:r>
            <a:endParaRPr lang="en-US" sz="1600" b="1"/>
          </a:p>
        </p:txBody>
      </p:sp>
      <p:sp>
        <p:nvSpPr>
          <p:cNvPr id="16" name="Text 14"/>
          <p:cNvSpPr/>
          <p:nvPr/>
        </p:nvSpPr>
        <p:spPr>
          <a:xfrm>
            <a:off x="571500" y="4191000"/>
            <a:ext cx="53340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 Ask the audience for a phrase to ground</a:t>
            </a:r>
            <a:endParaRPr lang="en-US" sz="1600" b="1"/>
          </a:p>
        </p:txBody>
      </p:sp>
      <p:sp>
        <p:nvSpPr>
          <p:cNvPr id="17" name="Text 15"/>
          <p:cNvSpPr/>
          <p:nvPr/>
        </p:nvSpPr>
        <p:spPr>
          <a:xfrm>
            <a:off x="571500" y="4457700"/>
            <a:ext cx="53340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 Run </a:t>
            </a:r>
            <a:r>
              <a:rPr lang="en-US" sz="1200" b="1" err="1">
                <a:solidFill>
                  <a:srgbClr val="6B7280"/>
                </a:solidFill>
                <a:latin typeface="Sorts Mill Goudy" pitchFamily="34" charset="0"/>
                <a:ea typeface="Sorts Mill Goudy" pitchFamily="34" charset="-122"/>
                <a:cs typeface="Sorts Mill Goudy" pitchFamily="34" charset="-120"/>
              </a:rPr>
              <a:t>GroundingDINO+SAM</a:t>
            </a:r>
            <a:r>
              <a:rPr lang="en-US" sz="1200" b="1">
                <a:solidFill>
                  <a:srgbClr val="6B7280"/>
                </a:solidFill>
                <a:latin typeface="Sorts Mill Goudy" pitchFamily="34" charset="0"/>
                <a:ea typeface="Sorts Mill Goudy" pitchFamily="34" charset="-122"/>
                <a:cs typeface="Sorts Mill Goudy" pitchFamily="34" charset="-120"/>
              </a:rPr>
              <a:t> to visualize the result</a:t>
            </a:r>
            <a:endParaRPr lang="en-US" sz="1600" b="1"/>
          </a:p>
        </p:txBody>
      </p:sp>
      <p:sp>
        <p:nvSpPr>
          <p:cNvPr id="18" name="Text 16"/>
          <p:cNvSpPr/>
          <p:nvPr/>
        </p:nvSpPr>
        <p:spPr>
          <a:xfrm>
            <a:off x="571500" y="4762500"/>
            <a:ext cx="532447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(Perhaps prepare in advance to avoid technical issues)</a:t>
            </a:r>
            <a:endParaRPr lang="en-US" sz="1600" b="1"/>
          </a:p>
        </p:txBody>
      </p:sp>
      <p:sp>
        <p:nvSpPr>
          <p:cNvPr id="19" name="Shape 17"/>
          <p:cNvSpPr/>
          <p:nvPr/>
        </p:nvSpPr>
        <p:spPr>
          <a:xfrm>
            <a:off x="6229350" y="10287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a:ln/>
        </p:spPr>
        <p:txBody>
          <a:bodyPr/>
          <a:lstStyle/>
          <a:p>
            <a:endParaRPr lang="en-US" b="1"/>
          </a:p>
        </p:txBody>
      </p:sp>
      <p:sp>
        <p:nvSpPr>
          <p:cNvPr id="20" name="Shape 18"/>
          <p:cNvSpPr/>
          <p:nvPr/>
        </p:nvSpPr>
        <p:spPr>
          <a:xfrm>
            <a:off x="6229350" y="10287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a:ln/>
        </p:spPr>
        <p:txBody>
          <a:bodyPr/>
          <a:lstStyle/>
          <a:p>
            <a:endParaRPr lang="en-US" b="1"/>
          </a:p>
        </p:txBody>
      </p:sp>
      <p:sp>
        <p:nvSpPr>
          <p:cNvPr id="21" name="Text 19"/>
          <p:cNvSpPr/>
          <p:nvPr/>
        </p:nvSpPr>
        <p:spPr>
          <a:xfrm>
            <a:off x="64008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Interactive Exploration</a:t>
            </a:r>
            <a:endParaRPr lang="en-US" sz="1600" b="1"/>
          </a:p>
        </p:txBody>
      </p:sp>
      <p:sp>
        <p:nvSpPr>
          <p:cNvPr id="22" name="Text 20"/>
          <p:cNvSpPr/>
          <p:nvPr/>
        </p:nvSpPr>
        <p:spPr>
          <a:xfrm>
            <a:off x="6400800" y="1524000"/>
            <a:ext cx="5334000" cy="6858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Encourage students to explore these demos themselves – hands-on experience is invaluable for understanding how these models behave with different prompts and images.</a:t>
            </a:r>
            <a:endParaRPr lang="en-US" sz="1600" b="1"/>
          </a:p>
        </p:txBody>
      </p:sp>
      <p:grpSp>
        <p:nvGrpSpPr>
          <p:cNvPr id="28" name="Group 27">
            <a:extLst>
              <a:ext uri="{FF2B5EF4-FFF2-40B4-BE49-F238E27FC236}">
                <a16:creationId xmlns:a16="http://schemas.microsoft.com/office/drawing/2014/main" id="{B2175CB3-4D20-D0BE-5B5F-8E44879358E9}"/>
              </a:ext>
            </a:extLst>
          </p:cNvPr>
          <p:cNvGrpSpPr/>
          <p:nvPr/>
        </p:nvGrpSpPr>
        <p:grpSpPr>
          <a:xfrm>
            <a:off x="6708140" y="3421742"/>
            <a:ext cx="4645660" cy="2255520"/>
            <a:chOff x="6708140" y="3421742"/>
            <a:chExt cx="4645660" cy="2255520"/>
          </a:xfrm>
        </p:grpSpPr>
        <p:sp>
          <p:nvSpPr>
            <p:cNvPr id="23" name="Shape 21"/>
            <p:cNvSpPr/>
            <p:nvPr/>
          </p:nvSpPr>
          <p:spPr>
            <a:xfrm>
              <a:off x="6708140" y="3421742"/>
              <a:ext cx="4645660" cy="2255520"/>
            </a:xfrm>
            <a:custGeom>
              <a:avLst/>
              <a:gdLst/>
              <a:ahLst/>
              <a:cxnLst/>
              <a:rect l="l" t="t" r="r" b="b"/>
              <a:pathLst>
                <a:path w="5600700" h="3962400">
                  <a:moveTo>
                    <a:pt x="0" y="0"/>
                  </a:moveTo>
                  <a:lnTo>
                    <a:pt x="5600700" y="0"/>
                  </a:lnTo>
                  <a:lnTo>
                    <a:pt x="5600700" y="3962400"/>
                  </a:lnTo>
                  <a:lnTo>
                    <a:pt x="0" y="3962400"/>
                  </a:lnTo>
                  <a:lnTo>
                    <a:pt x="0" y="0"/>
                  </a:lnTo>
                  <a:close/>
                </a:path>
              </a:pathLst>
            </a:custGeom>
            <a:solidFill>
              <a:srgbClr val="F9FAFB"/>
            </a:solidFill>
            <a:ln/>
          </p:spPr>
          <p:txBody>
            <a:bodyPr/>
            <a:lstStyle/>
            <a:p>
              <a:endParaRPr lang="en-US" b="1"/>
            </a:p>
          </p:txBody>
        </p:sp>
        <p:sp>
          <p:nvSpPr>
            <p:cNvPr id="24" name="Shape 22"/>
            <p:cNvSpPr/>
            <p:nvPr/>
          </p:nvSpPr>
          <p:spPr>
            <a:xfrm>
              <a:off x="8724900" y="3619500"/>
              <a:ext cx="571500" cy="457200"/>
            </a:xfrm>
            <a:custGeom>
              <a:avLst/>
              <a:gdLst/>
              <a:ahLst/>
              <a:cxnLst/>
              <a:rect l="l" t="t" r="r" b="b"/>
              <a:pathLst>
                <a:path w="571500" h="457200">
                  <a:moveTo>
                    <a:pt x="57150" y="85725"/>
                  </a:moveTo>
                  <a:cubicBezTo>
                    <a:pt x="57150" y="54203"/>
                    <a:pt x="82778" y="28575"/>
                    <a:pt x="114300" y="28575"/>
                  </a:cubicBezTo>
                  <a:lnTo>
                    <a:pt x="457200" y="28575"/>
                  </a:lnTo>
                  <a:cubicBezTo>
                    <a:pt x="488722" y="28575"/>
                    <a:pt x="514350" y="54203"/>
                    <a:pt x="514350" y="85725"/>
                  </a:cubicBezTo>
                  <a:lnTo>
                    <a:pt x="514350" y="300038"/>
                  </a:lnTo>
                  <a:lnTo>
                    <a:pt x="457200" y="300038"/>
                  </a:lnTo>
                  <a:lnTo>
                    <a:pt x="457200" y="85725"/>
                  </a:lnTo>
                  <a:lnTo>
                    <a:pt x="114300" y="85725"/>
                  </a:lnTo>
                  <a:lnTo>
                    <a:pt x="114300" y="300038"/>
                  </a:lnTo>
                  <a:lnTo>
                    <a:pt x="57150" y="300038"/>
                  </a:lnTo>
                  <a:lnTo>
                    <a:pt x="57150" y="85725"/>
                  </a:lnTo>
                  <a:close/>
                  <a:moveTo>
                    <a:pt x="0" y="360045"/>
                  </a:moveTo>
                  <a:cubicBezTo>
                    <a:pt x="0" y="350580"/>
                    <a:pt x="7680" y="342900"/>
                    <a:pt x="17145" y="342900"/>
                  </a:cubicBezTo>
                  <a:lnTo>
                    <a:pt x="554355" y="342900"/>
                  </a:lnTo>
                  <a:cubicBezTo>
                    <a:pt x="563820" y="342900"/>
                    <a:pt x="571500" y="350580"/>
                    <a:pt x="571500" y="360045"/>
                  </a:cubicBezTo>
                  <a:cubicBezTo>
                    <a:pt x="571500" y="397907"/>
                    <a:pt x="540782" y="428625"/>
                    <a:pt x="502920" y="428625"/>
                  </a:cubicBezTo>
                  <a:lnTo>
                    <a:pt x="68580" y="428625"/>
                  </a:lnTo>
                  <a:cubicBezTo>
                    <a:pt x="30718" y="428625"/>
                    <a:pt x="0" y="397907"/>
                    <a:pt x="0" y="360045"/>
                  </a:cubicBezTo>
                  <a:close/>
                  <a:moveTo>
                    <a:pt x="250924" y="186630"/>
                  </a:moveTo>
                  <a:lnTo>
                    <a:pt x="223242" y="214313"/>
                  </a:lnTo>
                  <a:lnTo>
                    <a:pt x="250924" y="241995"/>
                  </a:lnTo>
                  <a:cubicBezTo>
                    <a:pt x="259318" y="250388"/>
                    <a:pt x="259318" y="263962"/>
                    <a:pt x="250924" y="272266"/>
                  </a:cubicBezTo>
                  <a:cubicBezTo>
                    <a:pt x="242530" y="280571"/>
                    <a:pt x="228957" y="280660"/>
                    <a:pt x="220653" y="272266"/>
                  </a:cubicBezTo>
                  <a:lnTo>
                    <a:pt x="177790" y="229404"/>
                  </a:lnTo>
                  <a:cubicBezTo>
                    <a:pt x="169396" y="221010"/>
                    <a:pt x="169396" y="207437"/>
                    <a:pt x="177790" y="199132"/>
                  </a:cubicBezTo>
                  <a:lnTo>
                    <a:pt x="220653" y="156270"/>
                  </a:lnTo>
                  <a:cubicBezTo>
                    <a:pt x="229046" y="147876"/>
                    <a:pt x="242620" y="147876"/>
                    <a:pt x="250924" y="156270"/>
                  </a:cubicBezTo>
                  <a:cubicBezTo>
                    <a:pt x="259229" y="164663"/>
                    <a:pt x="259318" y="178237"/>
                    <a:pt x="250924" y="186541"/>
                  </a:cubicBezTo>
                  <a:close/>
                  <a:moveTo>
                    <a:pt x="350937" y="156270"/>
                  </a:moveTo>
                  <a:lnTo>
                    <a:pt x="393799" y="199132"/>
                  </a:lnTo>
                  <a:cubicBezTo>
                    <a:pt x="402193" y="207526"/>
                    <a:pt x="402193" y="221099"/>
                    <a:pt x="393799" y="229404"/>
                  </a:cubicBezTo>
                  <a:lnTo>
                    <a:pt x="350937" y="272266"/>
                  </a:lnTo>
                  <a:cubicBezTo>
                    <a:pt x="342543" y="280660"/>
                    <a:pt x="328970" y="280660"/>
                    <a:pt x="320665" y="272266"/>
                  </a:cubicBezTo>
                  <a:cubicBezTo>
                    <a:pt x="312360" y="263872"/>
                    <a:pt x="312271" y="250299"/>
                    <a:pt x="320665" y="241995"/>
                  </a:cubicBezTo>
                  <a:lnTo>
                    <a:pt x="348347" y="214313"/>
                  </a:lnTo>
                  <a:lnTo>
                    <a:pt x="320665" y="186630"/>
                  </a:lnTo>
                  <a:cubicBezTo>
                    <a:pt x="312271" y="178237"/>
                    <a:pt x="312271" y="164663"/>
                    <a:pt x="320665" y="156359"/>
                  </a:cubicBezTo>
                  <a:cubicBezTo>
                    <a:pt x="329059" y="148054"/>
                    <a:pt x="342632" y="147965"/>
                    <a:pt x="350937" y="156359"/>
                  </a:cubicBezTo>
                  <a:close/>
                </a:path>
              </a:pathLst>
            </a:custGeom>
            <a:solidFill>
              <a:srgbClr val="8B0000"/>
            </a:solidFill>
            <a:ln/>
          </p:spPr>
          <p:txBody>
            <a:bodyPr/>
            <a:lstStyle/>
            <a:p>
              <a:endParaRPr lang="en-US" b="1"/>
            </a:p>
          </p:txBody>
        </p:sp>
        <p:sp>
          <p:nvSpPr>
            <p:cNvPr id="25" name="Text 23"/>
            <p:cNvSpPr/>
            <p:nvPr/>
          </p:nvSpPr>
          <p:spPr>
            <a:xfrm>
              <a:off x="6829425" y="4191000"/>
              <a:ext cx="4362450" cy="266700"/>
            </a:xfrm>
            <a:prstGeom prst="rect">
              <a:avLst/>
            </a:prstGeom>
            <a:noFill/>
            <a:ln/>
          </p:spPr>
          <p:txBody>
            <a:bodyPr wrap="square" lIns="0" tIns="0" rIns="0" bIns="0" rtlCol="0" anchor="ctr"/>
            <a:lstStyle/>
            <a:p>
              <a:pPr algn="ctr">
                <a:lnSpc>
                  <a:spcPct val="120000"/>
                </a:lnSpc>
              </a:pPr>
              <a:r>
                <a:rPr lang="en-US" sz="1500" b="1">
                  <a:solidFill>
                    <a:srgbClr val="1F2937"/>
                  </a:solidFill>
                  <a:latin typeface="Sorts Mill Goudy" pitchFamily="34" charset="0"/>
                  <a:ea typeface="Sorts Mill Goudy" pitchFamily="34" charset="-122"/>
                  <a:cs typeface="Sorts Mill Goudy" pitchFamily="34" charset="-120"/>
                </a:rPr>
                <a:t>Hands-On Learning</a:t>
              </a:r>
              <a:endParaRPr lang="en-US" sz="1600" b="1"/>
            </a:p>
          </p:txBody>
        </p:sp>
        <p:sp>
          <p:nvSpPr>
            <p:cNvPr id="26" name="Shape 24"/>
            <p:cNvSpPr/>
            <p:nvPr/>
          </p:nvSpPr>
          <p:spPr>
            <a:xfrm>
              <a:off x="6877050" y="4610100"/>
              <a:ext cx="4267200" cy="762000"/>
            </a:xfrm>
            <a:custGeom>
              <a:avLst/>
              <a:gdLst/>
              <a:ahLst/>
              <a:cxnLst/>
              <a:rect l="l" t="t" r="r" b="b"/>
              <a:pathLst>
                <a:path w="4267200" h="762000">
                  <a:moveTo>
                    <a:pt x="76200" y="0"/>
                  </a:moveTo>
                  <a:lnTo>
                    <a:pt x="4191000" y="0"/>
                  </a:lnTo>
                  <a:cubicBezTo>
                    <a:pt x="4233056" y="0"/>
                    <a:pt x="4267200" y="34144"/>
                    <a:pt x="4267200" y="76200"/>
                  </a:cubicBezTo>
                  <a:lnTo>
                    <a:pt x="4267200" y="685800"/>
                  </a:lnTo>
                  <a:cubicBezTo>
                    <a:pt x="4267200" y="727856"/>
                    <a:pt x="4233056" y="762000"/>
                    <a:pt x="4191000" y="762000"/>
                  </a:cubicBezTo>
                  <a:lnTo>
                    <a:pt x="76200" y="762000"/>
                  </a:lnTo>
                  <a:cubicBezTo>
                    <a:pt x="34144" y="762000"/>
                    <a:pt x="0" y="727856"/>
                    <a:pt x="0" y="685800"/>
                  </a:cubicBezTo>
                  <a:lnTo>
                    <a:pt x="0" y="76200"/>
                  </a:lnTo>
                  <a:cubicBezTo>
                    <a:pt x="0" y="34144"/>
                    <a:pt x="34144" y="0"/>
                    <a:pt x="76200" y="0"/>
                  </a:cubicBezTo>
                  <a:close/>
                </a:path>
              </a:pathLst>
            </a:custGeom>
            <a:solidFill>
              <a:srgbClr val="FEF3C7"/>
            </a:solidFill>
            <a:ln/>
          </p:spPr>
          <p:txBody>
            <a:bodyPr/>
            <a:lstStyle/>
            <a:p>
              <a:endParaRPr lang="en-US" b="1"/>
            </a:p>
          </p:txBody>
        </p:sp>
        <p:sp>
          <p:nvSpPr>
            <p:cNvPr id="27" name="Text 25"/>
            <p:cNvSpPr/>
            <p:nvPr/>
          </p:nvSpPr>
          <p:spPr>
            <a:xfrm>
              <a:off x="6991350" y="4762500"/>
              <a:ext cx="4038600" cy="457200"/>
            </a:xfrm>
            <a:prstGeom prst="rect">
              <a:avLst/>
            </a:prstGeom>
            <a:noFill/>
            <a:ln/>
          </p:spPr>
          <p:txBody>
            <a:bodyPr wrap="square" lIns="0" tIns="0" rIns="0" bIns="0" rtlCol="0" anchor="ctr"/>
            <a:lstStyle/>
            <a:p>
              <a:pPr algn="ctr">
                <a:lnSpc>
                  <a:spcPct val="130000"/>
                </a:lnSpc>
              </a:pPr>
              <a:r>
                <a:rPr lang="en-US" sz="1200" b="1">
                  <a:solidFill>
                    <a:srgbClr val="1F2937"/>
                  </a:solidFill>
                  <a:latin typeface="Sorts Mill Goudy" pitchFamily="34" charset="0"/>
                  <a:ea typeface="Sorts Mill Goudy" pitchFamily="34" charset="-122"/>
                  <a:cs typeface="Sorts Mill Goudy" pitchFamily="34" charset="-120"/>
                </a:rPr>
                <a:t>Interactive exploration helps build intuition about model capabilities and limitations.</a:t>
              </a:r>
              <a:endParaRPr lang="en-US" sz="1600" b="1"/>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Limitations: Computational Cost</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1104900"/>
          </a:xfrm>
          <a:custGeom>
            <a:avLst/>
            <a:gdLst/>
            <a:ahLst/>
            <a:cxnLst/>
            <a:rect l="l" t="t" r="r" b="b"/>
            <a:pathLst>
              <a:path w="5581650" h="1104900">
                <a:moveTo>
                  <a:pt x="0" y="0"/>
                </a:moveTo>
                <a:lnTo>
                  <a:pt x="5581650" y="0"/>
                </a:lnTo>
                <a:lnTo>
                  <a:pt x="5581650" y="1104900"/>
                </a:lnTo>
                <a:lnTo>
                  <a:pt x="0" y="11049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1104900"/>
          </a:xfrm>
          <a:custGeom>
            <a:avLst/>
            <a:gdLst/>
            <a:ahLst/>
            <a:cxnLst/>
            <a:rect l="l" t="t" r="r" b="b"/>
            <a:pathLst>
              <a:path w="38100" h="1104900">
                <a:moveTo>
                  <a:pt x="0" y="0"/>
                </a:moveTo>
                <a:lnTo>
                  <a:pt x="38100" y="0"/>
                </a:lnTo>
                <a:lnTo>
                  <a:pt x="38100" y="1104900"/>
                </a:lnTo>
                <a:lnTo>
                  <a:pt x="0" y="1104900"/>
                </a:lnTo>
                <a:lnTo>
                  <a:pt x="0" y="0"/>
                </a:lnTo>
                <a:close/>
              </a:path>
            </a:pathLst>
          </a:custGeom>
          <a:solidFill>
            <a:srgbClr val="8B0000"/>
          </a:solidFill>
          <a:ln/>
        </p:spPr>
        <p:txBody>
          <a:bodyPr/>
          <a:lstStyle/>
          <a:p>
            <a:endParaRPr lang="en-US" b="1"/>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Resource-Intensive Models</a:t>
            </a:r>
            <a:endParaRPr lang="en-US" sz="1600" b="1"/>
          </a:p>
        </p:txBody>
      </p:sp>
      <p:sp>
        <p:nvSpPr>
          <p:cNvPr id="7" name="Text 5"/>
          <p:cNvSpPr/>
          <p:nvPr/>
        </p:nvSpPr>
        <p:spPr>
          <a:xfrm>
            <a:off x="571500" y="1524000"/>
            <a:ext cx="5334000" cy="4572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Large models (e.g., ViT-L or Huge backbones with billion-scale training) are resource-intensive to train and run.</a:t>
            </a:r>
            <a:endParaRPr lang="en-US" sz="1600" b="1"/>
          </a:p>
        </p:txBody>
      </p:sp>
      <p:sp>
        <p:nvSpPr>
          <p:cNvPr id="8" name="Shape 6"/>
          <p:cNvSpPr/>
          <p:nvPr/>
        </p:nvSpPr>
        <p:spPr>
          <a:xfrm>
            <a:off x="400050" y="2286000"/>
            <a:ext cx="5581650" cy="1866900"/>
          </a:xfrm>
          <a:custGeom>
            <a:avLst/>
            <a:gdLst/>
            <a:ahLst/>
            <a:cxnLst/>
            <a:rect l="l" t="t" r="r" b="b"/>
            <a:pathLst>
              <a:path w="5581650" h="1866900">
                <a:moveTo>
                  <a:pt x="0" y="0"/>
                </a:moveTo>
                <a:lnTo>
                  <a:pt x="5581650" y="0"/>
                </a:lnTo>
                <a:lnTo>
                  <a:pt x="5581650" y="1866900"/>
                </a:lnTo>
                <a:lnTo>
                  <a:pt x="0" y="1866900"/>
                </a:lnTo>
                <a:lnTo>
                  <a:pt x="0" y="0"/>
                </a:lnTo>
                <a:close/>
              </a:path>
            </a:pathLst>
          </a:custGeom>
          <a:solidFill>
            <a:srgbClr val="F9FAFB"/>
          </a:solidFill>
          <a:ln/>
        </p:spPr>
        <p:txBody>
          <a:bodyPr/>
          <a:lstStyle/>
          <a:p>
            <a:endParaRPr lang="en-US" b="1"/>
          </a:p>
        </p:txBody>
      </p:sp>
      <p:sp>
        <p:nvSpPr>
          <p:cNvPr id="9" name="Shape 7"/>
          <p:cNvSpPr/>
          <p:nvPr/>
        </p:nvSpPr>
        <p:spPr>
          <a:xfrm>
            <a:off x="400050" y="2286000"/>
            <a:ext cx="38100" cy="1866900"/>
          </a:xfrm>
          <a:custGeom>
            <a:avLst/>
            <a:gdLst/>
            <a:ahLst/>
            <a:cxnLst/>
            <a:rect l="l" t="t" r="r" b="b"/>
            <a:pathLst>
              <a:path w="38100" h="1866900">
                <a:moveTo>
                  <a:pt x="0" y="0"/>
                </a:moveTo>
                <a:lnTo>
                  <a:pt x="38100" y="0"/>
                </a:lnTo>
                <a:lnTo>
                  <a:pt x="38100" y="1866900"/>
                </a:lnTo>
                <a:lnTo>
                  <a:pt x="0" y="1866900"/>
                </a:lnTo>
                <a:lnTo>
                  <a:pt x="0" y="0"/>
                </a:lnTo>
                <a:close/>
              </a:path>
            </a:pathLst>
          </a:custGeom>
          <a:solidFill>
            <a:srgbClr val="8B0000"/>
          </a:solidFill>
          <a:ln/>
        </p:spPr>
        <p:txBody>
          <a:bodyPr/>
          <a:lstStyle/>
          <a:p>
            <a:endParaRPr lang="en-US" b="1"/>
          </a:p>
        </p:txBody>
      </p:sp>
      <p:sp>
        <p:nvSpPr>
          <p:cNvPr id="10" name="Text 8"/>
          <p:cNvSpPr/>
          <p:nvPr/>
        </p:nvSpPr>
        <p:spPr>
          <a:xfrm>
            <a:off x="571500" y="24384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Challenges</a:t>
            </a:r>
            <a:endParaRPr lang="en-US" sz="1600" b="1"/>
          </a:p>
        </p:txBody>
      </p:sp>
      <p:sp>
        <p:nvSpPr>
          <p:cNvPr id="11" name="Shape 9"/>
          <p:cNvSpPr/>
          <p:nvPr/>
        </p:nvSpPr>
        <p:spPr>
          <a:xfrm>
            <a:off x="571500" y="2819400"/>
            <a:ext cx="2571750" cy="1181100"/>
          </a:xfrm>
          <a:custGeom>
            <a:avLst/>
            <a:gdLst/>
            <a:ahLst/>
            <a:cxnLst/>
            <a:rect l="l" t="t" r="r" b="b"/>
            <a:pathLst>
              <a:path w="2571750" h="1181100">
                <a:moveTo>
                  <a:pt x="38102" y="0"/>
                </a:moveTo>
                <a:lnTo>
                  <a:pt x="2533648" y="0"/>
                </a:lnTo>
                <a:cubicBezTo>
                  <a:pt x="2554677" y="0"/>
                  <a:pt x="2571750" y="17073"/>
                  <a:pt x="2571750" y="38102"/>
                </a:cubicBezTo>
                <a:lnTo>
                  <a:pt x="2571750" y="1142998"/>
                </a:lnTo>
                <a:cubicBezTo>
                  <a:pt x="2571750" y="1164041"/>
                  <a:pt x="2554691" y="1181100"/>
                  <a:pt x="2533648" y="1181100"/>
                </a:cubicBezTo>
                <a:lnTo>
                  <a:pt x="38102" y="1181100"/>
                </a:lnTo>
                <a:cubicBezTo>
                  <a:pt x="17073" y="1181100"/>
                  <a:pt x="0" y="1164027"/>
                  <a:pt x="0" y="1142998"/>
                </a:cubicBezTo>
                <a:lnTo>
                  <a:pt x="0" y="38102"/>
                </a:lnTo>
                <a:cubicBezTo>
                  <a:pt x="0" y="17073"/>
                  <a:pt x="17073" y="0"/>
                  <a:pt x="38102" y="0"/>
                </a:cubicBezTo>
                <a:close/>
              </a:path>
            </a:pathLst>
          </a:custGeom>
          <a:solidFill>
            <a:srgbClr val="FEE2E2"/>
          </a:solidFill>
          <a:ln/>
        </p:spPr>
        <p:txBody>
          <a:bodyPr/>
          <a:lstStyle/>
          <a:p>
            <a:endParaRPr lang="en-US" b="1"/>
          </a:p>
        </p:txBody>
      </p:sp>
      <p:sp>
        <p:nvSpPr>
          <p:cNvPr id="12" name="Text 10"/>
          <p:cNvSpPr/>
          <p:nvPr/>
        </p:nvSpPr>
        <p:spPr>
          <a:xfrm>
            <a:off x="685800" y="2933700"/>
            <a:ext cx="2419350" cy="228600"/>
          </a:xfrm>
          <a:prstGeom prst="rect">
            <a:avLst/>
          </a:prstGeom>
          <a:noFill/>
          <a:ln/>
        </p:spPr>
        <p:txBody>
          <a:bodyPr wrap="square" lIns="0" tIns="0" rIns="0" bIns="0" rtlCol="0" anchor="ctr"/>
          <a:lstStyle/>
          <a:p>
            <a:pPr>
              <a:lnSpc>
                <a:spcPct val="130000"/>
              </a:lnSpc>
            </a:pPr>
            <a:r>
              <a:rPr lang="en-US" sz="1200" b="1">
                <a:solidFill>
                  <a:srgbClr val="DC2626"/>
                </a:solidFill>
                <a:latin typeface="Sorts Mill Goudy" pitchFamily="34" charset="0"/>
                <a:ea typeface="Sorts Mill Goudy" pitchFamily="34" charset="-122"/>
                <a:cs typeface="Sorts Mill Goudy" pitchFamily="34" charset="-120"/>
              </a:rPr>
              <a:t>Training</a:t>
            </a:r>
            <a:endParaRPr lang="en-US" sz="1600" b="1"/>
          </a:p>
        </p:txBody>
      </p:sp>
      <p:sp>
        <p:nvSpPr>
          <p:cNvPr id="13" name="Text 11"/>
          <p:cNvSpPr/>
          <p:nvPr/>
        </p:nvSpPr>
        <p:spPr>
          <a:xfrm>
            <a:off x="685800" y="32385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 Requires significant compute resources</a:t>
            </a:r>
            <a:endParaRPr lang="en-US" sz="1600" b="1"/>
          </a:p>
        </p:txBody>
      </p:sp>
      <p:sp>
        <p:nvSpPr>
          <p:cNvPr id="14" name="Text 12"/>
          <p:cNvSpPr/>
          <p:nvPr/>
        </p:nvSpPr>
        <p:spPr>
          <a:xfrm>
            <a:off x="685800" y="34671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 Long training times</a:t>
            </a:r>
            <a:endParaRPr lang="en-US" sz="1600" b="1"/>
          </a:p>
        </p:txBody>
      </p:sp>
      <p:sp>
        <p:nvSpPr>
          <p:cNvPr id="15" name="Text 13"/>
          <p:cNvSpPr/>
          <p:nvPr/>
        </p:nvSpPr>
        <p:spPr>
          <a:xfrm>
            <a:off x="685800" y="36957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 High energy consumption</a:t>
            </a:r>
            <a:endParaRPr lang="en-US" sz="1600" b="1"/>
          </a:p>
        </p:txBody>
      </p:sp>
      <p:sp>
        <p:nvSpPr>
          <p:cNvPr id="16" name="Shape 14"/>
          <p:cNvSpPr/>
          <p:nvPr/>
        </p:nvSpPr>
        <p:spPr>
          <a:xfrm>
            <a:off x="3257550" y="2819400"/>
            <a:ext cx="2571750" cy="1181100"/>
          </a:xfrm>
          <a:custGeom>
            <a:avLst/>
            <a:gdLst/>
            <a:ahLst/>
            <a:cxnLst/>
            <a:rect l="l" t="t" r="r" b="b"/>
            <a:pathLst>
              <a:path w="2571750" h="1181100">
                <a:moveTo>
                  <a:pt x="38102" y="0"/>
                </a:moveTo>
                <a:lnTo>
                  <a:pt x="2533648" y="0"/>
                </a:lnTo>
                <a:cubicBezTo>
                  <a:pt x="2554677" y="0"/>
                  <a:pt x="2571750" y="17073"/>
                  <a:pt x="2571750" y="38102"/>
                </a:cubicBezTo>
                <a:lnTo>
                  <a:pt x="2571750" y="1142998"/>
                </a:lnTo>
                <a:cubicBezTo>
                  <a:pt x="2571750" y="1164041"/>
                  <a:pt x="2554691" y="1181100"/>
                  <a:pt x="2533648" y="1181100"/>
                </a:cubicBezTo>
                <a:lnTo>
                  <a:pt x="38102" y="1181100"/>
                </a:lnTo>
                <a:cubicBezTo>
                  <a:pt x="17073" y="1181100"/>
                  <a:pt x="0" y="1164027"/>
                  <a:pt x="0" y="1142998"/>
                </a:cubicBezTo>
                <a:lnTo>
                  <a:pt x="0" y="38102"/>
                </a:lnTo>
                <a:cubicBezTo>
                  <a:pt x="0" y="17073"/>
                  <a:pt x="17073" y="0"/>
                  <a:pt x="38102" y="0"/>
                </a:cubicBezTo>
                <a:close/>
              </a:path>
            </a:pathLst>
          </a:custGeom>
          <a:solidFill>
            <a:srgbClr val="FEE2E2"/>
          </a:solidFill>
          <a:ln/>
        </p:spPr>
        <p:txBody>
          <a:bodyPr/>
          <a:lstStyle/>
          <a:p>
            <a:endParaRPr lang="en-US" b="1"/>
          </a:p>
        </p:txBody>
      </p:sp>
      <p:sp>
        <p:nvSpPr>
          <p:cNvPr id="17" name="Text 15"/>
          <p:cNvSpPr/>
          <p:nvPr/>
        </p:nvSpPr>
        <p:spPr>
          <a:xfrm>
            <a:off x="3371850" y="2933700"/>
            <a:ext cx="2419350" cy="228600"/>
          </a:xfrm>
          <a:prstGeom prst="rect">
            <a:avLst/>
          </a:prstGeom>
          <a:noFill/>
          <a:ln/>
        </p:spPr>
        <p:txBody>
          <a:bodyPr wrap="square" lIns="0" tIns="0" rIns="0" bIns="0" rtlCol="0" anchor="ctr"/>
          <a:lstStyle/>
          <a:p>
            <a:pPr>
              <a:lnSpc>
                <a:spcPct val="130000"/>
              </a:lnSpc>
            </a:pPr>
            <a:r>
              <a:rPr lang="en-US" sz="1200" b="1">
                <a:solidFill>
                  <a:srgbClr val="DC2626"/>
                </a:solidFill>
                <a:latin typeface="Sorts Mill Goudy" pitchFamily="34" charset="0"/>
                <a:ea typeface="Sorts Mill Goudy" pitchFamily="34" charset="-122"/>
                <a:cs typeface="Sorts Mill Goudy" pitchFamily="34" charset="-120"/>
              </a:rPr>
              <a:t>Inference</a:t>
            </a:r>
            <a:endParaRPr lang="en-US" sz="1600" b="1"/>
          </a:p>
        </p:txBody>
      </p:sp>
      <p:sp>
        <p:nvSpPr>
          <p:cNvPr id="18" name="Text 16"/>
          <p:cNvSpPr/>
          <p:nvPr/>
        </p:nvSpPr>
        <p:spPr>
          <a:xfrm>
            <a:off x="3371850" y="32385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 Can be slow for real-time applications</a:t>
            </a:r>
            <a:endParaRPr lang="en-US" sz="1600" b="1"/>
          </a:p>
        </p:txBody>
      </p:sp>
      <p:sp>
        <p:nvSpPr>
          <p:cNvPr id="19" name="Text 17"/>
          <p:cNvSpPr/>
          <p:nvPr/>
        </p:nvSpPr>
        <p:spPr>
          <a:xfrm>
            <a:off x="3371850" y="34671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 Memory requirements</a:t>
            </a:r>
            <a:endParaRPr lang="en-US" sz="1600" b="1"/>
          </a:p>
        </p:txBody>
      </p:sp>
      <p:sp>
        <p:nvSpPr>
          <p:cNvPr id="20" name="Shape 18"/>
          <p:cNvSpPr/>
          <p:nvPr/>
        </p:nvSpPr>
        <p:spPr>
          <a:xfrm>
            <a:off x="6229350" y="1028700"/>
            <a:ext cx="5581650" cy="2362200"/>
          </a:xfrm>
          <a:custGeom>
            <a:avLst/>
            <a:gdLst/>
            <a:ahLst/>
            <a:cxnLst/>
            <a:rect l="l" t="t" r="r" b="b"/>
            <a:pathLst>
              <a:path w="5581650" h="2362200">
                <a:moveTo>
                  <a:pt x="0" y="0"/>
                </a:moveTo>
                <a:lnTo>
                  <a:pt x="5581650" y="0"/>
                </a:lnTo>
                <a:lnTo>
                  <a:pt x="5581650" y="2362200"/>
                </a:lnTo>
                <a:lnTo>
                  <a:pt x="0" y="2362200"/>
                </a:lnTo>
                <a:lnTo>
                  <a:pt x="0" y="0"/>
                </a:lnTo>
                <a:close/>
              </a:path>
            </a:pathLst>
          </a:custGeom>
          <a:solidFill>
            <a:srgbClr val="F9FAFB"/>
          </a:solidFill>
          <a:ln/>
        </p:spPr>
        <p:txBody>
          <a:bodyPr/>
          <a:lstStyle/>
          <a:p>
            <a:endParaRPr lang="en-US" b="1"/>
          </a:p>
        </p:txBody>
      </p:sp>
      <p:sp>
        <p:nvSpPr>
          <p:cNvPr id="21" name="Shape 19"/>
          <p:cNvSpPr/>
          <p:nvPr/>
        </p:nvSpPr>
        <p:spPr>
          <a:xfrm>
            <a:off x="6229350" y="1028700"/>
            <a:ext cx="38100" cy="2362200"/>
          </a:xfrm>
          <a:custGeom>
            <a:avLst/>
            <a:gdLst/>
            <a:ahLst/>
            <a:cxnLst/>
            <a:rect l="l" t="t" r="r" b="b"/>
            <a:pathLst>
              <a:path w="38100" h="2362200">
                <a:moveTo>
                  <a:pt x="0" y="0"/>
                </a:moveTo>
                <a:lnTo>
                  <a:pt x="38100" y="0"/>
                </a:lnTo>
                <a:lnTo>
                  <a:pt x="38100" y="2362200"/>
                </a:lnTo>
                <a:lnTo>
                  <a:pt x="0" y="2362200"/>
                </a:lnTo>
                <a:lnTo>
                  <a:pt x="0" y="0"/>
                </a:lnTo>
                <a:close/>
              </a:path>
            </a:pathLst>
          </a:custGeom>
          <a:solidFill>
            <a:srgbClr val="8B0000"/>
          </a:solidFill>
          <a:ln/>
        </p:spPr>
        <p:txBody>
          <a:bodyPr/>
          <a:lstStyle/>
          <a:p>
            <a:endParaRPr lang="en-US" b="1"/>
          </a:p>
        </p:txBody>
      </p:sp>
      <p:sp>
        <p:nvSpPr>
          <p:cNvPr id="22" name="Text 20"/>
          <p:cNvSpPr/>
          <p:nvPr/>
        </p:nvSpPr>
        <p:spPr>
          <a:xfrm>
            <a:off x="64008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Edge Deployment Challenges</a:t>
            </a:r>
            <a:endParaRPr lang="en-US" sz="1600" b="1"/>
          </a:p>
        </p:txBody>
      </p:sp>
      <p:sp>
        <p:nvSpPr>
          <p:cNvPr id="23" name="Text 21"/>
          <p:cNvSpPr/>
          <p:nvPr/>
        </p:nvSpPr>
        <p:spPr>
          <a:xfrm>
            <a:off x="6400800" y="1562100"/>
            <a:ext cx="53340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Deploying on edge devices (AR glasses, robots) may require:</a:t>
            </a:r>
            <a:endParaRPr lang="en-US" sz="1600" b="1"/>
          </a:p>
        </p:txBody>
      </p:sp>
      <p:sp>
        <p:nvSpPr>
          <p:cNvPr id="24" name="Shape 22"/>
          <p:cNvSpPr/>
          <p:nvPr/>
        </p:nvSpPr>
        <p:spPr>
          <a:xfrm>
            <a:off x="6419850" y="1943100"/>
            <a:ext cx="152400" cy="152400"/>
          </a:xfrm>
          <a:custGeom>
            <a:avLst/>
            <a:gdLst/>
            <a:ahLst/>
            <a:cxnLst/>
            <a:rect l="l" t="t" r="r" b="b"/>
            <a:pathLst>
              <a:path w="152400" h="152400">
                <a:moveTo>
                  <a:pt x="130820" y="2084"/>
                </a:moveTo>
                <a:cubicBezTo>
                  <a:pt x="133618" y="-714"/>
                  <a:pt x="138142" y="-714"/>
                  <a:pt x="140910" y="2084"/>
                </a:cubicBezTo>
                <a:lnTo>
                  <a:pt x="150435" y="11609"/>
                </a:lnTo>
                <a:cubicBezTo>
                  <a:pt x="153233" y="14407"/>
                  <a:pt x="153233" y="18931"/>
                  <a:pt x="150435" y="21699"/>
                </a:cubicBezTo>
                <a:lnTo>
                  <a:pt x="124539" y="47595"/>
                </a:lnTo>
                <a:lnTo>
                  <a:pt x="136148" y="59204"/>
                </a:lnTo>
                <a:cubicBezTo>
                  <a:pt x="138202" y="61258"/>
                  <a:pt x="138797" y="64324"/>
                  <a:pt x="137696" y="67002"/>
                </a:cubicBezTo>
                <a:cubicBezTo>
                  <a:pt x="136594" y="69681"/>
                  <a:pt x="134005" y="71438"/>
                  <a:pt x="131118" y="71438"/>
                </a:cubicBezTo>
                <a:lnTo>
                  <a:pt x="88255" y="71438"/>
                </a:lnTo>
                <a:cubicBezTo>
                  <a:pt x="84296" y="71438"/>
                  <a:pt x="81111" y="68253"/>
                  <a:pt x="81111" y="64294"/>
                </a:cubicBezTo>
                <a:lnTo>
                  <a:pt x="81111" y="21431"/>
                </a:lnTo>
                <a:cubicBezTo>
                  <a:pt x="81111" y="18544"/>
                  <a:pt x="82838" y="15925"/>
                  <a:pt x="85517" y="14823"/>
                </a:cubicBezTo>
                <a:cubicBezTo>
                  <a:pt x="88196" y="13722"/>
                  <a:pt x="91261" y="14317"/>
                  <a:pt x="93315" y="16371"/>
                </a:cubicBezTo>
                <a:lnTo>
                  <a:pt x="104924" y="27980"/>
                </a:lnTo>
                <a:lnTo>
                  <a:pt x="130820" y="2084"/>
                </a:lnTo>
                <a:close/>
                <a:moveTo>
                  <a:pt x="21580" y="80962"/>
                </a:moveTo>
                <a:lnTo>
                  <a:pt x="64443" y="80962"/>
                </a:lnTo>
                <a:cubicBezTo>
                  <a:pt x="68401" y="80962"/>
                  <a:pt x="71586" y="84147"/>
                  <a:pt x="71586" y="88106"/>
                </a:cubicBezTo>
                <a:lnTo>
                  <a:pt x="71586" y="130969"/>
                </a:lnTo>
                <a:cubicBezTo>
                  <a:pt x="71586" y="133856"/>
                  <a:pt x="69860" y="136475"/>
                  <a:pt x="67181" y="137577"/>
                </a:cubicBezTo>
                <a:cubicBezTo>
                  <a:pt x="64502" y="138678"/>
                  <a:pt x="61436" y="138083"/>
                  <a:pt x="59382" y="136029"/>
                </a:cubicBezTo>
                <a:lnTo>
                  <a:pt x="47774" y="124420"/>
                </a:lnTo>
                <a:lnTo>
                  <a:pt x="21878" y="150316"/>
                </a:lnTo>
                <a:cubicBezTo>
                  <a:pt x="19080" y="153114"/>
                  <a:pt x="14555" y="153114"/>
                  <a:pt x="11787" y="150316"/>
                </a:cubicBezTo>
                <a:lnTo>
                  <a:pt x="2262" y="140791"/>
                </a:lnTo>
                <a:cubicBezTo>
                  <a:pt x="-536" y="137993"/>
                  <a:pt x="-536" y="133469"/>
                  <a:pt x="2262" y="130701"/>
                </a:cubicBezTo>
                <a:lnTo>
                  <a:pt x="28158" y="104805"/>
                </a:lnTo>
                <a:lnTo>
                  <a:pt x="16550" y="93196"/>
                </a:lnTo>
                <a:cubicBezTo>
                  <a:pt x="14496" y="91142"/>
                  <a:pt x="13901" y="88076"/>
                  <a:pt x="15002" y="85398"/>
                </a:cubicBezTo>
                <a:cubicBezTo>
                  <a:pt x="16103" y="82719"/>
                  <a:pt x="18693" y="80962"/>
                  <a:pt x="21580" y="80962"/>
                </a:cubicBezTo>
                <a:close/>
              </a:path>
            </a:pathLst>
          </a:custGeom>
          <a:solidFill>
            <a:srgbClr val="D97706"/>
          </a:solidFill>
          <a:ln/>
        </p:spPr>
        <p:txBody>
          <a:bodyPr/>
          <a:lstStyle/>
          <a:p>
            <a:endParaRPr lang="en-US" b="1"/>
          </a:p>
        </p:txBody>
      </p:sp>
      <p:sp>
        <p:nvSpPr>
          <p:cNvPr id="25" name="Text 23"/>
          <p:cNvSpPr/>
          <p:nvPr/>
        </p:nvSpPr>
        <p:spPr>
          <a:xfrm>
            <a:off x="6667500" y="1905000"/>
            <a:ext cx="30480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Model distillation – compressing large models</a:t>
            </a:r>
            <a:endParaRPr lang="en-US" sz="1600" b="1"/>
          </a:p>
        </p:txBody>
      </p:sp>
      <p:sp>
        <p:nvSpPr>
          <p:cNvPr id="26" name="Shape 24"/>
          <p:cNvSpPr/>
          <p:nvPr/>
        </p:nvSpPr>
        <p:spPr>
          <a:xfrm>
            <a:off x="6419850" y="2247900"/>
            <a:ext cx="152400" cy="152400"/>
          </a:xfrm>
          <a:custGeom>
            <a:avLst/>
            <a:gdLst/>
            <a:ahLst/>
            <a:cxnLst/>
            <a:rect l="l" t="t" r="r" b="b"/>
            <a:pathLst>
              <a:path w="152400" h="152400">
                <a:moveTo>
                  <a:pt x="69205" y="1548"/>
                </a:moveTo>
                <a:cubicBezTo>
                  <a:pt x="73640" y="-506"/>
                  <a:pt x="78760" y="-506"/>
                  <a:pt x="83195" y="1548"/>
                </a:cubicBezTo>
                <a:lnTo>
                  <a:pt x="148263" y="31611"/>
                </a:lnTo>
                <a:cubicBezTo>
                  <a:pt x="150793" y="32772"/>
                  <a:pt x="152400" y="35302"/>
                  <a:pt x="152400" y="38100"/>
                </a:cubicBezTo>
                <a:cubicBezTo>
                  <a:pt x="152400" y="40898"/>
                  <a:pt x="150793" y="43428"/>
                  <a:pt x="148263" y="44589"/>
                </a:cubicBezTo>
                <a:lnTo>
                  <a:pt x="83195" y="74652"/>
                </a:lnTo>
                <a:cubicBezTo>
                  <a:pt x="78760" y="76706"/>
                  <a:pt x="73640" y="76706"/>
                  <a:pt x="69205" y="74652"/>
                </a:cubicBezTo>
                <a:lnTo>
                  <a:pt x="4137" y="44589"/>
                </a:lnTo>
                <a:cubicBezTo>
                  <a:pt x="1607" y="43398"/>
                  <a:pt x="0" y="40868"/>
                  <a:pt x="0" y="38100"/>
                </a:cubicBezTo>
                <a:cubicBezTo>
                  <a:pt x="0" y="35332"/>
                  <a:pt x="1607" y="32772"/>
                  <a:pt x="4137" y="31611"/>
                </a:cubicBezTo>
                <a:lnTo>
                  <a:pt x="69205" y="1548"/>
                </a:lnTo>
                <a:close/>
                <a:moveTo>
                  <a:pt x="14317" y="65008"/>
                </a:moveTo>
                <a:lnTo>
                  <a:pt x="63222" y="87600"/>
                </a:lnTo>
                <a:cubicBezTo>
                  <a:pt x="71467" y="91410"/>
                  <a:pt x="80962" y="91410"/>
                  <a:pt x="89208" y="87600"/>
                </a:cubicBezTo>
                <a:lnTo>
                  <a:pt x="138113" y="65008"/>
                </a:lnTo>
                <a:lnTo>
                  <a:pt x="148263" y="69711"/>
                </a:lnTo>
                <a:cubicBezTo>
                  <a:pt x="150793" y="70872"/>
                  <a:pt x="152400" y="73402"/>
                  <a:pt x="152400" y="76200"/>
                </a:cubicBezTo>
                <a:cubicBezTo>
                  <a:pt x="152400" y="78998"/>
                  <a:pt x="150793" y="81528"/>
                  <a:pt x="148263" y="82689"/>
                </a:cubicBezTo>
                <a:lnTo>
                  <a:pt x="83195" y="112752"/>
                </a:lnTo>
                <a:cubicBezTo>
                  <a:pt x="78760" y="114806"/>
                  <a:pt x="73640" y="114806"/>
                  <a:pt x="69205" y="112752"/>
                </a:cubicBezTo>
                <a:lnTo>
                  <a:pt x="4137" y="82689"/>
                </a:lnTo>
                <a:cubicBezTo>
                  <a:pt x="1607" y="81498"/>
                  <a:pt x="0" y="78968"/>
                  <a:pt x="0" y="76200"/>
                </a:cubicBezTo>
                <a:cubicBezTo>
                  <a:pt x="0" y="73432"/>
                  <a:pt x="1607" y="70872"/>
                  <a:pt x="4137" y="69711"/>
                </a:cubicBezTo>
                <a:lnTo>
                  <a:pt x="14288" y="65008"/>
                </a:lnTo>
                <a:close/>
                <a:moveTo>
                  <a:pt x="4137" y="107811"/>
                </a:moveTo>
                <a:lnTo>
                  <a:pt x="14288" y="103108"/>
                </a:lnTo>
                <a:lnTo>
                  <a:pt x="63192" y="125700"/>
                </a:lnTo>
                <a:cubicBezTo>
                  <a:pt x="71438" y="129510"/>
                  <a:pt x="80933" y="129510"/>
                  <a:pt x="89178" y="125700"/>
                </a:cubicBezTo>
                <a:lnTo>
                  <a:pt x="138083" y="103108"/>
                </a:lnTo>
                <a:lnTo>
                  <a:pt x="148233" y="107811"/>
                </a:lnTo>
                <a:cubicBezTo>
                  <a:pt x="150763" y="108972"/>
                  <a:pt x="152370" y="111502"/>
                  <a:pt x="152370" y="114300"/>
                </a:cubicBezTo>
                <a:cubicBezTo>
                  <a:pt x="152370" y="117098"/>
                  <a:pt x="150763" y="119628"/>
                  <a:pt x="148233" y="120789"/>
                </a:cubicBezTo>
                <a:lnTo>
                  <a:pt x="83165" y="150852"/>
                </a:lnTo>
                <a:cubicBezTo>
                  <a:pt x="78730" y="152906"/>
                  <a:pt x="73610" y="152906"/>
                  <a:pt x="69175" y="150852"/>
                </a:cubicBezTo>
                <a:lnTo>
                  <a:pt x="4137" y="120789"/>
                </a:lnTo>
                <a:cubicBezTo>
                  <a:pt x="1607" y="119598"/>
                  <a:pt x="0" y="117068"/>
                  <a:pt x="0" y="114300"/>
                </a:cubicBezTo>
                <a:cubicBezTo>
                  <a:pt x="0" y="111532"/>
                  <a:pt x="1607" y="108972"/>
                  <a:pt x="4137" y="107811"/>
                </a:cubicBezTo>
                <a:close/>
              </a:path>
            </a:pathLst>
          </a:custGeom>
          <a:solidFill>
            <a:srgbClr val="D97706"/>
          </a:solidFill>
          <a:ln/>
        </p:spPr>
        <p:txBody>
          <a:bodyPr/>
          <a:lstStyle/>
          <a:p>
            <a:endParaRPr lang="en-US" b="1"/>
          </a:p>
        </p:txBody>
      </p:sp>
      <p:sp>
        <p:nvSpPr>
          <p:cNvPr id="27" name="Text 25"/>
          <p:cNvSpPr/>
          <p:nvPr/>
        </p:nvSpPr>
        <p:spPr>
          <a:xfrm>
            <a:off x="6667500" y="2209800"/>
            <a:ext cx="3362325"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Efficient architectures – hybrid CNN-transformers</a:t>
            </a:r>
            <a:endParaRPr lang="en-US" sz="1600" b="1"/>
          </a:p>
        </p:txBody>
      </p:sp>
      <p:sp>
        <p:nvSpPr>
          <p:cNvPr id="28" name="Shape 26"/>
          <p:cNvSpPr/>
          <p:nvPr/>
        </p:nvSpPr>
        <p:spPr>
          <a:xfrm>
            <a:off x="6419850" y="2552700"/>
            <a:ext cx="152400" cy="152400"/>
          </a:xfrm>
          <a:custGeom>
            <a:avLst/>
            <a:gdLst/>
            <a:ahLst/>
            <a:cxnLst/>
            <a:rect l="l" t="t" r="r" b="b"/>
            <a:pathLst>
              <a:path w="152400" h="152400">
                <a:moveTo>
                  <a:pt x="66764" y="-744"/>
                </a:moveTo>
                <a:cubicBezTo>
                  <a:pt x="72658" y="-4137"/>
                  <a:pt x="79921" y="-4137"/>
                  <a:pt x="85814" y="-744"/>
                </a:cubicBezTo>
                <a:lnTo>
                  <a:pt x="138172" y="29468"/>
                </a:lnTo>
                <a:cubicBezTo>
                  <a:pt x="144066" y="32861"/>
                  <a:pt x="147697" y="39172"/>
                  <a:pt x="147697" y="45958"/>
                </a:cubicBezTo>
                <a:lnTo>
                  <a:pt x="147697" y="106382"/>
                </a:lnTo>
                <a:cubicBezTo>
                  <a:pt x="147697" y="113199"/>
                  <a:pt x="144066" y="119479"/>
                  <a:pt x="138172" y="122872"/>
                </a:cubicBezTo>
                <a:lnTo>
                  <a:pt x="85814" y="153144"/>
                </a:lnTo>
                <a:cubicBezTo>
                  <a:pt x="79921" y="156537"/>
                  <a:pt x="72658" y="156537"/>
                  <a:pt x="66764" y="153144"/>
                </a:cubicBezTo>
                <a:lnTo>
                  <a:pt x="14436" y="122932"/>
                </a:lnTo>
                <a:cubicBezTo>
                  <a:pt x="8543" y="119539"/>
                  <a:pt x="4911" y="113228"/>
                  <a:pt x="4911" y="106442"/>
                </a:cubicBezTo>
                <a:lnTo>
                  <a:pt x="4911" y="46018"/>
                </a:lnTo>
                <a:cubicBezTo>
                  <a:pt x="4911" y="39201"/>
                  <a:pt x="8543" y="32921"/>
                  <a:pt x="14436" y="29528"/>
                </a:cubicBezTo>
                <a:lnTo>
                  <a:pt x="66764" y="-744"/>
                </a:lnTo>
                <a:close/>
                <a:moveTo>
                  <a:pt x="128617" y="106412"/>
                </a:moveTo>
                <a:lnTo>
                  <a:pt x="128617" y="56971"/>
                </a:lnTo>
                <a:lnTo>
                  <a:pt x="85814" y="81677"/>
                </a:lnTo>
                <a:lnTo>
                  <a:pt x="85814" y="131118"/>
                </a:lnTo>
                <a:lnTo>
                  <a:pt x="128617" y="106412"/>
                </a:lnTo>
                <a:close/>
              </a:path>
            </a:pathLst>
          </a:custGeom>
          <a:solidFill>
            <a:srgbClr val="D97706"/>
          </a:solidFill>
          <a:ln/>
        </p:spPr>
        <p:txBody>
          <a:bodyPr/>
          <a:lstStyle/>
          <a:p>
            <a:endParaRPr lang="en-US" b="1"/>
          </a:p>
        </p:txBody>
      </p:sp>
      <p:sp>
        <p:nvSpPr>
          <p:cNvPr id="29" name="Text 27"/>
          <p:cNvSpPr/>
          <p:nvPr/>
        </p:nvSpPr>
        <p:spPr>
          <a:xfrm>
            <a:off x="6667500" y="2514600"/>
            <a:ext cx="3495675"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Smaller backbones – Grounding DINO with Swin-T</a:t>
            </a:r>
            <a:endParaRPr lang="en-US" sz="1600" b="1"/>
          </a:p>
        </p:txBody>
      </p:sp>
      <p:sp>
        <p:nvSpPr>
          <p:cNvPr id="30" name="Text 28"/>
          <p:cNvSpPr/>
          <p:nvPr/>
        </p:nvSpPr>
        <p:spPr>
          <a:xfrm>
            <a:off x="6400800" y="2857500"/>
            <a:ext cx="5324475" cy="3810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These techniques help at some accuracy cost – a fundamental trade-off in deploying large models.</a:t>
            </a:r>
            <a:endParaRPr lang="en-US" sz="1600" b="1"/>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a:ea typeface="Sorts Mill Goudy" pitchFamily="34" charset="-122"/>
                <a:cs typeface="Sorts Mill Goudy" pitchFamily="34" charset="-120"/>
              </a:rPr>
              <a:t>Closed-Set vs Open-World Vision</a:t>
            </a:r>
            <a:endParaRPr lang="en-US" sz="1600" b="1">
              <a:latin typeface="Sorts Mill Goudy"/>
            </a:endParaRPr>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a:p>
        </p:txBody>
      </p:sp>
      <p:sp>
        <p:nvSpPr>
          <p:cNvPr id="4" name="Shape 2"/>
          <p:cNvSpPr/>
          <p:nvPr/>
        </p:nvSpPr>
        <p:spPr>
          <a:xfrm>
            <a:off x="381000" y="1028700"/>
            <a:ext cx="11430000" cy="4533900"/>
          </a:xfrm>
          <a:custGeom>
            <a:avLst/>
            <a:gdLst/>
            <a:ahLst/>
            <a:cxnLst/>
            <a:rect l="l" t="t" r="r" b="b"/>
            <a:pathLst>
              <a:path w="11430000" h="4533900">
                <a:moveTo>
                  <a:pt x="0" y="0"/>
                </a:moveTo>
                <a:lnTo>
                  <a:pt x="11430000" y="0"/>
                </a:lnTo>
                <a:lnTo>
                  <a:pt x="11430000" y="4533900"/>
                </a:lnTo>
                <a:lnTo>
                  <a:pt x="0" y="4533900"/>
                </a:lnTo>
                <a:lnTo>
                  <a:pt x="0" y="0"/>
                </a:lnTo>
                <a:close/>
              </a:path>
            </a:pathLst>
          </a:custGeom>
          <a:solidFill>
            <a:srgbClr val="F9FAFB"/>
          </a:solidFill>
          <a:ln/>
        </p:spPr>
        <p:txBody>
          <a:bodyPr/>
          <a:lstStyle/>
          <a:p>
            <a:endParaRPr lang="en-US"/>
          </a:p>
        </p:txBody>
      </p:sp>
      <p:graphicFrame>
        <p:nvGraphicFramePr>
          <p:cNvPr id="6" name="Table 0"/>
          <p:cNvGraphicFramePr>
            <a:graphicFrameLocks noGrp="1"/>
          </p:cNvGraphicFramePr>
          <p:nvPr>
            <p:extLst>
              <p:ext uri="{D42A27DB-BD31-4B8C-83A1-F6EECF244321}">
                <p14:modId xmlns:p14="http://schemas.microsoft.com/office/powerpoint/2010/main" val="277046661"/>
              </p:ext>
            </p:extLst>
          </p:nvPr>
        </p:nvGraphicFramePr>
        <p:xfrm>
          <a:off x="543464" y="1379508"/>
          <a:ext cx="11267536" cy="3469974"/>
        </p:xfrm>
        <a:graphic>
          <a:graphicData uri="http://schemas.openxmlformats.org/drawingml/2006/table">
            <a:tbl>
              <a:tblPr/>
              <a:tblGrid>
                <a:gridCol w="1625031">
                  <a:extLst>
                    <a:ext uri="{9D8B030D-6E8A-4147-A177-3AD203B41FA5}">
                      <a16:colId xmlns:a16="http://schemas.microsoft.com/office/drawing/2014/main" val="20000"/>
                    </a:ext>
                  </a:extLst>
                </a:gridCol>
                <a:gridCol w="4767411">
                  <a:extLst>
                    <a:ext uri="{9D8B030D-6E8A-4147-A177-3AD203B41FA5}">
                      <a16:colId xmlns:a16="http://schemas.microsoft.com/office/drawing/2014/main" val="20001"/>
                    </a:ext>
                  </a:extLst>
                </a:gridCol>
                <a:gridCol w="4875094">
                  <a:extLst>
                    <a:ext uri="{9D8B030D-6E8A-4147-A177-3AD203B41FA5}">
                      <a16:colId xmlns:a16="http://schemas.microsoft.com/office/drawing/2014/main" val="20002"/>
                    </a:ext>
                  </a:extLst>
                </a:gridCol>
              </a:tblGrid>
              <a:tr h="578329">
                <a:tc>
                  <a:txBody>
                    <a:bodyPr/>
                    <a:lstStyle/>
                    <a:p>
                      <a:pPr algn="l"/>
                      <a:r>
                        <a:rPr lang="en-US" sz="1200" b="1" u="none">
                          <a:solidFill>
                            <a:srgbClr val="1F2937"/>
                          </a:solidFill>
                          <a:latin typeface="微软雅黑" pitchFamily="34" charset="0"/>
                          <a:ea typeface="微软雅黑" pitchFamily="34" charset="-122"/>
                          <a:cs typeface="微软雅黑" pitchFamily="34" charset="-120"/>
                        </a:rPr>
                        <a:t>Aspect</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l"/>
                      <a:r>
                        <a:rPr lang="en-US" sz="1200" b="1" u="none">
                          <a:solidFill>
                            <a:srgbClr val="1F2937"/>
                          </a:solidFill>
                          <a:latin typeface="微软雅黑" pitchFamily="34" charset="0"/>
                          <a:ea typeface="微软雅黑" pitchFamily="34" charset="-122"/>
                          <a:cs typeface="微软雅黑" pitchFamily="34" charset="-120"/>
                        </a:rPr>
                        <a:t>Closed-Set Models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l"/>
                      <a:r>
                        <a:rPr lang="en-US" sz="1200" b="1" u="none">
                          <a:solidFill>
                            <a:srgbClr val="16A34A"/>
                          </a:solidFill>
                          <a:latin typeface="微软雅黑" pitchFamily="34" charset="0"/>
                          <a:ea typeface="微软雅黑" pitchFamily="34" charset="-122"/>
                          <a:cs typeface="微软雅黑" pitchFamily="34" charset="-120"/>
                        </a:rPr>
                        <a:t>Open-World (Grounded) Models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0"/>
                  </a:ext>
                </a:extLst>
              </a:tr>
              <a:tr h="578329">
                <a:tc>
                  <a:txBody>
                    <a:bodyPr/>
                    <a:lstStyle/>
                    <a:p>
                      <a:r>
                        <a:rPr lang="en-US" sz="1200" b="1" u="none">
                          <a:solidFill>
                            <a:srgbClr val="1F2937"/>
                          </a:solidFill>
                          <a:latin typeface="微软雅黑" pitchFamily="34" charset="0"/>
                          <a:ea typeface="微软雅黑" pitchFamily="34" charset="-122"/>
                          <a:cs typeface="微软雅黑" pitchFamily="34" charset="-120"/>
                        </a:rPr>
                        <a:t>Vocabulary</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Fixed, pre-defined set of classes (e.g., COCO's 80 classes)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6A34A"/>
                          </a:solidFill>
                          <a:latin typeface="微软雅黑" pitchFamily="34" charset="0"/>
                          <a:ea typeface="微软雅黑" pitchFamily="34" charset="-122"/>
                          <a:cs typeface="微软雅黑" pitchFamily="34" charset="-120"/>
                        </a:rPr>
                        <a:t>Arbitrary natural language descriptions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25400" cap="flat" cmpd="sng" algn="ctr">
                      <a:solidFill>
                        <a:srgbClr val="8B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1"/>
                  </a:ext>
                </a:extLst>
              </a:tr>
              <a:tr h="578329">
                <a:tc>
                  <a:txBody>
                    <a:bodyPr/>
                    <a:lstStyle/>
                    <a:p>
                      <a:r>
                        <a:rPr lang="en-US" sz="1200" b="1" u="none">
                          <a:solidFill>
                            <a:srgbClr val="1F2937"/>
                          </a:solidFill>
                          <a:latin typeface="微软雅黑" pitchFamily="34" charset="0"/>
                          <a:ea typeface="微软雅黑" pitchFamily="34" charset="-122"/>
                          <a:cs typeface="微软雅黑" pitchFamily="34" charset="-120"/>
                        </a:rPr>
                        <a:t>Generalization</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Cannot detect objects outside training labels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6A34A"/>
                          </a:solidFill>
                          <a:latin typeface="微软雅黑" pitchFamily="34" charset="0"/>
                          <a:ea typeface="微软雅黑" pitchFamily="34" charset="-122"/>
                          <a:cs typeface="微软雅黑" pitchFamily="34" charset="-120"/>
                        </a:rPr>
                        <a:t>Zero-shot detection of novel categories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2"/>
                  </a:ext>
                </a:extLst>
              </a:tr>
              <a:tr h="578329">
                <a:tc>
                  <a:txBody>
                    <a:bodyPr/>
                    <a:lstStyle/>
                    <a:p>
                      <a:r>
                        <a:rPr lang="en-US" sz="1200" b="1" u="none">
                          <a:solidFill>
                            <a:srgbClr val="1F2937"/>
                          </a:solidFill>
                          <a:latin typeface="微软雅黑" pitchFamily="34" charset="0"/>
                          <a:ea typeface="微软雅黑" pitchFamily="34" charset="-122"/>
                          <a:cs typeface="微软雅黑" pitchFamily="34" charset="-120"/>
                        </a:rPr>
                        <a:t>Flexibility</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Limited to specific object categories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6A34A"/>
                          </a:solidFill>
                          <a:latin typeface="微软雅黑" pitchFamily="34" charset="0"/>
                          <a:ea typeface="微软雅黑" pitchFamily="34" charset="-122"/>
                          <a:cs typeface="微软雅黑" pitchFamily="34" charset="-120"/>
                        </a:rPr>
                        <a:t>Handles rich descriptions with attributes and relationships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3"/>
                  </a:ext>
                </a:extLst>
              </a:tr>
              <a:tr h="578329">
                <a:tc>
                  <a:txBody>
                    <a:bodyPr/>
                    <a:lstStyle/>
                    <a:p>
                      <a:r>
                        <a:rPr lang="en-US" sz="1200" b="1" u="none">
                          <a:solidFill>
                            <a:srgbClr val="1F2937"/>
                          </a:solidFill>
                          <a:latin typeface="微软雅黑" pitchFamily="34" charset="0"/>
                          <a:ea typeface="微软雅黑" pitchFamily="34" charset="-122"/>
                          <a:cs typeface="微软雅黑" pitchFamily="34" charset="-120"/>
                        </a:rPr>
                        <a:t>Adaptation</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Requires retraining with new labeled data</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a:lstStyle/>
                    <a:p>
                      <a:r>
                        <a:rPr lang="en-US" sz="1200" u="none">
                          <a:solidFill>
                            <a:srgbClr val="16A34A"/>
                          </a:solidFill>
                          <a:latin typeface="微软雅黑" pitchFamily="34" charset="0"/>
                          <a:ea typeface="微软雅黑" pitchFamily="34" charset="-122"/>
                          <a:cs typeface="微软雅黑" pitchFamily="34" charset="-120"/>
                        </a:rPr>
                        <a:t>Instant adaptation via text prompts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04"/>
                  </a:ext>
                </a:extLst>
              </a:tr>
              <a:tr h="578329">
                <a:tc>
                  <a:txBody>
                    <a:bodyPr/>
                    <a:lstStyle/>
                    <a:p>
                      <a:r>
                        <a:rPr lang="en-US" sz="1200" b="1" u="none">
                          <a:solidFill>
                            <a:srgbClr val="1F2937"/>
                          </a:solidFill>
                          <a:latin typeface="微软雅黑" pitchFamily="34" charset="0"/>
                          <a:ea typeface="微软雅黑" pitchFamily="34" charset="-122"/>
                          <a:cs typeface="微软雅黑" pitchFamily="34" charset="-120"/>
                        </a:rPr>
                        <a:t>Real-World Use</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tc>
                  <a:txBody>
                    <a:bodyPr/>
                    <a:lstStyle/>
                    <a:p>
                      <a:r>
                        <a:rPr lang="en-US" sz="1200" u="none">
                          <a:solidFill>
                            <a:srgbClr val="1F2937"/>
                          </a:solidFill>
                          <a:latin typeface="微软雅黑" pitchFamily="34" charset="0"/>
                          <a:ea typeface="微软雅黑" pitchFamily="34" charset="-122"/>
                          <a:cs typeface="微软雅黑" pitchFamily="34" charset="-120"/>
                        </a:rPr>
                        <a:t>Constrained to controlled environments</a:t>
                      </a:r>
                      <a:endParaRPr lang="en-US" sz="120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tc>
                  <a:txBody>
                    <a:bodyPr/>
                    <a:lstStyle/>
                    <a:p>
                      <a:r>
                        <a:rPr lang="en-US" sz="1200" u="none" dirty="0">
                          <a:solidFill>
                            <a:srgbClr val="16A34A"/>
                          </a:solidFill>
                          <a:latin typeface="微软雅黑" pitchFamily="34" charset="0"/>
                          <a:ea typeface="微软雅黑" pitchFamily="34" charset="-122"/>
                          <a:cs typeface="微软雅黑" pitchFamily="34" charset="-120"/>
                        </a:rPr>
                        <a:t>Applicable to uncontrolled, open environments</a:t>
                      </a:r>
                      <a:endParaRPr lang="en-US" sz="1200" dirty="0">
                        <a:latin typeface="微软雅黑" charset="0"/>
                        <a:ea typeface="微软雅黑" charset="0"/>
                        <a:cs typeface="微软雅黑" charset="0"/>
                      </a:endParaRPr>
                    </a:p>
                  </a:txBody>
                  <a:tcPr marL="152400" marR="152400" marT="114300" marB="114300" anchor="ctr">
                    <a:lnL w="0" cap="flat" cmpd="sng" algn="ctr">
                      <a:noFill/>
                    </a:lnL>
                    <a:lnR w="0" cap="flat" cmpd="sng" algn="ctr">
                      <a:noFill/>
                    </a:lnR>
                    <a:lnT w="12700" cap="flat" cmpd="sng" algn="ctr">
                      <a:solidFill>
                        <a:srgbClr val="000000"/>
                      </a:solidFill>
                      <a:prstDash val="solid"/>
                      <a:round/>
                      <a:headEnd type="none" w="med" len="med"/>
                      <a:tailEnd type="none" w="med" len="med"/>
                    </a:lnT>
                    <a:lnB w="0" cap="flat" cmpd="sng" algn="ctr">
                      <a:noFill/>
                    </a:lnB>
                    <a:solidFill>
                      <a:srgbClr val="FFFFFF">
                        <a:alpha val="0"/>
                      </a:srgbClr>
                    </a:solid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Limitations: Hallucination</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a:ln/>
        </p:spPr>
        <p:txBody>
          <a:bodyPr/>
          <a:lstStyle/>
          <a:p>
            <a:endParaRPr lang="en-US" b="1"/>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Unfounded Outputs</a:t>
            </a:r>
            <a:endParaRPr lang="en-US" sz="1600" b="1"/>
          </a:p>
        </p:txBody>
      </p:sp>
      <p:sp>
        <p:nvSpPr>
          <p:cNvPr id="7" name="Text 5"/>
          <p:cNvSpPr/>
          <p:nvPr/>
        </p:nvSpPr>
        <p:spPr>
          <a:xfrm>
            <a:off x="571500" y="1524000"/>
            <a:ext cx="5334000" cy="6858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Multimodal models, especially those with language generation capabilities (like MLLMs), can sometimes produce unfounded outputs due to learned language priors.</a:t>
            </a:r>
            <a:endParaRPr lang="en-US" sz="1600" b="1"/>
          </a:p>
        </p:txBody>
      </p:sp>
      <p:sp>
        <p:nvSpPr>
          <p:cNvPr id="8" name="Shape 6"/>
          <p:cNvSpPr/>
          <p:nvPr/>
        </p:nvSpPr>
        <p:spPr>
          <a:xfrm>
            <a:off x="400050" y="2514600"/>
            <a:ext cx="5581650" cy="2286000"/>
          </a:xfrm>
          <a:custGeom>
            <a:avLst/>
            <a:gdLst/>
            <a:ahLst/>
            <a:cxnLst/>
            <a:rect l="l" t="t" r="r" b="b"/>
            <a:pathLst>
              <a:path w="5581650" h="2286000">
                <a:moveTo>
                  <a:pt x="0" y="0"/>
                </a:moveTo>
                <a:lnTo>
                  <a:pt x="5581650" y="0"/>
                </a:lnTo>
                <a:lnTo>
                  <a:pt x="5581650" y="2286000"/>
                </a:lnTo>
                <a:lnTo>
                  <a:pt x="0" y="2286000"/>
                </a:lnTo>
                <a:lnTo>
                  <a:pt x="0" y="0"/>
                </a:lnTo>
                <a:close/>
              </a:path>
            </a:pathLst>
          </a:custGeom>
          <a:solidFill>
            <a:srgbClr val="F9FAFB"/>
          </a:solidFill>
          <a:ln/>
        </p:spPr>
        <p:txBody>
          <a:bodyPr/>
          <a:lstStyle/>
          <a:p>
            <a:endParaRPr lang="en-US" b="1"/>
          </a:p>
        </p:txBody>
      </p:sp>
      <p:sp>
        <p:nvSpPr>
          <p:cNvPr id="9" name="Shape 7"/>
          <p:cNvSpPr/>
          <p:nvPr/>
        </p:nvSpPr>
        <p:spPr>
          <a:xfrm>
            <a:off x="400050" y="2514600"/>
            <a:ext cx="38100" cy="2286000"/>
          </a:xfrm>
          <a:custGeom>
            <a:avLst/>
            <a:gdLst/>
            <a:ahLst/>
            <a:cxnLst/>
            <a:rect l="l" t="t" r="r" b="b"/>
            <a:pathLst>
              <a:path w="38100" h="2286000">
                <a:moveTo>
                  <a:pt x="0" y="0"/>
                </a:moveTo>
                <a:lnTo>
                  <a:pt x="38100" y="0"/>
                </a:lnTo>
                <a:lnTo>
                  <a:pt x="38100" y="2286000"/>
                </a:lnTo>
                <a:lnTo>
                  <a:pt x="0" y="2286000"/>
                </a:lnTo>
                <a:lnTo>
                  <a:pt x="0" y="0"/>
                </a:lnTo>
                <a:close/>
              </a:path>
            </a:pathLst>
          </a:custGeom>
          <a:solidFill>
            <a:srgbClr val="8B0000"/>
          </a:solidFill>
          <a:ln/>
        </p:spPr>
        <p:txBody>
          <a:bodyPr/>
          <a:lstStyle/>
          <a:p>
            <a:endParaRPr lang="en-US" b="1"/>
          </a:p>
        </p:txBody>
      </p:sp>
      <p:sp>
        <p:nvSpPr>
          <p:cNvPr id="10" name="Text 8"/>
          <p:cNvSpPr/>
          <p:nvPr/>
        </p:nvSpPr>
        <p:spPr>
          <a:xfrm>
            <a:off x="571500" y="26670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Examples</a:t>
            </a:r>
            <a:endParaRPr lang="en-US" sz="1600" b="1"/>
          </a:p>
        </p:txBody>
      </p:sp>
      <p:sp>
        <p:nvSpPr>
          <p:cNvPr id="11" name="Shape 9"/>
          <p:cNvSpPr/>
          <p:nvPr/>
        </p:nvSpPr>
        <p:spPr>
          <a:xfrm>
            <a:off x="571500" y="3048000"/>
            <a:ext cx="5257800" cy="762000"/>
          </a:xfrm>
          <a:custGeom>
            <a:avLst/>
            <a:gdLst/>
            <a:ahLst/>
            <a:cxnLst/>
            <a:rect l="l" t="t" r="r" b="b"/>
            <a:pathLst>
              <a:path w="5257800" h="762000">
                <a:moveTo>
                  <a:pt x="38100" y="0"/>
                </a:moveTo>
                <a:lnTo>
                  <a:pt x="5219700" y="0"/>
                </a:lnTo>
                <a:cubicBezTo>
                  <a:pt x="5240728" y="0"/>
                  <a:pt x="5257800" y="17072"/>
                  <a:pt x="5257800" y="38100"/>
                </a:cubicBezTo>
                <a:lnTo>
                  <a:pt x="5257800" y="723900"/>
                </a:lnTo>
                <a:cubicBezTo>
                  <a:pt x="5257800" y="744928"/>
                  <a:pt x="5240728" y="762000"/>
                  <a:pt x="5219700" y="762000"/>
                </a:cubicBezTo>
                <a:lnTo>
                  <a:pt x="38100" y="762000"/>
                </a:lnTo>
                <a:cubicBezTo>
                  <a:pt x="17072" y="762000"/>
                  <a:pt x="0" y="744928"/>
                  <a:pt x="0" y="723900"/>
                </a:cubicBezTo>
                <a:lnTo>
                  <a:pt x="0" y="38100"/>
                </a:lnTo>
                <a:cubicBezTo>
                  <a:pt x="0" y="17072"/>
                  <a:pt x="17072" y="0"/>
                  <a:pt x="38100" y="0"/>
                </a:cubicBezTo>
                <a:close/>
              </a:path>
            </a:pathLst>
          </a:custGeom>
          <a:solidFill>
            <a:srgbClr val="FEE2E2"/>
          </a:solidFill>
          <a:ln/>
        </p:spPr>
        <p:txBody>
          <a:bodyPr/>
          <a:lstStyle/>
          <a:p>
            <a:endParaRPr lang="en-US" b="1"/>
          </a:p>
        </p:txBody>
      </p:sp>
      <p:sp>
        <p:nvSpPr>
          <p:cNvPr id="12" name="Text 10"/>
          <p:cNvSpPr/>
          <p:nvPr/>
        </p:nvSpPr>
        <p:spPr>
          <a:xfrm>
            <a:off x="647700" y="3124200"/>
            <a:ext cx="5181600" cy="228600"/>
          </a:xfrm>
          <a:prstGeom prst="rect">
            <a:avLst/>
          </a:prstGeom>
          <a:noFill/>
          <a:ln/>
        </p:spPr>
        <p:txBody>
          <a:bodyPr wrap="square" lIns="0" tIns="0" rIns="0" bIns="0" rtlCol="0" anchor="ctr"/>
          <a:lstStyle/>
          <a:p>
            <a:pPr>
              <a:lnSpc>
                <a:spcPct val="130000"/>
              </a:lnSpc>
            </a:pPr>
            <a:r>
              <a:rPr lang="en-US" sz="1200" b="1">
                <a:solidFill>
                  <a:srgbClr val="DC2626"/>
                </a:solidFill>
                <a:latin typeface="Sorts Mill Goudy" pitchFamily="34" charset="0"/>
                <a:ea typeface="Sorts Mill Goudy" pitchFamily="34" charset="-122"/>
                <a:cs typeface="Sorts Mill Goudy" pitchFamily="34" charset="-120"/>
              </a:rPr>
              <a:t>Language Hallucination</a:t>
            </a:r>
            <a:endParaRPr lang="en-US" sz="1600" b="1"/>
          </a:p>
        </p:txBody>
      </p:sp>
      <p:sp>
        <p:nvSpPr>
          <p:cNvPr id="13" name="Text 11"/>
          <p:cNvSpPr/>
          <p:nvPr/>
        </p:nvSpPr>
        <p:spPr>
          <a:xfrm>
            <a:off x="647700" y="3352800"/>
            <a:ext cx="5172075" cy="3810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Saying "a dog on the left" when no dog is present. Model generates plausible-sounding but incorrect content</a:t>
            </a:r>
            <a:endParaRPr lang="en-US" sz="1600" b="1"/>
          </a:p>
        </p:txBody>
      </p:sp>
      <p:sp>
        <p:nvSpPr>
          <p:cNvPr id="14" name="Shape 12"/>
          <p:cNvSpPr/>
          <p:nvPr/>
        </p:nvSpPr>
        <p:spPr>
          <a:xfrm>
            <a:off x="571500" y="3886200"/>
            <a:ext cx="5257800" cy="762000"/>
          </a:xfrm>
          <a:custGeom>
            <a:avLst/>
            <a:gdLst/>
            <a:ahLst/>
            <a:cxnLst/>
            <a:rect l="l" t="t" r="r" b="b"/>
            <a:pathLst>
              <a:path w="5257800" h="762000">
                <a:moveTo>
                  <a:pt x="38100" y="0"/>
                </a:moveTo>
                <a:lnTo>
                  <a:pt x="5219700" y="0"/>
                </a:lnTo>
                <a:cubicBezTo>
                  <a:pt x="5240728" y="0"/>
                  <a:pt x="5257800" y="17072"/>
                  <a:pt x="5257800" y="38100"/>
                </a:cubicBezTo>
                <a:lnTo>
                  <a:pt x="5257800" y="723900"/>
                </a:lnTo>
                <a:cubicBezTo>
                  <a:pt x="5257800" y="744928"/>
                  <a:pt x="5240728" y="762000"/>
                  <a:pt x="5219700" y="762000"/>
                </a:cubicBezTo>
                <a:lnTo>
                  <a:pt x="38100" y="762000"/>
                </a:lnTo>
                <a:cubicBezTo>
                  <a:pt x="17072" y="762000"/>
                  <a:pt x="0" y="744928"/>
                  <a:pt x="0" y="723900"/>
                </a:cubicBezTo>
                <a:lnTo>
                  <a:pt x="0" y="38100"/>
                </a:lnTo>
                <a:cubicBezTo>
                  <a:pt x="0" y="17072"/>
                  <a:pt x="17072" y="0"/>
                  <a:pt x="38100" y="0"/>
                </a:cubicBezTo>
                <a:close/>
              </a:path>
            </a:pathLst>
          </a:custGeom>
          <a:solidFill>
            <a:srgbClr val="FEE2E2"/>
          </a:solidFill>
          <a:ln/>
        </p:spPr>
        <p:txBody>
          <a:bodyPr/>
          <a:lstStyle/>
          <a:p>
            <a:endParaRPr lang="en-US" b="1"/>
          </a:p>
        </p:txBody>
      </p:sp>
      <p:sp>
        <p:nvSpPr>
          <p:cNvPr id="15" name="Text 13"/>
          <p:cNvSpPr/>
          <p:nvPr/>
        </p:nvSpPr>
        <p:spPr>
          <a:xfrm>
            <a:off x="647700" y="3962400"/>
            <a:ext cx="5181600" cy="228600"/>
          </a:xfrm>
          <a:prstGeom prst="rect">
            <a:avLst/>
          </a:prstGeom>
          <a:noFill/>
          <a:ln/>
        </p:spPr>
        <p:txBody>
          <a:bodyPr wrap="square" lIns="0" tIns="0" rIns="0" bIns="0" rtlCol="0" anchor="ctr"/>
          <a:lstStyle/>
          <a:p>
            <a:pPr>
              <a:lnSpc>
                <a:spcPct val="130000"/>
              </a:lnSpc>
            </a:pPr>
            <a:r>
              <a:rPr lang="en-US" sz="1200" b="1">
                <a:solidFill>
                  <a:srgbClr val="DC2626"/>
                </a:solidFill>
                <a:latin typeface="Sorts Mill Goudy" pitchFamily="34" charset="0"/>
                <a:ea typeface="Sorts Mill Goudy" pitchFamily="34" charset="-122"/>
                <a:cs typeface="Sorts Mill Goudy" pitchFamily="34" charset="-120"/>
              </a:rPr>
              <a:t>False Positives</a:t>
            </a:r>
            <a:endParaRPr lang="en-US" sz="1600" b="1"/>
          </a:p>
        </p:txBody>
      </p:sp>
      <p:sp>
        <p:nvSpPr>
          <p:cNvPr id="16" name="Text 14"/>
          <p:cNvSpPr/>
          <p:nvPr/>
        </p:nvSpPr>
        <p:spPr>
          <a:xfrm>
            <a:off x="647700" y="4191000"/>
            <a:ext cx="5172075" cy="3810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Grounding DINO's authors noted some false detections of text-specified objects that weren't actually there</a:t>
            </a:r>
            <a:endParaRPr lang="en-US" sz="1600" b="1"/>
          </a:p>
        </p:txBody>
      </p:sp>
      <p:sp>
        <p:nvSpPr>
          <p:cNvPr id="17" name="Shape 15"/>
          <p:cNvSpPr/>
          <p:nvPr/>
        </p:nvSpPr>
        <p:spPr>
          <a:xfrm>
            <a:off x="6229350" y="1028700"/>
            <a:ext cx="5581650" cy="1866900"/>
          </a:xfrm>
          <a:custGeom>
            <a:avLst/>
            <a:gdLst/>
            <a:ahLst/>
            <a:cxnLst/>
            <a:rect l="l" t="t" r="r" b="b"/>
            <a:pathLst>
              <a:path w="5581650" h="1866900">
                <a:moveTo>
                  <a:pt x="0" y="0"/>
                </a:moveTo>
                <a:lnTo>
                  <a:pt x="5581650" y="0"/>
                </a:lnTo>
                <a:lnTo>
                  <a:pt x="5581650" y="1866900"/>
                </a:lnTo>
                <a:lnTo>
                  <a:pt x="0" y="1866900"/>
                </a:lnTo>
                <a:lnTo>
                  <a:pt x="0" y="0"/>
                </a:lnTo>
                <a:close/>
              </a:path>
            </a:pathLst>
          </a:custGeom>
          <a:solidFill>
            <a:srgbClr val="F9FAFB"/>
          </a:solidFill>
          <a:ln/>
        </p:spPr>
        <p:txBody>
          <a:bodyPr/>
          <a:lstStyle/>
          <a:p>
            <a:endParaRPr lang="en-US" b="1"/>
          </a:p>
        </p:txBody>
      </p:sp>
      <p:sp>
        <p:nvSpPr>
          <p:cNvPr id="18" name="Shape 16"/>
          <p:cNvSpPr/>
          <p:nvPr/>
        </p:nvSpPr>
        <p:spPr>
          <a:xfrm>
            <a:off x="6229350" y="1028700"/>
            <a:ext cx="38100" cy="1866900"/>
          </a:xfrm>
          <a:custGeom>
            <a:avLst/>
            <a:gdLst/>
            <a:ahLst/>
            <a:cxnLst/>
            <a:rect l="l" t="t" r="r" b="b"/>
            <a:pathLst>
              <a:path w="38100" h="1866900">
                <a:moveTo>
                  <a:pt x="0" y="0"/>
                </a:moveTo>
                <a:lnTo>
                  <a:pt x="38100" y="0"/>
                </a:lnTo>
                <a:lnTo>
                  <a:pt x="38100" y="1866900"/>
                </a:lnTo>
                <a:lnTo>
                  <a:pt x="0" y="1866900"/>
                </a:lnTo>
                <a:lnTo>
                  <a:pt x="0" y="0"/>
                </a:lnTo>
                <a:close/>
              </a:path>
            </a:pathLst>
          </a:custGeom>
          <a:solidFill>
            <a:srgbClr val="8B0000"/>
          </a:solidFill>
          <a:ln/>
        </p:spPr>
        <p:txBody>
          <a:bodyPr/>
          <a:lstStyle/>
          <a:p>
            <a:endParaRPr lang="en-US" b="1"/>
          </a:p>
        </p:txBody>
      </p:sp>
      <p:sp>
        <p:nvSpPr>
          <p:cNvPr id="19" name="Text 17"/>
          <p:cNvSpPr/>
          <p:nvPr/>
        </p:nvSpPr>
        <p:spPr>
          <a:xfrm>
            <a:off x="64008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Mitigation Approaches</a:t>
            </a:r>
            <a:endParaRPr lang="en-US" sz="1600" b="1"/>
          </a:p>
        </p:txBody>
      </p:sp>
      <p:sp>
        <p:nvSpPr>
          <p:cNvPr id="20" name="Text 18"/>
          <p:cNvSpPr/>
          <p:nvPr/>
        </p:nvSpPr>
        <p:spPr>
          <a:xfrm>
            <a:off x="6400800" y="1524000"/>
            <a:ext cx="5334000" cy="6858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Ferret's approach reducing hallucination through explicit grounding supervision – training on tasks that require pointing to actual image regions makes the model more faithful to the image.</a:t>
            </a:r>
            <a:endParaRPr lang="en-US" sz="1600" b="1"/>
          </a:p>
        </p:txBody>
      </p:sp>
      <p:sp>
        <p:nvSpPr>
          <p:cNvPr id="21" name="Text 19"/>
          <p:cNvSpPr/>
          <p:nvPr/>
        </p:nvSpPr>
        <p:spPr>
          <a:xfrm>
            <a:off x="6400800" y="2286000"/>
            <a:ext cx="5334000" cy="4572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Reducing hallucination requires careful grounding supervision and evaluation on challenging negative examples.</a:t>
            </a:r>
            <a:endParaRPr lang="en-US" sz="1600" b="1"/>
          </a:p>
        </p:txBody>
      </p:sp>
      <p:sp>
        <p:nvSpPr>
          <p:cNvPr id="22" name="Shape 20"/>
          <p:cNvSpPr/>
          <p:nvPr/>
        </p:nvSpPr>
        <p:spPr>
          <a:xfrm>
            <a:off x="6210300" y="3048000"/>
            <a:ext cx="5600700" cy="3429000"/>
          </a:xfrm>
          <a:custGeom>
            <a:avLst/>
            <a:gdLst/>
            <a:ahLst/>
            <a:cxnLst/>
            <a:rect l="l" t="t" r="r" b="b"/>
            <a:pathLst>
              <a:path w="5600700" h="3429000">
                <a:moveTo>
                  <a:pt x="0" y="0"/>
                </a:moveTo>
                <a:lnTo>
                  <a:pt x="5600700" y="0"/>
                </a:lnTo>
                <a:lnTo>
                  <a:pt x="5600700" y="3429000"/>
                </a:lnTo>
                <a:lnTo>
                  <a:pt x="0" y="3429000"/>
                </a:lnTo>
                <a:lnTo>
                  <a:pt x="0" y="0"/>
                </a:lnTo>
                <a:close/>
              </a:path>
            </a:pathLst>
          </a:custGeom>
          <a:solidFill>
            <a:srgbClr val="F9FAFB"/>
          </a:solidFill>
          <a:ln/>
        </p:spPr>
        <p:txBody>
          <a:bodyPr/>
          <a:lstStyle/>
          <a:p>
            <a:endParaRPr lang="en-US" b="1"/>
          </a:p>
        </p:txBody>
      </p:sp>
      <p:sp>
        <p:nvSpPr>
          <p:cNvPr id="23" name="Shape 21"/>
          <p:cNvSpPr/>
          <p:nvPr/>
        </p:nvSpPr>
        <p:spPr>
          <a:xfrm>
            <a:off x="8753475" y="3886200"/>
            <a:ext cx="514350" cy="457200"/>
          </a:xfrm>
          <a:custGeom>
            <a:avLst/>
            <a:gdLst/>
            <a:ahLst/>
            <a:cxnLst/>
            <a:rect l="l" t="t" r="r" b="b"/>
            <a:pathLst>
              <a:path w="514350" h="457200">
                <a:moveTo>
                  <a:pt x="36612" y="-22235"/>
                </a:moveTo>
                <a:cubicBezTo>
                  <a:pt x="28218" y="-30629"/>
                  <a:pt x="14645" y="-30629"/>
                  <a:pt x="6340" y="-22235"/>
                </a:cubicBezTo>
                <a:cubicBezTo>
                  <a:pt x="-1965" y="-13841"/>
                  <a:pt x="-2054" y="-268"/>
                  <a:pt x="6251" y="8126"/>
                </a:cubicBezTo>
                <a:lnTo>
                  <a:pt x="477738" y="479614"/>
                </a:lnTo>
                <a:cubicBezTo>
                  <a:pt x="486132" y="488007"/>
                  <a:pt x="499705" y="488007"/>
                  <a:pt x="508010" y="479614"/>
                </a:cubicBezTo>
                <a:cubicBezTo>
                  <a:pt x="516315" y="471220"/>
                  <a:pt x="516404" y="457646"/>
                  <a:pt x="508010" y="449342"/>
                </a:cubicBezTo>
                <a:lnTo>
                  <a:pt x="421928" y="363260"/>
                </a:lnTo>
                <a:cubicBezTo>
                  <a:pt x="424339" y="361117"/>
                  <a:pt x="426750" y="358973"/>
                  <a:pt x="429071" y="356830"/>
                </a:cubicBezTo>
                <a:cubicBezTo>
                  <a:pt x="470862" y="317986"/>
                  <a:pt x="498812" y="271641"/>
                  <a:pt x="512118" y="239762"/>
                </a:cubicBezTo>
                <a:cubicBezTo>
                  <a:pt x="515064" y="232708"/>
                  <a:pt x="515064" y="224850"/>
                  <a:pt x="512118" y="217795"/>
                </a:cubicBezTo>
                <a:cubicBezTo>
                  <a:pt x="498812" y="185916"/>
                  <a:pt x="470862" y="139482"/>
                  <a:pt x="429071" y="100727"/>
                </a:cubicBezTo>
                <a:cubicBezTo>
                  <a:pt x="387013" y="61704"/>
                  <a:pt x="329238" y="28754"/>
                  <a:pt x="257086" y="28754"/>
                </a:cubicBezTo>
                <a:cubicBezTo>
                  <a:pt x="206365" y="28754"/>
                  <a:pt x="162788" y="45006"/>
                  <a:pt x="126712" y="68223"/>
                </a:cubicBezTo>
                <a:lnTo>
                  <a:pt x="36612" y="-22235"/>
                </a:lnTo>
                <a:close/>
                <a:moveTo>
                  <a:pt x="182612" y="123855"/>
                </a:moveTo>
                <a:cubicBezTo>
                  <a:pt x="203597" y="108853"/>
                  <a:pt x="229404" y="100012"/>
                  <a:pt x="257175" y="100012"/>
                </a:cubicBezTo>
                <a:cubicBezTo>
                  <a:pt x="328166" y="100012"/>
                  <a:pt x="385763" y="157609"/>
                  <a:pt x="385763" y="228600"/>
                </a:cubicBezTo>
                <a:cubicBezTo>
                  <a:pt x="385763" y="256371"/>
                  <a:pt x="376922" y="282089"/>
                  <a:pt x="361920" y="303163"/>
                </a:cubicBezTo>
                <a:lnTo>
                  <a:pt x="330934" y="272177"/>
                </a:lnTo>
                <a:cubicBezTo>
                  <a:pt x="342275" y="253067"/>
                  <a:pt x="346115" y="229582"/>
                  <a:pt x="339953" y="206365"/>
                </a:cubicBezTo>
                <a:cubicBezTo>
                  <a:pt x="327720" y="160645"/>
                  <a:pt x="280660" y="133499"/>
                  <a:pt x="234940" y="145733"/>
                </a:cubicBezTo>
                <a:cubicBezTo>
                  <a:pt x="227261" y="147786"/>
                  <a:pt x="220028" y="150822"/>
                  <a:pt x="213509" y="154662"/>
                </a:cubicBezTo>
                <a:lnTo>
                  <a:pt x="182523" y="123676"/>
                </a:lnTo>
                <a:close/>
                <a:moveTo>
                  <a:pt x="290483" y="352812"/>
                </a:moveTo>
                <a:cubicBezTo>
                  <a:pt x="279856" y="355669"/>
                  <a:pt x="268694" y="357188"/>
                  <a:pt x="257175" y="357188"/>
                </a:cubicBezTo>
                <a:cubicBezTo>
                  <a:pt x="186184" y="357188"/>
                  <a:pt x="128588" y="299591"/>
                  <a:pt x="128588" y="228600"/>
                </a:cubicBezTo>
                <a:cubicBezTo>
                  <a:pt x="128588" y="217081"/>
                  <a:pt x="130106" y="205919"/>
                  <a:pt x="132963" y="195292"/>
                </a:cubicBezTo>
                <a:lnTo>
                  <a:pt x="61972" y="124301"/>
                </a:lnTo>
                <a:cubicBezTo>
                  <a:pt x="32861" y="157163"/>
                  <a:pt x="12859" y="191988"/>
                  <a:pt x="2232" y="217616"/>
                </a:cubicBezTo>
                <a:cubicBezTo>
                  <a:pt x="-714" y="224671"/>
                  <a:pt x="-714" y="232529"/>
                  <a:pt x="2232" y="239584"/>
                </a:cubicBezTo>
                <a:cubicBezTo>
                  <a:pt x="15538" y="271463"/>
                  <a:pt x="43488" y="317897"/>
                  <a:pt x="85279" y="356652"/>
                </a:cubicBezTo>
                <a:cubicBezTo>
                  <a:pt x="127337" y="395674"/>
                  <a:pt x="185112" y="428625"/>
                  <a:pt x="257264" y="428625"/>
                </a:cubicBezTo>
                <a:cubicBezTo>
                  <a:pt x="290572" y="428625"/>
                  <a:pt x="320844" y="421571"/>
                  <a:pt x="347901" y="410230"/>
                </a:cubicBezTo>
                <a:lnTo>
                  <a:pt x="290572" y="352901"/>
                </a:lnTo>
                <a:close/>
              </a:path>
            </a:pathLst>
          </a:custGeom>
          <a:solidFill>
            <a:srgbClr val="8B0000"/>
          </a:solidFill>
          <a:ln/>
        </p:spPr>
        <p:txBody>
          <a:bodyPr/>
          <a:lstStyle/>
          <a:p>
            <a:endParaRPr lang="en-US" b="1"/>
          </a:p>
        </p:txBody>
      </p:sp>
      <p:sp>
        <p:nvSpPr>
          <p:cNvPr id="24" name="Text 22"/>
          <p:cNvSpPr/>
          <p:nvPr/>
        </p:nvSpPr>
        <p:spPr>
          <a:xfrm>
            <a:off x="6829425" y="4457700"/>
            <a:ext cx="4362450" cy="266700"/>
          </a:xfrm>
          <a:prstGeom prst="rect">
            <a:avLst/>
          </a:prstGeom>
          <a:noFill/>
          <a:ln/>
        </p:spPr>
        <p:txBody>
          <a:bodyPr wrap="square" lIns="0" tIns="0" rIns="0" bIns="0" rtlCol="0" anchor="ctr"/>
          <a:lstStyle/>
          <a:p>
            <a:pPr algn="ctr">
              <a:lnSpc>
                <a:spcPct val="120000"/>
              </a:lnSpc>
            </a:pPr>
            <a:r>
              <a:rPr lang="en-US" sz="1500" b="1">
                <a:solidFill>
                  <a:srgbClr val="1F2937"/>
                </a:solidFill>
                <a:latin typeface="Sorts Mill Goudy" pitchFamily="34" charset="0"/>
                <a:ea typeface="Sorts Mill Goudy" pitchFamily="34" charset="-122"/>
                <a:cs typeface="Sorts Mill Goudy" pitchFamily="34" charset="-120"/>
              </a:rPr>
              <a:t>Grounding Helps</a:t>
            </a:r>
            <a:endParaRPr lang="en-US" sz="1600" b="1"/>
          </a:p>
        </p:txBody>
      </p:sp>
      <p:sp>
        <p:nvSpPr>
          <p:cNvPr id="25" name="Shape 23"/>
          <p:cNvSpPr/>
          <p:nvPr/>
        </p:nvSpPr>
        <p:spPr>
          <a:xfrm>
            <a:off x="6877050" y="4876800"/>
            <a:ext cx="4267200" cy="762000"/>
          </a:xfrm>
          <a:custGeom>
            <a:avLst/>
            <a:gdLst/>
            <a:ahLst/>
            <a:cxnLst/>
            <a:rect l="l" t="t" r="r" b="b"/>
            <a:pathLst>
              <a:path w="4267200" h="762000">
                <a:moveTo>
                  <a:pt x="76200" y="0"/>
                </a:moveTo>
                <a:lnTo>
                  <a:pt x="4191000" y="0"/>
                </a:lnTo>
                <a:cubicBezTo>
                  <a:pt x="4233056" y="0"/>
                  <a:pt x="4267200" y="34144"/>
                  <a:pt x="4267200" y="76200"/>
                </a:cubicBezTo>
                <a:lnTo>
                  <a:pt x="4267200" y="685800"/>
                </a:lnTo>
                <a:cubicBezTo>
                  <a:pt x="4267200" y="727856"/>
                  <a:pt x="4233056" y="762000"/>
                  <a:pt x="4191000" y="762000"/>
                </a:cubicBezTo>
                <a:lnTo>
                  <a:pt x="76200" y="762000"/>
                </a:lnTo>
                <a:cubicBezTo>
                  <a:pt x="34144" y="762000"/>
                  <a:pt x="0" y="727856"/>
                  <a:pt x="0" y="685800"/>
                </a:cubicBezTo>
                <a:lnTo>
                  <a:pt x="0" y="76200"/>
                </a:lnTo>
                <a:cubicBezTo>
                  <a:pt x="0" y="34144"/>
                  <a:pt x="34144" y="0"/>
                  <a:pt x="76200" y="0"/>
                </a:cubicBezTo>
                <a:close/>
              </a:path>
            </a:pathLst>
          </a:custGeom>
          <a:solidFill>
            <a:srgbClr val="FEF3C7"/>
          </a:solidFill>
          <a:ln/>
        </p:spPr>
        <p:txBody>
          <a:bodyPr/>
          <a:lstStyle/>
          <a:p>
            <a:endParaRPr lang="en-US" b="1"/>
          </a:p>
        </p:txBody>
      </p:sp>
      <p:sp>
        <p:nvSpPr>
          <p:cNvPr id="26" name="Text 24"/>
          <p:cNvSpPr/>
          <p:nvPr/>
        </p:nvSpPr>
        <p:spPr>
          <a:xfrm>
            <a:off x="6991350" y="5029200"/>
            <a:ext cx="4038600" cy="457200"/>
          </a:xfrm>
          <a:prstGeom prst="rect">
            <a:avLst/>
          </a:prstGeom>
          <a:noFill/>
          <a:ln/>
        </p:spPr>
        <p:txBody>
          <a:bodyPr wrap="square" lIns="0" tIns="0" rIns="0" bIns="0" rtlCol="0" anchor="ctr"/>
          <a:lstStyle/>
          <a:p>
            <a:pPr algn="ctr">
              <a:lnSpc>
                <a:spcPct val="130000"/>
              </a:lnSpc>
            </a:pPr>
            <a:r>
              <a:rPr lang="en-US" sz="1200" b="1">
                <a:solidFill>
                  <a:srgbClr val="1F2937"/>
                </a:solidFill>
                <a:latin typeface="Sorts Mill Goudy" pitchFamily="34" charset="0"/>
                <a:ea typeface="Sorts Mill Goudy" pitchFamily="34" charset="-122"/>
                <a:cs typeface="Sorts Mill Goudy" pitchFamily="34" charset="-120"/>
              </a:rPr>
              <a:t>Explicit grounding supervision trains models to be more faithful to actual image content.</a:t>
            </a:r>
            <a:endParaRPr lang="en-US" sz="1600" b="1"/>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Limitations: Spatial Reasoning &amp; Ambiguity</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1600200"/>
          </a:xfrm>
          <a:custGeom>
            <a:avLst/>
            <a:gdLst/>
            <a:ahLst/>
            <a:cxnLst/>
            <a:rect l="l" t="t" r="r" b="b"/>
            <a:pathLst>
              <a:path w="5581650" h="1600200">
                <a:moveTo>
                  <a:pt x="0" y="0"/>
                </a:moveTo>
                <a:lnTo>
                  <a:pt x="5581650" y="0"/>
                </a:lnTo>
                <a:lnTo>
                  <a:pt x="5581650" y="1600200"/>
                </a:lnTo>
                <a:lnTo>
                  <a:pt x="0" y="16002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1600200"/>
          </a:xfrm>
          <a:custGeom>
            <a:avLst/>
            <a:gdLst/>
            <a:ahLst/>
            <a:cxnLst/>
            <a:rect l="l" t="t" r="r" b="b"/>
            <a:pathLst>
              <a:path w="38100" h="1600200">
                <a:moveTo>
                  <a:pt x="0" y="0"/>
                </a:moveTo>
                <a:lnTo>
                  <a:pt x="38100" y="0"/>
                </a:lnTo>
                <a:lnTo>
                  <a:pt x="38100" y="1600200"/>
                </a:lnTo>
                <a:lnTo>
                  <a:pt x="0" y="1600200"/>
                </a:lnTo>
                <a:lnTo>
                  <a:pt x="0" y="0"/>
                </a:lnTo>
                <a:close/>
              </a:path>
            </a:pathLst>
          </a:custGeom>
          <a:solidFill>
            <a:srgbClr val="8B0000"/>
          </a:solidFill>
          <a:ln/>
        </p:spPr>
        <p:txBody>
          <a:bodyPr/>
          <a:lstStyle/>
          <a:p>
            <a:endParaRPr lang="en-US" b="1"/>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Complex Spatial Relations</a:t>
            </a:r>
            <a:endParaRPr lang="en-US" sz="1600" b="1"/>
          </a:p>
        </p:txBody>
      </p:sp>
      <p:sp>
        <p:nvSpPr>
          <p:cNvPr id="7" name="Text 5"/>
          <p:cNvSpPr/>
          <p:nvPr/>
        </p:nvSpPr>
        <p:spPr>
          <a:xfrm>
            <a:off x="571500" y="1524000"/>
            <a:ext cx="53340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Understanding complex spatial relations still poses difficulties:</a:t>
            </a:r>
            <a:endParaRPr lang="en-US" sz="1600" b="1"/>
          </a:p>
        </p:txBody>
      </p:sp>
      <p:sp>
        <p:nvSpPr>
          <p:cNvPr id="8" name="Shape 6"/>
          <p:cNvSpPr/>
          <p:nvPr/>
        </p:nvSpPr>
        <p:spPr>
          <a:xfrm>
            <a:off x="571500" y="1866900"/>
            <a:ext cx="5257800" cy="609600"/>
          </a:xfrm>
          <a:custGeom>
            <a:avLst/>
            <a:gdLst/>
            <a:ahLst/>
            <a:cxnLst/>
            <a:rect l="l" t="t" r="r" b="b"/>
            <a:pathLst>
              <a:path w="5257800" h="609600">
                <a:moveTo>
                  <a:pt x="38100" y="0"/>
                </a:moveTo>
                <a:lnTo>
                  <a:pt x="5219700" y="0"/>
                </a:lnTo>
                <a:cubicBezTo>
                  <a:pt x="5240728" y="0"/>
                  <a:pt x="5257800" y="17072"/>
                  <a:pt x="5257800" y="38100"/>
                </a:cubicBezTo>
                <a:lnTo>
                  <a:pt x="5257800" y="571500"/>
                </a:lnTo>
                <a:cubicBezTo>
                  <a:pt x="5257800" y="592528"/>
                  <a:pt x="5240728" y="609600"/>
                  <a:pt x="5219700" y="609600"/>
                </a:cubicBezTo>
                <a:lnTo>
                  <a:pt x="38100" y="609600"/>
                </a:lnTo>
                <a:cubicBezTo>
                  <a:pt x="17072" y="609600"/>
                  <a:pt x="0" y="592528"/>
                  <a:pt x="0" y="571500"/>
                </a:cubicBezTo>
                <a:lnTo>
                  <a:pt x="0" y="38100"/>
                </a:lnTo>
                <a:cubicBezTo>
                  <a:pt x="0" y="17072"/>
                  <a:pt x="17072" y="0"/>
                  <a:pt x="38100" y="0"/>
                </a:cubicBezTo>
                <a:close/>
              </a:path>
            </a:pathLst>
          </a:custGeom>
          <a:solidFill>
            <a:srgbClr val="F3F4F6"/>
          </a:solidFill>
          <a:ln/>
        </p:spPr>
        <p:txBody>
          <a:bodyPr/>
          <a:lstStyle/>
          <a:p>
            <a:endParaRPr lang="en-US" b="1"/>
          </a:p>
        </p:txBody>
      </p:sp>
      <p:sp>
        <p:nvSpPr>
          <p:cNvPr id="9" name="Text 7"/>
          <p:cNvSpPr/>
          <p:nvPr/>
        </p:nvSpPr>
        <p:spPr>
          <a:xfrm>
            <a:off x="685800" y="1981200"/>
            <a:ext cx="5095875" cy="381000"/>
          </a:xfrm>
          <a:prstGeom prst="rect">
            <a:avLst/>
          </a:prstGeom>
          <a:noFill/>
          <a:ln/>
        </p:spPr>
        <p:txBody>
          <a:bodyPr wrap="square" lIns="0" tIns="0" rIns="0" bIns="0" rtlCol="0" anchor="ctr"/>
          <a:lstStyle/>
          <a:p>
            <a:pPr>
              <a:lnSpc>
                <a:spcPct val="120000"/>
              </a:lnSpc>
            </a:pPr>
            <a:r>
              <a:rPr lang="en-US" sz="1050" b="1">
                <a:solidFill>
                  <a:srgbClr val="1F2937"/>
                </a:solidFill>
                <a:latin typeface="MiSans" pitchFamily="34" charset="0"/>
                <a:ea typeface="MiSans" pitchFamily="34" charset="-122"/>
                <a:cs typeface="MiSans" pitchFamily="34" charset="-120"/>
              </a:rPr>
              <a:t>"the second person from the left wearing a hat, standing behind the table"</a:t>
            </a:r>
            <a:endParaRPr lang="en-US" sz="1600" b="1"/>
          </a:p>
        </p:txBody>
      </p:sp>
      <p:sp>
        <p:nvSpPr>
          <p:cNvPr id="10" name="Shape 8"/>
          <p:cNvSpPr/>
          <p:nvPr/>
        </p:nvSpPr>
        <p:spPr>
          <a:xfrm>
            <a:off x="400050" y="2781300"/>
            <a:ext cx="5581650" cy="1524000"/>
          </a:xfrm>
          <a:custGeom>
            <a:avLst/>
            <a:gdLst/>
            <a:ahLst/>
            <a:cxnLst/>
            <a:rect l="l" t="t" r="r" b="b"/>
            <a:pathLst>
              <a:path w="5581650" h="1524000">
                <a:moveTo>
                  <a:pt x="0" y="0"/>
                </a:moveTo>
                <a:lnTo>
                  <a:pt x="5581650" y="0"/>
                </a:lnTo>
                <a:lnTo>
                  <a:pt x="5581650" y="1524000"/>
                </a:lnTo>
                <a:lnTo>
                  <a:pt x="0" y="1524000"/>
                </a:lnTo>
                <a:lnTo>
                  <a:pt x="0" y="0"/>
                </a:lnTo>
                <a:close/>
              </a:path>
            </a:pathLst>
          </a:custGeom>
          <a:solidFill>
            <a:srgbClr val="F9FAFB"/>
          </a:solidFill>
          <a:ln/>
        </p:spPr>
        <p:txBody>
          <a:bodyPr/>
          <a:lstStyle/>
          <a:p>
            <a:endParaRPr lang="en-US" b="1"/>
          </a:p>
        </p:txBody>
      </p:sp>
      <p:sp>
        <p:nvSpPr>
          <p:cNvPr id="11" name="Shape 9"/>
          <p:cNvSpPr/>
          <p:nvPr/>
        </p:nvSpPr>
        <p:spPr>
          <a:xfrm>
            <a:off x="400050" y="2781300"/>
            <a:ext cx="38100" cy="1524000"/>
          </a:xfrm>
          <a:custGeom>
            <a:avLst/>
            <a:gdLst/>
            <a:ahLst/>
            <a:cxnLst/>
            <a:rect l="l" t="t" r="r" b="b"/>
            <a:pathLst>
              <a:path w="38100" h="1524000">
                <a:moveTo>
                  <a:pt x="0" y="0"/>
                </a:moveTo>
                <a:lnTo>
                  <a:pt x="38100" y="0"/>
                </a:lnTo>
                <a:lnTo>
                  <a:pt x="38100" y="1524000"/>
                </a:lnTo>
                <a:lnTo>
                  <a:pt x="0" y="1524000"/>
                </a:lnTo>
                <a:lnTo>
                  <a:pt x="0" y="0"/>
                </a:lnTo>
                <a:close/>
              </a:path>
            </a:pathLst>
          </a:custGeom>
          <a:solidFill>
            <a:srgbClr val="8B0000"/>
          </a:solidFill>
          <a:ln/>
        </p:spPr>
        <p:txBody>
          <a:bodyPr/>
          <a:lstStyle/>
          <a:p>
            <a:endParaRPr lang="en-US" b="1"/>
          </a:p>
        </p:txBody>
      </p:sp>
      <p:sp>
        <p:nvSpPr>
          <p:cNvPr id="12" name="Text 10"/>
          <p:cNvSpPr/>
          <p:nvPr/>
        </p:nvSpPr>
        <p:spPr>
          <a:xfrm>
            <a:off x="571500" y="29337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Challenges</a:t>
            </a:r>
            <a:endParaRPr lang="en-US" sz="1600" b="1"/>
          </a:p>
        </p:txBody>
      </p:sp>
      <p:sp>
        <p:nvSpPr>
          <p:cNvPr id="13" name="Shape 11"/>
          <p:cNvSpPr/>
          <p:nvPr/>
        </p:nvSpPr>
        <p:spPr>
          <a:xfrm>
            <a:off x="590550" y="3352800"/>
            <a:ext cx="152400" cy="152400"/>
          </a:xfrm>
          <a:custGeom>
            <a:avLst/>
            <a:gdLst/>
            <a:ahLst/>
            <a:cxnLst/>
            <a:rect l="l" t="t" r="r" b="b"/>
            <a:pathLst>
              <a:path w="152400" h="152400">
                <a:moveTo>
                  <a:pt x="76200" y="0"/>
                </a:moveTo>
                <a:cubicBezTo>
                  <a:pt x="80576" y="0"/>
                  <a:pt x="84594" y="2411"/>
                  <a:pt x="86678" y="6251"/>
                </a:cubicBezTo>
                <a:lnTo>
                  <a:pt x="150971" y="125313"/>
                </a:lnTo>
                <a:cubicBezTo>
                  <a:pt x="152966" y="129004"/>
                  <a:pt x="152876" y="133469"/>
                  <a:pt x="150733" y="137071"/>
                </a:cubicBezTo>
                <a:cubicBezTo>
                  <a:pt x="148590" y="140672"/>
                  <a:pt x="144691" y="142875"/>
                  <a:pt x="140494" y="142875"/>
                </a:cubicBezTo>
                <a:lnTo>
                  <a:pt x="11906" y="142875"/>
                </a:lnTo>
                <a:cubicBezTo>
                  <a:pt x="7709" y="142875"/>
                  <a:pt x="3840" y="140672"/>
                  <a:pt x="1667" y="137071"/>
                </a:cubicBezTo>
                <a:cubicBezTo>
                  <a:pt x="-506" y="133469"/>
                  <a:pt x="-566" y="129004"/>
                  <a:pt x="1429" y="125313"/>
                </a:cubicBezTo>
                <a:lnTo>
                  <a:pt x="65723" y="6251"/>
                </a:lnTo>
                <a:cubicBezTo>
                  <a:pt x="67806" y="2411"/>
                  <a:pt x="71824" y="0"/>
                  <a:pt x="76200" y="0"/>
                </a:cubicBezTo>
                <a:close/>
                <a:moveTo>
                  <a:pt x="76200" y="50006"/>
                </a:moveTo>
                <a:cubicBezTo>
                  <a:pt x="72241" y="50006"/>
                  <a:pt x="69056" y="53191"/>
                  <a:pt x="69056" y="57150"/>
                </a:cubicBezTo>
                <a:lnTo>
                  <a:pt x="69056" y="90488"/>
                </a:lnTo>
                <a:cubicBezTo>
                  <a:pt x="69056" y="94446"/>
                  <a:pt x="72241" y="97631"/>
                  <a:pt x="76200" y="97631"/>
                </a:cubicBezTo>
                <a:cubicBezTo>
                  <a:pt x="80159" y="97631"/>
                  <a:pt x="83344" y="94446"/>
                  <a:pt x="83344" y="90488"/>
                </a:cubicBezTo>
                <a:lnTo>
                  <a:pt x="83344" y="57150"/>
                </a:lnTo>
                <a:cubicBezTo>
                  <a:pt x="83344" y="53191"/>
                  <a:pt x="80159" y="50006"/>
                  <a:pt x="76200" y="50006"/>
                </a:cubicBezTo>
                <a:close/>
                <a:moveTo>
                  <a:pt x="84147" y="114300"/>
                </a:moveTo>
                <a:cubicBezTo>
                  <a:pt x="84328" y="111350"/>
                  <a:pt x="82857" y="108543"/>
                  <a:pt x="80328" y="107014"/>
                </a:cubicBezTo>
                <a:cubicBezTo>
                  <a:pt x="77799" y="105484"/>
                  <a:pt x="74630" y="105484"/>
                  <a:pt x="72102" y="107014"/>
                </a:cubicBezTo>
                <a:cubicBezTo>
                  <a:pt x="69573" y="108543"/>
                  <a:pt x="68102" y="111350"/>
                  <a:pt x="68282" y="114300"/>
                </a:cubicBezTo>
                <a:cubicBezTo>
                  <a:pt x="68102" y="117250"/>
                  <a:pt x="69573" y="120057"/>
                  <a:pt x="72102" y="121586"/>
                </a:cubicBezTo>
                <a:cubicBezTo>
                  <a:pt x="74630" y="123116"/>
                  <a:pt x="77799" y="123116"/>
                  <a:pt x="80328" y="121586"/>
                </a:cubicBezTo>
                <a:cubicBezTo>
                  <a:pt x="82857" y="120057"/>
                  <a:pt x="84328" y="117250"/>
                  <a:pt x="84147" y="114300"/>
                </a:cubicBezTo>
                <a:close/>
              </a:path>
            </a:pathLst>
          </a:custGeom>
          <a:solidFill>
            <a:srgbClr val="D97706"/>
          </a:solidFill>
          <a:ln/>
        </p:spPr>
        <p:txBody>
          <a:bodyPr/>
          <a:lstStyle/>
          <a:p>
            <a:endParaRPr lang="en-US" b="1"/>
          </a:p>
        </p:txBody>
      </p:sp>
      <p:sp>
        <p:nvSpPr>
          <p:cNvPr id="14" name="Text 12"/>
          <p:cNvSpPr/>
          <p:nvPr/>
        </p:nvSpPr>
        <p:spPr>
          <a:xfrm>
            <a:off x="838200" y="3314700"/>
            <a:ext cx="310515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Inconsistency with multiple spatial constraints</a:t>
            </a:r>
            <a:endParaRPr lang="en-US" sz="1600" b="1"/>
          </a:p>
        </p:txBody>
      </p:sp>
      <p:sp>
        <p:nvSpPr>
          <p:cNvPr id="15" name="Shape 13"/>
          <p:cNvSpPr/>
          <p:nvPr/>
        </p:nvSpPr>
        <p:spPr>
          <a:xfrm>
            <a:off x="590550" y="3657600"/>
            <a:ext cx="152400" cy="152400"/>
          </a:xfrm>
          <a:custGeom>
            <a:avLst/>
            <a:gdLst/>
            <a:ahLst/>
            <a:cxnLst/>
            <a:rect l="l" t="t" r="r" b="b"/>
            <a:pathLst>
              <a:path w="152400" h="152400">
                <a:moveTo>
                  <a:pt x="76200" y="0"/>
                </a:moveTo>
                <a:cubicBezTo>
                  <a:pt x="80576" y="0"/>
                  <a:pt x="84594" y="2411"/>
                  <a:pt x="86678" y="6251"/>
                </a:cubicBezTo>
                <a:lnTo>
                  <a:pt x="150971" y="125313"/>
                </a:lnTo>
                <a:cubicBezTo>
                  <a:pt x="152966" y="129004"/>
                  <a:pt x="152876" y="133469"/>
                  <a:pt x="150733" y="137071"/>
                </a:cubicBezTo>
                <a:cubicBezTo>
                  <a:pt x="148590" y="140672"/>
                  <a:pt x="144691" y="142875"/>
                  <a:pt x="140494" y="142875"/>
                </a:cubicBezTo>
                <a:lnTo>
                  <a:pt x="11906" y="142875"/>
                </a:lnTo>
                <a:cubicBezTo>
                  <a:pt x="7709" y="142875"/>
                  <a:pt x="3840" y="140672"/>
                  <a:pt x="1667" y="137071"/>
                </a:cubicBezTo>
                <a:cubicBezTo>
                  <a:pt x="-506" y="133469"/>
                  <a:pt x="-566" y="129004"/>
                  <a:pt x="1429" y="125313"/>
                </a:cubicBezTo>
                <a:lnTo>
                  <a:pt x="65723" y="6251"/>
                </a:lnTo>
                <a:cubicBezTo>
                  <a:pt x="67806" y="2411"/>
                  <a:pt x="71824" y="0"/>
                  <a:pt x="76200" y="0"/>
                </a:cubicBezTo>
                <a:close/>
                <a:moveTo>
                  <a:pt x="76200" y="50006"/>
                </a:moveTo>
                <a:cubicBezTo>
                  <a:pt x="72241" y="50006"/>
                  <a:pt x="69056" y="53191"/>
                  <a:pt x="69056" y="57150"/>
                </a:cubicBezTo>
                <a:lnTo>
                  <a:pt x="69056" y="90488"/>
                </a:lnTo>
                <a:cubicBezTo>
                  <a:pt x="69056" y="94446"/>
                  <a:pt x="72241" y="97631"/>
                  <a:pt x="76200" y="97631"/>
                </a:cubicBezTo>
                <a:cubicBezTo>
                  <a:pt x="80159" y="97631"/>
                  <a:pt x="83344" y="94446"/>
                  <a:pt x="83344" y="90488"/>
                </a:cubicBezTo>
                <a:lnTo>
                  <a:pt x="83344" y="57150"/>
                </a:lnTo>
                <a:cubicBezTo>
                  <a:pt x="83344" y="53191"/>
                  <a:pt x="80159" y="50006"/>
                  <a:pt x="76200" y="50006"/>
                </a:cubicBezTo>
                <a:close/>
                <a:moveTo>
                  <a:pt x="84147" y="114300"/>
                </a:moveTo>
                <a:cubicBezTo>
                  <a:pt x="84328" y="111350"/>
                  <a:pt x="82857" y="108543"/>
                  <a:pt x="80328" y="107014"/>
                </a:cubicBezTo>
                <a:cubicBezTo>
                  <a:pt x="77799" y="105484"/>
                  <a:pt x="74630" y="105484"/>
                  <a:pt x="72102" y="107014"/>
                </a:cubicBezTo>
                <a:cubicBezTo>
                  <a:pt x="69573" y="108543"/>
                  <a:pt x="68102" y="111350"/>
                  <a:pt x="68282" y="114300"/>
                </a:cubicBezTo>
                <a:cubicBezTo>
                  <a:pt x="68102" y="117250"/>
                  <a:pt x="69573" y="120057"/>
                  <a:pt x="72102" y="121586"/>
                </a:cubicBezTo>
                <a:cubicBezTo>
                  <a:pt x="74630" y="123116"/>
                  <a:pt x="77799" y="123116"/>
                  <a:pt x="80328" y="121586"/>
                </a:cubicBezTo>
                <a:cubicBezTo>
                  <a:pt x="82857" y="120057"/>
                  <a:pt x="84328" y="117250"/>
                  <a:pt x="84147" y="114300"/>
                </a:cubicBezTo>
                <a:close/>
              </a:path>
            </a:pathLst>
          </a:custGeom>
          <a:solidFill>
            <a:srgbClr val="D97706"/>
          </a:solidFill>
          <a:ln/>
        </p:spPr>
        <p:txBody>
          <a:bodyPr/>
          <a:lstStyle/>
          <a:p>
            <a:endParaRPr lang="en-US" b="1"/>
          </a:p>
        </p:txBody>
      </p:sp>
      <p:sp>
        <p:nvSpPr>
          <p:cNvPr id="16" name="Text 14"/>
          <p:cNvSpPr/>
          <p:nvPr/>
        </p:nvSpPr>
        <p:spPr>
          <a:xfrm>
            <a:off x="838200" y="3619500"/>
            <a:ext cx="3590925"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Mis-ordering things with complex sentence structures</a:t>
            </a:r>
            <a:endParaRPr lang="en-US" sz="1600" b="1"/>
          </a:p>
        </p:txBody>
      </p:sp>
      <p:sp>
        <p:nvSpPr>
          <p:cNvPr id="17" name="Shape 15"/>
          <p:cNvSpPr/>
          <p:nvPr/>
        </p:nvSpPr>
        <p:spPr>
          <a:xfrm>
            <a:off x="590550" y="3962400"/>
            <a:ext cx="152400" cy="152400"/>
          </a:xfrm>
          <a:custGeom>
            <a:avLst/>
            <a:gdLst/>
            <a:ahLst/>
            <a:cxnLst/>
            <a:rect l="l" t="t" r="r" b="b"/>
            <a:pathLst>
              <a:path w="152400" h="152400">
                <a:moveTo>
                  <a:pt x="76200" y="0"/>
                </a:moveTo>
                <a:cubicBezTo>
                  <a:pt x="80576" y="0"/>
                  <a:pt x="84594" y="2411"/>
                  <a:pt x="86678" y="6251"/>
                </a:cubicBezTo>
                <a:lnTo>
                  <a:pt x="150971" y="125313"/>
                </a:lnTo>
                <a:cubicBezTo>
                  <a:pt x="152966" y="129004"/>
                  <a:pt x="152876" y="133469"/>
                  <a:pt x="150733" y="137071"/>
                </a:cubicBezTo>
                <a:cubicBezTo>
                  <a:pt x="148590" y="140672"/>
                  <a:pt x="144691" y="142875"/>
                  <a:pt x="140494" y="142875"/>
                </a:cubicBezTo>
                <a:lnTo>
                  <a:pt x="11906" y="142875"/>
                </a:lnTo>
                <a:cubicBezTo>
                  <a:pt x="7709" y="142875"/>
                  <a:pt x="3840" y="140672"/>
                  <a:pt x="1667" y="137071"/>
                </a:cubicBezTo>
                <a:cubicBezTo>
                  <a:pt x="-506" y="133469"/>
                  <a:pt x="-566" y="129004"/>
                  <a:pt x="1429" y="125313"/>
                </a:cubicBezTo>
                <a:lnTo>
                  <a:pt x="65723" y="6251"/>
                </a:lnTo>
                <a:cubicBezTo>
                  <a:pt x="67806" y="2411"/>
                  <a:pt x="71824" y="0"/>
                  <a:pt x="76200" y="0"/>
                </a:cubicBezTo>
                <a:close/>
                <a:moveTo>
                  <a:pt x="76200" y="50006"/>
                </a:moveTo>
                <a:cubicBezTo>
                  <a:pt x="72241" y="50006"/>
                  <a:pt x="69056" y="53191"/>
                  <a:pt x="69056" y="57150"/>
                </a:cubicBezTo>
                <a:lnTo>
                  <a:pt x="69056" y="90488"/>
                </a:lnTo>
                <a:cubicBezTo>
                  <a:pt x="69056" y="94446"/>
                  <a:pt x="72241" y="97631"/>
                  <a:pt x="76200" y="97631"/>
                </a:cubicBezTo>
                <a:cubicBezTo>
                  <a:pt x="80159" y="97631"/>
                  <a:pt x="83344" y="94446"/>
                  <a:pt x="83344" y="90488"/>
                </a:cubicBezTo>
                <a:lnTo>
                  <a:pt x="83344" y="57150"/>
                </a:lnTo>
                <a:cubicBezTo>
                  <a:pt x="83344" y="53191"/>
                  <a:pt x="80159" y="50006"/>
                  <a:pt x="76200" y="50006"/>
                </a:cubicBezTo>
                <a:close/>
                <a:moveTo>
                  <a:pt x="84147" y="114300"/>
                </a:moveTo>
                <a:cubicBezTo>
                  <a:pt x="84328" y="111350"/>
                  <a:pt x="82857" y="108543"/>
                  <a:pt x="80328" y="107014"/>
                </a:cubicBezTo>
                <a:cubicBezTo>
                  <a:pt x="77799" y="105484"/>
                  <a:pt x="74630" y="105484"/>
                  <a:pt x="72102" y="107014"/>
                </a:cubicBezTo>
                <a:cubicBezTo>
                  <a:pt x="69573" y="108543"/>
                  <a:pt x="68102" y="111350"/>
                  <a:pt x="68282" y="114300"/>
                </a:cubicBezTo>
                <a:cubicBezTo>
                  <a:pt x="68102" y="117250"/>
                  <a:pt x="69573" y="120057"/>
                  <a:pt x="72102" y="121586"/>
                </a:cubicBezTo>
                <a:cubicBezTo>
                  <a:pt x="74630" y="123116"/>
                  <a:pt x="77799" y="123116"/>
                  <a:pt x="80328" y="121586"/>
                </a:cubicBezTo>
                <a:cubicBezTo>
                  <a:pt x="82857" y="120057"/>
                  <a:pt x="84328" y="117250"/>
                  <a:pt x="84147" y="114300"/>
                </a:cubicBezTo>
                <a:close/>
              </a:path>
            </a:pathLst>
          </a:custGeom>
          <a:solidFill>
            <a:srgbClr val="D97706"/>
          </a:solidFill>
          <a:ln/>
        </p:spPr>
        <p:txBody>
          <a:bodyPr/>
          <a:lstStyle/>
          <a:p>
            <a:endParaRPr lang="en-US" b="1"/>
          </a:p>
        </p:txBody>
      </p:sp>
      <p:sp>
        <p:nvSpPr>
          <p:cNvPr id="18" name="Text 16"/>
          <p:cNvSpPr/>
          <p:nvPr/>
        </p:nvSpPr>
        <p:spPr>
          <a:xfrm>
            <a:off x="838200" y="3924300"/>
            <a:ext cx="2924175"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Difficulty with relative vs absolute positions</a:t>
            </a:r>
            <a:endParaRPr lang="en-US" sz="1600" b="1"/>
          </a:p>
        </p:txBody>
      </p:sp>
      <p:sp>
        <p:nvSpPr>
          <p:cNvPr id="19" name="Shape 17"/>
          <p:cNvSpPr/>
          <p:nvPr/>
        </p:nvSpPr>
        <p:spPr>
          <a:xfrm>
            <a:off x="6229350" y="1028700"/>
            <a:ext cx="5581650" cy="1866900"/>
          </a:xfrm>
          <a:custGeom>
            <a:avLst/>
            <a:gdLst/>
            <a:ahLst/>
            <a:cxnLst/>
            <a:rect l="l" t="t" r="r" b="b"/>
            <a:pathLst>
              <a:path w="5581650" h="1866900">
                <a:moveTo>
                  <a:pt x="0" y="0"/>
                </a:moveTo>
                <a:lnTo>
                  <a:pt x="5581650" y="0"/>
                </a:lnTo>
                <a:lnTo>
                  <a:pt x="5581650" y="1866900"/>
                </a:lnTo>
                <a:lnTo>
                  <a:pt x="0" y="1866900"/>
                </a:lnTo>
                <a:lnTo>
                  <a:pt x="0" y="0"/>
                </a:lnTo>
                <a:close/>
              </a:path>
            </a:pathLst>
          </a:custGeom>
          <a:solidFill>
            <a:srgbClr val="F9FAFB"/>
          </a:solidFill>
          <a:ln/>
        </p:spPr>
        <p:txBody>
          <a:bodyPr/>
          <a:lstStyle/>
          <a:p>
            <a:endParaRPr lang="en-US" b="1"/>
          </a:p>
        </p:txBody>
      </p:sp>
      <p:sp>
        <p:nvSpPr>
          <p:cNvPr id="20" name="Shape 18"/>
          <p:cNvSpPr/>
          <p:nvPr/>
        </p:nvSpPr>
        <p:spPr>
          <a:xfrm>
            <a:off x="6229350" y="1028700"/>
            <a:ext cx="38100" cy="1866900"/>
          </a:xfrm>
          <a:custGeom>
            <a:avLst/>
            <a:gdLst/>
            <a:ahLst/>
            <a:cxnLst/>
            <a:rect l="l" t="t" r="r" b="b"/>
            <a:pathLst>
              <a:path w="38100" h="1866900">
                <a:moveTo>
                  <a:pt x="0" y="0"/>
                </a:moveTo>
                <a:lnTo>
                  <a:pt x="38100" y="0"/>
                </a:lnTo>
                <a:lnTo>
                  <a:pt x="38100" y="1866900"/>
                </a:lnTo>
                <a:lnTo>
                  <a:pt x="0" y="1866900"/>
                </a:lnTo>
                <a:lnTo>
                  <a:pt x="0" y="0"/>
                </a:lnTo>
                <a:close/>
              </a:path>
            </a:pathLst>
          </a:custGeom>
          <a:solidFill>
            <a:srgbClr val="8B0000"/>
          </a:solidFill>
          <a:ln/>
        </p:spPr>
        <p:txBody>
          <a:bodyPr/>
          <a:lstStyle/>
          <a:p>
            <a:endParaRPr lang="en-US" b="1"/>
          </a:p>
        </p:txBody>
      </p:sp>
      <p:sp>
        <p:nvSpPr>
          <p:cNvPr id="21" name="Text 19"/>
          <p:cNvSpPr/>
          <p:nvPr/>
        </p:nvSpPr>
        <p:spPr>
          <a:xfrm>
            <a:off x="64008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Ambiguity Handling</a:t>
            </a:r>
            <a:endParaRPr lang="en-US" sz="1600" b="1"/>
          </a:p>
        </p:txBody>
      </p:sp>
      <p:sp>
        <p:nvSpPr>
          <p:cNvPr id="22" name="Text 20"/>
          <p:cNvSpPr/>
          <p:nvPr/>
        </p:nvSpPr>
        <p:spPr>
          <a:xfrm>
            <a:off x="6400800" y="1524000"/>
            <a:ext cx="5334000" cy="9144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Grounding can be ambiguous (e.g., "the dog by the tree" when there are several dogs and trees). Models like SAM address ambiguity by proposing multiple masks. Deciding how to handle ambiguity (choose one? ask user?) is an open problem.</a:t>
            </a:r>
            <a:endParaRPr lang="en-US" sz="1600" b="1"/>
          </a:p>
        </p:txBody>
      </p:sp>
      <p:sp>
        <p:nvSpPr>
          <p:cNvPr id="23" name="Text 21"/>
          <p:cNvSpPr/>
          <p:nvPr/>
        </p:nvSpPr>
        <p:spPr>
          <a:xfrm>
            <a:off x="6400800" y="2514600"/>
            <a:ext cx="5334000" cy="2286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Recent research explores injecting more spatial awareness into these models.</a:t>
            </a:r>
            <a:endParaRPr lang="en-US" sz="1600" b="1"/>
          </a:p>
        </p:txBody>
      </p:sp>
      <p:sp>
        <p:nvSpPr>
          <p:cNvPr id="24" name="Shape 22"/>
          <p:cNvSpPr/>
          <p:nvPr/>
        </p:nvSpPr>
        <p:spPr>
          <a:xfrm>
            <a:off x="6210300" y="3048000"/>
            <a:ext cx="5600700" cy="3429000"/>
          </a:xfrm>
          <a:custGeom>
            <a:avLst/>
            <a:gdLst/>
            <a:ahLst/>
            <a:cxnLst/>
            <a:rect l="l" t="t" r="r" b="b"/>
            <a:pathLst>
              <a:path w="5600700" h="3429000">
                <a:moveTo>
                  <a:pt x="0" y="0"/>
                </a:moveTo>
                <a:lnTo>
                  <a:pt x="5600700" y="0"/>
                </a:lnTo>
                <a:lnTo>
                  <a:pt x="5600700" y="3429000"/>
                </a:lnTo>
                <a:lnTo>
                  <a:pt x="0" y="3429000"/>
                </a:lnTo>
                <a:lnTo>
                  <a:pt x="0" y="0"/>
                </a:lnTo>
                <a:close/>
              </a:path>
            </a:pathLst>
          </a:custGeom>
          <a:solidFill>
            <a:srgbClr val="F9FAFB"/>
          </a:solidFill>
          <a:ln/>
        </p:spPr>
        <p:txBody>
          <a:bodyPr/>
          <a:lstStyle/>
          <a:p>
            <a:endParaRPr lang="en-US" b="1"/>
          </a:p>
        </p:txBody>
      </p:sp>
      <p:sp>
        <p:nvSpPr>
          <p:cNvPr id="25" name="Shape 23"/>
          <p:cNvSpPr/>
          <p:nvPr/>
        </p:nvSpPr>
        <p:spPr>
          <a:xfrm>
            <a:off x="8724900" y="3886200"/>
            <a:ext cx="571500" cy="457200"/>
          </a:xfrm>
          <a:custGeom>
            <a:avLst/>
            <a:gdLst/>
            <a:ahLst/>
            <a:cxnLst/>
            <a:rect l="l" t="t" r="r" b="b"/>
            <a:pathLst>
              <a:path w="571500" h="457200">
                <a:moveTo>
                  <a:pt x="514350" y="42863"/>
                </a:moveTo>
                <a:cubicBezTo>
                  <a:pt x="514350" y="32951"/>
                  <a:pt x="509260" y="23753"/>
                  <a:pt x="500777" y="18574"/>
                </a:cubicBezTo>
                <a:cubicBezTo>
                  <a:pt x="492294" y="13395"/>
                  <a:pt x="481846" y="12859"/>
                  <a:pt x="473006" y="17324"/>
                </a:cubicBezTo>
                <a:lnTo>
                  <a:pt x="369243" y="69205"/>
                </a:lnTo>
                <a:lnTo>
                  <a:pt x="209044" y="15716"/>
                </a:lnTo>
                <a:cubicBezTo>
                  <a:pt x="201811" y="13305"/>
                  <a:pt x="194042" y="13841"/>
                  <a:pt x="187256" y="17234"/>
                </a:cubicBezTo>
                <a:lnTo>
                  <a:pt x="72956" y="74384"/>
                </a:lnTo>
                <a:cubicBezTo>
                  <a:pt x="63222" y="79296"/>
                  <a:pt x="57150" y="89208"/>
                  <a:pt x="57150" y="100013"/>
                </a:cubicBezTo>
                <a:lnTo>
                  <a:pt x="57150" y="414338"/>
                </a:lnTo>
                <a:cubicBezTo>
                  <a:pt x="57150" y="424249"/>
                  <a:pt x="62240" y="433447"/>
                  <a:pt x="70723" y="438626"/>
                </a:cubicBezTo>
                <a:cubicBezTo>
                  <a:pt x="79206" y="443805"/>
                  <a:pt x="89654" y="444341"/>
                  <a:pt x="98494" y="439876"/>
                </a:cubicBezTo>
                <a:lnTo>
                  <a:pt x="202168" y="387995"/>
                </a:lnTo>
                <a:lnTo>
                  <a:pt x="356920" y="439609"/>
                </a:lnTo>
                <a:cubicBezTo>
                  <a:pt x="353080" y="433894"/>
                  <a:pt x="349329" y="427911"/>
                  <a:pt x="345668" y="421838"/>
                </a:cubicBezTo>
                <a:cubicBezTo>
                  <a:pt x="335846" y="405497"/>
                  <a:pt x="326112" y="386745"/>
                  <a:pt x="318879" y="366653"/>
                </a:cubicBezTo>
                <a:lnTo>
                  <a:pt x="228511" y="336560"/>
                </a:lnTo>
                <a:lnTo>
                  <a:pt x="228511" y="82510"/>
                </a:lnTo>
                <a:lnTo>
                  <a:pt x="342811" y="120640"/>
                </a:lnTo>
                <a:lnTo>
                  <a:pt x="342811" y="209312"/>
                </a:lnTo>
                <a:cubicBezTo>
                  <a:pt x="370493" y="177344"/>
                  <a:pt x="411569" y="157162"/>
                  <a:pt x="457111" y="157162"/>
                </a:cubicBezTo>
                <a:cubicBezTo>
                  <a:pt x="477292" y="157162"/>
                  <a:pt x="496580" y="161092"/>
                  <a:pt x="514261" y="168325"/>
                </a:cubicBezTo>
                <a:lnTo>
                  <a:pt x="514350" y="42863"/>
                </a:lnTo>
                <a:close/>
                <a:moveTo>
                  <a:pt x="457200" y="200025"/>
                </a:moveTo>
                <a:cubicBezTo>
                  <a:pt x="397996" y="200025"/>
                  <a:pt x="350044" y="247174"/>
                  <a:pt x="350044" y="305306"/>
                </a:cubicBezTo>
                <a:cubicBezTo>
                  <a:pt x="350044" y="366832"/>
                  <a:pt x="407283" y="439609"/>
                  <a:pt x="438090" y="474345"/>
                </a:cubicBezTo>
                <a:cubicBezTo>
                  <a:pt x="448449" y="485954"/>
                  <a:pt x="466040" y="485954"/>
                  <a:pt x="476399" y="474345"/>
                </a:cubicBezTo>
                <a:cubicBezTo>
                  <a:pt x="507206" y="439609"/>
                  <a:pt x="564446" y="366832"/>
                  <a:pt x="564446" y="305306"/>
                </a:cubicBezTo>
                <a:cubicBezTo>
                  <a:pt x="564446" y="247174"/>
                  <a:pt x="516493" y="200025"/>
                  <a:pt x="457289" y="200025"/>
                </a:cubicBezTo>
                <a:close/>
                <a:moveTo>
                  <a:pt x="421481" y="307181"/>
                </a:moveTo>
                <a:cubicBezTo>
                  <a:pt x="421481" y="287468"/>
                  <a:pt x="437486" y="271463"/>
                  <a:pt x="457200" y="271463"/>
                </a:cubicBezTo>
                <a:cubicBezTo>
                  <a:pt x="476914" y="271463"/>
                  <a:pt x="492919" y="287468"/>
                  <a:pt x="492919" y="307181"/>
                </a:cubicBezTo>
                <a:cubicBezTo>
                  <a:pt x="492919" y="326895"/>
                  <a:pt x="476914" y="342900"/>
                  <a:pt x="457200" y="342900"/>
                </a:cubicBezTo>
                <a:cubicBezTo>
                  <a:pt x="437486" y="342900"/>
                  <a:pt x="421481" y="326895"/>
                  <a:pt x="421481" y="307181"/>
                </a:cubicBezTo>
                <a:close/>
              </a:path>
            </a:pathLst>
          </a:custGeom>
          <a:solidFill>
            <a:srgbClr val="8B0000"/>
          </a:solidFill>
          <a:ln/>
        </p:spPr>
        <p:txBody>
          <a:bodyPr/>
          <a:lstStyle/>
          <a:p>
            <a:endParaRPr lang="en-US" b="1"/>
          </a:p>
        </p:txBody>
      </p:sp>
      <p:sp>
        <p:nvSpPr>
          <p:cNvPr id="26" name="Text 24"/>
          <p:cNvSpPr/>
          <p:nvPr/>
        </p:nvSpPr>
        <p:spPr>
          <a:xfrm>
            <a:off x="6829425" y="4457700"/>
            <a:ext cx="4362450" cy="266700"/>
          </a:xfrm>
          <a:prstGeom prst="rect">
            <a:avLst/>
          </a:prstGeom>
          <a:noFill/>
          <a:ln/>
        </p:spPr>
        <p:txBody>
          <a:bodyPr wrap="square" lIns="0" tIns="0" rIns="0" bIns="0" rtlCol="0" anchor="ctr"/>
          <a:lstStyle/>
          <a:p>
            <a:pPr algn="ctr">
              <a:lnSpc>
                <a:spcPct val="120000"/>
              </a:lnSpc>
            </a:pPr>
            <a:r>
              <a:rPr lang="en-US" sz="1500" b="1">
                <a:solidFill>
                  <a:srgbClr val="1F2937"/>
                </a:solidFill>
                <a:latin typeface="Sorts Mill Goudy" pitchFamily="34" charset="0"/>
                <a:ea typeface="Sorts Mill Goudy" pitchFamily="34" charset="-122"/>
                <a:cs typeface="Sorts Mill Goudy" pitchFamily="34" charset="-120"/>
              </a:rPr>
              <a:t>Spatial Awareness</a:t>
            </a:r>
            <a:endParaRPr lang="en-US" sz="1600" b="1"/>
          </a:p>
        </p:txBody>
      </p:sp>
      <p:sp>
        <p:nvSpPr>
          <p:cNvPr id="27" name="Shape 25"/>
          <p:cNvSpPr/>
          <p:nvPr/>
        </p:nvSpPr>
        <p:spPr>
          <a:xfrm>
            <a:off x="6877050" y="4876800"/>
            <a:ext cx="4267200" cy="762000"/>
          </a:xfrm>
          <a:custGeom>
            <a:avLst/>
            <a:gdLst/>
            <a:ahLst/>
            <a:cxnLst/>
            <a:rect l="l" t="t" r="r" b="b"/>
            <a:pathLst>
              <a:path w="4267200" h="762000">
                <a:moveTo>
                  <a:pt x="76200" y="0"/>
                </a:moveTo>
                <a:lnTo>
                  <a:pt x="4191000" y="0"/>
                </a:lnTo>
                <a:cubicBezTo>
                  <a:pt x="4233056" y="0"/>
                  <a:pt x="4267200" y="34144"/>
                  <a:pt x="4267200" y="76200"/>
                </a:cubicBezTo>
                <a:lnTo>
                  <a:pt x="4267200" y="685800"/>
                </a:lnTo>
                <a:cubicBezTo>
                  <a:pt x="4267200" y="727856"/>
                  <a:pt x="4233056" y="762000"/>
                  <a:pt x="4191000" y="762000"/>
                </a:cubicBezTo>
                <a:lnTo>
                  <a:pt x="76200" y="762000"/>
                </a:lnTo>
                <a:cubicBezTo>
                  <a:pt x="34144" y="762000"/>
                  <a:pt x="0" y="727856"/>
                  <a:pt x="0" y="685800"/>
                </a:cubicBezTo>
                <a:lnTo>
                  <a:pt x="0" y="76200"/>
                </a:lnTo>
                <a:cubicBezTo>
                  <a:pt x="0" y="34144"/>
                  <a:pt x="34144" y="0"/>
                  <a:pt x="76200" y="0"/>
                </a:cubicBezTo>
                <a:close/>
              </a:path>
            </a:pathLst>
          </a:custGeom>
          <a:solidFill>
            <a:srgbClr val="FEF3C7"/>
          </a:solidFill>
          <a:ln/>
        </p:spPr>
        <p:txBody>
          <a:bodyPr/>
          <a:lstStyle/>
          <a:p>
            <a:endParaRPr lang="en-US" b="1"/>
          </a:p>
        </p:txBody>
      </p:sp>
      <p:sp>
        <p:nvSpPr>
          <p:cNvPr id="28" name="Text 26"/>
          <p:cNvSpPr/>
          <p:nvPr/>
        </p:nvSpPr>
        <p:spPr>
          <a:xfrm>
            <a:off x="6991350" y="5029200"/>
            <a:ext cx="4038600" cy="457200"/>
          </a:xfrm>
          <a:prstGeom prst="rect">
            <a:avLst/>
          </a:prstGeom>
          <a:noFill/>
          <a:ln/>
        </p:spPr>
        <p:txBody>
          <a:bodyPr wrap="square" lIns="0" tIns="0" rIns="0" bIns="0" rtlCol="0" anchor="ctr"/>
          <a:lstStyle/>
          <a:p>
            <a:pPr algn="ctr">
              <a:lnSpc>
                <a:spcPct val="130000"/>
              </a:lnSpc>
            </a:pPr>
            <a:r>
              <a:rPr lang="en-US" sz="1200" b="1">
                <a:solidFill>
                  <a:srgbClr val="1F2937"/>
                </a:solidFill>
                <a:latin typeface="Sorts Mill Goudy" pitchFamily="34" charset="0"/>
                <a:ea typeface="Sorts Mill Goudy" pitchFamily="34" charset="-122"/>
                <a:cs typeface="Sorts Mill Goudy" pitchFamily="34" charset="-120"/>
              </a:rPr>
              <a:t>Improving spatial reasoning remains an active research direction in grounded vision.</a:t>
            </a:r>
            <a:endParaRPr lang="en-US" sz="1600" b="1"/>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Future Directions: Temporal Grounding in Videos</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1638300"/>
          </a:xfrm>
          <a:custGeom>
            <a:avLst/>
            <a:gdLst/>
            <a:ahLst/>
            <a:cxnLst/>
            <a:rect l="l" t="t" r="r" b="b"/>
            <a:pathLst>
              <a:path w="5581650" h="1638300">
                <a:moveTo>
                  <a:pt x="0" y="0"/>
                </a:moveTo>
                <a:lnTo>
                  <a:pt x="5581650" y="0"/>
                </a:lnTo>
                <a:lnTo>
                  <a:pt x="5581650" y="1638300"/>
                </a:lnTo>
                <a:lnTo>
                  <a:pt x="0" y="16383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1638300"/>
          </a:xfrm>
          <a:custGeom>
            <a:avLst/>
            <a:gdLst/>
            <a:ahLst/>
            <a:cxnLst/>
            <a:rect l="l" t="t" r="r" b="b"/>
            <a:pathLst>
              <a:path w="38100" h="1638300">
                <a:moveTo>
                  <a:pt x="0" y="0"/>
                </a:moveTo>
                <a:lnTo>
                  <a:pt x="38100" y="0"/>
                </a:lnTo>
                <a:lnTo>
                  <a:pt x="38100" y="1638300"/>
                </a:lnTo>
                <a:lnTo>
                  <a:pt x="0" y="1638300"/>
                </a:lnTo>
                <a:lnTo>
                  <a:pt x="0" y="0"/>
                </a:lnTo>
                <a:close/>
              </a:path>
            </a:pathLst>
          </a:custGeom>
          <a:solidFill>
            <a:srgbClr val="8B0000"/>
          </a:solidFill>
          <a:ln/>
        </p:spPr>
        <p:txBody>
          <a:bodyPr/>
          <a:lstStyle/>
          <a:p>
            <a:endParaRPr lang="en-US" b="1"/>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Extending to Video</a:t>
            </a:r>
            <a:endParaRPr lang="en-US" sz="1600" b="1"/>
          </a:p>
        </p:txBody>
      </p:sp>
      <p:sp>
        <p:nvSpPr>
          <p:cNvPr id="7" name="Text 5"/>
          <p:cNvSpPr/>
          <p:nvPr/>
        </p:nvSpPr>
        <p:spPr>
          <a:xfrm>
            <a:off x="571500" y="1524000"/>
            <a:ext cx="5334000" cy="4572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Extending grounded vision models to video – identifying frames or time segments corresponding to language queries:</a:t>
            </a:r>
            <a:endParaRPr lang="en-US" sz="1600" b="1"/>
          </a:p>
        </p:txBody>
      </p:sp>
      <p:sp>
        <p:nvSpPr>
          <p:cNvPr id="8" name="Shape 6"/>
          <p:cNvSpPr/>
          <p:nvPr/>
        </p:nvSpPr>
        <p:spPr>
          <a:xfrm>
            <a:off x="571500" y="2095500"/>
            <a:ext cx="5257800" cy="419100"/>
          </a:xfrm>
          <a:custGeom>
            <a:avLst/>
            <a:gdLst/>
            <a:ahLst/>
            <a:cxnLst/>
            <a:rect l="l" t="t" r="r" b="b"/>
            <a:pathLst>
              <a:path w="5257800" h="419100">
                <a:moveTo>
                  <a:pt x="38100" y="0"/>
                </a:moveTo>
                <a:lnTo>
                  <a:pt x="5219700" y="0"/>
                </a:lnTo>
                <a:cubicBezTo>
                  <a:pt x="5240742" y="0"/>
                  <a:pt x="5257800" y="17058"/>
                  <a:pt x="5257800" y="38100"/>
                </a:cubicBezTo>
                <a:lnTo>
                  <a:pt x="5257800" y="381000"/>
                </a:lnTo>
                <a:cubicBezTo>
                  <a:pt x="5257800" y="402042"/>
                  <a:pt x="5240742" y="419100"/>
                  <a:pt x="5219700" y="419100"/>
                </a:cubicBezTo>
                <a:lnTo>
                  <a:pt x="38100" y="419100"/>
                </a:lnTo>
                <a:cubicBezTo>
                  <a:pt x="17058" y="419100"/>
                  <a:pt x="0" y="402042"/>
                  <a:pt x="0" y="381000"/>
                </a:cubicBezTo>
                <a:lnTo>
                  <a:pt x="0" y="38100"/>
                </a:lnTo>
                <a:cubicBezTo>
                  <a:pt x="0" y="17072"/>
                  <a:pt x="17072" y="0"/>
                  <a:pt x="38100" y="0"/>
                </a:cubicBezTo>
                <a:close/>
              </a:path>
            </a:pathLst>
          </a:custGeom>
          <a:solidFill>
            <a:srgbClr val="F3F4F6"/>
          </a:solidFill>
          <a:ln/>
        </p:spPr>
        <p:txBody>
          <a:bodyPr/>
          <a:lstStyle/>
          <a:p>
            <a:endParaRPr lang="en-US" b="1"/>
          </a:p>
        </p:txBody>
      </p:sp>
      <p:sp>
        <p:nvSpPr>
          <p:cNvPr id="9" name="Text 7"/>
          <p:cNvSpPr/>
          <p:nvPr/>
        </p:nvSpPr>
        <p:spPr>
          <a:xfrm>
            <a:off x="685800" y="2209800"/>
            <a:ext cx="5095875" cy="190500"/>
          </a:xfrm>
          <a:prstGeom prst="rect">
            <a:avLst/>
          </a:prstGeom>
          <a:noFill/>
          <a:ln/>
        </p:spPr>
        <p:txBody>
          <a:bodyPr wrap="square" lIns="0" tIns="0" rIns="0" bIns="0" rtlCol="0" anchor="ctr"/>
          <a:lstStyle/>
          <a:p>
            <a:pPr>
              <a:lnSpc>
                <a:spcPct val="120000"/>
              </a:lnSpc>
            </a:pPr>
            <a:r>
              <a:rPr lang="en-US" sz="1050" b="1">
                <a:solidFill>
                  <a:srgbClr val="1F2937"/>
                </a:solidFill>
                <a:latin typeface="MiSans" pitchFamily="34" charset="0"/>
                <a:ea typeface="MiSans" pitchFamily="34" charset="-122"/>
                <a:cs typeface="MiSans" pitchFamily="34" charset="-120"/>
              </a:rPr>
              <a:t>"find the moment the cat jumps on the table"</a:t>
            </a:r>
            <a:endParaRPr lang="en-US" sz="1600" b="1"/>
          </a:p>
        </p:txBody>
      </p:sp>
      <p:sp>
        <p:nvSpPr>
          <p:cNvPr id="10" name="Shape 8"/>
          <p:cNvSpPr/>
          <p:nvPr/>
        </p:nvSpPr>
        <p:spPr>
          <a:xfrm>
            <a:off x="400050" y="2819400"/>
            <a:ext cx="5581650" cy="1600200"/>
          </a:xfrm>
          <a:custGeom>
            <a:avLst/>
            <a:gdLst/>
            <a:ahLst/>
            <a:cxnLst/>
            <a:rect l="l" t="t" r="r" b="b"/>
            <a:pathLst>
              <a:path w="5581650" h="1600200">
                <a:moveTo>
                  <a:pt x="0" y="0"/>
                </a:moveTo>
                <a:lnTo>
                  <a:pt x="5581650" y="0"/>
                </a:lnTo>
                <a:lnTo>
                  <a:pt x="5581650" y="1600200"/>
                </a:lnTo>
                <a:lnTo>
                  <a:pt x="0" y="1600200"/>
                </a:lnTo>
                <a:lnTo>
                  <a:pt x="0" y="0"/>
                </a:lnTo>
                <a:close/>
              </a:path>
            </a:pathLst>
          </a:custGeom>
          <a:solidFill>
            <a:srgbClr val="F9FAFB"/>
          </a:solidFill>
          <a:ln/>
        </p:spPr>
        <p:txBody>
          <a:bodyPr/>
          <a:lstStyle/>
          <a:p>
            <a:endParaRPr lang="en-US" b="1"/>
          </a:p>
        </p:txBody>
      </p:sp>
      <p:sp>
        <p:nvSpPr>
          <p:cNvPr id="11" name="Shape 9"/>
          <p:cNvSpPr/>
          <p:nvPr/>
        </p:nvSpPr>
        <p:spPr>
          <a:xfrm>
            <a:off x="400050" y="2819400"/>
            <a:ext cx="38100" cy="1600200"/>
          </a:xfrm>
          <a:custGeom>
            <a:avLst/>
            <a:gdLst/>
            <a:ahLst/>
            <a:cxnLst/>
            <a:rect l="l" t="t" r="r" b="b"/>
            <a:pathLst>
              <a:path w="38100" h="1600200">
                <a:moveTo>
                  <a:pt x="0" y="0"/>
                </a:moveTo>
                <a:lnTo>
                  <a:pt x="38100" y="0"/>
                </a:lnTo>
                <a:lnTo>
                  <a:pt x="38100" y="1600200"/>
                </a:lnTo>
                <a:lnTo>
                  <a:pt x="0" y="1600200"/>
                </a:lnTo>
                <a:lnTo>
                  <a:pt x="0" y="0"/>
                </a:lnTo>
                <a:close/>
              </a:path>
            </a:pathLst>
          </a:custGeom>
          <a:solidFill>
            <a:srgbClr val="8B0000"/>
          </a:solidFill>
          <a:ln/>
        </p:spPr>
        <p:txBody>
          <a:bodyPr/>
          <a:lstStyle/>
          <a:p>
            <a:endParaRPr lang="en-US" b="1"/>
          </a:p>
        </p:txBody>
      </p:sp>
      <p:sp>
        <p:nvSpPr>
          <p:cNvPr id="12" name="Text 10"/>
          <p:cNvSpPr/>
          <p:nvPr/>
        </p:nvSpPr>
        <p:spPr>
          <a:xfrm>
            <a:off x="571500" y="29718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Challenges</a:t>
            </a:r>
            <a:endParaRPr lang="en-US" sz="1600" b="1"/>
          </a:p>
        </p:txBody>
      </p:sp>
      <p:sp>
        <p:nvSpPr>
          <p:cNvPr id="13" name="Shape 11"/>
          <p:cNvSpPr/>
          <p:nvPr/>
        </p:nvSpPr>
        <p:spPr>
          <a:xfrm>
            <a:off x="571500" y="3352800"/>
            <a:ext cx="2571750" cy="914400"/>
          </a:xfrm>
          <a:custGeom>
            <a:avLst/>
            <a:gdLst/>
            <a:ahLst/>
            <a:cxnLst/>
            <a:rect l="l" t="t" r="r" b="b"/>
            <a:pathLst>
              <a:path w="2571750" h="914400">
                <a:moveTo>
                  <a:pt x="38103" y="0"/>
                </a:moveTo>
                <a:lnTo>
                  <a:pt x="2533647" y="0"/>
                </a:lnTo>
                <a:cubicBezTo>
                  <a:pt x="2554691" y="0"/>
                  <a:pt x="2571750" y="17059"/>
                  <a:pt x="2571750" y="38103"/>
                </a:cubicBezTo>
                <a:lnTo>
                  <a:pt x="2571750" y="876297"/>
                </a:lnTo>
                <a:cubicBezTo>
                  <a:pt x="2571750" y="897341"/>
                  <a:pt x="2554691" y="914400"/>
                  <a:pt x="2533647" y="914400"/>
                </a:cubicBezTo>
                <a:lnTo>
                  <a:pt x="38103" y="914400"/>
                </a:lnTo>
                <a:cubicBezTo>
                  <a:pt x="17059" y="914400"/>
                  <a:pt x="0" y="897341"/>
                  <a:pt x="0" y="876297"/>
                </a:cubicBezTo>
                <a:lnTo>
                  <a:pt x="0" y="38103"/>
                </a:lnTo>
                <a:cubicBezTo>
                  <a:pt x="0" y="17073"/>
                  <a:pt x="17073" y="0"/>
                  <a:pt x="38103" y="0"/>
                </a:cubicBezTo>
                <a:close/>
              </a:path>
            </a:pathLst>
          </a:custGeom>
          <a:solidFill>
            <a:srgbClr val="FEE2E2"/>
          </a:solidFill>
          <a:ln/>
        </p:spPr>
        <p:txBody>
          <a:bodyPr/>
          <a:lstStyle/>
          <a:p>
            <a:endParaRPr lang="en-US" b="1"/>
          </a:p>
        </p:txBody>
      </p:sp>
      <p:sp>
        <p:nvSpPr>
          <p:cNvPr id="14" name="Text 12"/>
          <p:cNvSpPr/>
          <p:nvPr/>
        </p:nvSpPr>
        <p:spPr>
          <a:xfrm>
            <a:off x="685800" y="3467100"/>
            <a:ext cx="2419350" cy="228600"/>
          </a:xfrm>
          <a:prstGeom prst="rect">
            <a:avLst/>
          </a:prstGeom>
          <a:noFill/>
          <a:ln/>
        </p:spPr>
        <p:txBody>
          <a:bodyPr wrap="square" lIns="0" tIns="0" rIns="0" bIns="0" rtlCol="0" anchor="ctr"/>
          <a:lstStyle/>
          <a:p>
            <a:pPr>
              <a:lnSpc>
                <a:spcPct val="130000"/>
              </a:lnSpc>
            </a:pPr>
            <a:r>
              <a:rPr lang="en-US" sz="1200" b="1">
                <a:solidFill>
                  <a:srgbClr val="DC2626"/>
                </a:solidFill>
                <a:latin typeface="Sorts Mill Goudy" pitchFamily="34" charset="0"/>
                <a:ea typeface="Sorts Mill Goudy" pitchFamily="34" charset="-122"/>
                <a:cs typeface="Sorts Mill Goudy" pitchFamily="34" charset="-120"/>
              </a:rPr>
              <a:t>Data Volume</a:t>
            </a:r>
            <a:endParaRPr lang="en-US" sz="1600" b="1"/>
          </a:p>
        </p:txBody>
      </p:sp>
      <p:sp>
        <p:nvSpPr>
          <p:cNvPr id="15" name="Text 13"/>
          <p:cNvSpPr/>
          <p:nvPr/>
        </p:nvSpPr>
        <p:spPr>
          <a:xfrm>
            <a:off x="685800" y="37338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 Huge volumes of video data</a:t>
            </a:r>
            <a:endParaRPr lang="en-US" sz="1600" b="1"/>
          </a:p>
        </p:txBody>
      </p:sp>
      <p:sp>
        <p:nvSpPr>
          <p:cNvPr id="16" name="Text 14"/>
          <p:cNvSpPr/>
          <p:nvPr/>
        </p:nvSpPr>
        <p:spPr>
          <a:xfrm>
            <a:off x="685800" y="39624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 Storage and processing requirements</a:t>
            </a:r>
            <a:endParaRPr lang="en-US" sz="1600" b="1"/>
          </a:p>
        </p:txBody>
      </p:sp>
      <p:sp>
        <p:nvSpPr>
          <p:cNvPr id="17" name="Shape 15"/>
          <p:cNvSpPr/>
          <p:nvPr/>
        </p:nvSpPr>
        <p:spPr>
          <a:xfrm>
            <a:off x="3257550" y="3352800"/>
            <a:ext cx="2571750" cy="914400"/>
          </a:xfrm>
          <a:custGeom>
            <a:avLst/>
            <a:gdLst/>
            <a:ahLst/>
            <a:cxnLst/>
            <a:rect l="l" t="t" r="r" b="b"/>
            <a:pathLst>
              <a:path w="2571750" h="914400">
                <a:moveTo>
                  <a:pt x="38103" y="0"/>
                </a:moveTo>
                <a:lnTo>
                  <a:pt x="2533647" y="0"/>
                </a:lnTo>
                <a:cubicBezTo>
                  <a:pt x="2554691" y="0"/>
                  <a:pt x="2571750" y="17059"/>
                  <a:pt x="2571750" y="38103"/>
                </a:cubicBezTo>
                <a:lnTo>
                  <a:pt x="2571750" y="876297"/>
                </a:lnTo>
                <a:cubicBezTo>
                  <a:pt x="2571750" y="897341"/>
                  <a:pt x="2554691" y="914400"/>
                  <a:pt x="2533647" y="914400"/>
                </a:cubicBezTo>
                <a:lnTo>
                  <a:pt x="38103" y="914400"/>
                </a:lnTo>
                <a:cubicBezTo>
                  <a:pt x="17059" y="914400"/>
                  <a:pt x="0" y="897341"/>
                  <a:pt x="0" y="876297"/>
                </a:cubicBezTo>
                <a:lnTo>
                  <a:pt x="0" y="38103"/>
                </a:lnTo>
                <a:cubicBezTo>
                  <a:pt x="0" y="17073"/>
                  <a:pt x="17073" y="0"/>
                  <a:pt x="38103" y="0"/>
                </a:cubicBezTo>
                <a:close/>
              </a:path>
            </a:pathLst>
          </a:custGeom>
          <a:solidFill>
            <a:srgbClr val="FEE2E2"/>
          </a:solidFill>
          <a:ln/>
        </p:spPr>
        <p:txBody>
          <a:bodyPr/>
          <a:lstStyle/>
          <a:p>
            <a:endParaRPr lang="en-US" b="1"/>
          </a:p>
        </p:txBody>
      </p:sp>
      <p:sp>
        <p:nvSpPr>
          <p:cNvPr id="18" name="Text 16"/>
          <p:cNvSpPr/>
          <p:nvPr/>
        </p:nvSpPr>
        <p:spPr>
          <a:xfrm>
            <a:off x="3371850" y="3467100"/>
            <a:ext cx="2419350" cy="228600"/>
          </a:xfrm>
          <a:prstGeom prst="rect">
            <a:avLst/>
          </a:prstGeom>
          <a:noFill/>
          <a:ln/>
        </p:spPr>
        <p:txBody>
          <a:bodyPr wrap="square" lIns="0" tIns="0" rIns="0" bIns="0" rtlCol="0" anchor="ctr"/>
          <a:lstStyle/>
          <a:p>
            <a:pPr>
              <a:lnSpc>
                <a:spcPct val="130000"/>
              </a:lnSpc>
            </a:pPr>
            <a:r>
              <a:rPr lang="en-US" sz="1200" b="1">
                <a:solidFill>
                  <a:srgbClr val="DC2626"/>
                </a:solidFill>
                <a:latin typeface="Sorts Mill Goudy" pitchFamily="34" charset="0"/>
                <a:ea typeface="Sorts Mill Goudy" pitchFamily="34" charset="-122"/>
                <a:cs typeface="Sorts Mill Goudy" pitchFamily="34" charset="-120"/>
              </a:rPr>
              <a:t>Temporal Reasoning</a:t>
            </a:r>
            <a:endParaRPr lang="en-US" sz="1600" b="1"/>
          </a:p>
        </p:txBody>
      </p:sp>
      <p:sp>
        <p:nvSpPr>
          <p:cNvPr id="19" name="Text 17"/>
          <p:cNvSpPr/>
          <p:nvPr/>
        </p:nvSpPr>
        <p:spPr>
          <a:xfrm>
            <a:off x="3371850" y="37338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 Multiple frames, motion cues</a:t>
            </a:r>
            <a:endParaRPr lang="en-US" sz="1600" b="1"/>
          </a:p>
        </p:txBody>
      </p:sp>
      <p:sp>
        <p:nvSpPr>
          <p:cNvPr id="20" name="Text 18"/>
          <p:cNvSpPr/>
          <p:nvPr/>
        </p:nvSpPr>
        <p:spPr>
          <a:xfrm>
            <a:off x="3371850" y="3962400"/>
            <a:ext cx="240982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 Understanding action sequences</a:t>
            </a:r>
            <a:endParaRPr lang="en-US" sz="1600" b="1"/>
          </a:p>
        </p:txBody>
      </p:sp>
      <p:sp>
        <p:nvSpPr>
          <p:cNvPr id="21" name="Shape 19"/>
          <p:cNvSpPr/>
          <p:nvPr/>
        </p:nvSpPr>
        <p:spPr>
          <a:xfrm>
            <a:off x="6229350" y="1028700"/>
            <a:ext cx="5581650" cy="1638300"/>
          </a:xfrm>
          <a:custGeom>
            <a:avLst/>
            <a:gdLst/>
            <a:ahLst/>
            <a:cxnLst/>
            <a:rect l="l" t="t" r="r" b="b"/>
            <a:pathLst>
              <a:path w="5581650" h="1638300">
                <a:moveTo>
                  <a:pt x="0" y="0"/>
                </a:moveTo>
                <a:lnTo>
                  <a:pt x="5581650" y="0"/>
                </a:lnTo>
                <a:lnTo>
                  <a:pt x="5581650" y="1638300"/>
                </a:lnTo>
                <a:lnTo>
                  <a:pt x="0" y="1638300"/>
                </a:lnTo>
                <a:lnTo>
                  <a:pt x="0" y="0"/>
                </a:lnTo>
                <a:close/>
              </a:path>
            </a:pathLst>
          </a:custGeom>
          <a:solidFill>
            <a:srgbClr val="F9FAFB"/>
          </a:solidFill>
          <a:ln/>
        </p:spPr>
        <p:txBody>
          <a:bodyPr/>
          <a:lstStyle/>
          <a:p>
            <a:endParaRPr lang="en-US" b="1"/>
          </a:p>
        </p:txBody>
      </p:sp>
      <p:sp>
        <p:nvSpPr>
          <p:cNvPr id="22" name="Shape 20"/>
          <p:cNvSpPr/>
          <p:nvPr/>
        </p:nvSpPr>
        <p:spPr>
          <a:xfrm>
            <a:off x="6229350" y="1028700"/>
            <a:ext cx="38100" cy="1638300"/>
          </a:xfrm>
          <a:custGeom>
            <a:avLst/>
            <a:gdLst/>
            <a:ahLst/>
            <a:cxnLst/>
            <a:rect l="l" t="t" r="r" b="b"/>
            <a:pathLst>
              <a:path w="38100" h="1638300">
                <a:moveTo>
                  <a:pt x="0" y="0"/>
                </a:moveTo>
                <a:lnTo>
                  <a:pt x="38100" y="0"/>
                </a:lnTo>
                <a:lnTo>
                  <a:pt x="38100" y="1638300"/>
                </a:lnTo>
                <a:lnTo>
                  <a:pt x="0" y="1638300"/>
                </a:lnTo>
                <a:lnTo>
                  <a:pt x="0" y="0"/>
                </a:lnTo>
                <a:close/>
              </a:path>
            </a:pathLst>
          </a:custGeom>
          <a:solidFill>
            <a:srgbClr val="8B0000"/>
          </a:solidFill>
          <a:ln/>
        </p:spPr>
        <p:txBody>
          <a:bodyPr/>
          <a:lstStyle/>
          <a:p>
            <a:endParaRPr lang="en-US" b="1"/>
          </a:p>
        </p:txBody>
      </p:sp>
      <p:sp>
        <p:nvSpPr>
          <p:cNvPr id="23" name="Text 21"/>
          <p:cNvSpPr/>
          <p:nvPr/>
        </p:nvSpPr>
        <p:spPr>
          <a:xfrm>
            <a:off x="64008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Early Work</a:t>
            </a:r>
            <a:endParaRPr lang="en-US" sz="1600" b="1"/>
          </a:p>
        </p:txBody>
      </p:sp>
      <p:sp>
        <p:nvSpPr>
          <p:cNvPr id="24" name="Text 22"/>
          <p:cNvSpPr/>
          <p:nvPr/>
        </p:nvSpPr>
        <p:spPr>
          <a:xfrm>
            <a:off x="6400800" y="1524000"/>
            <a:ext cx="5334000" cy="4572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Research like MetroVLAD for video moment retrieval is underway. We expect Transformer-based video-text models to improve rapidly.</a:t>
            </a:r>
            <a:endParaRPr lang="en-US" sz="1600" b="1"/>
          </a:p>
        </p:txBody>
      </p:sp>
      <p:sp>
        <p:nvSpPr>
          <p:cNvPr id="25" name="Text 23"/>
          <p:cNvSpPr/>
          <p:nvPr/>
        </p:nvSpPr>
        <p:spPr>
          <a:xfrm>
            <a:off x="6400800" y="2057400"/>
            <a:ext cx="5334000" cy="457200"/>
          </a:xfrm>
          <a:prstGeom prst="rect">
            <a:avLst/>
          </a:prstGeom>
          <a:noFill/>
          <a:ln/>
        </p:spPr>
        <p:txBody>
          <a:bodyPr wrap="square" lIns="0" tIns="0" rIns="0" bIns="0" rtlCol="0" anchor="ctr"/>
          <a:lstStyle/>
          <a:p>
            <a:pPr>
              <a:lnSpc>
                <a:spcPct val="130000"/>
              </a:lnSpc>
            </a:pPr>
            <a:r>
              <a:rPr lang="en-US" sz="1200" b="1">
                <a:solidFill>
                  <a:srgbClr val="6B7280"/>
                </a:solidFill>
                <a:latin typeface="Sorts Mill Goudy" pitchFamily="34" charset="0"/>
                <a:ea typeface="Sorts Mill Goudy" pitchFamily="34" charset="-122"/>
                <a:cs typeface="Sorts Mill Goudy" pitchFamily="34" charset="-120"/>
              </a:rPr>
              <a:t>Applications include video chapter generation, security footage analysis, and content moderation in video.</a:t>
            </a:r>
            <a:endParaRPr lang="en-US" sz="1600" b="1"/>
          </a:p>
        </p:txBody>
      </p:sp>
      <p:sp>
        <p:nvSpPr>
          <p:cNvPr id="26" name="Shape 24"/>
          <p:cNvSpPr/>
          <p:nvPr/>
        </p:nvSpPr>
        <p:spPr>
          <a:xfrm>
            <a:off x="6210300" y="2819400"/>
            <a:ext cx="5600700" cy="3657600"/>
          </a:xfrm>
          <a:custGeom>
            <a:avLst/>
            <a:gdLst/>
            <a:ahLst/>
            <a:cxnLst/>
            <a:rect l="l" t="t" r="r" b="b"/>
            <a:pathLst>
              <a:path w="5600700" h="3657600">
                <a:moveTo>
                  <a:pt x="0" y="0"/>
                </a:moveTo>
                <a:lnTo>
                  <a:pt x="5600700" y="0"/>
                </a:lnTo>
                <a:lnTo>
                  <a:pt x="5600700" y="3657600"/>
                </a:lnTo>
                <a:lnTo>
                  <a:pt x="0" y="3657600"/>
                </a:lnTo>
                <a:lnTo>
                  <a:pt x="0" y="0"/>
                </a:lnTo>
                <a:close/>
              </a:path>
            </a:pathLst>
          </a:custGeom>
          <a:solidFill>
            <a:srgbClr val="F9FAFB"/>
          </a:solidFill>
          <a:ln/>
        </p:spPr>
        <p:txBody>
          <a:bodyPr/>
          <a:lstStyle/>
          <a:p>
            <a:endParaRPr lang="en-US" b="1"/>
          </a:p>
        </p:txBody>
      </p:sp>
      <p:sp>
        <p:nvSpPr>
          <p:cNvPr id="27" name="Shape 25"/>
          <p:cNvSpPr/>
          <p:nvPr/>
        </p:nvSpPr>
        <p:spPr>
          <a:xfrm>
            <a:off x="8810625" y="3771900"/>
            <a:ext cx="400050" cy="457200"/>
          </a:xfrm>
          <a:custGeom>
            <a:avLst/>
            <a:gdLst/>
            <a:ahLst/>
            <a:cxnLst/>
            <a:rect l="l" t="t" r="r" b="b"/>
            <a:pathLst>
              <a:path w="400050" h="457200">
                <a:moveTo>
                  <a:pt x="0" y="85725"/>
                </a:moveTo>
                <a:cubicBezTo>
                  <a:pt x="0" y="54203"/>
                  <a:pt x="25628" y="28575"/>
                  <a:pt x="57150" y="28575"/>
                </a:cubicBezTo>
                <a:lnTo>
                  <a:pt x="342900" y="28575"/>
                </a:lnTo>
                <a:cubicBezTo>
                  <a:pt x="374422" y="28575"/>
                  <a:pt x="400050" y="54203"/>
                  <a:pt x="400050" y="85725"/>
                </a:cubicBezTo>
                <a:lnTo>
                  <a:pt x="400050" y="371475"/>
                </a:lnTo>
                <a:cubicBezTo>
                  <a:pt x="400050" y="402997"/>
                  <a:pt x="374422" y="428625"/>
                  <a:pt x="342900" y="428625"/>
                </a:cubicBezTo>
                <a:lnTo>
                  <a:pt x="57150" y="428625"/>
                </a:lnTo>
                <a:cubicBezTo>
                  <a:pt x="25628" y="428625"/>
                  <a:pt x="0" y="402997"/>
                  <a:pt x="0" y="371475"/>
                </a:cubicBezTo>
                <a:lnTo>
                  <a:pt x="0" y="85725"/>
                </a:lnTo>
                <a:close/>
                <a:moveTo>
                  <a:pt x="42863" y="328613"/>
                </a:moveTo>
                <a:lnTo>
                  <a:pt x="42863" y="357188"/>
                </a:lnTo>
                <a:cubicBezTo>
                  <a:pt x="42863" y="365046"/>
                  <a:pt x="49292" y="371475"/>
                  <a:pt x="57150" y="371475"/>
                </a:cubicBezTo>
                <a:lnTo>
                  <a:pt x="85725" y="371475"/>
                </a:lnTo>
                <a:cubicBezTo>
                  <a:pt x="93583" y="371475"/>
                  <a:pt x="100013" y="365046"/>
                  <a:pt x="100013" y="357188"/>
                </a:cubicBezTo>
                <a:lnTo>
                  <a:pt x="100013" y="328613"/>
                </a:lnTo>
                <a:cubicBezTo>
                  <a:pt x="100013" y="320754"/>
                  <a:pt x="93583" y="314325"/>
                  <a:pt x="85725" y="314325"/>
                </a:cubicBezTo>
                <a:lnTo>
                  <a:pt x="57150" y="314325"/>
                </a:lnTo>
                <a:cubicBezTo>
                  <a:pt x="49292" y="314325"/>
                  <a:pt x="42863" y="320754"/>
                  <a:pt x="42863" y="328613"/>
                </a:cubicBezTo>
                <a:close/>
                <a:moveTo>
                  <a:pt x="314325" y="314325"/>
                </a:moveTo>
                <a:cubicBezTo>
                  <a:pt x="306467" y="314325"/>
                  <a:pt x="300038" y="320754"/>
                  <a:pt x="300038" y="328613"/>
                </a:cubicBezTo>
                <a:lnTo>
                  <a:pt x="300038" y="357188"/>
                </a:lnTo>
                <a:cubicBezTo>
                  <a:pt x="300038" y="365046"/>
                  <a:pt x="306467" y="371475"/>
                  <a:pt x="314325" y="371475"/>
                </a:cubicBezTo>
                <a:lnTo>
                  <a:pt x="342900" y="371475"/>
                </a:lnTo>
                <a:cubicBezTo>
                  <a:pt x="350758" y="371475"/>
                  <a:pt x="357188" y="365046"/>
                  <a:pt x="357188" y="357188"/>
                </a:cubicBezTo>
                <a:lnTo>
                  <a:pt x="357188" y="328613"/>
                </a:lnTo>
                <a:cubicBezTo>
                  <a:pt x="357188" y="320754"/>
                  <a:pt x="350758" y="314325"/>
                  <a:pt x="342900" y="314325"/>
                </a:cubicBezTo>
                <a:lnTo>
                  <a:pt x="314325" y="314325"/>
                </a:lnTo>
                <a:close/>
                <a:moveTo>
                  <a:pt x="42863" y="214313"/>
                </a:moveTo>
                <a:lnTo>
                  <a:pt x="42863" y="242888"/>
                </a:lnTo>
                <a:cubicBezTo>
                  <a:pt x="42863" y="250746"/>
                  <a:pt x="49292" y="257175"/>
                  <a:pt x="57150" y="257175"/>
                </a:cubicBezTo>
                <a:lnTo>
                  <a:pt x="85725" y="257175"/>
                </a:lnTo>
                <a:cubicBezTo>
                  <a:pt x="93583" y="257175"/>
                  <a:pt x="100013" y="250746"/>
                  <a:pt x="100013" y="242888"/>
                </a:cubicBezTo>
                <a:lnTo>
                  <a:pt x="100013" y="214313"/>
                </a:lnTo>
                <a:cubicBezTo>
                  <a:pt x="100013" y="206454"/>
                  <a:pt x="93583" y="200025"/>
                  <a:pt x="85725" y="200025"/>
                </a:cubicBezTo>
                <a:lnTo>
                  <a:pt x="57150" y="200025"/>
                </a:lnTo>
                <a:cubicBezTo>
                  <a:pt x="49292" y="200025"/>
                  <a:pt x="42863" y="206454"/>
                  <a:pt x="42863" y="214313"/>
                </a:cubicBezTo>
                <a:close/>
                <a:moveTo>
                  <a:pt x="314325" y="200025"/>
                </a:moveTo>
                <a:cubicBezTo>
                  <a:pt x="306467" y="200025"/>
                  <a:pt x="300038" y="206454"/>
                  <a:pt x="300038" y="214313"/>
                </a:cubicBezTo>
                <a:lnTo>
                  <a:pt x="300038" y="242888"/>
                </a:lnTo>
                <a:cubicBezTo>
                  <a:pt x="300038" y="250746"/>
                  <a:pt x="306467" y="257175"/>
                  <a:pt x="314325" y="257175"/>
                </a:cubicBezTo>
                <a:lnTo>
                  <a:pt x="342900" y="257175"/>
                </a:lnTo>
                <a:cubicBezTo>
                  <a:pt x="350758" y="257175"/>
                  <a:pt x="357188" y="250746"/>
                  <a:pt x="357188" y="242888"/>
                </a:cubicBezTo>
                <a:lnTo>
                  <a:pt x="357188" y="214313"/>
                </a:lnTo>
                <a:cubicBezTo>
                  <a:pt x="357188" y="206454"/>
                  <a:pt x="350758" y="200025"/>
                  <a:pt x="342900" y="200025"/>
                </a:cubicBezTo>
                <a:lnTo>
                  <a:pt x="314325" y="200025"/>
                </a:lnTo>
                <a:close/>
                <a:moveTo>
                  <a:pt x="42863" y="100013"/>
                </a:moveTo>
                <a:lnTo>
                  <a:pt x="42863" y="128588"/>
                </a:lnTo>
                <a:cubicBezTo>
                  <a:pt x="42863" y="136446"/>
                  <a:pt x="49292" y="142875"/>
                  <a:pt x="57150" y="142875"/>
                </a:cubicBezTo>
                <a:lnTo>
                  <a:pt x="85725" y="142875"/>
                </a:lnTo>
                <a:cubicBezTo>
                  <a:pt x="93583" y="142875"/>
                  <a:pt x="100013" y="136446"/>
                  <a:pt x="100013" y="128588"/>
                </a:cubicBezTo>
                <a:lnTo>
                  <a:pt x="100013" y="100013"/>
                </a:lnTo>
                <a:cubicBezTo>
                  <a:pt x="100013" y="92154"/>
                  <a:pt x="93583" y="85725"/>
                  <a:pt x="85725" y="85725"/>
                </a:cubicBezTo>
                <a:lnTo>
                  <a:pt x="57150" y="85725"/>
                </a:lnTo>
                <a:cubicBezTo>
                  <a:pt x="49292" y="85725"/>
                  <a:pt x="42863" y="92154"/>
                  <a:pt x="42863" y="100013"/>
                </a:cubicBezTo>
                <a:close/>
                <a:moveTo>
                  <a:pt x="314325" y="85725"/>
                </a:moveTo>
                <a:cubicBezTo>
                  <a:pt x="306467" y="85725"/>
                  <a:pt x="300038" y="92154"/>
                  <a:pt x="300038" y="100013"/>
                </a:cubicBezTo>
                <a:lnTo>
                  <a:pt x="300038" y="128588"/>
                </a:lnTo>
                <a:cubicBezTo>
                  <a:pt x="300038" y="136446"/>
                  <a:pt x="306467" y="142875"/>
                  <a:pt x="314325" y="142875"/>
                </a:cubicBezTo>
                <a:lnTo>
                  <a:pt x="342900" y="142875"/>
                </a:lnTo>
                <a:cubicBezTo>
                  <a:pt x="350758" y="142875"/>
                  <a:pt x="357188" y="136446"/>
                  <a:pt x="357188" y="128588"/>
                </a:cubicBezTo>
                <a:lnTo>
                  <a:pt x="357188" y="100013"/>
                </a:lnTo>
                <a:cubicBezTo>
                  <a:pt x="357188" y="92154"/>
                  <a:pt x="350758" y="85725"/>
                  <a:pt x="342900" y="85725"/>
                </a:cubicBezTo>
                <a:lnTo>
                  <a:pt x="314325" y="85725"/>
                </a:lnTo>
                <a:close/>
              </a:path>
            </a:pathLst>
          </a:custGeom>
          <a:solidFill>
            <a:srgbClr val="8B0000"/>
          </a:solidFill>
          <a:ln/>
        </p:spPr>
        <p:txBody>
          <a:bodyPr/>
          <a:lstStyle/>
          <a:p>
            <a:endParaRPr lang="en-US" b="1"/>
          </a:p>
        </p:txBody>
      </p:sp>
      <p:sp>
        <p:nvSpPr>
          <p:cNvPr id="28" name="Text 26"/>
          <p:cNvSpPr/>
          <p:nvPr/>
        </p:nvSpPr>
        <p:spPr>
          <a:xfrm>
            <a:off x="6829425" y="4343400"/>
            <a:ext cx="4362450" cy="266700"/>
          </a:xfrm>
          <a:prstGeom prst="rect">
            <a:avLst/>
          </a:prstGeom>
          <a:noFill/>
          <a:ln/>
        </p:spPr>
        <p:txBody>
          <a:bodyPr wrap="square" lIns="0" tIns="0" rIns="0" bIns="0" rtlCol="0" anchor="ctr"/>
          <a:lstStyle/>
          <a:p>
            <a:pPr algn="ctr">
              <a:lnSpc>
                <a:spcPct val="120000"/>
              </a:lnSpc>
            </a:pPr>
            <a:r>
              <a:rPr lang="en-US" sz="1500" b="1">
                <a:solidFill>
                  <a:srgbClr val="1F2937"/>
                </a:solidFill>
                <a:latin typeface="Sorts Mill Goudy" pitchFamily="34" charset="0"/>
                <a:ea typeface="Sorts Mill Goudy" pitchFamily="34" charset="-122"/>
                <a:cs typeface="Sorts Mill Goudy" pitchFamily="34" charset="-120"/>
              </a:rPr>
              <a:t>Video Understanding</a:t>
            </a:r>
            <a:endParaRPr lang="en-US" sz="1600" b="1"/>
          </a:p>
        </p:txBody>
      </p:sp>
      <p:sp>
        <p:nvSpPr>
          <p:cNvPr id="29" name="Shape 27"/>
          <p:cNvSpPr/>
          <p:nvPr/>
        </p:nvSpPr>
        <p:spPr>
          <a:xfrm>
            <a:off x="6877050" y="4762500"/>
            <a:ext cx="4267200" cy="762000"/>
          </a:xfrm>
          <a:custGeom>
            <a:avLst/>
            <a:gdLst/>
            <a:ahLst/>
            <a:cxnLst/>
            <a:rect l="l" t="t" r="r" b="b"/>
            <a:pathLst>
              <a:path w="4267200" h="762000">
                <a:moveTo>
                  <a:pt x="76200" y="0"/>
                </a:moveTo>
                <a:lnTo>
                  <a:pt x="4191000" y="0"/>
                </a:lnTo>
                <a:cubicBezTo>
                  <a:pt x="4233056" y="0"/>
                  <a:pt x="4267200" y="34144"/>
                  <a:pt x="4267200" y="76200"/>
                </a:cubicBezTo>
                <a:lnTo>
                  <a:pt x="4267200" y="685800"/>
                </a:lnTo>
                <a:cubicBezTo>
                  <a:pt x="4267200" y="727856"/>
                  <a:pt x="4233056" y="762000"/>
                  <a:pt x="4191000" y="762000"/>
                </a:cubicBezTo>
                <a:lnTo>
                  <a:pt x="76200" y="762000"/>
                </a:lnTo>
                <a:cubicBezTo>
                  <a:pt x="34144" y="762000"/>
                  <a:pt x="0" y="727856"/>
                  <a:pt x="0" y="685800"/>
                </a:cubicBezTo>
                <a:lnTo>
                  <a:pt x="0" y="76200"/>
                </a:lnTo>
                <a:cubicBezTo>
                  <a:pt x="0" y="34144"/>
                  <a:pt x="34144" y="0"/>
                  <a:pt x="76200" y="0"/>
                </a:cubicBezTo>
                <a:close/>
              </a:path>
            </a:pathLst>
          </a:custGeom>
          <a:solidFill>
            <a:srgbClr val="FEF3C7"/>
          </a:solidFill>
          <a:ln/>
        </p:spPr>
        <p:txBody>
          <a:bodyPr/>
          <a:lstStyle/>
          <a:p>
            <a:endParaRPr lang="en-US" b="1"/>
          </a:p>
        </p:txBody>
      </p:sp>
      <p:sp>
        <p:nvSpPr>
          <p:cNvPr id="30" name="Text 28"/>
          <p:cNvSpPr/>
          <p:nvPr/>
        </p:nvSpPr>
        <p:spPr>
          <a:xfrm>
            <a:off x="6991350" y="4914900"/>
            <a:ext cx="4038600" cy="457200"/>
          </a:xfrm>
          <a:prstGeom prst="rect">
            <a:avLst/>
          </a:prstGeom>
          <a:noFill/>
          <a:ln/>
        </p:spPr>
        <p:txBody>
          <a:bodyPr wrap="square" lIns="0" tIns="0" rIns="0" bIns="0" rtlCol="0" anchor="ctr"/>
          <a:lstStyle/>
          <a:p>
            <a:pPr algn="ctr">
              <a:lnSpc>
                <a:spcPct val="130000"/>
              </a:lnSpc>
            </a:pPr>
            <a:r>
              <a:rPr lang="en-US" sz="1200" b="1">
                <a:solidFill>
                  <a:srgbClr val="1F2937"/>
                </a:solidFill>
                <a:latin typeface="Sorts Mill Goudy" pitchFamily="34" charset="0"/>
                <a:ea typeface="Sorts Mill Goudy" pitchFamily="34" charset="-122"/>
                <a:cs typeface="Sorts Mill Goudy" pitchFamily="34" charset="-120"/>
              </a:rPr>
              <a:t>Temporal grounding extends visual understanding to the time dimension, enabling rich video analysis.</a:t>
            </a:r>
            <a:endParaRPr lang="en-US" sz="1600" b="1"/>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01450" cy="381000"/>
          </a:xfrm>
          <a:prstGeom prst="rect">
            <a:avLst/>
          </a:prstGeom>
          <a:noFill/>
          <a:ln/>
        </p:spPr>
        <p:txBody>
          <a:bodyPr wrap="square" lIns="0" tIns="0" rIns="0" bIns="0" rtlCol="0" anchor="ctr"/>
          <a:lstStyle/>
          <a:p>
            <a:pPr>
              <a:lnSpc>
                <a:spcPct val="90000"/>
              </a:lnSpc>
            </a:pPr>
            <a:r>
              <a:rPr lang="en-US" sz="2700" b="1">
                <a:solidFill>
                  <a:srgbClr val="1F2937"/>
                </a:solidFill>
                <a:latin typeface="Sorts Mill Goudy" pitchFamily="34" charset="0"/>
                <a:ea typeface="Sorts Mill Goudy" pitchFamily="34" charset="-122"/>
                <a:cs typeface="Sorts Mill Goudy" pitchFamily="34" charset="-120"/>
              </a:rPr>
              <a:t>Future Directions: 3D and Embodied Grounding</a:t>
            </a:r>
            <a:endParaRPr lang="en-US" sz="1600" b="1"/>
          </a:p>
        </p:txBody>
      </p:sp>
      <p:sp>
        <p:nvSpPr>
          <p:cNvPr id="3" name="Shape 1"/>
          <p:cNvSpPr/>
          <p:nvPr/>
        </p:nvSpPr>
        <p:spPr>
          <a:xfrm>
            <a:off x="381000" y="8382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a:ln/>
        </p:spPr>
        <p:txBody>
          <a:bodyPr/>
          <a:lstStyle/>
          <a:p>
            <a:endParaRPr lang="en-US" b="1"/>
          </a:p>
        </p:txBody>
      </p:sp>
      <p:sp>
        <p:nvSpPr>
          <p:cNvPr id="4" name="Shape 2"/>
          <p:cNvSpPr/>
          <p:nvPr/>
        </p:nvSpPr>
        <p:spPr>
          <a:xfrm>
            <a:off x="400050" y="1028700"/>
            <a:ext cx="5581650" cy="1104900"/>
          </a:xfrm>
          <a:custGeom>
            <a:avLst/>
            <a:gdLst/>
            <a:ahLst/>
            <a:cxnLst/>
            <a:rect l="l" t="t" r="r" b="b"/>
            <a:pathLst>
              <a:path w="5581650" h="1104900">
                <a:moveTo>
                  <a:pt x="0" y="0"/>
                </a:moveTo>
                <a:lnTo>
                  <a:pt x="5581650" y="0"/>
                </a:lnTo>
                <a:lnTo>
                  <a:pt x="5581650" y="1104900"/>
                </a:lnTo>
                <a:lnTo>
                  <a:pt x="0" y="1104900"/>
                </a:lnTo>
                <a:lnTo>
                  <a:pt x="0" y="0"/>
                </a:lnTo>
                <a:close/>
              </a:path>
            </a:pathLst>
          </a:custGeom>
          <a:solidFill>
            <a:srgbClr val="F9FAFB"/>
          </a:solidFill>
          <a:ln/>
        </p:spPr>
        <p:txBody>
          <a:bodyPr/>
          <a:lstStyle/>
          <a:p>
            <a:endParaRPr lang="en-US" b="1"/>
          </a:p>
        </p:txBody>
      </p:sp>
      <p:sp>
        <p:nvSpPr>
          <p:cNvPr id="5" name="Shape 3"/>
          <p:cNvSpPr/>
          <p:nvPr/>
        </p:nvSpPr>
        <p:spPr>
          <a:xfrm>
            <a:off x="400050" y="1028700"/>
            <a:ext cx="38100" cy="1104900"/>
          </a:xfrm>
          <a:custGeom>
            <a:avLst/>
            <a:gdLst/>
            <a:ahLst/>
            <a:cxnLst/>
            <a:rect l="l" t="t" r="r" b="b"/>
            <a:pathLst>
              <a:path w="38100" h="1104900">
                <a:moveTo>
                  <a:pt x="0" y="0"/>
                </a:moveTo>
                <a:lnTo>
                  <a:pt x="38100" y="0"/>
                </a:lnTo>
                <a:lnTo>
                  <a:pt x="38100" y="1104900"/>
                </a:lnTo>
                <a:lnTo>
                  <a:pt x="0" y="1104900"/>
                </a:lnTo>
                <a:lnTo>
                  <a:pt x="0" y="0"/>
                </a:lnTo>
                <a:close/>
              </a:path>
            </a:pathLst>
          </a:custGeom>
          <a:solidFill>
            <a:srgbClr val="8B0000"/>
          </a:solidFill>
          <a:ln/>
        </p:spPr>
        <p:txBody>
          <a:bodyPr/>
          <a:lstStyle/>
          <a:p>
            <a:endParaRPr lang="en-US" b="1"/>
          </a:p>
        </p:txBody>
      </p:sp>
      <p:sp>
        <p:nvSpPr>
          <p:cNvPr id="6" name="Text 4"/>
          <p:cNvSpPr/>
          <p:nvPr/>
        </p:nvSpPr>
        <p:spPr>
          <a:xfrm>
            <a:off x="5715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From 2D to 3D</a:t>
            </a:r>
            <a:endParaRPr lang="en-US" sz="1600" b="1"/>
          </a:p>
        </p:txBody>
      </p:sp>
      <p:sp>
        <p:nvSpPr>
          <p:cNvPr id="7" name="Text 5"/>
          <p:cNvSpPr/>
          <p:nvPr/>
        </p:nvSpPr>
        <p:spPr>
          <a:xfrm>
            <a:off x="571500" y="1524000"/>
            <a:ext cx="5334000" cy="4572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Moving from 2D images to 3D environments (point clouds, meshes) and real-world robotics:</a:t>
            </a:r>
            <a:endParaRPr lang="en-US" sz="1600" b="1"/>
          </a:p>
        </p:txBody>
      </p:sp>
      <p:sp>
        <p:nvSpPr>
          <p:cNvPr id="8" name="Shape 6"/>
          <p:cNvSpPr/>
          <p:nvPr/>
        </p:nvSpPr>
        <p:spPr>
          <a:xfrm>
            <a:off x="400050" y="2286000"/>
            <a:ext cx="5581650" cy="1905000"/>
          </a:xfrm>
          <a:custGeom>
            <a:avLst/>
            <a:gdLst/>
            <a:ahLst/>
            <a:cxnLst/>
            <a:rect l="l" t="t" r="r" b="b"/>
            <a:pathLst>
              <a:path w="5581650" h="1905000">
                <a:moveTo>
                  <a:pt x="0" y="0"/>
                </a:moveTo>
                <a:lnTo>
                  <a:pt x="5581650" y="0"/>
                </a:lnTo>
                <a:lnTo>
                  <a:pt x="5581650" y="1905000"/>
                </a:lnTo>
                <a:lnTo>
                  <a:pt x="0" y="1905000"/>
                </a:lnTo>
                <a:lnTo>
                  <a:pt x="0" y="0"/>
                </a:lnTo>
                <a:close/>
              </a:path>
            </a:pathLst>
          </a:custGeom>
          <a:solidFill>
            <a:srgbClr val="F9FAFB"/>
          </a:solidFill>
          <a:ln/>
        </p:spPr>
        <p:txBody>
          <a:bodyPr/>
          <a:lstStyle/>
          <a:p>
            <a:endParaRPr lang="en-US" b="1"/>
          </a:p>
        </p:txBody>
      </p:sp>
      <p:sp>
        <p:nvSpPr>
          <p:cNvPr id="9" name="Shape 7"/>
          <p:cNvSpPr/>
          <p:nvPr/>
        </p:nvSpPr>
        <p:spPr>
          <a:xfrm>
            <a:off x="400050" y="2286000"/>
            <a:ext cx="38100" cy="1905000"/>
          </a:xfrm>
          <a:custGeom>
            <a:avLst/>
            <a:gdLst/>
            <a:ahLst/>
            <a:cxnLst/>
            <a:rect l="l" t="t" r="r" b="b"/>
            <a:pathLst>
              <a:path w="38100" h="1905000">
                <a:moveTo>
                  <a:pt x="0" y="0"/>
                </a:moveTo>
                <a:lnTo>
                  <a:pt x="38100" y="0"/>
                </a:lnTo>
                <a:lnTo>
                  <a:pt x="38100" y="1905000"/>
                </a:lnTo>
                <a:lnTo>
                  <a:pt x="0" y="1905000"/>
                </a:lnTo>
                <a:lnTo>
                  <a:pt x="0" y="0"/>
                </a:lnTo>
                <a:close/>
              </a:path>
            </a:pathLst>
          </a:custGeom>
          <a:solidFill>
            <a:srgbClr val="8B0000"/>
          </a:solidFill>
          <a:ln/>
        </p:spPr>
        <p:txBody>
          <a:bodyPr/>
          <a:lstStyle/>
          <a:p>
            <a:endParaRPr lang="en-US" b="1"/>
          </a:p>
        </p:txBody>
      </p:sp>
      <p:sp>
        <p:nvSpPr>
          <p:cNvPr id="10" name="Text 8"/>
          <p:cNvSpPr/>
          <p:nvPr/>
        </p:nvSpPr>
        <p:spPr>
          <a:xfrm>
            <a:off x="571500" y="24384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Research Directions</a:t>
            </a:r>
            <a:endParaRPr lang="en-US" sz="1600" b="1"/>
          </a:p>
        </p:txBody>
      </p:sp>
      <p:sp>
        <p:nvSpPr>
          <p:cNvPr id="11" name="Shape 9"/>
          <p:cNvSpPr/>
          <p:nvPr/>
        </p:nvSpPr>
        <p:spPr>
          <a:xfrm>
            <a:off x="571500" y="2819400"/>
            <a:ext cx="5257800" cy="571500"/>
          </a:xfrm>
          <a:custGeom>
            <a:avLst/>
            <a:gdLst/>
            <a:ahLst/>
            <a:cxnLst/>
            <a:rect l="l" t="t" r="r" b="b"/>
            <a:pathLst>
              <a:path w="5257800" h="571500">
                <a:moveTo>
                  <a:pt x="38102" y="0"/>
                </a:moveTo>
                <a:lnTo>
                  <a:pt x="5219698" y="0"/>
                </a:lnTo>
                <a:cubicBezTo>
                  <a:pt x="5240741" y="0"/>
                  <a:pt x="5257800" y="17059"/>
                  <a:pt x="5257800" y="38102"/>
                </a:cubicBezTo>
                <a:lnTo>
                  <a:pt x="5257800" y="533398"/>
                </a:lnTo>
                <a:cubicBezTo>
                  <a:pt x="5257800" y="554441"/>
                  <a:pt x="5240741" y="571500"/>
                  <a:pt x="5219698" y="571500"/>
                </a:cubicBezTo>
                <a:lnTo>
                  <a:pt x="38102" y="571500"/>
                </a:lnTo>
                <a:cubicBezTo>
                  <a:pt x="17059" y="571500"/>
                  <a:pt x="0" y="554441"/>
                  <a:pt x="0" y="533398"/>
                </a:cubicBezTo>
                <a:lnTo>
                  <a:pt x="0" y="38102"/>
                </a:lnTo>
                <a:cubicBezTo>
                  <a:pt x="0" y="17073"/>
                  <a:pt x="17073" y="0"/>
                  <a:pt x="38102" y="0"/>
                </a:cubicBezTo>
                <a:close/>
              </a:path>
            </a:pathLst>
          </a:custGeom>
          <a:solidFill>
            <a:srgbClr val="DBEAFE"/>
          </a:solidFill>
          <a:ln/>
        </p:spPr>
        <p:txBody>
          <a:bodyPr/>
          <a:lstStyle/>
          <a:p>
            <a:endParaRPr lang="en-US" b="1"/>
          </a:p>
        </p:txBody>
      </p:sp>
      <p:sp>
        <p:nvSpPr>
          <p:cNvPr id="12" name="Text 10"/>
          <p:cNvSpPr/>
          <p:nvPr/>
        </p:nvSpPr>
        <p:spPr>
          <a:xfrm>
            <a:off x="647700" y="2895600"/>
            <a:ext cx="51816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3D Visual Grounding</a:t>
            </a:r>
            <a:endParaRPr lang="en-US" sz="1600" b="1"/>
          </a:p>
        </p:txBody>
      </p:sp>
      <p:sp>
        <p:nvSpPr>
          <p:cNvPr id="13" name="Text 11"/>
          <p:cNvSpPr/>
          <p:nvPr/>
        </p:nvSpPr>
        <p:spPr>
          <a:xfrm>
            <a:off x="647700" y="3124200"/>
            <a:ext cx="517207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Identifying objects in 3D scans via language. Recent CVPR papers tackle this challenge</a:t>
            </a:r>
            <a:endParaRPr lang="en-US" sz="1600" b="1"/>
          </a:p>
        </p:txBody>
      </p:sp>
      <p:sp>
        <p:nvSpPr>
          <p:cNvPr id="14" name="Shape 12"/>
          <p:cNvSpPr/>
          <p:nvPr/>
        </p:nvSpPr>
        <p:spPr>
          <a:xfrm>
            <a:off x="571500" y="3467100"/>
            <a:ext cx="5257800" cy="571500"/>
          </a:xfrm>
          <a:custGeom>
            <a:avLst/>
            <a:gdLst/>
            <a:ahLst/>
            <a:cxnLst/>
            <a:rect l="l" t="t" r="r" b="b"/>
            <a:pathLst>
              <a:path w="5257800" h="571500">
                <a:moveTo>
                  <a:pt x="38102" y="0"/>
                </a:moveTo>
                <a:lnTo>
                  <a:pt x="5219698" y="0"/>
                </a:lnTo>
                <a:cubicBezTo>
                  <a:pt x="5240741" y="0"/>
                  <a:pt x="5257800" y="17059"/>
                  <a:pt x="5257800" y="38102"/>
                </a:cubicBezTo>
                <a:lnTo>
                  <a:pt x="5257800" y="533398"/>
                </a:lnTo>
                <a:cubicBezTo>
                  <a:pt x="5257800" y="554441"/>
                  <a:pt x="5240741" y="571500"/>
                  <a:pt x="5219698" y="571500"/>
                </a:cubicBezTo>
                <a:lnTo>
                  <a:pt x="38102" y="571500"/>
                </a:lnTo>
                <a:cubicBezTo>
                  <a:pt x="17059" y="571500"/>
                  <a:pt x="0" y="554441"/>
                  <a:pt x="0" y="533398"/>
                </a:cubicBezTo>
                <a:lnTo>
                  <a:pt x="0" y="38102"/>
                </a:lnTo>
                <a:cubicBezTo>
                  <a:pt x="0" y="17073"/>
                  <a:pt x="17073" y="0"/>
                  <a:pt x="38102" y="0"/>
                </a:cubicBezTo>
                <a:close/>
              </a:path>
            </a:pathLst>
          </a:custGeom>
          <a:solidFill>
            <a:srgbClr val="FEF3C7"/>
          </a:solidFill>
          <a:ln/>
        </p:spPr>
        <p:txBody>
          <a:bodyPr/>
          <a:lstStyle/>
          <a:p>
            <a:endParaRPr lang="en-US" b="1"/>
          </a:p>
        </p:txBody>
      </p:sp>
      <p:sp>
        <p:nvSpPr>
          <p:cNvPr id="15" name="Text 13"/>
          <p:cNvSpPr/>
          <p:nvPr/>
        </p:nvSpPr>
        <p:spPr>
          <a:xfrm>
            <a:off x="647700" y="3543300"/>
            <a:ext cx="51816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Spatial Reasoning in 3D</a:t>
            </a:r>
            <a:endParaRPr lang="en-US" sz="1600" b="1"/>
          </a:p>
        </p:txBody>
      </p:sp>
      <p:sp>
        <p:nvSpPr>
          <p:cNvPr id="16" name="Text 14"/>
          <p:cNvSpPr/>
          <p:nvPr/>
        </p:nvSpPr>
        <p:spPr>
          <a:xfrm>
            <a:off x="647700" y="3771900"/>
            <a:ext cx="517207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Understanding viewer perspective. "the chair behind the table" is trickier in 3D than 2D</a:t>
            </a:r>
            <a:endParaRPr lang="en-US" sz="1600" b="1"/>
          </a:p>
        </p:txBody>
      </p:sp>
      <p:sp>
        <p:nvSpPr>
          <p:cNvPr id="17" name="Shape 15"/>
          <p:cNvSpPr/>
          <p:nvPr/>
        </p:nvSpPr>
        <p:spPr>
          <a:xfrm>
            <a:off x="6229350" y="1028700"/>
            <a:ext cx="5581650" cy="2095500"/>
          </a:xfrm>
          <a:custGeom>
            <a:avLst/>
            <a:gdLst/>
            <a:ahLst/>
            <a:cxnLst/>
            <a:rect l="l" t="t" r="r" b="b"/>
            <a:pathLst>
              <a:path w="5581650" h="2095500">
                <a:moveTo>
                  <a:pt x="0" y="0"/>
                </a:moveTo>
                <a:lnTo>
                  <a:pt x="5581650" y="0"/>
                </a:lnTo>
                <a:lnTo>
                  <a:pt x="5581650" y="2095500"/>
                </a:lnTo>
                <a:lnTo>
                  <a:pt x="0" y="2095500"/>
                </a:lnTo>
                <a:lnTo>
                  <a:pt x="0" y="0"/>
                </a:lnTo>
                <a:close/>
              </a:path>
            </a:pathLst>
          </a:custGeom>
          <a:solidFill>
            <a:srgbClr val="F9FAFB"/>
          </a:solidFill>
          <a:ln/>
        </p:spPr>
        <p:txBody>
          <a:bodyPr/>
          <a:lstStyle/>
          <a:p>
            <a:endParaRPr lang="en-US" b="1"/>
          </a:p>
        </p:txBody>
      </p:sp>
      <p:sp>
        <p:nvSpPr>
          <p:cNvPr id="18" name="Shape 16"/>
          <p:cNvSpPr/>
          <p:nvPr/>
        </p:nvSpPr>
        <p:spPr>
          <a:xfrm>
            <a:off x="6229350" y="1028700"/>
            <a:ext cx="38100" cy="2095500"/>
          </a:xfrm>
          <a:custGeom>
            <a:avLst/>
            <a:gdLst/>
            <a:ahLst/>
            <a:cxnLst/>
            <a:rect l="l" t="t" r="r" b="b"/>
            <a:pathLst>
              <a:path w="38100" h="2095500">
                <a:moveTo>
                  <a:pt x="0" y="0"/>
                </a:moveTo>
                <a:lnTo>
                  <a:pt x="38100" y="0"/>
                </a:lnTo>
                <a:lnTo>
                  <a:pt x="38100" y="2095500"/>
                </a:lnTo>
                <a:lnTo>
                  <a:pt x="0" y="2095500"/>
                </a:lnTo>
                <a:lnTo>
                  <a:pt x="0" y="0"/>
                </a:lnTo>
                <a:close/>
              </a:path>
            </a:pathLst>
          </a:custGeom>
          <a:solidFill>
            <a:srgbClr val="8B0000"/>
          </a:solidFill>
          <a:ln/>
        </p:spPr>
        <p:txBody>
          <a:bodyPr/>
          <a:lstStyle/>
          <a:p>
            <a:endParaRPr lang="en-US" b="1"/>
          </a:p>
        </p:txBody>
      </p:sp>
      <p:sp>
        <p:nvSpPr>
          <p:cNvPr id="19" name="Text 17"/>
          <p:cNvSpPr/>
          <p:nvPr/>
        </p:nvSpPr>
        <p:spPr>
          <a:xfrm>
            <a:off x="6400800" y="1181100"/>
            <a:ext cx="5353050" cy="266700"/>
          </a:xfrm>
          <a:prstGeom prst="rect">
            <a:avLst/>
          </a:prstGeom>
          <a:noFill/>
          <a:ln/>
        </p:spPr>
        <p:txBody>
          <a:bodyPr wrap="square" lIns="0" tIns="0" rIns="0" bIns="0" rtlCol="0" anchor="ctr"/>
          <a:lstStyle/>
          <a:p>
            <a:pPr>
              <a:lnSpc>
                <a:spcPct val="120000"/>
              </a:lnSpc>
            </a:pPr>
            <a:r>
              <a:rPr lang="en-US" sz="1500" b="1">
                <a:solidFill>
                  <a:srgbClr val="1F2937"/>
                </a:solidFill>
                <a:latin typeface="Sorts Mill Goudy" pitchFamily="34" charset="0"/>
                <a:ea typeface="Sorts Mill Goudy" pitchFamily="34" charset="-122"/>
                <a:cs typeface="Sorts Mill Goudy" pitchFamily="34" charset="-120"/>
              </a:rPr>
              <a:t>Embodied AI</a:t>
            </a:r>
            <a:endParaRPr lang="en-US" sz="1600" b="1"/>
          </a:p>
        </p:txBody>
      </p:sp>
      <p:sp>
        <p:nvSpPr>
          <p:cNvPr id="20" name="Shape 18"/>
          <p:cNvSpPr/>
          <p:nvPr/>
        </p:nvSpPr>
        <p:spPr>
          <a:xfrm>
            <a:off x="6400800" y="1562100"/>
            <a:ext cx="5257800" cy="571500"/>
          </a:xfrm>
          <a:custGeom>
            <a:avLst/>
            <a:gdLst/>
            <a:ahLst/>
            <a:cxnLst/>
            <a:rect l="l" t="t" r="r" b="b"/>
            <a:pathLst>
              <a:path w="5257800" h="571500">
                <a:moveTo>
                  <a:pt x="38102" y="0"/>
                </a:moveTo>
                <a:lnTo>
                  <a:pt x="5219698" y="0"/>
                </a:lnTo>
                <a:cubicBezTo>
                  <a:pt x="5240741" y="0"/>
                  <a:pt x="5257800" y="17059"/>
                  <a:pt x="5257800" y="38102"/>
                </a:cubicBezTo>
                <a:lnTo>
                  <a:pt x="5257800" y="533398"/>
                </a:lnTo>
                <a:cubicBezTo>
                  <a:pt x="5257800" y="554441"/>
                  <a:pt x="5240741" y="571500"/>
                  <a:pt x="5219698" y="571500"/>
                </a:cubicBezTo>
                <a:lnTo>
                  <a:pt x="38102" y="571500"/>
                </a:lnTo>
                <a:cubicBezTo>
                  <a:pt x="17059" y="571500"/>
                  <a:pt x="0" y="554441"/>
                  <a:pt x="0" y="533398"/>
                </a:cubicBezTo>
                <a:lnTo>
                  <a:pt x="0" y="38102"/>
                </a:lnTo>
                <a:cubicBezTo>
                  <a:pt x="0" y="17073"/>
                  <a:pt x="17073" y="0"/>
                  <a:pt x="38102" y="0"/>
                </a:cubicBezTo>
                <a:close/>
              </a:path>
            </a:pathLst>
          </a:custGeom>
          <a:solidFill>
            <a:srgbClr val="DCFCE7"/>
          </a:solidFill>
          <a:ln/>
        </p:spPr>
        <p:txBody>
          <a:bodyPr/>
          <a:lstStyle/>
          <a:p>
            <a:endParaRPr lang="en-US" b="1"/>
          </a:p>
        </p:txBody>
      </p:sp>
      <p:sp>
        <p:nvSpPr>
          <p:cNvPr id="21" name="Text 19"/>
          <p:cNvSpPr/>
          <p:nvPr/>
        </p:nvSpPr>
        <p:spPr>
          <a:xfrm>
            <a:off x="6477000" y="1638300"/>
            <a:ext cx="51816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Agent Interaction</a:t>
            </a:r>
            <a:endParaRPr lang="en-US" sz="1600" b="1"/>
          </a:p>
        </p:txBody>
      </p:sp>
      <p:sp>
        <p:nvSpPr>
          <p:cNvPr id="22" name="Text 20"/>
          <p:cNvSpPr/>
          <p:nvPr/>
        </p:nvSpPr>
        <p:spPr>
          <a:xfrm>
            <a:off x="6477000" y="1866900"/>
            <a:ext cx="5172075" cy="1905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Agent not only points to object but physically navigates to or interacts with it</a:t>
            </a:r>
            <a:endParaRPr lang="en-US" sz="1600" b="1"/>
          </a:p>
        </p:txBody>
      </p:sp>
      <p:sp>
        <p:nvSpPr>
          <p:cNvPr id="23" name="Shape 21"/>
          <p:cNvSpPr/>
          <p:nvPr/>
        </p:nvSpPr>
        <p:spPr>
          <a:xfrm>
            <a:off x="6400800" y="2209800"/>
            <a:ext cx="5257800" cy="762000"/>
          </a:xfrm>
          <a:custGeom>
            <a:avLst/>
            <a:gdLst/>
            <a:ahLst/>
            <a:cxnLst/>
            <a:rect l="l" t="t" r="r" b="b"/>
            <a:pathLst>
              <a:path w="5257800" h="762000">
                <a:moveTo>
                  <a:pt x="38100" y="0"/>
                </a:moveTo>
                <a:lnTo>
                  <a:pt x="5219700" y="0"/>
                </a:lnTo>
                <a:cubicBezTo>
                  <a:pt x="5240728" y="0"/>
                  <a:pt x="5257800" y="17072"/>
                  <a:pt x="5257800" y="38100"/>
                </a:cubicBezTo>
                <a:lnTo>
                  <a:pt x="5257800" y="723900"/>
                </a:lnTo>
                <a:cubicBezTo>
                  <a:pt x="5257800" y="744928"/>
                  <a:pt x="5240728" y="762000"/>
                  <a:pt x="5219700" y="762000"/>
                </a:cubicBezTo>
                <a:lnTo>
                  <a:pt x="38100" y="762000"/>
                </a:lnTo>
                <a:cubicBezTo>
                  <a:pt x="17072" y="762000"/>
                  <a:pt x="0" y="744928"/>
                  <a:pt x="0" y="723900"/>
                </a:cubicBezTo>
                <a:lnTo>
                  <a:pt x="0" y="38100"/>
                </a:lnTo>
                <a:cubicBezTo>
                  <a:pt x="0" y="17072"/>
                  <a:pt x="17072" y="0"/>
                  <a:pt x="38100" y="0"/>
                </a:cubicBezTo>
                <a:close/>
              </a:path>
            </a:pathLst>
          </a:custGeom>
          <a:solidFill>
            <a:srgbClr val="E9D5FF"/>
          </a:solidFill>
          <a:ln/>
        </p:spPr>
        <p:txBody>
          <a:bodyPr/>
          <a:lstStyle/>
          <a:p>
            <a:endParaRPr lang="en-US" b="1"/>
          </a:p>
        </p:txBody>
      </p:sp>
      <p:sp>
        <p:nvSpPr>
          <p:cNvPr id="24" name="Text 22"/>
          <p:cNvSpPr/>
          <p:nvPr/>
        </p:nvSpPr>
        <p:spPr>
          <a:xfrm>
            <a:off x="6477000" y="2286000"/>
            <a:ext cx="5181600" cy="228600"/>
          </a:xfrm>
          <a:prstGeom prst="rect">
            <a:avLst/>
          </a:prstGeom>
          <a:noFill/>
          <a:ln/>
        </p:spPr>
        <p:txBody>
          <a:bodyPr wrap="square" lIns="0" tIns="0" rIns="0" bIns="0" rtlCol="0" anchor="ctr"/>
          <a:lstStyle/>
          <a:p>
            <a:pPr>
              <a:lnSpc>
                <a:spcPct val="130000"/>
              </a:lnSpc>
            </a:pPr>
            <a:r>
              <a:rPr lang="en-US" sz="1200" b="1">
                <a:solidFill>
                  <a:srgbClr val="1F2937"/>
                </a:solidFill>
                <a:latin typeface="Sorts Mill Goudy" pitchFamily="34" charset="0"/>
                <a:ea typeface="Sorts Mill Goudy" pitchFamily="34" charset="-122"/>
                <a:cs typeface="Sorts Mill Goudy" pitchFamily="34" charset="-120"/>
              </a:rPr>
              <a:t>Vision-and-Language Navigation (VLN)</a:t>
            </a:r>
            <a:endParaRPr lang="en-US" sz="1600" b="1"/>
          </a:p>
        </p:txBody>
      </p:sp>
      <p:sp>
        <p:nvSpPr>
          <p:cNvPr id="25" name="Text 23"/>
          <p:cNvSpPr/>
          <p:nvPr/>
        </p:nvSpPr>
        <p:spPr>
          <a:xfrm>
            <a:off x="6477000" y="2514600"/>
            <a:ext cx="5172075" cy="381000"/>
          </a:xfrm>
          <a:prstGeom prst="rect">
            <a:avLst/>
          </a:prstGeom>
          <a:noFill/>
          <a:ln/>
        </p:spPr>
        <p:txBody>
          <a:bodyPr wrap="square" lIns="0" tIns="0" rIns="0" bIns="0" rtlCol="0" anchor="ctr"/>
          <a:lstStyle/>
          <a:p>
            <a:pPr>
              <a:lnSpc>
                <a:spcPct val="120000"/>
              </a:lnSpc>
            </a:pPr>
            <a:r>
              <a:rPr lang="en-US" sz="1050" b="1">
                <a:solidFill>
                  <a:srgbClr val="6B7280"/>
                </a:solidFill>
                <a:latin typeface="Sorts Mill Goudy" pitchFamily="34" charset="0"/>
                <a:ea typeface="Sorts Mill Goudy" pitchFamily="34" charset="-122"/>
                <a:cs typeface="Sorts Mill Goudy" pitchFamily="34" charset="-120"/>
              </a:rPr>
              <a:t>An agent follows linguistic instructions in a visual environment – a key application area for embodied grounding</a:t>
            </a:r>
            <a:endParaRPr lang="en-US" sz="1600" b="1"/>
          </a:p>
        </p:txBody>
      </p:sp>
      <p:sp>
        <p:nvSpPr>
          <p:cNvPr id="26" name="Shape 24"/>
          <p:cNvSpPr/>
          <p:nvPr/>
        </p:nvSpPr>
        <p:spPr>
          <a:xfrm>
            <a:off x="6210300" y="3276600"/>
            <a:ext cx="5600700" cy="3200400"/>
          </a:xfrm>
          <a:custGeom>
            <a:avLst/>
            <a:gdLst/>
            <a:ahLst/>
            <a:cxnLst/>
            <a:rect l="l" t="t" r="r" b="b"/>
            <a:pathLst>
              <a:path w="5600700" h="3200400">
                <a:moveTo>
                  <a:pt x="0" y="0"/>
                </a:moveTo>
                <a:lnTo>
                  <a:pt x="5600700" y="0"/>
                </a:lnTo>
                <a:lnTo>
                  <a:pt x="5600700" y="3200400"/>
                </a:lnTo>
                <a:lnTo>
                  <a:pt x="0" y="3200400"/>
                </a:lnTo>
                <a:lnTo>
                  <a:pt x="0" y="0"/>
                </a:lnTo>
                <a:close/>
              </a:path>
            </a:pathLst>
          </a:custGeom>
          <a:solidFill>
            <a:srgbClr val="F9FAFB"/>
          </a:solidFill>
          <a:ln/>
        </p:spPr>
        <p:txBody>
          <a:bodyPr/>
          <a:lstStyle/>
          <a:p>
            <a:endParaRPr lang="en-US" b="1"/>
          </a:p>
        </p:txBody>
      </p:sp>
      <p:sp>
        <p:nvSpPr>
          <p:cNvPr id="27" name="Shape 25"/>
          <p:cNvSpPr/>
          <p:nvPr/>
        </p:nvSpPr>
        <p:spPr>
          <a:xfrm>
            <a:off x="8782050" y="4000500"/>
            <a:ext cx="457200" cy="457200"/>
          </a:xfrm>
          <a:custGeom>
            <a:avLst/>
            <a:gdLst/>
            <a:ahLst/>
            <a:cxnLst/>
            <a:rect l="l" t="t" r="r" b="b"/>
            <a:pathLst>
              <a:path w="457200" h="457200">
                <a:moveTo>
                  <a:pt x="200293" y="-2232"/>
                </a:moveTo>
                <a:cubicBezTo>
                  <a:pt x="217974" y="-12412"/>
                  <a:pt x="239762" y="-12412"/>
                  <a:pt x="257443" y="-2232"/>
                </a:cubicBezTo>
                <a:lnTo>
                  <a:pt x="414516" y="88404"/>
                </a:lnTo>
                <a:cubicBezTo>
                  <a:pt x="432197" y="98584"/>
                  <a:pt x="443091" y="117515"/>
                  <a:pt x="443091" y="137874"/>
                </a:cubicBezTo>
                <a:lnTo>
                  <a:pt x="443091" y="319147"/>
                </a:lnTo>
                <a:cubicBezTo>
                  <a:pt x="443091" y="339596"/>
                  <a:pt x="432197" y="358438"/>
                  <a:pt x="414516" y="368617"/>
                </a:cubicBezTo>
                <a:lnTo>
                  <a:pt x="257443" y="459432"/>
                </a:lnTo>
                <a:cubicBezTo>
                  <a:pt x="239762" y="469612"/>
                  <a:pt x="217974" y="469612"/>
                  <a:pt x="200293" y="459432"/>
                </a:cubicBezTo>
                <a:lnTo>
                  <a:pt x="43309" y="368796"/>
                </a:lnTo>
                <a:cubicBezTo>
                  <a:pt x="25628" y="358616"/>
                  <a:pt x="14734" y="339685"/>
                  <a:pt x="14734" y="319326"/>
                </a:cubicBezTo>
                <a:lnTo>
                  <a:pt x="14734" y="138053"/>
                </a:lnTo>
                <a:cubicBezTo>
                  <a:pt x="14734" y="117604"/>
                  <a:pt x="25628" y="98762"/>
                  <a:pt x="43309" y="88583"/>
                </a:cubicBezTo>
                <a:lnTo>
                  <a:pt x="200293" y="-2232"/>
                </a:lnTo>
                <a:close/>
                <a:moveTo>
                  <a:pt x="385852" y="319236"/>
                </a:moveTo>
                <a:lnTo>
                  <a:pt x="385852" y="170914"/>
                </a:lnTo>
                <a:lnTo>
                  <a:pt x="257443" y="245031"/>
                </a:lnTo>
                <a:lnTo>
                  <a:pt x="257443" y="393353"/>
                </a:lnTo>
                <a:lnTo>
                  <a:pt x="385852" y="319236"/>
                </a:lnTo>
                <a:close/>
              </a:path>
            </a:pathLst>
          </a:custGeom>
          <a:solidFill>
            <a:srgbClr val="8B0000"/>
          </a:solidFill>
          <a:ln/>
        </p:spPr>
        <p:txBody>
          <a:bodyPr/>
          <a:lstStyle/>
          <a:p>
            <a:endParaRPr lang="en-US" b="1"/>
          </a:p>
        </p:txBody>
      </p:sp>
      <p:sp>
        <p:nvSpPr>
          <p:cNvPr id="28" name="Text 26"/>
          <p:cNvSpPr/>
          <p:nvPr/>
        </p:nvSpPr>
        <p:spPr>
          <a:xfrm>
            <a:off x="6829425" y="4572000"/>
            <a:ext cx="4362450" cy="266700"/>
          </a:xfrm>
          <a:prstGeom prst="rect">
            <a:avLst/>
          </a:prstGeom>
          <a:noFill/>
          <a:ln/>
        </p:spPr>
        <p:txBody>
          <a:bodyPr wrap="square" lIns="0" tIns="0" rIns="0" bIns="0" rtlCol="0" anchor="ctr"/>
          <a:lstStyle/>
          <a:p>
            <a:pPr algn="ctr">
              <a:lnSpc>
                <a:spcPct val="120000"/>
              </a:lnSpc>
            </a:pPr>
            <a:r>
              <a:rPr lang="en-US" sz="1500" b="1">
                <a:solidFill>
                  <a:srgbClr val="1F2937"/>
                </a:solidFill>
                <a:latin typeface="Sorts Mill Goudy" pitchFamily="34" charset="0"/>
                <a:ea typeface="Sorts Mill Goudy" pitchFamily="34" charset="-122"/>
                <a:cs typeface="Sorts Mill Goudy" pitchFamily="34" charset="-120"/>
              </a:rPr>
              <a:t>3D Understanding</a:t>
            </a:r>
            <a:endParaRPr lang="en-US" sz="1600" b="1"/>
          </a:p>
        </p:txBody>
      </p:sp>
      <p:sp>
        <p:nvSpPr>
          <p:cNvPr id="29" name="Shape 27"/>
          <p:cNvSpPr/>
          <p:nvPr/>
        </p:nvSpPr>
        <p:spPr>
          <a:xfrm>
            <a:off x="6877050" y="4991100"/>
            <a:ext cx="4267200" cy="762000"/>
          </a:xfrm>
          <a:custGeom>
            <a:avLst/>
            <a:gdLst/>
            <a:ahLst/>
            <a:cxnLst/>
            <a:rect l="l" t="t" r="r" b="b"/>
            <a:pathLst>
              <a:path w="4267200" h="762000">
                <a:moveTo>
                  <a:pt x="76200" y="0"/>
                </a:moveTo>
                <a:lnTo>
                  <a:pt x="4191000" y="0"/>
                </a:lnTo>
                <a:cubicBezTo>
                  <a:pt x="4233056" y="0"/>
                  <a:pt x="4267200" y="34144"/>
                  <a:pt x="4267200" y="76200"/>
                </a:cubicBezTo>
                <a:lnTo>
                  <a:pt x="4267200" y="685800"/>
                </a:lnTo>
                <a:cubicBezTo>
                  <a:pt x="4267200" y="727856"/>
                  <a:pt x="4233056" y="762000"/>
                  <a:pt x="4191000" y="762000"/>
                </a:cubicBezTo>
                <a:lnTo>
                  <a:pt x="76200" y="762000"/>
                </a:lnTo>
                <a:cubicBezTo>
                  <a:pt x="34144" y="762000"/>
                  <a:pt x="0" y="727856"/>
                  <a:pt x="0" y="685800"/>
                </a:cubicBezTo>
                <a:lnTo>
                  <a:pt x="0" y="76200"/>
                </a:lnTo>
                <a:cubicBezTo>
                  <a:pt x="0" y="34144"/>
                  <a:pt x="34144" y="0"/>
                  <a:pt x="76200" y="0"/>
                </a:cubicBezTo>
                <a:close/>
              </a:path>
            </a:pathLst>
          </a:custGeom>
          <a:solidFill>
            <a:srgbClr val="FEF3C7"/>
          </a:solidFill>
          <a:ln/>
        </p:spPr>
        <p:txBody>
          <a:bodyPr/>
          <a:lstStyle/>
          <a:p>
            <a:endParaRPr lang="en-US" b="1"/>
          </a:p>
        </p:txBody>
      </p:sp>
      <p:sp>
        <p:nvSpPr>
          <p:cNvPr id="30" name="Text 28"/>
          <p:cNvSpPr/>
          <p:nvPr/>
        </p:nvSpPr>
        <p:spPr>
          <a:xfrm>
            <a:off x="6991350" y="5143500"/>
            <a:ext cx="4038600" cy="457200"/>
          </a:xfrm>
          <a:prstGeom prst="rect">
            <a:avLst/>
          </a:prstGeom>
          <a:noFill/>
          <a:ln/>
        </p:spPr>
        <p:txBody>
          <a:bodyPr wrap="square" lIns="0" tIns="0" rIns="0" bIns="0" rtlCol="0" anchor="ctr"/>
          <a:lstStyle/>
          <a:p>
            <a:pPr algn="ctr">
              <a:lnSpc>
                <a:spcPct val="130000"/>
              </a:lnSpc>
            </a:pPr>
            <a:r>
              <a:rPr lang="en-US" sz="1200" b="1">
                <a:solidFill>
                  <a:srgbClr val="1F2937"/>
                </a:solidFill>
                <a:latin typeface="Sorts Mill Goudy" pitchFamily="34" charset="0"/>
                <a:ea typeface="Sorts Mill Goudy" pitchFamily="34" charset="-122"/>
                <a:cs typeface="Sorts Mill Goudy" pitchFamily="34" charset="-120"/>
              </a:rPr>
              <a:t>Extending grounding to 3D environments enables richer spatial understanding and robot interaction.</a:t>
            </a:r>
            <a:endParaRPr lang="en-US" sz="1600" b="1"/>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99990CD-B5BE-41F7-0188-4AAEBFBF5916}"/>
              </a:ext>
            </a:extLst>
          </p:cNvPr>
          <p:cNvGrpSpPr/>
          <p:nvPr/>
        </p:nvGrpSpPr>
        <p:grpSpPr>
          <a:xfrm>
            <a:off x="479231" y="736600"/>
            <a:ext cx="11233537" cy="6121400"/>
            <a:chOff x="479231" y="736600"/>
            <a:chExt cx="11233537" cy="6121400"/>
          </a:xfrm>
        </p:grpSpPr>
        <p:pic>
          <p:nvPicPr>
            <p:cNvPr id="2" name="Picture 1">
              <a:extLst>
                <a:ext uri="{FF2B5EF4-FFF2-40B4-BE49-F238E27FC236}">
                  <a16:creationId xmlns:a16="http://schemas.microsoft.com/office/drawing/2014/main" id="{54DAF48A-0AC6-1AD7-3AB2-E3AEF114418F}"/>
                </a:ext>
              </a:extLst>
            </p:cNvPr>
            <p:cNvPicPr>
              <a:picLocks noChangeAspect="1"/>
            </p:cNvPicPr>
            <p:nvPr/>
          </p:nvPicPr>
          <p:blipFill>
            <a:blip r:embed="rId3"/>
            <a:stretch>
              <a:fillRect/>
            </a:stretch>
          </p:blipFill>
          <p:spPr>
            <a:xfrm>
              <a:off x="479231" y="736600"/>
              <a:ext cx="11233537" cy="6121400"/>
            </a:xfrm>
            <a:prstGeom prst="rect">
              <a:avLst/>
            </a:prstGeom>
          </p:spPr>
        </p:pic>
        <p:pic>
          <p:nvPicPr>
            <p:cNvPr id="5" name="Picture 4">
              <a:extLst>
                <a:ext uri="{FF2B5EF4-FFF2-40B4-BE49-F238E27FC236}">
                  <a16:creationId xmlns:a16="http://schemas.microsoft.com/office/drawing/2014/main" id="{7F64DB32-EEEF-6655-6CE2-C2EBD5EFE157}"/>
                </a:ext>
              </a:extLst>
            </p:cNvPr>
            <p:cNvPicPr>
              <a:picLocks noChangeAspect="1"/>
            </p:cNvPicPr>
            <p:nvPr/>
          </p:nvPicPr>
          <p:blipFill>
            <a:blip r:embed="rId4"/>
            <a:stretch>
              <a:fillRect/>
            </a:stretch>
          </p:blipFill>
          <p:spPr>
            <a:xfrm>
              <a:off x="1790701" y="5054600"/>
              <a:ext cx="1168400" cy="927100"/>
            </a:xfrm>
            <a:prstGeom prst="rect">
              <a:avLst/>
            </a:prstGeom>
          </p:spPr>
        </p:pic>
      </p:grpSp>
    </p:spTree>
    <p:extLst>
      <p:ext uri="{BB962C8B-B14F-4D97-AF65-F5344CB8AC3E}">
        <p14:creationId xmlns:p14="http://schemas.microsoft.com/office/powerpoint/2010/main" val="2121690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10151</Words>
  <Application>Microsoft Office PowerPoint</Application>
  <PresentationFormat>Widescreen</PresentationFormat>
  <Paragraphs>994</Paragraphs>
  <Slides>94</Slides>
  <Notes>85</Notes>
  <HiddenSlides>0</HiddenSlides>
  <MMClips>0</MMClips>
  <ScaleCrop>false</ScaleCrop>
  <HeadingPairs>
    <vt:vector size="4" baseType="variant">
      <vt:variant>
        <vt:lpstr>Theme</vt:lpstr>
      </vt:variant>
      <vt:variant>
        <vt:i4>1</vt:i4>
      </vt:variant>
      <vt:variant>
        <vt:lpstr>Slide Titles</vt:lpstr>
      </vt:variant>
      <vt:variant>
        <vt:i4>94</vt:i4>
      </vt:variant>
    </vt:vector>
  </HeadingPairs>
  <TitlesOfParts>
    <vt:vector size="95" baseType="lpstr">
      <vt:lpstr>Custom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Shuvam Agarwal</cp:lastModifiedBy>
  <cp:revision>3</cp:revision>
  <dcterms:created xsi:type="dcterms:W3CDTF">2026-03-23T18:33:23Z</dcterms:created>
  <dcterms:modified xsi:type="dcterms:W3CDTF">2026-03-23T21:12:45Z</dcterms:modified>
</cp:coreProperties>
</file>