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79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80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</p:sldIdLst>
  <p:sldSz cy="5143500" cx="9144000"/>
  <p:notesSz cx="6858000" cy="9144000"/>
  <p:embeddedFontLst>
    <p:embeddedFont>
      <p:font typeface="Roboto"/>
      <p:regular r:id="rId89"/>
      <p:bold r:id="rId90"/>
      <p:italic r:id="rId91"/>
      <p:boldItalic r:id="rId92"/>
    </p:embeddedFont>
    <p:embeddedFont>
      <p:font typeface="Montserrat"/>
      <p:regular r:id="rId93"/>
      <p:bold r:id="rId94"/>
      <p:italic r:id="rId95"/>
      <p:boldItalic r:id="rId96"/>
    </p:embeddedFont>
    <p:embeddedFont>
      <p:font typeface="EB Garamond"/>
      <p:regular r:id="rId97"/>
      <p:bold r:id="rId98"/>
      <p:italic r:id="rId99"/>
      <p:boldItalic r:id="rId100"/>
    </p:embeddedFont>
    <p:embeddedFont>
      <p:font typeface="Montserrat ExtraBold"/>
      <p:bold r:id="rId101"/>
      <p:boldItalic r:id="rId10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A64EC9E-6653-4C9A-88DF-4F245664687E}">
  <a:tblStyle styleId="{2A64EC9E-6653-4C9A-88DF-4F245664687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102" Type="http://schemas.openxmlformats.org/officeDocument/2006/relationships/font" Target="fonts/MontserratExtraBold-boldItalic.fntdata"/><Relationship Id="rId101" Type="http://schemas.openxmlformats.org/officeDocument/2006/relationships/font" Target="fonts/MontserratExtraBold-bold.fntdata"/><Relationship Id="rId100" Type="http://schemas.openxmlformats.org/officeDocument/2006/relationships/font" Target="fonts/EBGaramond-boldItalic.fntdata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95" Type="http://schemas.openxmlformats.org/officeDocument/2006/relationships/font" Target="fonts/Montserrat-italic.fntdata"/><Relationship Id="rId94" Type="http://schemas.openxmlformats.org/officeDocument/2006/relationships/font" Target="fonts/Montserrat-bold.fntdata"/><Relationship Id="rId97" Type="http://schemas.openxmlformats.org/officeDocument/2006/relationships/font" Target="fonts/EBGaramond-regular.fntdata"/><Relationship Id="rId96" Type="http://schemas.openxmlformats.org/officeDocument/2006/relationships/font" Target="fonts/Montserrat-boldItalic.fntdata"/><Relationship Id="rId11" Type="http://schemas.openxmlformats.org/officeDocument/2006/relationships/slide" Target="slides/slide5.xml"/><Relationship Id="rId99" Type="http://schemas.openxmlformats.org/officeDocument/2006/relationships/font" Target="fonts/EBGaramond-italic.fntdata"/><Relationship Id="rId10" Type="http://schemas.openxmlformats.org/officeDocument/2006/relationships/slide" Target="slides/slide4.xml"/><Relationship Id="rId98" Type="http://schemas.openxmlformats.org/officeDocument/2006/relationships/font" Target="fonts/EBGaramond-bold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91" Type="http://schemas.openxmlformats.org/officeDocument/2006/relationships/font" Target="fonts/Roboto-italic.fntdata"/><Relationship Id="rId90" Type="http://schemas.openxmlformats.org/officeDocument/2006/relationships/font" Target="fonts/Roboto-bold.fntdata"/><Relationship Id="rId93" Type="http://schemas.openxmlformats.org/officeDocument/2006/relationships/font" Target="fonts/Montserrat-regular.fntdata"/><Relationship Id="rId92" Type="http://schemas.openxmlformats.org/officeDocument/2006/relationships/font" Target="fonts/Roboto-boldItalic.fnt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84" Type="http://schemas.openxmlformats.org/officeDocument/2006/relationships/slide" Target="slides/slide78.xml"/><Relationship Id="rId83" Type="http://schemas.openxmlformats.org/officeDocument/2006/relationships/slide" Target="slides/slide77.xml"/><Relationship Id="rId86" Type="http://schemas.openxmlformats.org/officeDocument/2006/relationships/slide" Target="slides/slide80.xml"/><Relationship Id="rId85" Type="http://schemas.openxmlformats.org/officeDocument/2006/relationships/slide" Target="slides/slide79.xml"/><Relationship Id="rId88" Type="http://schemas.openxmlformats.org/officeDocument/2006/relationships/slide" Target="slides/slide82.xml"/><Relationship Id="rId87" Type="http://schemas.openxmlformats.org/officeDocument/2006/relationships/slide" Target="slides/slide81.xml"/><Relationship Id="rId89" Type="http://schemas.openxmlformats.org/officeDocument/2006/relationships/font" Target="fonts/Roboto-regular.fntdata"/><Relationship Id="rId80" Type="http://schemas.openxmlformats.org/officeDocument/2006/relationships/slide" Target="slides/slide74.xml"/><Relationship Id="rId82" Type="http://schemas.openxmlformats.org/officeDocument/2006/relationships/slide" Target="slides/slide76.xml"/><Relationship Id="rId81" Type="http://schemas.openxmlformats.org/officeDocument/2006/relationships/slide" Target="slides/slide75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3" Type="http://schemas.openxmlformats.org/officeDocument/2006/relationships/slide" Target="slides/slide67.xml"/><Relationship Id="rId72" Type="http://schemas.openxmlformats.org/officeDocument/2006/relationships/slide" Target="slides/slide66.xml"/><Relationship Id="rId75" Type="http://schemas.openxmlformats.org/officeDocument/2006/relationships/slide" Target="slides/slide69.xml"/><Relationship Id="rId74" Type="http://schemas.openxmlformats.org/officeDocument/2006/relationships/slide" Target="slides/slide68.xml"/><Relationship Id="rId77" Type="http://schemas.openxmlformats.org/officeDocument/2006/relationships/slide" Target="slides/slide71.xml"/><Relationship Id="rId76" Type="http://schemas.openxmlformats.org/officeDocument/2006/relationships/slide" Target="slides/slide70.xml"/><Relationship Id="rId79" Type="http://schemas.openxmlformats.org/officeDocument/2006/relationships/slide" Target="slides/slide73.xml"/><Relationship Id="rId78" Type="http://schemas.openxmlformats.org/officeDocument/2006/relationships/slide" Target="slides/slide72.xml"/><Relationship Id="rId71" Type="http://schemas.openxmlformats.org/officeDocument/2006/relationships/slide" Target="slides/slide65.xml"/><Relationship Id="rId70" Type="http://schemas.openxmlformats.org/officeDocument/2006/relationships/slide" Target="slides/slide64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64" Type="http://schemas.openxmlformats.org/officeDocument/2006/relationships/slide" Target="slides/slide58.xml"/><Relationship Id="rId63" Type="http://schemas.openxmlformats.org/officeDocument/2006/relationships/slide" Target="slides/slide57.xml"/><Relationship Id="rId66" Type="http://schemas.openxmlformats.org/officeDocument/2006/relationships/slide" Target="slides/slide60.xml"/><Relationship Id="rId65" Type="http://schemas.openxmlformats.org/officeDocument/2006/relationships/slide" Target="slides/slide59.xml"/><Relationship Id="rId68" Type="http://schemas.openxmlformats.org/officeDocument/2006/relationships/slide" Target="slides/slide62.xml"/><Relationship Id="rId67" Type="http://schemas.openxmlformats.org/officeDocument/2006/relationships/slide" Target="slides/slide61.xml"/><Relationship Id="rId60" Type="http://schemas.openxmlformats.org/officeDocument/2006/relationships/slide" Target="slides/slide54.xml"/><Relationship Id="rId69" Type="http://schemas.openxmlformats.org/officeDocument/2006/relationships/slide" Target="slides/slide6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55" Type="http://schemas.openxmlformats.org/officeDocument/2006/relationships/slide" Target="slides/slide49.xml"/><Relationship Id="rId54" Type="http://schemas.openxmlformats.org/officeDocument/2006/relationships/slide" Target="slides/slide48.xml"/><Relationship Id="rId57" Type="http://schemas.openxmlformats.org/officeDocument/2006/relationships/slide" Target="slides/slide51.xml"/><Relationship Id="rId56" Type="http://schemas.openxmlformats.org/officeDocument/2006/relationships/slide" Target="slides/slide50.xml"/><Relationship Id="rId59" Type="http://schemas.openxmlformats.org/officeDocument/2006/relationships/slide" Target="slides/slide53.xml"/><Relationship Id="rId58" Type="http://schemas.openxmlformats.org/officeDocument/2006/relationships/slide" Target="slides/slide5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93dbde557b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93dbde557b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c83154db63_2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c83154db63_2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Let’s walk through this carefully.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On the left, we see the forward pass.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We start with the input image xxx.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 backbone, parameterized by θ\thetaθ, transforms it into features: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F=fθ(x)F = f_\theta(x)F=fθ​(x)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 head, parameterized by ϕ\phiϕ, produces predictions: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y=gϕ(F)y = g_\phi(F)y=gϕ​(F)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Then we compute the loss: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L(y,y∗)\mathcal{L}(y, y^*)L(y,y∗)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Notice something important.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 loss is computed only at the final prediction.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Not on intermediate features.</a:t>
            </a:r>
            <a:br>
              <a:rPr lang="en"/>
            </a:br>
            <a:r>
              <a:rPr lang="en"/>
              <a:t> Not inside the backbone.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Now look at the right side.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Gradients flow backward.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First through the head — updating ϕ\phiϕ.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Then through the backbone — updating θ\thetaθ.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Both modules are optimized jointly.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That is what makes this system end-to-end.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c83154db63_2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c83154db63_2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Coming from slide 1 lets emphasize again on, how output dimensionality increases: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Classification → single vector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Detection → structured set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Segmentation → dense spatial tensor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So the model must reason not just about </a:t>
            </a:r>
            <a:r>
              <a:rPr i="1" lang="en">
                <a:solidFill>
                  <a:schemeClr val="dk1"/>
                </a:solidFill>
              </a:rPr>
              <a:t>what</a:t>
            </a:r>
            <a:r>
              <a:rPr lang="en">
                <a:solidFill>
                  <a:schemeClr val="dk1"/>
                </a:solidFill>
              </a:rPr>
              <a:t> is in the image…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…but also </a:t>
            </a:r>
            <a:r>
              <a:rPr i="1" lang="en">
                <a:solidFill>
                  <a:schemeClr val="dk1"/>
                </a:solidFill>
              </a:rPr>
              <a:t>where</a:t>
            </a:r>
            <a:r>
              <a:rPr lang="en">
                <a:solidFill>
                  <a:schemeClr val="dk1"/>
                </a:solidFill>
              </a:rPr>
              <a:t> it is.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And that raises a deeper question: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Why is detection so difficult in practice?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c83154db63_2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c83154db63_2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Let’s use this visual to understand why detection is fundamentally harder than classification.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Start with the top left.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In classification, if the cat shifts 5 pixels to the left… nothing changes.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 label is still ‘cat.’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Small spatial shifts don’t affect the outcome.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Now look at the next panel.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In detection, a 5-pixel error in the bounding box changes the overlap with the ground truth.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That directly reduces Intersection-over-Union.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And lower IoU lowers the detection score.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Spatial precision now matters.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Now move to the right.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Small objects.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When the cat is tiny in the frame, it might disappear entirely in deeper feature maps.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Resolution reduction in the backbone can cause small objects to vanish.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Detection must preserve enough spatial detail to recover them.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Next — occlusion.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When part of the cat is hidden behind a tree, the model must infer the object from incomplete evidence.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It must reason about context and partial shapes.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That’s not classification.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That’s spatial inference under uncertainty.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Look at the background-dominant case.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Most pixels in the image are not objects.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They are grass, trees, sky.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Detection must distinguish signal from overwhelming background noise.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This creates severe class imbalance.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And finally — multiple objects.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Detection does not know how many objects exist.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It must localize and count simultaneously.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 output is not a single label.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It is a structured set of predictions.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So what do we learn?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Detection is not classification with a rectangle drawn on top.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It is structured spatial reasoning under uncertainty.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And that is why we need carefully designed backbones and heads.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c83154db63_2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c83154db63_2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“We’ve seen that detection is fundamentally harder than classification.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 model must: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/>
              <a:t>Decide how many objects exist</a:t>
            </a:r>
            <a:br>
              <a:rPr lang="en"/>
            </a:b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/>
              <a:t>Localize them precisely</a:t>
            </a:r>
            <a:br>
              <a:rPr lang="en"/>
            </a:b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/>
              <a:t>Handle scale variation</a:t>
            </a:r>
            <a:br>
              <a:rPr lang="en"/>
            </a:b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/>
              <a:t>Preserve spatial structure</a:t>
            </a:r>
            <a:br>
              <a:rPr lang="en"/>
            </a:b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So the question becomes: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How does a neural network actually predict bounding boxes?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What does it output?</a:t>
            </a:r>
            <a:br>
              <a:rPr lang="en"/>
            </a:br>
            <a:r>
              <a:rPr lang="en"/>
              <a:t> How does it represent geometry?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Let’s zoom into the core mechanism: bounding box prediction.”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93dad224eb_0_3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93dad224eb_0_3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c83154db63_2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c83154db63_2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Let’s now connect the formal definition of bounding boxes with a real detection example.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we define a Bounding Box as a rectangular localization of an object.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Mathematically, it is simply a parameterized rectangle.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There are two equivalent ways to represent that rectangle.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Corner format: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(xmin​,ymin​,xmax​,ymax​)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This directly specifies the top-left and bottom-right corners.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It is intuitive and easy for IoU computation.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Center format: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(xc​,yc​,w,h)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This represents the center coordinate and box dimensions.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This format is often more stable for regression,</a:t>
            </a:r>
            <a:br>
              <a:rPr lang="en"/>
            </a:br>
            <a:r>
              <a:rPr lang="en"/>
              <a:t> because the model predicts offsets relative to a reference.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Now look at the street-scene image.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Each colored rectangle corresponds to one predicted bounding box.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Each box is associated with: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• A class label (Person, Bicycle, Car, Truck)</a:t>
            </a:r>
            <a:br>
              <a:rPr lang="en"/>
            </a:br>
            <a:r>
              <a:rPr lang="en"/>
              <a:t> • A confidence score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So detection output is not a single value.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It is a structured set: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{(bi,ci,si)}i=1K\{(b_i, c_i, s_i)\}_{i=1}^{K}{(bi​,ci​,si​)}i=1K​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Where: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/>
              <a:t>bib_ibi​ = bounding box</a:t>
            </a:r>
            <a:br>
              <a:rPr lang="en"/>
            </a:b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/>
              <a:t>cic_ici​ = class label</a:t>
            </a:r>
            <a:br>
              <a:rPr lang="en"/>
            </a:b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/>
              <a:t>sis_isi​ = confidence score</a:t>
            </a:r>
            <a:br>
              <a:rPr lang="en"/>
            </a:b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 model must: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"/>
              <a:t>Decide how many objects exist</a:t>
            </a:r>
            <a:br>
              <a:rPr lang="en"/>
            </a:b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"/>
              <a:t>Predict box geometry</a:t>
            </a:r>
            <a:br>
              <a:rPr lang="en"/>
            </a:b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"/>
              <a:t>Assign a class</a:t>
            </a:r>
            <a:br>
              <a:rPr lang="en"/>
            </a:b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"/>
              <a:t>Estimate confidence</a:t>
            </a:r>
            <a:br>
              <a:rPr lang="en"/>
            </a:b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That is significantly more complex than classification.”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c83154db63_2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c83154db63_2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Let’s carefully unpack what this slide is saying.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At the top, we define what the model predicts for each detected object.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This is important — detection does not produce a single output.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It produces a structured vector per object.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First component: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pi∈RC\mathbf{p}_i \in \mathbb{R}^{C}pi​∈RC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This is the class probability vector.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It is not a single label.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It is a distribution over all CCC classes.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Each element represents: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P(class c∣object i)P(\text{class } c \mid \text{object } i)P(class c∣object i)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So even if we later choose the highest probability class, the model internally reasons probabilistically.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Second component: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bi=(xi,yi,wi,hi)b_i = (x_i, y_i, w_i, h_i)bi​=(xi​,yi​,wi​,hi​)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This is the bounding box geometry.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It encodes spatial localization.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These four values define where the object is and how large it is.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So now we have semantic prediction and spatial prediction combined.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Third component: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si∈[0,1]s_i \in [0,1]si​∈[0,1]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This is the objectness score.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It represents the model’s confidence that an object actually exists at this location.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This is crucial because detection models often predict many candidate boxes.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 objectness score helps filter them.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Now look at the combined vector: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y^i=[pi,  xi,  yi,  wi,  hi,  si]\hat{y}_i = [\mathbf{p}_i,\; x_i,\; y_i,\; w_i,\; h_i,\; s_i]y^​i​=[pi​,xi​,yi​,wi​,hi​,si​]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This is the full prediction for one object.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It mixes: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• Probabilistic semantics</a:t>
            </a:r>
            <a:br>
              <a:rPr lang="en"/>
            </a:br>
            <a:r>
              <a:rPr lang="en"/>
              <a:t> • Geometric parameters</a:t>
            </a:r>
            <a:br>
              <a:rPr lang="en"/>
            </a:br>
            <a:r>
              <a:rPr lang="en"/>
              <a:t> • Confidence estimation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This is already more complex than classification.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Now comes the most important line: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{y^i}i=1K\{\hat{y}_i\}_{i=1}^{K}{y^​i​}i=1K​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Detection does not output one vector.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It outputs a set of vectors.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And KKK — the number of predicted objects — is unknown and varies per image.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That means the output dimensionality is dynamic.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This is fundamentally different from classification, where: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p∈R^C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is fixed-size.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Detection is structured set prediction.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 model must: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"/>
              <a:t>Decide how many objects exist.</a:t>
            </a:r>
            <a:br>
              <a:rPr lang="en"/>
            </a:b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"/>
              <a:t>Predict each object’s geometry.</a:t>
            </a:r>
            <a:br>
              <a:rPr lang="en"/>
            </a:b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"/>
              <a:t>Assign a class.</a:t>
            </a:r>
            <a:br>
              <a:rPr lang="en"/>
            </a:b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rabicPeriod"/>
            </a:pPr>
            <a:r>
              <a:rPr lang="en"/>
              <a:t>Estimate confidence.</a:t>
            </a:r>
            <a:br>
              <a:rPr lang="en"/>
            </a:b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That combination is what makes detection fundamentally harder than classification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c83154db63_2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c83154db63_2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Now you may be wondering why are we really pivoting such a </a:t>
            </a:r>
            <a:r>
              <a:rPr lang="en"/>
              <a:t>complex task why cant we just have results with some errors and why does spatial reasoning really matters here? </a:t>
            </a:r>
            <a:br>
              <a:rPr lang="en"/>
            </a:br>
            <a:br>
              <a:rPr lang="en"/>
            </a:br>
            <a:r>
              <a:rPr lang="en"/>
              <a:t>In detection, spatial precision is critical.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IoU measures overlap between predicted box and ground truth.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 small shift can dramatically reduce IoU.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Small objects are especially sensitive.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And Detection is geometric reasoning.”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This enables us using of such applications like Medical imgaing, autonomous self driving in cars like teslas and taxis like waymos, AR/VR glasses and alot more even to the metro based safety doors which </a:t>
            </a:r>
            <a:r>
              <a:rPr lang="en"/>
              <a:t>align</a:t>
            </a:r>
            <a:r>
              <a:rPr lang="en"/>
              <a:t> with train doors before letting the public board.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93dbde557b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93dbde557b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“So now we understand what we’re predicting.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 next question is: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What kind of backbone produces features that make this possible?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Traditionally, CNNs were used.</a:t>
            </a:r>
            <a:br>
              <a:rPr lang="en"/>
            </a:br>
            <a:r>
              <a:rPr lang="en"/>
              <a:t> But now Vision Transformers are replacing them.”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c83154db63_2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3c83154db63_2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>
                <a:solidFill>
                  <a:schemeClr val="dk1"/>
                </a:solidFill>
              </a:rPr>
              <a:t>(Referring to the first image with CNN vs ViT side-by-side)</a:t>
            </a:r>
            <a:endParaRPr i="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700">
                <a:solidFill>
                  <a:schemeClr val="dk1"/>
                </a:solidFill>
              </a:rPr>
              <a:t>🎤 Script — Slide 14 (4 minutes)</a:t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“Let’s now look at how Vision Transformers replace traditional CNN backbones.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On the left side of this slide, we see the conventional pipeline.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An image enters a CNN backbone — something like ResNet.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Convolutions extract features using local receptive fields.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Spatial resolution decreases gradually.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Channel depth increases.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Global context emerges slowly as we stack layers.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That’s the hierarchical convolutional paradigm.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Now look at the right side.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Instead of applying convolutions, the Vision Transformer takes a different approach.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 image is first split into fixed-size patches.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Each patch is flattened and projected into an embedding vector.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That embedding becomes a token.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So instead of a 2D grid of pixels, we now have a sequence of tokens.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Then these tokens are processed by self-attention.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And this is the critical difference: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Every patch can attend to every other patch.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From the very first layer.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means global context is available immediately.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CNNs build global context gradually.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Transformers model it directly.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So the architectural shift is: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From local filtering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to global token interaction.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That’s why ViTs can serve as powerful modern backbones.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“But this raises an important question.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If the transformer outputs tokens — not feature maps —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How do we use it for detection?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Detection heads expect spatial feature maps.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So how do tokens become spatial features?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Let’s look at that next.”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93dbde557b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93dbde557b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Today we’ll explore how Vision Transformers are used in modern detection and segmentation systems.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We’ll begin with the fundamentals of object detection : understanding how detection differs from classification and why it is a harder problem.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Then we’ll look at how Vision Transformers can act as detection backbones and how multi-scale representations are handled.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After that, we’ll move into transformer-based detection like DETR, and finally segmentation approaches such as SAM.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c83154db63_2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c83154db63_2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>
                <a:solidFill>
                  <a:schemeClr val="dk1"/>
                </a:solidFill>
              </a:rPr>
              <a:t>(Referring to the second image: Image → Patches → Embeddings → Transformer → Feature Map)</a:t>
            </a:r>
            <a:endParaRPr i="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700">
                <a:solidFill>
                  <a:schemeClr val="dk1"/>
                </a:solidFill>
              </a:rPr>
              <a:t>🎤 Script — Slide 15 (3 minutes)</a:t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“Here’s the key idea.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Although the Vision Transformer internally operates on tokens,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those tokens still correspond to spatial patches.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Start on the left.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 image is divided into 16×16 patches.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For a 224×224 image, that produces 14×14 patches.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Each patch is flattened and projected into an embedding vector.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That vector becomes a token.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Now look at the center.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 tokens are processed by transformer layers.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Self-attention allows interaction across all patches.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But importantly —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we do not lose spatial identity.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Because we add positional embeddings.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Each token still knows where it came from in the image.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Now look at the right side.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After the transformer layers, the sequence of tokens can be reshaped back into a 2D grid.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is now a spatial feature map.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So even though the transformer works on sequences internally,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we can recover a spatial representation.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And that means: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ViT can function exactly like a CNN backbone.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It produces structured spatial features.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And those features can be passed directly to detection heads.”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c83154db63_2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3c83154db63_2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“ViT sees the entire image at once.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This is powerful for context.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But it lacks built-in locality bias.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Small objects can disappear if patch size is large.”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c83154db63_2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c83154db63_2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700">
                <a:solidFill>
                  <a:schemeClr val="dk1"/>
                </a:solidFill>
              </a:rPr>
              <a:t>🎤 Script — Explaining the Figure Clearly</a:t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“Let’s carefully walk through this figure from left to right.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🔹 Left: CNN — Builds pyramids naturally</a:t>
            </a:r>
            <a:endParaRPr b="1" sz="1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On the left side, you see the CNN pipeline.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Notice how the feature maps progressively shrink in spatial resolution.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Each downsampling stage creates a </a:t>
            </a:r>
            <a:r>
              <a:rPr b="1" lang="en">
                <a:solidFill>
                  <a:schemeClr val="dk1"/>
                </a:solidFill>
              </a:rPr>
              <a:t>feature pyramid</a:t>
            </a:r>
            <a:r>
              <a:rPr lang="en">
                <a:solidFill>
                  <a:schemeClr val="dk1"/>
                </a:solidFill>
              </a:rPr>
              <a:t>: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High resolution → captures small details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Medium resolution → captures mid-scale patterns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Low resolution → captures large objects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means CNNs naturally preserve multi-scale information.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Small objects remain visible in early high-resolution layers.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That’s why CNN backbones work well for detection.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🔹 Middle: Original ViT — No hierarchy</a:t>
            </a:r>
            <a:endParaRPr b="1" sz="1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Now look at the middle panel.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shows the original Vision Transformer.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 image is split into </a:t>
            </a:r>
            <a:r>
              <a:rPr b="1" lang="en">
                <a:solidFill>
                  <a:schemeClr val="dk1"/>
                </a:solidFill>
              </a:rPr>
              <a:t>fixed-size patches</a:t>
            </a:r>
            <a:r>
              <a:rPr lang="en">
                <a:solidFill>
                  <a:schemeClr val="dk1"/>
                </a:solidFill>
              </a:rPr>
              <a:t> — for example, 16×16.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If an object — like the stop sign — is smaller than the patch size…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…it gets merged into a single token.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You can see that here.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 stop sign is absorbed into one square patch.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Fine spatial boundaries vanish.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 token represents the </a:t>
            </a:r>
            <a:r>
              <a:rPr i="1" lang="en">
                <a:solidFill>
                  <a:schemeClr val="dk1"/>
                </a:solidFill>
              </a:rPr>
              <a:t>entire patch region</a:t>
            </a:r>
            <a:r>
              <a:rPr lang="en">
                <a:solidFill>
                  <a:schemeClr val="dk1"/>
                </a:solidFill>
              </a:rPr>
              <a:t>, not the object precisely.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That means: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Small objects lose detail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Boundaries become coarse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Localization becomes harder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ViT treats all patches at the same resolution.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There is no progressive pyramid.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There is no higher-resolution branch for small objects.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No lower-resolution branch for large objects.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Everything is processed at the same spatial granularity.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700">
                <a:solidFill>
                  <a:schemeClr val="dk1"/>
                </a:solidFill>
              </a:rPr>
              <a:t>🔹 Key Insight (Pause for emphasis)</a:t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“If an object is smaller than the patch size,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it is merged into one token.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Fine spatial boundaries vanish.”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is fundamentally different from CNNs.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CNNs build pyramids naturally.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Original ViT does not.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700">
                <a:solidFill>
                  <a:schemeClr val="dk1"/>
                </a:solidFill>
              </a:rPr>
              <a:t>🔹 Why This Matters for Detection</a:t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Detection requires: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Precise localization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Multi-scale reasoning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Preservation of small object detail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 single-resolution architecture is insufficient.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That is why hierarchical transformers like </a:t>
            </a:r>
            <a:r>
              <a:rPr b="1" lang="en">
                <a:solidFill>
                  <a:schemeClr val="dk1"/>
                </a:solidFill>
              </a:rPr>
              <a:t>Swin</a:t>
            </a:r>
            <a:r>
              <a:rPr lang="en">
                <a:solidFill>
                  <a:schemeClr val="dk1"/>
                </a:solidFill>
              </a:rPr>
              <a:t> were introduced.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And why multi-scale feature pyramids remain essential in detection. Which we are going to learn about in the coming slides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93dbde557b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93dbde557b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c83154db63_2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3c83154db63_2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Before jumping on Swin like </a:t>
            </a:r>
            <a:r>
              <a:rPr lang="en"/>
              <a:t>transformers, lets look at the problem at large 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en"/>
            </a:br>
            <a:r>
              <a:rPr lang="en"/>
              <a:t>“Small objects require high-resolution features.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Large objects benefit from deeper semantic abstraction.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Detection requires multi-scale representation.”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c83154db63_2_1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3c83154db63_2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🎤 </a:t>
            </a:r>
            <a:r>
              <a:rPr b="1" lang="en">
                <a:solidFill>
                  <a:schemeClr val="dk1"/>
                </a:solidFill>
              </a:rPr>
              <a:t>Flow Script — CNN Feature Pyramid Network (FPN)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“On the previous slide, we talked about why multi-scale features are necessary.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Objects appear at different sizes in an image.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Small objects require high spatial resolution.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Large objects require strong semantic context.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 single feature map cannot effectively handle both.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So how do CNN-based detectors solve this problem?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They use something called a Feature Pyramid Network — or FPN.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Let’s walk through the diagram from left to right.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On the left side, we see the bottom-up pathway.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This is simply the standard CNN backbone, like ResNet.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As we go deeper in the network, spatial resolution decreases because of downsampling.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But at the same time, semantic richness increases.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Early layers contain fine-grained spatial details but weak semantic meaning.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Deeper layers contain strong semantic information but very coarse spatial resolution.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natural CNN hierarchy creates multiple scales — but they are imbalanced.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Deep layers are too coarse for detecting small objects.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Shallow layers are not semantically strong enough to classify objects confidently.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So we need a way to combine them.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Now look at the middle of the diagram — the lateral connections.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These are 1×1 convolutions.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They don’t change spatial resolution.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They simply align the channel dimensions so features can be merged cleanly.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Think of them as adapters that prepare feature maps for fusion.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Now look at the right side — the top-down pathway.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is where the key idea happens.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We start from the deepest, most semantic feature map.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We upsample it — increasing its spatial resolution.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Then we add it to the corresponding feature map from the bottom-up pathway.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So at each level, we are combining: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High-level semantic information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with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High-resolution spatial detail.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produces a new set of feature maps — often called P2, P3, P4, P5.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Each of these feature maps is now both semantically strong and spatially precise.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Finally, look at the far right of the diagram.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Each pyramid level makes its own prediction.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High-resolution levels detect small objects.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Lower-resolution levels detect large objects.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is how FPN makes detection scale-aware.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So if the previous slide asked the question,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It combines resolution and semantics in a structured way.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And that’s why Feature Pyramid Networks became a foundational component in modern object detection systems.</a:t>
            </a:r>
            <a:br>
              <a:rPr lang="en">
                <a:solidFill>
                  <a:schemeClr val="dk1"/>
                </a:solidFill>
              </a:rPr>
            </a:b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But now let’s ask a deeper question.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What happens when we replace the CNN backbone with a Vision Transformer?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Transformers were not originally designed with spatial hierarchies.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The original ViT operates on fixed-size patches.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All tokens are processed at the same resolution.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There is no natural multi-scale pyramid.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No progressive downsampling stages.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No built-in hierarchy.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So if we directly plug a vanilla ViT into a detection framework,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we lose something important: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The multi-scale structure that FPN relies 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This creates a new challenge.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How do we build hierarchical, multi-scale representations inside a Transformer?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How do we preserve the benefits of global attention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while also introducing scale awareness?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That question led to the development of hierarchical Transformers —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architectures like Swin Transformer.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Instead of processing all patches at one resolution,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they introduce patch merging,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progressive downsampling,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and window-based attention.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In other words,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they bring the idea of pyramids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into the transformer world.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So next, we’ll look at how Transformer-based pyramids are constructed —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and how they differ from CNN-based FPN.”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c83154db63_2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3c83154db63_2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300">
                <a:solidFill>
                  <a:schemeClr val="dk1"/>
                </a:solidFill>
              </a:rPr>
              <a:t>🎤 Script — Swin Transformer (Continuing from FPN)</a:t>
            </a:r>
            <a:endParaRPr b="1" sz="2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“On the previous slide, we saw how CNNs solve the multi-scale problem using Feature Pyramid Networks.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CNN backbones naturally produce hierarchical feature maps.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FPN then combines high-resolution spatial features with deep semantic features.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But now we ask: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If we replace the CNN backbone with a Transformer,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how do we recover this hierarchical structure?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That’s exactly what Swin Transformer was designed to address. The research paper was established by group of researchers from MSR-asia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Let’s walk through this figure.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700">
                <a:solidFill>
                  <a:schemeClr val="dk1"/>
                </a:solidFill>
              </a:rPr>
              <a:t>🔹 (a) Overall Architecture</a:t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Start at part (a).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shows the full Swin Transformer backbone.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Just like ViT, we begin with patch partitioning.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 image is divided into non-overlapping patches.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These are linearly embedded into tokens.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But here’s the key difference from vanilla ViT: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Swin introduces multiple stages.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Between stages, we perform patch merging.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reduces spatial resolution while increasing channel dimension.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So the representation evolves like this: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H/4→H/8→H/16→H/32H/4 \rightarrow H/8 \rightarrow H/16 \rightarrow H/32H/4→H/8→H/16→H/32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Exactly like a CNN backbone.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means Swin naturally produces multi-scale feature maps.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Unlike vanilla ViT, we no longer have uniform resolution throughout the network.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Hierarchy is built directly into the architecture.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mirrors what FPN was trying to construct on top of CNNs.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700">
                <a:solidFill>
                  <a:schemeClr val="dk1"/>
                </a:solidFill>
              </a:rPr>
              <a:t>🔹 (b) Swin Transformer Block</a:t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Now look at part (b).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shows two successive Swin Transformer blocks.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Each block consists of: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Layer Normalization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Window-based Multi-Head Self-Attention (W-MSA)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MLP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Residual connections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 first block uses regular window attention.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 second uses shifted window attention.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We’ll see why that matters in a moment.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 important idea here is: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Attention is restricted to local windows.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makes computation efficient.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Instead of global attention over all tokens,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we compute attention within small regions.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700">
                <a:solidFill>
                  <a:schemeClr val="dk1"/>
                </a:solidFill>
              </a:rPr>
              <a:t>🔹 (c) Hierarchical Multi-Scale Representation</a:t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Now look at part (c).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illustrates the pyramid.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At higher resolutions, feature maps are larger spatially.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As we go deeper: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Resolution decreases.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Semantic abstraction increases.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Just like CNNs.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So Swin builds a feature pyramid internally.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means that for detection tasks,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we already have multi-scale representations.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We don’t necessarily need to rely on an external FPN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to create the hierarchy.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Swin embeds the pyramid directly into the Transformer.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700">
                <a:solidFill>
                  <a:schemeClr val="dk1"/>
                </a:solidFill>
              </a:rPr>
              <a:t>🔹 (d) Shifted Window Strategy</a:t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Now look at part (d).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is the key innovation.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 one layer, attention is computed within fixed local windows.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 the next layer, those windows are shifted.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Why is this important?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If windows were fixed permanently,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tokens in different windows would never interact.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Shifting the windows allows cross-window communication.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So although attention is local per layer,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information propagates globally across layers.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maintains efficiency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while enabling global reasoning.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But there is still a limitation.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Even in Swin, attention is computed only within the same scale.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Each stage operates independently at its resolution.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There is no explicit attention mechanism that allows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a token at high resolution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to directly attend to a token at low resolution.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Information flows sequentially —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through patch merging —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not interactively across scales.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And this becomes important for detection.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Because detection is inherently cross-scale.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Consider a small object next to a large object.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 small object needs fine spatial detail.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The large object provides contextual cues.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Ideally, features at different scales should communicate directly.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But hierarchical Transformers like Swin do not perform cross-scale attention.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They build scales — but they don’t let scales attend to each other.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is where cross-attention-based transformer pyramids come in.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Instead of treating each scale separately,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we allow: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High-resolution tokens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to attend to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low-resolution tokens.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And vice versa.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enables direct multi-scale interaction.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Now scale interaction becomes learnable —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not just sequential.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So the question becomes: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How do we design attention mechanisms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that operate not just within a scale —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but across scales?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That leads us to cross-attention transformer pyramids.”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c83154db63_2_2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3c83154db63_2_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300">
                <a:solidFill>
                  <a:schemeClr val="dk1"/>
                </a:solidFill>
              </a:rPr>
              <a:t>🎤 Script — Transition from Swin → Cross-Scale Attention</a:t>
            </a:r>
            <a:endParaRPr b="1" sz="2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“On the previous slide, we saw that Swin Transformer introduces hierarchy.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It builds a pyramid using patch merging.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It performs local window attention.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And shifted windows allow cross-window communication.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But there is still a limitation.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Attention happens within the same scale.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Stage 2 does not directly attend to Stage 4.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Information flows sequentially through merging.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Now look at this diagram.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is cross-scale attention.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On the left, we see a feature pyramid — P2, P3, P4, P5 — just like FPN.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Each level has a different spatial resolution.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 Swin, each level would process tokens independently.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But here, something different happens.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Look at the dashed arrows.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Blue arrows represent high-to-low attention.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Green arrows represent low-to-high attention.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means: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High-resolution tokens can attend to low-resolution tokens.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Low-resolution tokens can attend to high-resolution tokens.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Now scale interaction is explicit and learnable.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Instead of merging features with fixed addition — like FPN —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we use attention to dynamically weight cross-scale information.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Each Transformer block receives information not only from its own scale,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but from other scales in the pyramid.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enables: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Small objects to receive global context from coarse scales.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Large objects to refine boundaries using fine-scale detail.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Scale interaction becomes data-driven.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is fundamentally more flexible than both: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CNN + FPN,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and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Hierarchical Swin.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So if hierarchy gave us multiple scales,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cross-scale attention lets those scales talk to each other.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93dbde557b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393dbde557b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c83154db63_2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3c83154db63_2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“Let’s now step back and compare CNNs and Vision Transformers at a structural level.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This is not about which one is better.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It’s about understanding their design philosophy.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Start with CNNs.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CNNs operate with local receptive fields.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Convolutions process small spatial neighborhoods and build hierarchy gradually.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This gives them strong inductive biases:</a:t>
            </a: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/>
              <a:t>Translation equivariance</a:t>
            </a:r>
            <a:br>
              <a:rPr lang="en"/>
            </a:b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/>
              <a:t>Locality</a:t>
            </a:r>
            <a:br>
              <a:rPr lang="en"/>
            </a:br>
            <a:endParaRPr/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/>
              <a:t>Parameter sharing</a:t>
            </a:r>
            <a:br>
              <a:rPr lang="en"/>
            </a:b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These biases make CNNs extremely data-efficient.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They perform well even when data is limited.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They are computationally efficient and naturally form feature pyramids through spatial downsampling.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This makes them well-suited for real-time systems and resource-constrained environments.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Now consider Vision Transformers.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ViTs replace convolution with self-attention.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Instead of building context gradually,</a:t>
            </a:r>
            <a:br>
              <a:rPr lang="en"/>
            </a:br>
            <a:r>
              <a:rPr lang="en"/>
              <a:t> each layer can model global interactions directly.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This removes built-in spatial bias.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 model must learn structure from data.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As a result: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ViTs are more flexible.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They scale better with large datasets.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They benefit enormously from large-scale pretraining.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But they are also more compute-intensive.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So the key difference is this: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CNNs encode spatial structure by design.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ViTs learn spatial structure from data.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In low-data regimes, inductive bias helps.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In large-data regimes, flexibility dominates.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That’s why, on very large datasets, ViTs now rival or outperform CNN backbones.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But in constrained settings, CNNs are still extremely competitive.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Architecture choice is contextual.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It depends on scale, compute, and deployment needs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c7f6aeaf0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c7f6aeaf0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“Let’s begin with a very simple image — a single cat.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Now, consider three different tasks applied to this same image.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 </a:t>
            </a:r>
            <a:r>
              <a:rPr b="1" lang="en">
                <a:solidFill>
                  <a:schemeClr val="dk1"/>
                </a:solidFill>
              </a:rPr>
              <a:t>classification</a:t>
            </a:r>
            <a:r>
              <a:rPr lang="en">
                <a:solidFill>
                  <a:schemeClr val="dk1"/>
                </a:solidFill>
              </a:rPr>
              <a:t>, the model answers only one question:</a:t>
            </a:r>
            <a:endParaRPr>
              <a:solidFill>
                <a:schemeClr val="dk1"/>
              </a:solidFill>
            </a:endParaRPr>
          </a:p>
          <a:p>
            <a:pPr indent="0" lvl="0" marL="38100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>
                <a:solidFill>
                  <a:schemeClr val="dk1"/>
                </a:solidFill>
              </a:rPr>
              <a:t>What is in this image?</a:t>
            </a:r>
            <a:endParaRPr i="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It outputs a single label — ‘Cat.’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Formally, this is a vector of class probabilities.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There is no notion of location.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The model does not know </a:t>
            </a:r>
            <a:r>
              <a:rPr i="1" lang="en">
                <a:solidFill>
                  <a:schemeClr val="dk1"/>
                </a:solidFill>
              </a:rPr>
              <a:t>where</a:t>
            </a:r>
            <a:r>
              <a:rPr lang="en">
                <a:solidFill>
                  <a:schemeClr val="dk1"/>
                </a:solidFill>
              </a:rPr>
              <a:t> the cat is — only that one exists.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 </a:t>
            </a:r>
            <a:r>
              <a:rPr b="1" lang="en">
                <a:solidFill>
                  <a:schemeClr val="dk1"/>
                </a:solidFill>
              </a:rPr>
              <a:t>detection</a:t>
            </a:r>
            <a:r>
              <a:rPr lang="en">
                <a:solidFill>
                  <a:schemeClr val="dk1"/>
                </a:solidFill>
              </a:rPr>
              <a:t>, we introduce spatial reasoning.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Now the model answers:</a:t>
            </a:r>
            <a:endParaRPr>
              <a:solidFill>
                <a:schemeClr val="dk1"/>
              </a:solidFill>
            </a:endParaRPr>
          </a:p>
          <a:p>
            <a:pPr indent="0" lvl="0" marL="38100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>
                <a:solidFill>
                  <a:schemeClr val="dk1"/>
                </a:solidFill>
              </a:rPr>
              <a:t>What objects are present, and where are they?</a:t>
            </a:r>
            <a:endParaRPr i="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It predicts: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A class label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A bounding box — defined by coordinates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So instead of a single vector, the output becomes a structured set of predictions.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 model must now localize the object in space.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 </a:t>
            </a:r>
            <a:r>
              <a:rPr b="1" lang="en">
                <a:solidFill>
                  <a:schemeClr val="dk1"/>
                </a:solidFill>
              </a:rPr>
              <a:t>segmentation</a:t>
            </a:r>
            <a:r>
              <a:rPr lang="en">
                <a:solidFill>
                  <a:schemeClr val="dk1"/>
                </a:solidFill>
              </a:rPr>
              <a:t>, we go even further.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 model answers:</a:t>
            </a:r>
            <a:endParaRPr>
              <a:solidFill>
                <a:schemeClr val="dk1"/>
              </a:solidFill>
            </a:endParaRPr>
          </a:p>
          <a:p>
            <a:pPr indent="0" lvl="0" marL="38100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>
                <a:solidFill>
                  <a:schemeClr val="dk1"/>
                </a:solidFill>
              </a:rPr>
              <a:t>Which exact pixels belong to the object?</a:t>
            </a:r>
            <a:endParaRPr i="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Instead of a box approximation,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it produces a dense pixel-wise mask.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Now the output is no longer a list —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it is a spatial map aligned with the image resolution.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Notice what just happened.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 input image never changed.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But the </a:t>
            </a:r>
            <a:r>
              <a:rPr b="1" lang="en">
                <a:solidFill>
                  <a:schemeClr val="dk1"/>
                </a:solidFill>
              </a:rPr>
              <a:t>output structure changed dramatically.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We moved from: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A single global prediction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to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Multiple spatial predictions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to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Dense, per-pixel structured outputs.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Each step increases: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Spatial precision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Output dimensionality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Learning complexity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Computational cost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And this shift —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from simple global classification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to structured spatial reasoning —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is exactly what modern detection and segmentation architectures are designed to handle.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Today, we’ll understand how we make that transition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3c83154db63_2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3c83154db63_2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We’ve now seen how bounding boxes are predicted.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We understand that the head outputs box coordinates and class scores.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And we’ve discussed how Vision Transformers can serve as powerful backbones for detection.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But let’s pause.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Traditional detection pipelines still rely on several engineered components.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They use anchor boxes — predefined templates placed across the image.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They predict offsets relative to those anchors.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And then they apply Non-Maximum Suppression to remove duplicate detections.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So even though the network is learned…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 final system still depends on heuristics: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Anchor design.</a:t>
            </a:r>
            <a:br>
              <a:rPr lang="en"/>
            </a:br>
            <a:r>
              <a:rPr lang="en"/>
              <a:t> IoU thresholds.</a:t>
            </a:r>
            <a:br>
              <a:rPr lang="en"/>
            </a:br>
            <a:r>
              <a:rPr lang="en"/>
              <a:t> Post-processing rules.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This raises a deeper question.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If we truly believe in end-to-end learning…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Why are we still hand-designing anchor boxes?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Why are we manually removing duplicates with NMS?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What if we reformulate detection itself —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not as anchor classification and suppression —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but as direct set prediction?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Instead of predicting thousands of anchor boxes and pruning them…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What if the model directly outputs a set of objects?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No anchors.</a:t>
            </a:r>
            <a:br>
              <a:rPr lang="en"/>
            </a:br>
            <a:r>
              <a:rPr lang="en"/>
              <a:t> No NMS.</a:t>
            </a:r>
            <a:br>
              <a:rPr lang="en"/>
            </a:br>
            <a:r>
              <a:rPr lang="en"/>
              <a:t> No heuristic post-processing.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That conceptual shift leads us to the next evolution in detection: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DETR.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And this is where Kyle will take us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c83154db63_8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3c83154db63_8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c83154db63_8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3c83154db63_8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c83154db63_8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3c83154db63_8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c83154db63_8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3c83154db63_8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3c83154db63_8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3c83154db63_8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3c840f185b0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3c840f185b0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3c83154db63_8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3c83154db63_8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3c83154db63_8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3c83154db63_8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3c83154db63_8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3c83154db63_8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c7f6aeaf00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c7f6aeaf00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Detection is not just an academic benchmark problem.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It is fundamentally a spatial decision-making problem — and in real-world systems, spatial precision directly translates into consequences.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 </a:t>
            </a:r>
            <a:r>
              <a:rPr b="1" lang="en">
                <a:solidFill>
                  <a:schemeClr val="dk1"/>
                </a:solidFill>
              </a:rPr>
              <a:t>autonomous driving</a:t>
            </a:r>
            <a:r>
              <a:rPr lang="en">
                <a:solidFill>
                  <a:schemeClr val="dk1"/>
                </a:solidFill>
              </a:rPr>
              <a:t>, bounding box precision is not cosmetic — it is safety-critical.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 few pixels of localization error at 100 km/h can translate into meters of physical misinterpretation in the real world.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 system must estimate: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Object class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Distance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Velocity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Spatial extent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 loose bounding box might merge two pedestrians.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An inaccurate box might underestimate a cyclist’s width.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Detection errors here propagate into planning and control.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 </a:t>
            </a:r>
            <a:r>
              <a:rPr b="1" lang="en">
                <a:solidFill>
                  <a:schemeClr val="dk1"/>
                </a:solidFill>
              </a:rPr>
              <a:t>medical imaging</a:t>
            </a:r>
            <a:r>
              <a:rPr lang="en">
                <a:solidFill>
                  <a:schemeClr val="dk1"/>
                </a:solidFill>
              </a:rPr>
              <a:t>, segmentation is not just visualization.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Pixel-level masks define: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Tumor boundaries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Organ contours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Surgical margins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 small spatial error can: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Misestimate tumor volume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Affect radiation dosage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Change surgical decisions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Here, segmentation accuracy directly affects clinical outcomes.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 </a:t>
            </a:r>
            <a:r>
              <a:rPr b="1" lang="en">
                <a:solidFill>
                  <a:schemeClr val="dk1"/>
                </a:solidFill>
              </a:rPr>
              <a:t>robotics</a:t>
            </a:r>
            <a:r>
              <a:rPr lang="en">
                <a:solidFill>
                  <a:schemeClr val="dk1"/>
                </a:solidFill>
              </a:rPr>
              <a:t>, spatial reasoning determines physical interaction.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 robot does not just need to know </a:t>
            </a:r>
            <a:r>
              <a:rPr i="1" lang="en">
                <a:solidFill>
                  <a:schemeClr val="dk1"/>
                </a:solidFill>
              </a:rPr>
              <a:t>what</a:t>
            </a:r>
            <a:r>
              <a:rPr lang="en">
                <a:solidFill>
                  <a:schemeClr val="dk1"/>
                </a:solidFill>
              </a:rPr>
              <a:t> an object is.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It must know: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Where exactly to grasp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Which surface is accessible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Which pixels correspond to contact regions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Bounding boxes are often insufficient.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Pixel-level masks provide geometry-aware interaction cues.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 few pixels of error can mean a failed grasp.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Notice the pattern.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As we move from classification to detection to segmentation,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we are increasing the model’s responsibility for spatial structure.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is no longer about labels.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It is about geometry.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These tasks require: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Dense spatial alignment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Multi-scale reasoning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Precise localization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Structured output modeling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And that is why modern architectures must move beyond simple classification pipelines.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3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3c83154db63_8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" name="Google Shape;406;g3c83154db63_8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3c83154db63_8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3c83154db63_8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3c83154db63_8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3c83154db63_8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3c83154db63_8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3c83154db63_8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“On the previous slide, we saw the DETR pipeline visually.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 backbone extracts image features.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The encoder builds a global understanding of the image.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The decoder takes object queries and produces one embedding per query.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Then the prediction heads turn each embedding into either a class and a bounding box — or ‘no object.’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Now let’s explain this mathematically,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300">
                <a:solidFill>
                  <a:schemeClr val="dk1"/>
                </a:solidFill>
              </a:rPr>
              <a:t>1️⃣ Learnable Object Queries</a:t>
            </a:r>
            <a:endParaRPr b="1" sz="2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We define: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Q={q1,q2,…,qN},qi∈R^d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What each symbol means:</a:t>
            </a:r>
            <a:endParaRPr b="1" sz="13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N = fixed number of object queries (e.g., 100)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qi​ = the i-th query embedding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d = embedding dimension (e.g., 256)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Q = set of learnable object slots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Important: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These queries are </a:t>
            </a:r>
            <a:r>
              <a:rPr b="1" lang="en">
                <a:solidFill>
                  <a:schemeClr val="dk1"/>
                </a:solidFill>
              </a:rPr>
              <a:t>parameters</a:t>
            </a:r>
            <a:r>
              <a:rPr lang="en">
                <a:solidFill>
                  <a:schemeClr val="dk1"/>
                </a:solidFill>
              </a:rPr>
              <a:t>, not derived from the image.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They are learned during training.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You can think of them as:</a:t>
            </a:r>
            <a:endParaRPr>
              <a:solidFill>
                <a:schemeClr val="dk1"/>
              </a:solidFill>
            </a:endParaRPr>
          </a:p>
          <a:p>
            <a:pPr indent="0" lvl="0" marL="38100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“Object hypotheses waiting to bind to something in the image.”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If the image has only 3 objects, only 3 queries will predict real objects.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The remaining queries will predict “no object.”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300">
                <a:solidFill>
                  <a:schemeClr val="dk1"/>
                </a:solidFill>
              </a:rPr>
              <a:t>2️⃣ Encoder Output (Image Representation)</a:t>
            </a:r>
            <a:endParaRPr b="1" sz="2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Now we define: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E={e1,e2,…,eM},ej∈RdE = \{e_1, e_2, \dots, e_M\}, \quad e_j \in \mathbb{R}^dE={e1​,e2​,…,eM​},ej​∈Rd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Symbols:</a:t>
            </a:r>
            <a:endParaRPr b="1" sz="13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MMM = number of encoded image tokens (e.g., 196 for 14×14 grid)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eje_jej​ = embedding of image token j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E⊂RdE \subset \mathbb{R}^dE⊂Rd = encoded spatial features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comes from: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)F=fθ​(x)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Then possibly flattened and passed through a transformer encoder.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So: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xxx = input image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θ\thetaθ = backbone parameters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EEE = structured global representation of the image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Now we have: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Queries Q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Image representation E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 decoder connects them.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300">
                <a:solidFill>
                  <a:schemeClr val="dk1"/>
                </a:solidFill>
              </a:rPr>
              <a:t>3️⃣ Cross-Attention Mechanism</a:t>
            </a:r>
            <a:endParaRPr b="1" sz="2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Each query interacts with the encoded image via cross-attention: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zi=Decoder(qi,E)z_i = \text{Decoder}(q_i, E)zi​=Decoder(qi​,E)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More explicitly: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Attention(qi,E)=softmax(qiKTd)V\text{Attention}(q_i, E) = \text{softmax}\left( \frac{q_i K^T}{\sqrt{d}} \right)VAttention(qi​,E)=softmax(d​qi​KT​)V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Where: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K=WKEK = W_K EK=WK​E → key projections of encoder features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V=WVEV = W_V EV=WV​E → value projections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WK,WVW_K, W_VWK​,WV​ → learned projection matrices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ddd → scaling factor for stable gradients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Interpretation</a:t>
            </a:r>
            <a:endParaRPr b="1" sz="1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Each query computes similarity with every image token: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αij=softmax(qi⋅kj)\alpha_{ij} = \text{softmax}(q_i \cdot k_j)αij​=softmax(qi​⋅kj​)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gives attention weights over the entire image.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Then: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zi=∑j=1Mαijvjz_i = \sum_{j=1}^{M} \alpha_{ij} v_jzi​=j=1∑M​αij​vj​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So: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Each query gathers evidence from the whole image.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300">
                <a:solidFill>
                  <a:schemeClr val="dk1"/>
                </a:solidFill>
              </a:rPr>
              <a:t>📌 Concrete Example</a:t>
            </a:r>
            <a:endParaRPr b="1" sz="2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Suppose the image contains: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1 dog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1 bicycle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1 person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N=100 queries.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During inference: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Query 7 may attend strongly to the dog region.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Query 42 may attend to the bicycle.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Query 3 may attend to the person.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The other 97 queries output “no object.”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There is no spatial grid constraint.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No anchor boxes.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No predefined candidate locations.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Each query dynamically binds to a region.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300">
                <a:solidFill>
                  <a:schemeClr val="dk1"/>
                </a:solidFill>
              </a:rPr>
              <a:t>4️⃣ Prediction Heads</a:t>
            </a:r>
            <a:endParaRPr b="1" sz="2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Each decoded embedding produces: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y^​i​=(p^​i​,b^i​)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Where: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p^i∈RC+1\hat{p}_i \in \mathbb{R}^{C+1}p^​i​∈RC+1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>
                <a:solidFill>
                  <a:schemeClr val="dk1"/>
                </a:solidFill>
              </a:rPr>
              <a:t>class logits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>
                <a:solidFill>
                  <a:schemeClr val="dk1"/>
                </a:solidFill>
              </a:rPr>
              <a:t>includes “no object” class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b^i∈R4\hat{b}_i \in \mathbb{R}^4b^i​∈R4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>
                <a:solidFill>
                  <a:schemeClr val="dk1"/>
                </a:solidFill>
              </a:rPr>
              <a:t>bounding box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>
                <a:solidFill>
                  <a:schemeClr val="dk1"/>
                </a:solidFill>
              </a:rPr>
              <a:t>typically parameterized as (xc,yc,w,h)(x_c, y_c, w, h)(xc​,yc​,w,h)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So the final detection output is: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{y^i}i=1N\{\hat{y}_i\}_{i=1}^{N}{y^​i​}i=1N​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 fixed-size set of predictions.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300">
                <a:solidFill>
                  <a:schemeClr val="dk1"/>
                </a:solidFill>
              </a:rPr>
              <a:t>5️⃣ Why This Is Fundamentally Different</a:t>
            </a:r>
            <a:endParaRPr b="1" sz="2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Traditional detection: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Dense grid predictions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Anchor-based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Heuristic NMS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Many redundant boxes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Transformer detection: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Fixed N object slots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One prediction per slot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Global reasoning via attention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Set-based matching loss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No NMS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Mathematically: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Y^=gϕ(fθ(x))\hat{Y} = g_{\phi}(f_{\theta}(x))Y^=gϕ​(fθ​(x))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But now: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gϕ is permutation-invariant over a set.g_{\phi} \text{ is permutation-invariant over a set.}gϕ​ is permutation-invariant over a set.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That’s the key. Because objects are an unordered set.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Swapping predictions shouldn’t change the result.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That’s what permutation-invariant guarantees.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300">
                <a:solidFill>
                  <a:schemeClr val="dk1"/>
                </a:solidFill>
              </a:rPr>
              <a:t>🧠 Big Conceptual Takeaway</a:t>
            </a:r>
            <a:endParaRPr b="1" sz="2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Object queries transform detection into: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Set prediction with learned object slots.\text{Set prediction with learned object slots.}Set prediction with learned object slots.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Instead of asking: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“Which anchor predicts this object?”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We ask: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“Which query claims responsibility for this object?”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That is a fundamental shift in detection philosophy.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3c840f185b0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3c840f185b0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300">
                <a:solidFill>
                  <a:schemeClr val="dk1"/>
                </a:solidFill>
              </a:rPr>
              <a:t>🎤 Slide 1 — Cross-Attention in DETR (Conceptual Foundation)</a:t>
            </a:r>
            <a:endParaRPr b="1" sz="2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“On the previous slide, we introduced object queries.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We said that each query interacts with the encoded image features using cross-attention.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Now let’s slow down and understand what cross-attention actually means.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At the top left, you see the universal attention formula: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Attn(Q,K,V)=softmax(QKTd)V\text{Attn}(Q,K,V) = \text{softmax}\left(\frac{QK^T}{\sqrt{d}}\right)VAttn(Q,K,V)=softmax(d​QKT​)V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formula is the same everywhere in Transformers.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Everything — self-attention, cross-attention — uses this equation.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 only thing that changes is: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Where do Q, K, and V come from?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1️⃣ Self-Attention (Middle of Slide)</a:t>
            </a:r>
            <a:endParaRPr b="1" sz="1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 self-attention: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All inputs come from the same source.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Q=XWQ,K=XWK,V=XWVQ = XW_Q,\quad K = XW_K,\quad V = XW_VQ=XWQ​,K=XWK​,V=XWV​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That means: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Tokens attend to other tokens from the same sequence.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 ViT, image patches attend to other patches.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Each token updates itself using information from other tokens.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Output: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 new representation of the same tokens.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300">
                <a:solidFill>
                  <a:schemeClr val="dk1"/>
                </a:solidFill>
              </a:rPr>
              <a:t>2️⃣ Cross-Attention (Right Side)</a:t>
            </a:r>
            <a:endParaRPr b="1" sz="1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Now here’s the key difference.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 cross-attention: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Queries come from one source.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Keys and values come from another source.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 DETR: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Queries = object queries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Keys &amp; Values = encoded image features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So mathematically: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Q=XAWQQ = X_A W_QQ=XA​WQ​ K=XBWK,V=XBWVK = X_B W_K, \quad V = X_B W_VK=XB​WK​,V=XB​WV​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Where: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XAX_AXA​ = object queries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XBX_BXB​ = image features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is why we call it </a:t>
            </a:r>
            <a:r>
              <a:rPr i="1" lang="en">
                <a:solidFill>
                  <a:schemeClr val="dk1"/>
                </a:solidFill>
              </a:rPr>
              <a:t>cross</a:t>
            </a:r>
            <a:r>
              <a:rPr lang="en">
                <a:solidFill>
                  <a:schemeClr val="dk1"/>
                </a:solidFill>
              </a:rPr>
              <a:t>-attention.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It crosses two streams: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Object hypotheses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Image representation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That’s how queries “look at” the image.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c840f185b0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3c840f185b0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300">
                <a:solidFill>
                  <a:schemeClr val="dk1"/>
                </a:solidFill>
              </a:rPr>
              <a:t>🎤 Slide 2 — Cross-Attention Example (Concrete Numbers)</a:t>
            </a:r>
            <a:endParaRPr b="1" sz="2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“Now let’s make this concrete with a small numerical example.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Suppose: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We have 2 object queries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We have 3 image tokens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Embedding dimension = 4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So: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Q is a 2×4 matrix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K and V are 3×4 matrices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Step 1: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We compute attention scores: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 = QK^T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gives us a 2×3 matrix.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Each row corresponds to one query.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Each column corresponds to one image token.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So: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Row 1 → how Query 1 relates to all image tokens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Row 2 → how Query 2 relates to all image tokens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Step 2: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Apply softmax row-wise.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Each query now produces a probability distribution over image tokens.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is critical: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Each query decides where to look in the image.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Step 3: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Multiply by V (over here they are given but the general idea is; they’re learned projections of encoder features and query embeddings using trainable matrices)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Z=AVZ = A VZ=AV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Now each query produces one output vector.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Notice: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We had 3 value vectors.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But we produce only 2 outputs.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Why?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Because each query generates one weighted combination.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Each query = one object slot.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That’s the key idea.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g3bec1b74298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2" name="Google Shape;472;g3bec1b74298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300">
                <a:solidFill>
                  <a:schemeClr val="dk1"/>
                </a:solidFill>
              </a:rPr>
              <a:t>🎤 Slide 3 — Cross-Attention Output (Intuition)</a:t>
            </a:r>
            <a:endParaRPr b="1" sz="2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“Now look at the final result.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Each output vector: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ziz_izi​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is a weighted sum of all value vectors.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For example: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z1=0.422v1+0.155v2+0.422v3z_1 = 0.422 v_1 + 0.155 v_2 + 0.422 v_3z1​=0.422v1​+0.155v2​+0.422v3​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means: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Query 1 looked strongly at value 1 and value 3.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Query 2 produced a different weighted combination.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And this proves something very important: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We had 3 image feature vectors.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But we produced 2 object representations.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Why?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Because we had 2 queries.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Each query produces exactly one output vector.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is why DETR naturally produces a fixed number of object predictions.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One query → one prediction.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300">
                <a:solidFill>
                  <a:schemeClr val="dk1"/>
                </a:solidFill>
              </a:rPr>
              <a:t>🔥 Connecting Back to Detection</a:t>
            </a:r>
            <a:endParaRPr b="1" sz="2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Now remember: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After cross-attention, we pass each ziz_izi​ to prediction heads.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Each one outputs: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(p^i,b^i)(\hat{p}_i, \hat{b}_i)(p^​i​,b^i​)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Class logits and bounding box.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So conceptually: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Query → attends to image → gathers evidence → predicts object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That’s the full pipeline.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300">
                <a:solidFill>
                  <a:schemeClr val="dk1"/>
                </a:solidFill>
              </a:rPr>
              <a:t>🧠 Big Picture</a:t>
            </a:r>
            <a:endParaRPr b="1" sz="2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Self-attention: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Image tokens talk to image tokens.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Cross-attention: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Object queries talk to image tokens.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That’s the core mechanism behind DETR.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No anchors.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No sliding windows.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No region proposals.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Just learned object slots that attend globally.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3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3c83154db63_8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1" name="Google Shape;481;g3c83154db63_8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3c83154db63_8_1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1" name="Google Shape;491;g3c83154db63_8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3c83154db63_8_1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1" name="Google Shape;501;g3c83154db63_8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c7f6aeaf00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c7f6aeaf00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Before we dive into specific models — CNNs, Vision Transformers, DETR, or SAM — I want you to notice something fundamental.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Despite their architectural differences, all modern vision systems follow the same high-level structure.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They consist of two core components: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 </a:t>
            </a:r>
            <a:r>
              <a:rPr b="1" lang="en">
                <a:solidFill>
                  <a:schemeClr val="dk1"/>
                </a:solidFill>
              </a:rPr>
              <a:t>backbone</a:t>
            </a:r>
            <a:r>
              <a:rPr lang="en">
                <a:solidFill>
                  <a:schemeClr val="dk1"/>
                </a:solidFill>
              </a:rPr>
              <a:t> and a </a:t>
            </a:r>
            <a:r>
              <a:rPr b="1" lang="en">
                <a:solidFill>
                  <a:schemeClr val="dk1"/>
                </a:solidFill>
              </a:rPr>
              <a:t>head</a:t>
            </a:r>
            <a:r>
              <a:rPr lang="en">
                <a:solidFill>
                  <a:schemeClr val="dk1"/>
                </a:solidFill>
              </a:rPr>
              <a:t>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Let’s start at the top.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We begin with an image — a tensor in pixel space.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 backbone transforms this raw image into a learned representation.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Formally, it maps: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pixel space → feature space.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 backbone’s job is not to classify, detect, or segment.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Its job is to extract structure.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It learns spatial patterns: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edges, textures, shapes, parts, context.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It compresses the image spatially,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while expanding it semantically.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By the time we reach the feature map,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we are no longer working with RGB pixels.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We are working with a structured latent embedding of the scene.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Now comes the second component: the head.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 head is task-specific.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It takes the feature map and converts it into predictions.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For classification: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the head outputs a single probability vector.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For detection: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the head outputs bounding boxes and class labels.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For segmentation: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the head outputs dense pixel-level masks.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 backbone is shared across tasks.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The head defines what the system is trying to accomplish.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separation is powerful.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It allows us to: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• Swap CNN backbones for ViT backbones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• Replace anchor-based detection heads with transformer-based heads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• Attach segmentation decoders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• Scale models without redesigning everything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When we say: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‘CNN vs ViT’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we are usually talking about the backbone.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When we say: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‘Faster R-CNN vs DETR vs Mask2Former’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we are often talking about how the head produces structured predictions.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So today, as we explore modern detection and segmentation systems, keep this abstraction in mind.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Every model we discuss fits inside this pipeline: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Image → Backbone → Feature Map → Head → Prediction.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Understanding this separation gives us a clean mental framework to reason about architectural design.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Once you understand the backbone–head structure,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you understand the organizing principle of modern computer vision.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3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g3c83154db63_8_1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9" name="Google Shape;509;g3c83154db63_8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3c83154db63_8_1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8" name="Google Shape;518;g3c83154db63_8_1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g393dad224eb_3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2" name="Google Shape;532;g393dad224eb_3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393dad224eb_3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9" name="Google Shape;539;g393dad224eb_3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g393dad224eb_3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8" name="Google Shape;548;g393dad224eb_3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393dad224eb_3_1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0" name="Google Shape;560;g393dad224eb_3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393dad224eb_3_2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2" name="Google Shape;572;g393dad224eb_3_2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g393dad224eb_3_3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2" name="Google Shape;582;g393dad224eb_3_3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g393dad224eb_3_4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2" name="Google Shape;592;g393dad224eb_3_4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393dad224eb_3_4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2" name="Google Shape;602;g393dad224eb_3_4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c7f6aeaf00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c7f6aeaf00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This figure summarizes what a backbone does.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It extracts hierarchical features,</a:t>
            </a:r>
            <a:br>
              <a:rPr lang="en"/>
            </a:br>
            <a:r>
              <a:rPr lang="en"/>
              <a:t> preserves spatial structure,</a:t>
            </a:r>
            <a:br>
              <a:rPr lang="en"/>
            </a:br>
            <a:r>
              <a:rPr lang="en"/>
              <a:t> and remains task-agnostic.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In simple terms:</a:t>
            </a:r>
            <a:br>
              <a:rPr lang="en"/>
            </a:br>
            <a:r>
              <a:rPr lang="en"/>
              <a:t> it converts raw pixels into a structured feature representation.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Now let’s formalize that mathematically.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g393dad224eb_3_783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4" name="Google Shape;614;g393dad224eb_3_7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g393dad224eb_3_604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7" name="Google Shape;627;g393dad224eb_3_6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g393dad224eb_3_658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7" name="Google Shape;637;g393dad224eb_3_6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g393dad224eb_3_712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7" name="Google Shape;647;g393dad224eb_3_7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After reshaping, we have a 14×14 feature map—but our original image is 224×224 pixels. That's a 16× resolution difference! Think of it like having a blurry thumbnail and needing to recreate a high-resolution photograph."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"So Step 3 is upsampling—blowing up this small feature map to full image size. But we can't just stretch it like a JPEG; we need to add detail intelligently."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"The decoder does this job. It takes our coarse 14×14 grid and gradually upsamples it to 224×224. There are several architectural choices here:"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"• Transposed convolutions (learned upsampling)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• Bilinear upsampling + conv (simple interpolation followed by refinement)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• FPN-style decoders (multi-scale feature fusion from Feature Pyramid Networks)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• Lightweight MLP decoders (used in SegFormer—just simple linear layers!)"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"The final output is a 224×224×C tensor—for every pixel, we have C class probabilities. This is our segmentation mask!"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g393dad224eb_3_840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6" name="Google Shape;656;g393dad224eb_3_8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393dad224eb_3_1051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4" name="Google Shape;664;g393dad224eb_3_10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3810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g3c844374fb8_0_104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3" name="Google Shape;673;g3c844374fb8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3810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g393dad224eb_3_999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1" name="Google Shape;681;g393dad224eb_3_9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3810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7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g393dad224eb_3_945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9" name="Google Shape;689;g393dad224eb_3_9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3810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7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g393dad224eb_3_1104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9" name="Google Shape;699;g393dad224eb_3_1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3810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c83154db63_2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c83154db63_2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“Now let’s connect the math to this diagram.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Mathematically, we wrote: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F equals f_theta of x.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Here, x is the input image.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More precisely,</a:t>
            </a:r>
            <a:br>
              <a:rPr lang="en"/>
            </a:br>
            <a:r>
              <a:rPr lang="en"/>
              <a:t> x belongs to R to the power H by W by C.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 simply means real numbers —</a:t>
            </a:r>
            <a:br>
              <a:rPr lang="en"/>
            </a:br>
            <a:r>
              <a:rPr lang="en"/>
              <a:t> so the image is just a 3-dimensional tensor of real values:</a:t>
            </a:r>
            <a:br>
              <a:rPr lang="en"/>
            </a:br>
            <a:r>
              <a:rPr lang="en"/>
              <a:t> height, width, and channels.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Now look at the diagram.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👉 (Point to the cat image)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This image here — that is x.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Now, f_theta is the backbone —</a:t>
            </a:r>
            <a:br>
              <a:rPr lang="en"/>
            </a:br>
            <a:r>
              <a:rPr lang="en"/>
              <a:t> all the learnable parameters inside it.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👉 (Point to the blue ‘Backbone’ block at the top)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This entire module — whether it’s a CNN or a Vision Transformer —</a:t>
            </a:r>
            <a:br>
              <a:rPr lang="en"/>
            </a:br>
            <a:r>
              <a:rPr lang="en"/>
              <a:t> that is f_theta.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It contains all the filters, attention weights, projections —</a:t>
            </a:r>
            <a:br>
              <a:rPr lang="en"/>
            </a:br>
            <a:r>
              <a:rPr lang="en"/>
              <a:t> everything that is learned.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Now the output is F.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👉 (Point to the three boxes below)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What does F represent?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It is what enables these three properties: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First — hierarchical feature extraction.</a:t>
            </a:r>
            <a:br>
              <a:rPr lang="en"/>
            </a:br>
            <a:r>
              <a:rPr lang="en"/>
              <a:t> Second — preservation of spatial structure.</a:t>
            </a:r>
            <a:br>
              <a:rPr lang="en"/>
            </a:br>
            <a:r>
              <a:rPr lang="en"/>
              <a:t> Third — task-agnostic representation.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All of that together is the feature map F.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Formally, F belongs to R to the power H-prime by W-prime by C-prime.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And notice the typical property: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H-prime and W-prime are smaller than H and W —</a:t>
            </a:r>
            <a:br>
              <a:rPr lang="en"/>
            </a:br>
            <a:r>
              <a:rPr lang="en"/>
              <a:t> so spatial resolution decreases.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But C-prime is much larger than C —</a:t>
            </a:r>
            <a:br>
              <a:rPr lang="en"/>
            </a:br>
            <a:r>
              <a:rPr lang="en"/>
              <a:t> so semantic depth increases.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We compress geometry</a:t>
            </a:r>
            <a:br>
              <a:rPr lang="en"/>
            </a:br>
            <a:r>
              <a:rPr lang="en"/>
              <a:t> and expand meaning.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And here’s the key point: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👉 (Point to “Task-agnostic”)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F is not a prediction.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It doesn’t yet know whether we are doing classification, detection, or segmentation.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It is just a rich spatial representation.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To actually solve a task,</a:t>
            </a:r>
            <a:br>
              <a:rPr lang="en"/>
            </a:br>
            <a:r>
              <a:rPr lang="en"/>
              <a:t> we need another function.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That function is the head.”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g393dad224eb_3_1161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2" name="Google Shape;712;g393dad224eb_3_1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3810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9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g393dad224eb_3_1320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1" name="Google Shape;721;g393dad224eb_3_13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3810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g3c844374fb8_0_0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0" name="Google Shape;730;g3c844374fb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3810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6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g3c844374fb8_0_52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8" name="Google Shape;738;g3c844374fb8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3810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g393dad224eb_3_1266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6" name="Google Shape;746;g393dad224eb_3_12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3810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g393dad224eb_3_1373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6" name="Google Shape;756;g393dad224eb_3_13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3810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g393dad224eb_3_1426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5" name="Google Shape;765;g393dad224eb_3_14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3810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g393dad224eb_3_1481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6" name="Google Shape;776;g393dad224eb_3_14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3810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3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g3c833b6743d_2_53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5" name="Google Shape;785;g3c833b6743d_2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3810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2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g3c844374fb8_0_156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4" name="Google Shape;794;g3c844374fb8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3810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c7f6aeaf00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c7f6aeaf00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300">
                <a:solidFill>
                  <a:schemeClr val="dk1"/>
                </a:solidFill>
              </a:rPr>
              <a:t>🎤 Script — Head Slide (Following the Backbone Slide)</a:t>
            </a:r>
            <a:endParaRPr b="1" sz="2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“On the previous slide, we formalized the backbone as: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F = f_theta(x)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 backbone extracts structure from pixels and produces a feature map FFF.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But that feature map is not the final output.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Now we focus on the second function in the composition: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y=g(F)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Look at the top of this slide.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That equation represents the head.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 head is the task-specific mapping from representation space to prediction space.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Now visually, you can see the structure.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At the center, we have the </a:t>
            </a:r>
            <a:r>
              <a:rPr b="1" lang="en">
                <a:solidFill>
                  <a:schemeClr val="dk1"/>
                </a:solidFill>
              </a:rPr>
              <a:t>Head</a:t>
            </a:r>
            <a:r>
              <a:rPr lang="en">
                <a:solidFill>
                  <a:schemeClr val="dk1"/>
                </a:solidFill>
              </a:rPr>
              <a:t> block.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And from that block, three branches emerge.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diagram emphasizes something important: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 backbone is shared.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The head defines the task.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700">
                <a:solidFill>
                  <a:schemeClr val="dk1"/>
                </a:solidFill>
              </a:rPr>
              <a:t>🔹 Classification Head (Left)</a:t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If we choose a classification head, the output is: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y∈RNcy \in \mathbb{R}^{N_c}y∈RNc​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is a vector of class scores.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 spatial feature map is collapsed into a single global representation.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Typically using: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Global average pooling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Fully connected layers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There is no localization here.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We are asking: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‘What is in this image?’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700">
                <a:solidFill>
                  <a:schemeClr val="dk1"/>
                </a:solidFill>
              </a:rPr>
              <a:t>🔹 Detection Head (Middle)</a:t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Now look at the detection branch.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 output becomes structured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Instead of a single vector, we now predict a set of objects.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Each object has: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bib_ibi​: bounding box coordinates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cic_ici​: class label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KKK: number of predicted objects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head must preserve spatial alignment.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We are now asking: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‘What objects are present, and where are they?’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 output space becomes more complex.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700">
                <a:solidFill>
                  <a:schemeClr val="dk1"/>
                </a:solidFill>
              </a:rPr>
              <a:t>🔹 Segmentation Head (Right)</a:t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Now the right branch increases complexity further.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y∈RH×W×Ncy \in \mathbb{R}^{H \times W \times N_c}y∈RH×W×Nc​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 head outputs a dense spatial map.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Every pixel receives a prediction.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We are now asking: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‘Which exact pixels belong to each class?’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This is no longer global or structured prediction —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it is dense prediction.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700">
                <a:solidFill>
                  <a:schemeClr val="dk1"/>
                </a:solidFill>
              </a:rPr>
              <a:t>🔹 Connecting to the Previous Slide</a:t>
            </a:r>
            <a:endParaRPr b="1"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So if we combine both slides: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y=g(fθ(x))y = g(f_\theta(x))y=g(fθ​(x))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The backbone encodes the world.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 The head defines the question.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g3c833b6743d_2_327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3" name="Google Shape;803;g3c833b6743d_2_3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3810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g3c833b6743d_2_272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4" name="Google Shape;814;g3c833b6743d_2_2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3810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3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g3c844374fb8_0_209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5" name="Google Shape;825;g3c844374fb8_0_2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3810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c83154db63_2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c83154db63_2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On the previous slide, we decomposed the full system as: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y=g(fθ(x))y = g(f_\theta(x))y=g(fθ​(x))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We said the backbone produces a feature representation: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F=fθ(x)F = f_\theta(x)F=fθ​(x)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And the head maps that representation into predictions: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y=g(F)y = g(F)y=g(F)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Now, this slide focuses on the object in the middle.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 feature map FFF.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Formally, we defined: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}F∈R^H′×W′×C′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Let’s interpret that carefully.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This is no longer an image.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It is not RGB values anymore.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It is a spatial tensor.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 first two dimensions, H prime and W prime, preserve spatial structure.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Even though resolution may shrink compared to the original image,</a:t>
            </a:r>
            <a:br>
              <a:rPr lang="en"/>
            </a:br>
            <a:r>
              <a:rPr lang="en"/>
              <a:t> each location (i,j)(i, j)(i,j) in the feature map still corresponds to a region in the input image.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That spatial alignment is critical.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Without it, detection and segmentation would be impossible.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Now look at the third dimension: C prime′.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These are not color channels.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They are learned feature channels.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Each channel represents a learned pattern detector.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In CNNs, one channel might respond strongly to vertical edges.</a:t>
            </a:r>
            <a:br>
              <a:rPr lang="en"/>
            </a:br>
            <a:r>
              <a:rPr lang="en"/>
              <a:t> Another might activate for texture.</a:t>
            </a:r>
            <a:br>
              <a:rPr lang="en"/>
            </a:br>
            <a:r>
              <a:rPr lang="en"/>
              <a:t> Another for object parts.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In deeper layers, channels encode increasingly abstract patterns.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So instead of three channels for red, green, and blue,</a:t>
            </a:r>
            <a:br>
              <a:rPr lang="en"/>
            </a:br>
            <a:r>
              <a:rPr lang="en"/>
              <a:t> we now have dozens or hundreds of semantic channels.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This is why we say a feature map provides semantic abstraction.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As we move deeper into the backbone: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Edges → textures → shapes → object parts.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 geometry is compressed,</a:t>
            </a:r>
            <a:br>
              <a:rPr lang="en"/>
            </a:br>
            <a:r>
              <a:rPr lang="en"/>
              <a:t> but meaning is expanded.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So the feature map is the bridge.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It preserves spatial structure.</a:t>
            </a:r>
            <a:br>
              <a:rPr lang="en"/>
            </a:br>
            <a:r>
              <a:rPr lang="en"/>
              <a:t> It encodes semantic abstraction.</a:t>
            </a:r>
            <a:br>
              <a:rPr lang="en"/>
            </a:br>
            <a:r>
              <a:rPr lang="en"/>
              <a:t> And it is entirely learned through parameters θ\thetaθ.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Without this intermediate representation,</a:t>
            </a:r>
            <a:br>
              <a:rPr lang="en"/>
            </a:br>
            <a:r>
              <a:rPr lang="en"/>
              <a:t> there is nothing meaningful for the head to operate on.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The head does not see pixels.</a:t>
            </a:r>
            <a:br>
              <a:rPr lang="en"/>
            </a:br>
            <a:r>
              <a:rPr lang="en"/>
              <a:t> It sees features.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And the quality of those features determines how well the system performs classification, detection, or segmentation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kyle.wilson0003@temple.edu" TargetMode="External"/><Relationship Id="rId4" Type="http://schemas.openxmlformats.org/officeDocument/2006/relationships/image" Target="../media/image1.png"/><Relationship Id="rId5" Type="http://schemas.openxmlformats.org/officeDocument/2006/relationships/hyperlink" Target="mailto:abhudaya.shrivastava@temple.edu" TargetMode="External"/><Relationship Id="rId6" Type="http://schemas.openxmlformats.org/officeDocument/2006/relationships/hyperlink" Target="mailto:faith.sang@temple.edu" TargetMode="External"/><Relationship Id="rId7" Type="http://schemas.openxmlformats.org/officeDocument/2006/relationships/hyperlink" Target="mailto:faith.sang@temple.edu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4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image" Target="../media/image5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Relationship Id="rId4" Type="http://schemas.openxmlformats.org/officeDocument/2006/relationships/image" Target="../media/image11.png"/><Relationship Id="rId5" Type="http://schemas.openxmlformats.org/officeDocument/2006/relationships/image" Target="../media/image15.png"/><Relationship Id="rId6" Type="http://schemas.openxmlformats.org/officeDocument/2006/relationships/image" Target="../media/image8.png"/><Relationship Id="rId7" Type="http://schemas.openxmlformats.org/officeDocument/2006/relationships/image" Target="../media/image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Relationship Id="rId4" Type="http://schemas.openxmlformats.org/officeDocument/2006/relationships/image" Target="../media/image1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Relationship Id="rId4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Relationship Id="rId4" Type="http://schemas.openxmlformats.org/officeDocument/2006/relationships/image" Target="../media/image1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.png"/><Relationship Id="rId4" Type="http://schemas.openxmlformats.org/officeDocument/2006/relationships/image" Target="../media/image27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.png"/><Relationship Id="rId4" Type="http://schemas.openxmlformats.org/officeDocument/2006/relationships/image" Target="../media/image18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.png"/><Relationship Id="rId4" Type="http://schemas.openxmlformats.org/officeDocument/2006/relationships/image" Target="../media/image3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.png"/><Relationship Id="rId4" Type="http://schemas.openxmlformats.org/officeDocument/2006/relationships/image" Target="../media/image3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.png"/><Relationship Id="rId4" Type="http://schemas.openxmlformats.org/officeDocument/2006/relationships/image" Target="../media/image2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45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5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1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0.png"/><Relationship Id="rId4" Type="http://schemas.openxmlformats.org/officeDocument/2006/relationships/image" Target="../media/image1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59.png"/><Relationship Id="rId4" Type="http://schemas.openxmlformats.org/officeDocument/2006/relationships/image" Target="../media/image1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6.png"/><Relationship Id="rId4" Type="http://schemas.openxmlformats.org/officeDocument/2006/relationships/image" Target="../media/image1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.png"/><Relationship Id="rId4" Type="http://schemas.openxmlformats.org/officeDocument/2006/relationships/image" Target="../media/image30.png"/><Relationship Id="rId5" Type="http://schemas.openxmlformats.org/officeDocument/2006/relationships/image" Target="../media/image32.png"/><Relationship Id="rId6" Type="http://schemas.openxmlformats.org/officeDocument/2006/relationships/image" Target="../media/image35.png"/><Relationship Id="rId7" Type="http://schemas.openxmlformats.org/officeDocument/2006/relationships/image" Target="../media/image42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4.png"/><Relationship Id="rId4" Type="http://schemas.openxmlformats.org/officeDocument/2006/relationships/image" Target="../media/image1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3.png"/><Relationship Id="rId4" Type="http://schemas.openxmlformats.org/officeDocument/2006/relationships/image" Target="../media/image41.png"/><Relationship Id="rId5" Type="http://schemas.openxmlformats.org/officeDocument/2006/relationships/image" Target="../media/image1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36.png"/><Relationship Id="rId4" Type="http://schemas.openxmlformats.org/officeDocument/2006/relationships/image" Target="../media/image1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29.png"/><Relationship Id="rId4" Type="http://schemas.openxmlformats.org/officeDocument/2006/relationships/image" Target="../media/image1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1.png"/><Relationship Id="rId4" Type="http://schemas.openxmlformats.org/officeDocument/2006/relationships/image" Target="../media/image38.png"/><Relationship Id="rId9" Type="http://schemas.openxmlformats.org/officeDocument/2006/relationships/image" Target="../media/image68.png"/><Relationship Id="rId5" Type="http://schemas.openxmlformats.org/officeDocument/2006/relationships/image" Target="../media/image43.png"/><Relationship Id="rId6" Type="http://schemas.openxmlformats.org/officeDocument/2006/relationships/image" Target="../media/image37.png"/><Relationship Id="rId7" Type="http://schemas.openxmlformats.org/officeDocument/2006/relationships/image" Target="../media/image60.png"/><Relationship Id="rId8" Type="http://schemas.openxmlformats.org/officeDocument/2006/relationships/image" Target="../media/image39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1.png"/><Relationship Id="rId4" Type="http://schemas.openxmlformats.org/officeDocument/2006/relationships/image" Target="../media/image49.png"/><Relationship Id="rId5" Type="http://schemas.openxmlformats.org/officeDocument/2006/relationships/image" Target="../media/image46.png"/><Relationship Id="rId6" Type="http://schemas.openxmlformats.org/officeDocument/2006/relationships/image" Target="../media/image47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1.png"/><Relationship Id="rId4" Type="http://schemas.openxmlformats.org/officeDocument/2006/relationships/image" Target="../media/image81.png"/><Relationship Id="rId5" Type="http://schemas.openxmlformats.org/officeDocument/2006/relationships/image" Target="../media/image72.png"/><Relationship Id="rId6" Type="http://schemas.openxmlformats.org/officeDocument/2006/relationships/image" Target="../media/image85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1.png"/><Relationship Id="rId4" Type="http://schemas.openxmlformats.org/officeDocument/2006/relationships/image" Target="../media/image62.png"/><Relationship Id="rId5" Type="http://schemas.openxmlformats.org/officeDocument/2006/relationships/image" Target="../media/image53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63.png"/><Relationship Id="rId4" Type="http://schemas.openxmlformats.org/officeDocument/2006/relationships/image" Target="../media/image1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1.png"/><Relationship Id="rId4" Type="http://schemas.openxmlformats.org/officeDocument/2006/relationships/image" Target="../media/image48.png"/><Relationship Id="rId5" Type="http://schemas.openxmlformats.org/officeDocument/2006/relationships/image" Target="../media/image50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1.png"/><Relationship Id="rId4" Type="http://schemas.openxmlformats.org/officeDocument/2006/relationships/image" Target="../media/image5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52.png"/><Relationship Id="rId4" Type="http://schemas.openxmlformats.org/officeDocument/2006/relationships/image" Target="../media/image1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1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1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1.png"/><Relationship Id="rId4" Type="http://schemas.openxmlformats.org/officeDocument/2006/relationships/image" Target="../media/image51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1.png"/><Relationship Id="rId4" Type="http://schemas.openxmlformats.org/officeDocument/2006/relationships/image" Target="../media/image55.png"/><Relationship Id="rId5" Type="http://schemas.openxmlformats.org/officeDocument/2006/relationships/image" Target="../media/image66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1.png"/><Relationship Id="rId4" Type="http://schemas.openxmlformats.org/officeDocument/2006/relationships/image" Target="../media/image92.png"/><Relationship Id="rId5" Type="http://schemas.openxmlformats.org/officeDocument/2006/relationships/image" Target="../media/image87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1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1.png"/><Relationship Id="rId4" Type="http://schemas.openxmlformats.org/officeDocument/2006/relationships/image" Target="../media/image57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1.png"/><Relationship Id="rId4" Type="http://schemas.openxmlformats.org/officeDocument/2006/relationships/image" Target="../media/image58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1.png"/><Relationship Id="rId4" Type="http://schemas.openxmlformats.org/officeDocument/2006/relationships/image" Target="../media/image61.png"/><Relationship Id="rId5" Type="http://schemas.openxmlformats.org/officeDocument/2006/relationships/image" Target="../media/image6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17.png"/><Relationship Id="rId5" Type="http://schemas.openxmlformats.org/officeDocument/2006/relationships/image" Target="../media/image2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1.png"/><Relationship Id="rId4" Type="http://schemas.openxmlformats.org/officeDocument/2006/relationships/image" Target="../media/image64.png"/><Relationship Id="rId5" Type="http://schemas.openxmlformats.org/officeDocument/2006/relationships/image" Target="../media/image65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1.png"/><Relationship Id="rId4" Type="http://schemas.openxmlformats.org/officeDocument/2006/relationships/image" Target="../media/image70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1.png"/><Relationship Id="rId4" Type="http://schemas.openxmlformats.org/officeDocument/2006/relationships/image" Target="../media/image69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1.png"/><Relationship Id="rId4" Type="http://schemas.openxmlformats.org/officeDocument/2006/relationships/image" Target="../media/image95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1.png"/><Relationship Id="rId4" Type="http://schemas.openxmlformats.org/officeDocument/2006/relationships/image" Target="../media/image79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1.png"/><Relationship Id="rId4" Type="http://schemas.openxmlformats.org/officeDocument/2006/relationships/image" Target="../media/image73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1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1.png"/><Relationship Id="rId4" Type="http://schemas.openxmlformats.org/officeDocument/2006/relationships/image" Target="../media/image93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1.png"/><Relationship Id="rId4" Type="http://schemas.openxmlformats.org/officeDocument/2006/relationships/image" Target="../media/image77.png"/><Relationship Id="rId5" Type="http://schemas.openxmlformats.org/officeDocument/2006/relationships/hyperlink" Target="https://arxiv.org/pdf/2012.15840" TargetMode="External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1.png"/><Relationship Id="rId4" Type="http://schemas.openxmlformats.org/officeDocument/2006/relationships/image" Target="../media/image76.png"/><Relationship Id="rId5" Type="http://schemas.openxmlformats.org/officeDocument/2006/relationships/image" Target="../media/image75.png"/><Relationship Id="rId6" Type="http://schemas.openxmlformats.org/officeDocument/2006/relationships/image" Target="../media/image74.png"/><Relationship Id="rId7" Type="http://schemas.openxmlformats.org/officeDocument/2006/relationships/image" Target="../media/image89.png"/><Relationship Id="rId8" Type="http://schemas.openxmlformats.org/officeDocument/2006/relationships/image" Target="../media/image7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19.png"/><Relationship Id="rId5" Type="http://schemas.openxmlformats.org/officeDocument/2006/relationships/image" Target="../media/image17.png"/><Relationship Id="rId6" Type="http://schemas.openxmlformats.org/officeDocument/2006/relationships/image" Target="../media/image2.pn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1.png"/><Relationship Id="rId4" Type="http://schemas.openxmlformats.org/officeDocument/2006/relationships/image" Target="../media/image80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1.png"/><Relationship Id="rId4" Type="http://schemas.openxmlformats.org/officeDocument/2006/relationships/image" Target="../media/image83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1.png"/><Relationship Id="rId4" Type="http://schemas.openxmlformats.org/officeDocument/2006/relationships/image" Target="../media/image88.pn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1.png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1.png"/><Relationship Id="rId4" Type="http://schemas.openxmlformats.org/officeDocument/2006/relationships/hyperlink" Target="https://arxiv.org/pdf/2107.06278" TargetMode="External"/><Relationship Id="rId5" Type="http://schemas.openxmlformats.org/officeDocument/2006/relationships/image" Target="../media/image94.pn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1.png"/><Relationship Id="rId4" Type="http://schemas.openxmlformats.org/officeDocument/2006/relationships/image" Target="../media/image90.pn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1.png"/><Relationship Id="rId4" Type="http://schemas.openxmlformats.org/officeDocument/2006/relationships/image" Target="../media/image84.png"/><Relationship Id="rId5" Type="http://schemas.openxmlformats.org/officeDocument/2006/relationships/image" Target="../media/image91.png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7.xml"/><Relationship Id="rId3" Type="http://schemas.openxmlformats.org/officeDocument/2006/relationships/image" Target="../media/image1.png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8.xml"/><Relationship Id="rId3" Type="http://schemas.openxmlformats.org/officeDocument/2006/relationships/image" Target="../media/image1.png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9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0.xml"/><Relationship Id="rId3" Type="http://schemas.openxmlformats.org/officeDocument/2006/relationships/image" Target="../media/image1.png"/><Relationship Id="rId4" Type="http://schemas.openxmlformats.org/officeDocument/2006/relationships/image" Target="../media/image96.png"/><Relationship Id="rId5" Type="http://schemas.openxmlformats.org/officeDocument/2006/relationships/hyperlink" Target="https://aidemos.meta.com/segment-anything/gallery" TargetMode="External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1.xml"/><Relationship Id="rId3" Type="http://schemas.openxmlformats.org/officeDocument/2006/relationships/image" Target="../media/image1.png"/><Relationship Id="rId4" Type="http://schemas.openxmlformats.org/officeDocument/2006/relationships/image" Target="../media/image86.png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2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98725" y="1093736"/>
            <a:ext cx="8858100" cy="1492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2800">
                <a:latin typeface="Times New Roman"/>
                <a:ea typeface="Times New Roman"/>
                <a:cs typeface="Times New Roman"/>
                <a:sym typeface="Times New Roman"/>
              </a:rPr>
              <a:t>Object Detection &amp; Segmentation with Vision Transformers</a:t>
            </a:r>
            <a:endParaRPr b="1" sz="2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6317100" y="3516300"/>
            <a:ext cx="2913000" cy="162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Kyle Wilson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u="sng">
                <a:solidFill>
                  <a:srgbClr val="9D2235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kyle.wilson0003@temple.edu</a:t>
            </a:r>
            <a:endParaRPr sz="2000">
              <a:solidFill>
                <a:srgbClr val="9D223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Ms Computer Science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56" name="Google Shape;56;p13"/>
          <p:cNvCxnSpPr/>
          <p:nvPr/>
        </p:nvCxnSpPr>
        <p:spPr>
          <a:xfrm>
            <a:off x="1403925" y="2378813"/>
            <a:ext cx="5376300" cy="11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46775" y="0"/>
            <a:ext cx="3197225" cy="725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8" name="Google Shape;58;p13"/>
          <p:cNvCxnSpPr/>
          <p:nvPr/>
        </p:nvCxnSpPr>
        <p:spPr>
          <a:xfrm>
            <a:off x="1883850" y="884961"/>
            <a:ext cx="5376300" cy="11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9" name="Google Shape;59;p13"/>
          <p:cNvSpPr txBox="1"/>
          <p:nvPr/>
        </p:nvSpPr>
        <p:spPr>
          <a:xfrm>
            <a:off x="0" y="762625"/>
            <a:ext cx="9144000" cy="225900"/>
          </a:xfrm>
          <a:prstGeom prst="rect">
            <a:avLst/>
          </a:prstGeom>
          <a:solidFill>
            <a:srgbClr val="9D2235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2568900" y="3516300"/>
            <a:ext cx="3748200" cy="162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32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Abhudaya Shrivastava</a:t>
            </a:r>
            <a:endParaRPr sz="200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32142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2000" u="sng">
                <a:solidFill>
                  <a:srgbClr val="9D2235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abhudaya.shrivastava@temple.ed</a:t>
            </a:r>
            <a:r>
              <a:rPr lang="en" sz="2000">
                <a:solidFill>
                  <a:srgbClr val="9D223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</a:t>
            </a:r>
            <a:endParaRPr sz="2000">
              <a:solidFill>
                <a:srgbClr val="9D223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32142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PhD Student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32142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Computer &amp; Information Science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0" y="3516300"/>
            <a:ext cx="2568900" cy="162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Faith Sang</a:t>
            </a:r>
            <a:endParaRPr sz="2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u="sng">
                <a:solidFill>
                  <a:srgbClr val="9D2235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faith.sang@temple.ed</a:t>
            </a:r>
            <a:r>
              <a:rPr lang="en" sz="2000" u="sng">
                <a:solidFill>
                  <a:srgbClr val="9D2235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u</a:t>
            </a:r>
            <a:r>
              <a:rPr lang="e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Ms Computer Science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2935000" y="2574650"/>
            <a:ext cx="33822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CIS 5543: COMPUTER VISION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Spring 2026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2"/>
          <p:cNvSpPr txBox="1"/>
          <p:nvPr>
            <p:ph type="title"/>
          </p:nvPr>
        </p:nvSpPr>
        <p:spPr>
          <a:xfrm>
            <a:off x="0" y="176041"/>
            <a:ext cx="5279400" cy="86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9D2235"/>
                </a:solidFill>
              </a:rPr>
              <a:t>What is End-to-End Learning?</a:t>
            </a:r>
            <a:endParaRPr b="1">
              <a:solidFill>
                <a:srgbClr val="9D2235"/>
              </a:solidFill>
            </a:endParaRPr>
          </a:p>
        </p:txBody>
      </p:sp>
      <p:pic>
        <p:nvPicPr>
          <p:cNvPr id="133" name="Google Shape;13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9550" y="105625"/>
            <a:ext cx="2358338" cy="535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11300" y="783175"/>
            <a:ext cx="6121400" cy="4360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3"/>
          <p:cNvSpPr txBox="1"/>
          <p:nvPr>
            <p:ph type="title"/>
          </p:nvPr>
        </p:nvSpPr>
        <p:spPr>
          <a:xfrm>
            <a:off x="0" y="176041"/>
            <a:ext cx="5279400" cy="86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9D2235"/>
                </a:solidFill>
              </a:rPr>
              <a:t>Classification vs Detection vs Segmentation</a:t>
            </a:r>
            <a:endParaRPr b="1">
              <a:solidFill>
                <a:srgbClr val="9D2235"/>
              </a:solidFill>
            </a:endParaRPr>
          </a:p>
        </p:txBody>
      </p:sp>
      <p:pic>
        <p:nvPicPr>
          <p:cNvPr id="140" name="Google Shape;14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9550" y="105625"/>
            <a:ext cx="2358338" cy="535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11475" y="1620025"/>
            <a:ext cx="6715475" cy="259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4"/>
          <p:cNvSpPr txBox="1"/>
          <p:nvPr>
            <p:ph type="title"/>
          </p:nvPr>
        </p:nvSpPr>
        <p:spPr>
          <a:xfrm>
            <a:off x="0" y="176041"/>
            <a:ext cx="5279400" cy="86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9D2235"/>
                </a:solidFill>
              </a:rPr>
              <a:t>Why Detection Is Hard ?</a:t>
            </a:r>
            <a:endParaRPr b="1">
              <a:solidFill>
                <a:srgbClr val="9D2235"/>
              </a:solidFill>
            </a:endParaRPr>
          </a:p>
        </p:txBody>
      </p:sp>
      <p:pic>
        <p:nvPicPr>
          <p:cNvPr id="147" name="Google Shape;147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9550" y="105625"/>
            <a:ext cx="2358338" cy="535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8625" y="976550"/>
            <a:ext cx="7439275" cy="4166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5"/>
          <p:cNvSpPr txBox="1"/>
          <p:nvPr>
            <p:ph type="title"/>
          </p:nvPr>
        </p:nvSpPr>
        <p:spPr>
          <a:xfrm>
            <a:off x="0" y="176041"/>
            <a:ext cx="5279400" cy="86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9D2235"/>
                </a:solidFill>
              </a:rPr>
              <a:t>If Detection Is Hard… How Do We Solve It?</a:t>
            </a:r>
            <a:endParaRPr b="1">
              <a:solidFill>
                <a:srgbClr val="9D2235"/>
              </a:solidFill>
            </a:endParaRPr>
          </a:p>
        </p:txBody>
      </p:sp>
      <p:pic>
        <p:nvPicPr>
          <p:cNvPr id="154" name="Google Shape;15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9550" y="105625"/>
            <a:ext cx="2358338" cy="535144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5"/>
          <p:cNvSpPr txBox="1"/>
          <p:nvPr/>
        </p:nvSpPr>
        <p:spPr>
          <a:xfrm>
            <a:off x="596900" y="1445850"/>
            <a:ext cx="5173200" cy="246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900"/>
              <a:t>Detection requires:</a:t>
            </a:r>
            <a:endParaRPr b="1" sz="19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900"/>
              <a:t> </a:t>
            </a:r>
            <a:r>
              <a:rPr lang="en" sz="1900"/>
              <a:t>• Spatial localization</a:t>
            </a:r>
            <a:br>
              <a:rPr lang="en" sz="1900"/>
            </a:br>
            <a:r>
              <a:rPr lang="en" sz="1900"/>
              <a:t> • Structured prediction</a:t>
            </a:r>
            <a:br>
              <a:rPr lang="en" sz="1900"/>
            </a:br>
            <a:r>
              <a:rPr lang="en" sz="1900"/>
              <a:t> • Multi-scale reasoning</a:t>
            </a:r>
            <a:br>
              <a:rPr lang="en" sz="1900"/>
            </a:br>
            <a:r>
              <a:rPr lang="en" sz="1900"/>
              <a:t> • Precise geometry</a:t>
            </a:r>
            <a:endParaRPr sz="19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900"/>
              <a:t>So how does a model actually do this?</a:t>
            </a:r>
            <a:endParaRPr b="1" sz="1900"/>
          </a:p>
        </p:txBody>
      </p:sp>
      <p:sp>
        <p:nvSpPr>
          <p:cNvPr id="156" name="Google Shape;156;p25"/>
          <p:cNvSpPr txBox="1"/>
          <p:nvPr/>
        </p:nvSpPr>
        <p:spPr>
          <a:xfrm>
            <a:off x="698500" y="4165600"/>
            <a:ext cx="54252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</a:rPr>
              <a:t>Answer:</a:t>
            </a:r>
            <a:r>
              <a:rPr b="1" lang="en" sz="1900">
                <a:solidFill>
                  <a:schemeClr val="dk1"/>
                </a:solidFill>
              </a:rPr>
              <a:t> </a:t>
            </a:r>
            <a:r>
              <a:rPr b="1" lang="en" sz="1900">
                <a:solidFill>
                  <a:schemeClr val="dk1"/>
                </a:solidFill>
              </a:rPr>
              <a:t>bounding box prediction!!!!</a:t>
            </a:r>
            <a:endParaRPr sz="19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6"/>
          <p:cNvSpPr txBox="1"/>
          <p:nvPr/>
        </p:nvSpPr>
        <p:spPr>
          <a:xfrm>
            <a:off x="98725" y="2048426"/>
            <a:ext cx="88581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Montserrat ExtraBold"/>
                <a:ea typeface="Montserrat ExtraBold"/>
                <a:cs typeface="Montserrat ExtraBold"/>
                <a:sym typeface="Montserrat ExtraBold"/>
              </a:rPr>
              <a:t>Bounding Box (BB) prediction with ViT as a backbone</a:t>
            </a:r>
            <a:endParaRPr sz="30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62" name="Google Shape;162;p26"/>
          <p:cNvSpPr txBox="1"/>
          <p:nvPr/>
        </p:nvSpPr>
        <p:spPr>
          <a:xfrm>
            <a:off x="462400" y="3149700"/>
            <a:ext cx="85920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What Does “Bounding Box Prediction” Mean?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63" name="Google Shape;163;p26"/>
          <p:cNvCxnSpPr/>
          <p:nvPr/>
        </p:nvCxnSpPr>
        <p:spPr>
          <a:xfrm>
            <a:off x="1438800" y="2692638"/>
            <a:ext cx="5376300" cy="11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64" name="Google Shape;16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6775" y="0"/>
            <a:ext cx="3197225" cy="725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5" name="Google Shape;165;p26"/>
          <p:cNvCxnSpPr/>
          <p:nvPr/>
        </p:nvCxnSpPr>
        <p:spPr>
          <a:xfrm>
            <a:off x="1883850" y="884961"/>
            <a:ext cx="5376300" cy="11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6" name="Google Shape;166;p26"/>
          <p:cNvSpPr txBox="1"/>
          <p:nvPr/>
        </p:nvSpPr>
        <p:spPr>
          <a:xfrm>
            <a:off x="0" y="762625"/>
            <a:ext cx="9144000" cy="225900"/>
          </a:xfrm>
          <a:prstGeom prst="rect">
            <a:avLst/>
          </a:prstGeom>
          <a:solidFill>
            <a:srgbClr val="9D2235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7"/>
          <p:cNvSpPr txBox="1"/>
          <p:nvPr>
            <p:ph type="title"/>
          </p:nvPr>
        </p:nvSpPr>
        <p:spPr>
          <a:xfrm>
            <a:off x="0" y="176041"/>
            <a:ext cx="5279400" cy="86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9D2235"/>
                </a:solidFill>
              </a:rPr>
              <a:t>What is a Bounding Box?</a:t>
            </a:r>
            <a:endParaRPr b="1">
              <a:solidFill>
                <a:srgbClr val="9D2235"/>
              </a:solidFill>
            </a:endParaRPr>
          </a:p>
        </p:txBody>
      </p:sp>
      <p:pic>
        <p:nvPicPr>
          <p:cNvPr id="172" name="Google Shape;17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9550" y="105625"/>
            <a:ext cx="2358338" cy="535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30650" y="1673275"/>
            <a:ext cx="3813351" cy="206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961875"/>
            <a:ext cx="5466350" cy="4005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8700" y="2459825"/>
            <a:ext cx="1224875" cy="139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244564" y="2459825"/>
            <a:ext cx="1034836" cy="1394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8"/>
          <p:cNvSpPr txBox="1"/>
          <p:nvPr>
            <p:ph type="title"/>
          </p:nvPr>
        </p:nvSpPr>
        <p:spPr>
          <a:xfrm>
            <a:off x="0" y="176041"/>
            <a:ext cx="5279400" cy="86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9D2235"/>
                </a:solidFill>
              </a:rPr>
              <a:t>Detection as Structured Vector Prediction</a:t>
            </a:r>
            <a:endParaRPr b="1">
              <a:solidFill>
                <a:srgbClr val="9D2235"/>
              </a:solidFill>
            </a:endParaRPr>
          </a:p>
        </p:txBody>
      </p:sp>
      <p:pic>
        <p:nvPicPr>
          <p:cNvPr id="182" name="Google Shape;18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9550" y="105625"/>
            <a:ext cx="2358338" cy="535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93999" y="1196700"/>
            <a:ext cx="4556000" cy="394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9"/>
          <p:cNvSpPr txBox="1"/>
          <p:nvPr>
            <p:ph type="title"/>
          </p:nvPr>
        </p:nvSpPr>
        <p:spPr>
          <a:xfrm>
            <a:off x="0" y="176050"/>
            <a:ext cx="5718900" cy="86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9D2235"/>
                </a:solidFill>
              </a:rPr>
              <a:t>Why Spatial Precision Matters ?</a:t>
            </a:r>
            <a:endParaRPr b="1">
              <a:solidFill>
                <a:srgbClr val="9D2235"/>
              </a:solidFill>
            </a:endParaRPr>
          </a:p>
        </p:txBody>
      </p:sp>
      <p:pic>
        <p:nvPicPr>
          <p:cNvPr id="189" name="Google Shape;18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9550" y="105625"/>
            <a:ext cx="2358338" cy="535144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9"/>
          <p:cNvSpPr txBox="1"/>
          <p:nvPr/>
        </p:nvSpPr>
        <p:spPr>
          <a:xfrm>
            <a:off x="254000" y="1040050"/>
            <a:ext cx="3000000" cy="294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b="1" lang="en"/>
              <a:t>Localization quality measured by IoU:</a:t>
            </a:r>
            <a:endParaRPr b="1"/>
          </a:p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"/>
              <a:t>IoU = Intersection / Union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"/>
              <a:t>Small coordinate errors → large IoU drop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b="1" lang="en"/>
              <a:t>Applications:</a:t>
            </a:r>
            <a:endParaRPr b="1"/>
          </a:p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1100"/>
              </a:spcAft>
              <a:buNone/>
            </a:pPr>
            <a:r>
              <a:rPr lang="en"/>
              <a:t>• Autonomous driving</a:t>
            </a:r>
            <a:br>
              <a:rPr lang="en"/>
            </a:br>
            <a:r>
              <a:rPr lang="en"/>
              <a:t> • Robotics</a:t>
            </a:r>
            <a:br>
              <a:rPr lang="en"/>
            </a:br>
            <a:r>
              <a:rPr lang="en"/>
              <a:t> • Medical imaging</a:t>
            </a:r>
            <a:endParaRPr/>
          </a:p>
        </p:txBody>
      </p:sp>
      <p:pic>
        <p:nvPicPr>
          <p:cNvPr id="191" name="Google Shape;191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86150" y="1213438"/>
            <a:ext cx="4124450" cy="260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0"/>
          <p:cNvSpPr txBox="1"/>
          <p:nvPr/>
        </p:nvSpPr>
        <p:spPr>
          <a:xfrm>
            <a:off x="98725" y="2048426"/>
            <a:ext cx="88581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Montserrat ExtraBold"/>
                <a:ea typeface="Montserrat ExtraBold"/>
                <a:cs typeface="Montserrat ExtraBold"/>
                <a:sym typeface="Montserrat ExtraBold"/>
              </a:rPr>
              <a:t>Bounding Box (BB) prediction with ViT as a backbone</a:t>
            </a:r>
            <a:endParaRPr sz="30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97" name="Google Shape;197;p30"/>
          <p:cNvSpPr txBox="1"/>
          <p:nvPr/>
        </p:nvSpPr>
        <p:spPr>
          <a:xfrm>
            <a:off x="462400" y="3149700"/>
            <a:ext cx="85920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ViT as a Detection Backbone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98" name="Google Shape;198;p30"/>
          <p:cNvCxnSpPr/>
          <p:nvPr/>
        </p:nvCxnSpPr>
        <p:spPr>
          <a:xfrm>
            <a:off x="1438800" y="2692638"/>
            <a:ext cx="5376300" cy="11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99" name="Google Shape;19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6775" y="0"/>
            <a:ext cx="3197225" cy="725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0" name="Google Shape;200;p30"/>
          <p:cNvCxnSpPr/>
          <p:nvPr/>
        </p:nvCxnSpPr>
        <p:spPr>
          <a:xfrm>
            <a:off x="1883850" y="884961"/>
            <a:ext cx="5376300" cy="11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1" name="Google Shape;201;p30"/>
          <p:cNvSpPr txBox="1"/>
          <p:nvPr/>
        </p:nvSpPr>
        <p:spPr>
          <a:xfrm>
            <a:off x="0" y="762625"/>
            <a:ext cx="9144000" cy="225900"/>
          </a:xfrm>
          <a:prstGeom prst="rect">
            <a:avLst/>
          </a:prstGeom>
          <a:solidFill>
            <a:srgbClr val="9D2235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1"/>
          <p:cNvSpPr txBox="1"/>
          <p:nvPr>
            <p:ph type="title"/>
          </p:nvPr>
        </p:nvSpPr>
        <p:spPr>
          <a:xfrm>
            <a:off x="0" y="176041"/>
            <a:ext cx="5279400" cy="86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9D2235"/>
                </a:solidFill>
              </a:rPr>
              <a:t>ViT Replacing CNN Backbones</a:t>
            </a:r>
            <a:endParaRPr b="1">
              <a:solidFill>
                <a:srgbClr val="9D2235"/>
              </a:solidFill>
            </a:endParaRPr>
          </a:p>
        </p:txBody>
      </p:sp>
      <p:pic>
        <p:nvPicPr>
          <p:cNvPr id="207" name="Google Shape;20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9550" y="105625"/>
            <a:ext cx="2358338" cy="535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62063" y="1167050"/>
            <a:ext cx="6819875" cy="3976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/>
          <p:nvPr>
            <p:ph type="title"/>
          </p:nvPr>
        </p:nvSpPr>
        <p:spPr>
          <a:xfrm>
            <a:off x="0" y="176041"/>
            <a:ext cx="5279400" cy="86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9D2235"/>
                </a:solidFill>
              </a:rPr>
              <a:t>Lecture Overview</a:t>
            </a:r>
            <a:endParaRPr b="1">
              <a:solidFill>
                <a:srgbClr val="9D2235"/>
              </a:solidFill>
            </a:endParaRPr>
          </a:p>
        </p:txBody>
      </p:sp>
      <p:pic>
        <p:nvPicPr>
          <p:cNvPr id="68" name="Google Shape;6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9550" y="105625"/>
            <a:ext cx="2358338" cy="535144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4"/>
          <p:cNvSpPr txBox="1"/>
          <p:nvPr/>
        </p:nvSpPr>
        <p:spPr>
          <a:xfrm>
            <a:off x="-100" y="726475"/>
            <a:ext cx="9144000" cy="441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➢"/>
            </a:pPr>
            <a:r>
              <a:rPr b="1" lang="en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Bounding Box (BB) prediction with ViT as a backbone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○"/>
            </a:pPr>
            <a:r>
              <a:rPr lang="en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Foundations of Object Detection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○"/>
            </a:pPr>
            <a:r>
              <a:rPr lang="en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Bounding Box Prediction with ViT Backbones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➢"/>
            </a:pPr>
            <a:r>
              <a:rPr b="1" lang="en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Transformer-based detection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○"/>
            </a:pPr>
            <a:r>
              <a:rPr lang="en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Transformer-Based Detection (DETR)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○"/>
            </a:pPr>
            <a:r>
              <a:rPr lang="en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End-to-End Detection 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➢"/>
            </a:pPr>
            <a:r>
              <a:rPr b="1" lang="en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Attaching segmentation heads to ViT models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○"/>
            </a:pPr>
            <a:r>
              <a:rPr lang="en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Semantic vs. instance vs. panoptic segmentation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○"/>
            </a:pPr>
            <a:r>
              <a:rPr lang="en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Encoder- Decoder Segmentation with ViT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○"/>
            </a:pPr>
            <a:r>
              <a:rPr lang="en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Query-Based Mask Prediction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○"/>
            </a:pPr>
            <a:r>
              <a:rPr lang="en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Segment Anything Model (SAM)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➢"/>
            </a:pPr>
            <a:r>
              <a:rPr b="1" lang="en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Summary &amp; Conclusion</a:t>
            </a:r>
            <a:endParaRPr b="1"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○"/>
            </a:pPr>
            <a:r>
              <a:rPr lang="en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Wrap up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2"/>
          <p:cNvSpPr txBox="1"/>
          <p:nvPr>
            <p:ph type="title"/>
          </p:nvPr>
        </p:nvSpPr>
        <p:spPr>
          <a:xfrm>
            <a:off x="0" y="176041"/>
            <a:ext cx="5279400" cy="86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9D2235"/>
                </a:solidFill>
              </a:rPr>
              <a:t>Patch Tokens → Spatial Features</a:t>
            </a:r>
            <a:endParaRPr b="1">
              <a:solidFill>
                <a:srgbClr val="9D2235"/>
              </a:solidFill>
            </a:endParaRPr>
          </a:p>
        </p:txBody>
      </p:sp>
      <p:pic>
        <p:nvPicPr>
          <p:cNvPr id="214" name="Google Shape;214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9550" y="105625"/>
            <a:ext cx="2358338" cy="535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6725" y="1614473"/>
            <a:ext cx="8410575" cy="275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3"/>
          <p:cNvSpPr txBox="1"/>
          <p:nvPr>
            <p:ph type="title"/>
          </p:nvPr>
        </p:nvSpPr>
        <p:spPr>
          <a:xfrm>
            <a:off x="0" y="176041"/>
            <a:ext cx="5279400" cy="86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9D2235"/>
                </a:solidFill>
              </a:rPr>
              <a:t>Strengths &amp; Weaknesses of ViT</a:t>
            </a:r>
            <a:endParaRPr b="1">
              <a:solidFill>
                <a:srgbClr val="9D2235"/>
              </a:solidFill>
            </a:endParaRPr>
          </a:p>
        </p:txBody>
      </p:sp>
      <p:pic>
        <p:nvPicPr>
          <p:cNvPr id="221" name="Google Shape;221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9550" y="105625"/>
            <a:ext cx="2358338" cy="535144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33"/>
          <p:cNvSpPr txBox="1"/>
          <p:nvPr/>
        </p:nvSpPr>
        <p:spPr>
          <a:xfrm>
            <a:off x="609600" y="1384700"/>
            <a:ext cx="3000000" cy="28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b="1" lang="en"/>
              <a:t>Strengths:</a:t>
            </a:r>
            <a:endParaRPr b="1"/>
          </a:p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"/>
              <a:t>• Global context from start</a:t>
            </a:r>
            <a:br>
              <a:rPr lang="en"/>
            </a:br>
            <a:r>
              <a:rPr lang="en"/>
              <a:t> • Strong long-range modeling</a:t>
            </a:r>
            <a:br>
              <a:rPr lang="en"/>
            </a:br>
            <a:r>
              <a:rPr lang="en"/>
              <a:t> • Scales well with data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b="1" lang="en"/>
              <a:t>Weaknesses:</a:t>
            </a:r>
            <a:endParaRPr b="1"/>
          </a:p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1100"/>
              </a:spcAft>
              <a:buNone/>
            </a:pPr>
            <a:r>
              <a:rPr lang="en"/>
              <a:t>• Data-hungry</a:t>
            </a:r>
            <a:br>
              <a:rPr lang="en"/>
            </a:br>
            <a:r>
              <a:rPr lang="en"/>
              <a:t> • Less inductive bias</a:t>
            </a:r>
            <a:br>
              <a:rPr lang="en"/>
            </a:br>
            <a:r>
              <a:rPr lang="en"/>
              <a:t> • Struggles with small objects (naively)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4"/>
          <p:cNvSpPr txBox="1"/>
          <p:nvPr>
            <p:ph type="title"/>
          </p:nvPr>
        </p:nvSpPr>
        <p:spPr>
          <a:xfrm>
            <a:off x="0" y="176041"/>
            <a:ext cx="5279400" cy="86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9D2235"/>
                </a:solidFill>
              </a:rPr>
              <a:t>Why Naive ViT Struggles with Small Objects</a:t>
            </a:r>
            <a:endParaRPr b="1">
              <a:solidFill>
                <a:srgbClr val="9D2235"/>
              </a:solidFill>
            </a:endParaRPr>
          </a:p>
        </p:txBody>
      </p:sp>
      <p:pic>
        <p:nvPicPr>
          <p:cNvPr id="228" name="Google Shape;228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9550" y="105625"/>
            <a:ext cx="2358338" cy="535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39863" y="1124416"/>
            <a:ext cx="4464265" cy="37986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5"/>
          <p:cNvSpPr txBox="1"/>
          <p:nvPr/>
        </p:nvSpPr>
        <p:spPr>
          <a:xfrm>
            <a:off x="98725" y="2048426"/>
            <a:ext cx="88581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Montserrat ExtraBold"/>
                <a:ea typeface="Montserrat ExtraBold"/>
                <a:cs typeface="Montserrat ExtraBold"/>
                <a:sym typeface="Montserrat ExtraBold"/>
              </a:rPr>
              <a:t>Bounding Box (BB) prediction with ViT as a backbone</a:t>
            </a:r>
            <a:endParaRPr sz="30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35" name="Google Shape;235;p35"/>
          <p:cNvSpPr txBox="1"/>
          <p:nvPr/>
        </p:nvSpPr>
        <p:spPr>
          <a:xfrm>
            <a:off x="462400" y="3149700"/>
            <a:ext cx="85920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Feature Pyramids with Transformers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236" name="Google Shape;236;p35"/>
          <p:cNvCxnSpPr/>
          <p:nvPr/>
        </p:nvCxnSpPr>
        <p:spPr>
          <a:xfrm>
            <a:off x="1438800" y="2692638"/>
            <a:ext cx="5376300" cy="11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237" name="Google Shape;237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6775" y="0"/>
            <a:ext cx="3197225" cy="725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8" name="Google Shape;238;p35"/>
          <p:cNvCxnSpPr/>
          <p:nvPr/>
        </p:nvCxnSpPr>
        <p:spPr>
          <a:xfrm>
            <a:off x="1883850" y="884961"/>
            <a:ext cx="5376300" cy="11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39" name="Google Shape;239;p35"/>
          <p:cNvSpPr txBox="1"/>
          <p:nvPr/>
        </p:nvSpPr>
        <p:spPr>
          <a:xfrm>
            <a:off x="0" y="762625"/>
            <a:ext cx="9144000" cy="225900"/>
          </a:xfrm>
          <a:prstGeom prst="rect">
            <a:avLst/>
          </a:prstGeom>
          <a:solidFill>
            <a:srgbClr val="9D2235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6"/>
          <p:cNvSpPr txBox="1"/>
          <p:nvPr>
            <p:ph type="title"/>
          </p:nvPr>
        </p:nvSpPr>
        <p:spPr>
          <a:xfrm>
            <a:off x="0" y="176041"/>
            <a:ext cx="5279400" cy="86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9D2235"/>
                </a:solidFill>
              </a:rPr>
              <a:t>Why Multi-Scale Features Are Needed</a:t>
            </a:r>
            <a:endParaRPr b="1">
              <a:solidFill>
                <a:srgbClr val="9D2235"/>
              </a:solidFill>
            </a:endParaRPr>
          </a:p>
        </p:txBody>
      </p:sp>
      <p:pic>
        <p:nvPicPr>
          <p:cNvPr id="245" name="Google Shape;245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9550" y="105625"/>
            <a:ext cx="2358338" cy="535144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36"/>
          <p:cNvSpPr txBox="1"/>
          <p:nvPr/>
        </p:nvSpPr>
        <p:spPr>
          <a:xfrm>
            <a:off x="106350" y="1623225"/>
            <a:ext cx="3000000" cy="19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b="1" lang="en"/>
              <a:t>Objects appear at different scales:</a:t>
            </a:r>
            <a:endParaRPr b="1"/>
          </a:p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rPr lang="en"/>
              <a:t> </a:t>
            </a:r>
            <a:r>
              <a:rPr lang="en"/>
              <a:t>• Small (far away)</a:t>
            </a:r>
            <a:br>
              <a:rPr lang="en"/>
            </a:br>
            <a:r>
              <a:rPr lang="en"/>
              <a:t> • Medium</a:t>
            </a:r>
            <a:br>
              <a:rPr lang="en"/>
            </a:br>
            <a:r>
              <a:rPr lang="en"/>
              <a:t> • Large (close)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1100"/>
              </a:spcAft>
              <a:buNone/>
            </a:pPr>
            <a:r>
              <a:rPr b="1" lang="en"/>
              <a:t>Single resolution is insufficient.</a:t>
            </a:r>
            <a:endParaRPr b="1"/>
          </a:p>
        </p:txBody>
      </p:sp>
      <p:pic>
        <p:nvPicPr>
          <p:cNvPr id="247" name="Google Shape;247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11150" y="1144816"/>
            <a:ext cx="5732849" cy="25372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7"/>
          <p:cNvSpPr txBox="1"/>
          <p:nvPr>
            <p:ph type="title"/>
          </p:nvPr>
        </p:nvSpPr>
        <p:spPr>
          <a:xfrm>
            <a:off x="0" y="176041"/>
            <a:ext cx="5279400" cy="86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9D2235"/>
                </a:solidFill>
              </a:rPr>
              <a:t>CNN Feature Pyramid Network (FPN)</a:t>
            </a:r>
            <a:endParaRPr b="1">
              <a:solidFill>
                <a:srgbClr val="9D2235"/>
              </a:solidFill>
            </a:endParaRPr>
          </a:p>
        </p:txBody>
      </p:sp>
      <p:pic>
        <p:nvPicPr>
          <p:cNvPr id="253" name="Google Shape;253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9550" y="105625"/>
            <a:ext cx="2358338" cy="535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57050" y="1455678"/>
            <a:ext cx="7029899" cy="296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8"/>
          <p:cNvSpPr txBox="1"/>
          <p:nvPr>
            <p:ph type="title"/>
          </p:nvPr>
        </p:nvSpPr>
        <p:spPr>
          <a:xfrm>
            <a:off x="0" y="176041"/>
            <a:ext cx="5279400" cy="86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9D2235"/>
                </a:solidFill>
              </a:rPr>
              <a:t>Transformer-Based Pyramids: Swin</a:t>
            </a:r>
            <a:endParaRPr b="1">
              <a:solidFill>
                <a:srgbClr val="9D2235"/>
              </a:solidFill>
            </a:endParaRPr>
          </a:p>
        </p:txBody>
      </p:sp>
      <p:pic>
        <p:nvPicPr>
          <p:cNvPr id="260" name="Google Shape;260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9550" y="105625"/>
            <a:ext cx="2358338" cy="535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8075" y="1040050"/>
            <a:ext cx="8487825" cy="382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9"/>
          <p:cNvSpPr txBox="1"/>
          <p:nvPr>
            <p:ph type="title"/>
          </p:nvPr>
        </p:nvSpPr>
        <p:spPr>
          <a:xfrm>
            <a:off x="0" y="176050"/>
            <a:ext cx="5999400" cy="86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9D2235"/>
                </a:solidFill>
              </a:rPr>
              <a:t>Transformer-Based Pyramids: Cross scale attention</a:t>
            </a:r>
            <a:endParaRPr b="1">
              <a:solidFill>
                <a:srgbClr val="9D2235"/>
              </a:solidFill>
            </a:endParaRPr>
          </a:p>
        </p:txBody>
      </p:sp>
      <p:pic>
        <p:nvPicPr>
          <p:cNvPr id="267" name="Google Shape;267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9550" y="105625"/>
            <a:ext cx="2358338" cy="535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8000" y="1121825"/>
            <a:ext cx="7548027" cy="3818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0"/>
          <p:cNvSpPr txBox="1"/>
          <p:nvPr/>
        </p:nvSpPr>
        <p:spPr>
          <a:xfrm>
            <a:off x="98725" y="2048426"/>
            <a:ext cx="88581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Montserrat ExtraBold"/>
                <a:ea typeface="Montserrat ExtraBold"/>
                <a:cs typeface="Montserrat ExtraBold"/>
                <a:sym typeface="Montserrat ExtraBold"/>
              </a:rPr>
              <a:t>Bounding Box (BB) prediction with ViT as a backbone</a:t>
            </a:r>
            <a:endParaRPr sz="30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74" name="Google Shape;274;p40"/>
          <p:cNvSpPr txBox="1"/>
          <p:nvPr/>
        </p:nvSpPr>
        <p:spPr>
          <a:xfrm>
            <a:off x="462400" y="3149700"/>
            <a:ext cx="85920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ViT vs CNN Backbones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275" name="Google Shape;275;p40"/>
          <p:cNvCxnSpPr/>
          <p:nvPr/>
        </p:nvCxnSpPr>
        <p:spPr>
          <a:xfrm>
            <a:off x="1438800" y="2692638"/>
            <a:ext cx="5376300" cy="11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276" name="Google Shape;276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6775" y="0"/>
            <a:ext cx="3197225" cy="725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7" name="Google Shape;277;p40"/>
          <p:cNvCxnSpPr/>
          <p:nvPr/>
        </p:nvCxnSpPr>
        <p:spPr>
          <a:xfrm>
            <a:off x="1883850" y="884961"/>
            <a:ext cx="5376300" cy="11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78" name="Google Shape;278;p40"/>
          <p:cNvSpPr txBox="1"/>
          <p:nvPr/>
        </p:nvSpPr>
        <p:spPr>
          <a:xfrm>
            <a:off x="0" y="762625"/>
            <a:ext cx="9144000" cy="225900"/>
          </a:xfrm>
          <a:prstGeom prst="rect">
            <a:avLst/>
          </a:prstGeom>
          <a:solidFill>
            <a:srgbClr val="9D2235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41"/>
          <p:cNvSpPr txBox="1"/>
          <p:nvPr>
            <p:ph type="title"/>
          </p:nvPr>
        </p:nvSpPr>
        <p:spPr>
          <a:xfrm>
            <a:off x="0" y="176041"/>
            <a:ext cx="5279400" cy="86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9D2235"/>
                </a:solidFill>
              </a:rPr>
              <a:t>Side-by-Side Comparison</a:t>
            </a:r>
            <a:endParaRPr b="1">
              <a:solidFill>
                <a:srgbClr val="9D2235"/>
              </a:solidFill>
            </a:endParaRPr>
          </a:p>
        </p:txBody>
      </p:sp>
      <p:pic>
        <p:nvPicPr>
          <p:cNvPr id="284" name="Google Shape;284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9550" y="105625"/>
            <a:ext cx="2358338" cy="535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38225" y="1167041"/>
            <a:ext cx="7067550" cy="335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/>
          <p:nvPr>
            <p:ph type="title"/>
          </p:nvPr>
        </p:nvSpPr>
        <p:spPr>
          <a:xfrm>
            <a:off x="0" y="176041"/>
            <a:ext cx="5279400" cy="86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9D2235"/>
                </a:solidFill>
              </a:rPr>
              <a:t>From Image Classification to Spatial Understanding</a:t>
            </a:r>
            <a:endParaRPr b="1">
              <a:solidFill>
                <a:srgbClr val="9D2235"/>
              </a:solidFill>
            </a:endParaRPr>
          </a:p>
        </p:txBody>
      </p:sp>
      <p:pic>
        <p:nvPicPr>
          <p:cNvPr id="75" name="Google Shape;7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9550" y="105625"/>
            <a:ext cx="2358338" cy="535144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5"/>
          <p:cNvSpPr txBox="1"/>
          <p:nvPr/>
        </p:nvSpPr>
        <p:spPr>
          <a:xfrm>
            <a:off x="0" y="1467625"/>
            <a:ext cx="9699900" cy="77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</a:endParaRPr>
          </a:p>
        </p:txBody>
      </p:sp>
      <p:pic>
        <p:nvPicPr>
          <p:cNvPr id="77" name="Google Shape;7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11475" y="1620025"/>
            <a:ext cx="6715475" cy="259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2"/>
          <p:cNvSpPr txBox="1"/>
          <p:nvPr>
            <p:ph type="title"/>
          </p:nvPr>
        </p:nvSpPr>
        <p:spPr>
          <a:xfrm>
            <a:off x="0" y="176041"/>
            <a:ext cx="5279400" cy="86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9D2235"/>
                </a:solidFill>
              </a:rPr>
              <a:t>Practical Tradeoffs</a:t>
            </a:r>
            <a:endParaRPr b="1">
              <a:solidFill>
                <a:srgbClr val="9D2235"/>
              </a:solidFill>
            </a:endParaRPr>
          </a:p>
        </p:txBody>
      </p:sp>
      <p:pic>
        <p:nvPicPr>
          <p:cNvPr id="291" name="Google Shape;291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9550" y="105625"/>
            <a:ext cx="2358338" cy="535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7588" y="1471852"/>
            <a:ext cx="7448826" cy="2549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43"/>
          <p:cNvSpPr txBox="1"/>
          <p:nvPr/>
        </p:nvSpPr>
        <p:spPr>
          <a:xfrm>
            <a:off x="1339775" y="2048413"/>
            <a:ext cx="76170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Montserrat ExtraBold"/>
                <a:ea typeface="Montserrat ExtraBold"/>
                <a:cs typeface="Montserrat ExtraBold"/>
                <a:sym typeface="Montserrat ExtraBold"/>
              </a:rPr>
              <a:t>Traditional Detection Pipelines</a:t>
            </a:r>
            <a:endParaRPr sz="30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98" name="Google Shape;298;p43"/>
          <p:cNvSpPr txBox="1"/>
          <p:nvPr/>
        </p:nvSpPr>
        <p:spPr>
          <a:xfrm>
            <a:off x="462400" y="3149700"/>
            <a:ext cx="85920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Anchor-Based Pipelines to Set Predictions</a:t>
            </a:r>
            <a:endParaRPr sz="3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299" name="Google Shape;299;p43"/>
          <p:cNvCxnSpPr/>
          <p:nvPr/>
        </p:nvCxnSpPr>
        <p:spPr>
          <a:xfrm>
            <a:off x="1438800" y="2692638"/>
            <a:ext cx="5376300" cy="11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300" name="Google Shape;300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6775" y="0"/>
            <a:ext cx="3197225" cy="725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1" name="Google Shape;301;p43"/>
          <p:cNvCxnSpPr/>
          <p:nvPr/>
        </p:nvCxnSpPr>
        <p:spPr>
          <a:xfrm>
            <a:off x="1883850" y="884961"/>
            <a:ext cx="5376300" cy="11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02" name="Google Shape;302;p43"/>
          <p:cNvSpPr txBox="1"/>
          <p:nvPr/>
        </p:nvSpPr>
        <p:spPr>
          <a:xfrm>
            <a:off x="0" y="762625"/>
            <a:ext cx="9144000" cy="225900"/>
          </a:xfrm>
          <a:prstGeom prst="rect">
            <a:avLst/>
          </a:prstGeom>
          <a:solidFill>
            <a:srgbClr val="9D2235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4"/>
          <p:cNvSpPr txBox="1"/>
          <p:nvPr/>
        </p:nvSpPr>
        <p:spPr>
          <a:xfrm>
            <a:off x="513950" y="338675"/>
            <a:ext cx="6761100" cy="5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9D2235"/>
                </a:solidFill>
              </a:rPr>
              <a:t>Traditional Detection Pipelines </a:t>
            </a:r>
            <a:endParaRPr sz="2500">
              <a:solidFill>
                <a:srgbClr val="9D2235"/>
              </a:solidFill>
            </a:endParaRPr>
          </a:p>
        </p:txBody>
      </p:sp>
      <p:sp>
        <p:nvSpPr>
          <p:cNvPr id="308" name="Google Shape;308;p44"/>
          <p:cNvSpPr txBox="1"/>
          <p:nvPr/>
        </p:nvSpPr>
        <p:spPr>
          <a:xfrm>
            <a:off x="161850" y="1718425"/>
            <a:ext cx="2345100" cy="30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</a:rPr>
              <a:t>Anchors</a:t>
            </a:r>
            <a:endParaRPr sz="22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</a:rPr>
              <a:t> </a:t>
            </a:r>
            <a:endParaRPr sz="1500">
              <a:solidFill>
                <a:schemeClr val="dk2"/>
              </a:solidFill>
            </a:endParaRPr>
          </a:p>
          <a:p>
            <a:pPr indent="-323850" lvl="0" marL="45720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500"/>
              <a:buChar char="❏"/>
            </a:pPr>
            <a:r>
              <a:rPr lang="en" sz="1500">
                <a:solidFill>
                  <a:srgbClr val="1E293B"/>
                </a:solidFill>
              </a:rPr>
              <a:t>Predefined bounding boxes </a:t>
            </a:r>
            <a:endParaRPr sz="15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500"/>
              <a:buChar char="❏"/>
            </a:pPr>
            <a:r>
              <a:rPr lang="en" sz="1500">
                <a:solidFill>
                  <a:srgbClr val="1E293B"/>
                </a:solidFill>
              </a:rPr>
              <a:t>Anchors represent potential object regions</a:t>
            </a:r>
            <a:endParaRPr sz="15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1E293B"/>
                </a:solidFill>
              </a:rPr>
              <a:t> </a:t>
            </a: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500"/>
              <a:buChar char="❏"/>
            </a:pPr>
            <a:r>
              <a:rPr lang="en" sz="1500">
                <a:solidFill>
                  <a:srgbClr val="1E293B"/>
                </a:solidFill>
              </a:rPr>
              <a:t>Anchors’ size and shape </a:t>
            </a:r>
            <a:endParaRPr sz="1500">
              <a:solidFill>
                <a:schemeClr val="dk2"/>
              </a:solidFill>
            </a:endParaRPr>
          </a:p>
        </p:txBody>
      </p:sp>
      <p:sp>
        <p:nvSpPr>
          <p:cNvPr id="309" name="Google Shape;309;p44"/>
          <p:cNvSpPr txBox="1"/>
          <p:nvPr/>
        </p:nvSpPr>
        <p:spPr>
          <a:xfrm>
            <a:off x="2959200" y="1718425"/>
            <a:ext cx="2560200" cy="30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</a:rPr>
              <a:t>Proposal Generation</a:t>
            </a:r>
            <a:endParaRPr sz="22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</a:endParaRPr>
          </a:p>
          <a:p>
            <a:pPr indent="-323850" lvl="0" marL="45720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500"/>
              <a:buChar char="❏"/>
            </a:pPr>
            <a:r>
              <a:rPr lang="en" sz="1500">
                <a:solidFill>
                  <a:srgbClr val="1E293B"/>
                </a:solidFill>
              </a:rPr>
              <a:t>Large numbers of generated anchors </a:t>
            </a:r>
            <a:endParaRPr sz="15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1E293B"/>
                </a:solidFill>
              </a:rPr>
              <a:t> </a:t>
            </a: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500"/>
              <a:buChar char="❏"/>
            </a:pPr>
            <a:r>
              <a:rPr lang="en" sz="1500">
                <a:solidFill>
                  <a:srgbClr val="1E293B"/>
                </a:solidFill>
              </a:rPr>
              <a:t>Identification of  promising regions</a:t>
            </a:r>
            <a:endParaRPr sz="15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1E293B"/>
                </a:solidFill>
              </a:rPr>
              <a:t> </a:t>
            </a: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500"/>
              <a:buChar char="❏"/>
            </a:pPr>
            <a:r>
              <a:rPr lang="en" sz="1500">
                <a:solidFill>
                  <a:srgbClr val="1E293B"/>
                </a:solidFill>
              </a:rPr>
              <a:t>High-probability </a:t>
            </a:r>
            <a:endParaRPr sz="1500">
              <a:solidFill>
                <a:srgbClr val="1E293B"/>
              </a:solidFill>
            </a:endParaRPr>
          </a:p>
          <a:p>
            <a:pPr indent="0" lvl="0" marL="45720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1E293B"/>
                </a:solidFill>
              </a:rPr>
              <a:t>regions → class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</a:rPr>
              <a:t> </a:t>
            </a:r>
            <a:endParaRPr sz="1300">
              <a:solidFill>
                <a:schemeClr val="dk2"/>
              </a:solidFill>
            </a:endParaRPr>
          </a:p>
        </p:txBody>
      </p:sp>
      <p:sp>
        <p:nvSpPr>
          <p:cNvPr id="310" name="Google Shape;310;p44"/>
          <p:cNvSpPr txBox="1"/>
          <p:nvPr/>
        </p:nvSpPr>
        <p:spPr>
          <a:xfrm>
            <a:off x="6094775" y="1718425"/>
            <a:ext cx="2721900" cy="30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2"/>
                </a:solidFill>
              </a:rPr>
              <a:t>Non-Max Suppression</a:t>
            </a:r>
            <a:endParaRPr sz="22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-323850" lvl="0" marL="45720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500"/>
              <a:buChar char="❏"/>
            </a:pPr>
            <a:r>
              <a:rPr lang="en" sz="1500">
                <a:solidFill>
                  <a:srgbClr val="1E293B"/>
                </a:solidFill>
              </a:rPr>
              <a:t>Multiple overlapping boxes prediction</a:t>
            </a:r>
            <a:endParaRPr sz="15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500"/>
              <a:buChar char="❏"/>
            </a:pPr>
            <a:r>
              <a:rPr lang="en" sz="1500">
                <a:solidFill>
                  <a:srgbClr val="1E293B"/>
                </a:solidFill>
              </a:rPr>
              <a:t>Remove duplicate predictions </a:t>
            </a:r>
            <a:endParaRPr sz="15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1E293B"/>
                </a:solidFill>
              </a:rPr>
              <a:t> </a:t>
            </a: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500"/>
              <a:buChar char="❏"/>
            </a:pPr>
            <a:r>
              <a:rPr lang="en" sz="1500">
                <a:solidFill>
                  <a:srgbClr val="1E293B"/>
                </a:solidFill>
              </a:rPr>
              <a:t>Optimized  manual heuristics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 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descr="preencoded.png" id="311" name="Google Shape;311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5795" y="1261220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12" name="Google Shape;312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10710" y="1261220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13" name="Google Shape;313;p4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227125" y="1261220"/>
            <a:ext cx="457200" cy="4572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4" name="Google Shape;314;p44"/>
          <p:cNvCxnSpPr/>
          <p:nvPr/>
        </p:nvCxnSpPr>
        <p:spPr>
          <a:xfrm flipH="1" rot="10800000">
            <a:off x="600275" y="915880"/>
            <a:ext cx="4030500" cy="21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315" name="Google Shape;315;p4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46775" y="0"/>
            <a:ext cx="3197225" cy="72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45"/>
          <p:cNvSpPr txBox="1"/>
          <p:nvPr/>
        </p:nvSpPr>
        <p:spPr>
          <a:xfrm>
            <a:off x="617475" y="456100"/>
            <a:ext cx="7448700" cy="6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9D2235"/>
                </a:solidFill>
              </a:rPr>
              <a:t>The Anchor-Based Approach (Anchors)</a:t>
            </a:r>
            <a:endParaRPr sz="2500">
              <a:solidFill>
                <a:srgbClr val="9D2235"/>
              </a:solidFill>
            </a:endParaRPr>
          </a:p>
        </p:txBody>
      </p:sp>
      <p:pic>
        <p:nvPicPr>
          <p:cNvPr id="321" name="Google Shape;321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3213" y="1177825"/>
            <a:ext cx="7797575" cy="34335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2" name="Google Shape;322;p45"/>
          <p:cNvCxnSpPr/>
          <p:nvPr/>
        </p:nvCxnSpPr>
        <p:spPr>
          <a:xfrm flipH="1" rot="10800000">
            <a:off x="1213771" y="1070805"/>
            <a:ext cx="4030500" cy="21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323" name="Google Shape;323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35062" y="0"/>
            <a:ext cx="2708938" cy="614700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45"/>
          <p:cNvSpPr txBox="1"/>
          <p:nvPr/>
        </p:nvSpPr>
        <p:spPr>
          <a:xfrm>
            <a:off x="2857200" y="4611400"/>
            <a:ext cx="3429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https://www.thinkautonomous.ai/blog/anchor-boxes/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46"/>
          <p:cNvSpPr txBox="1"/>
          <p:nvPr/>
        </p:nvSpPr>
        <p:spPr>
          <a:xfrm>
            <a:off x="401025" y="728025"/>
            <a:ext cx="8201100" cy="6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9D2235"/>
                </a:solidFill>
              </a:rPr>
              <a:t>The Anchor-Based Approach (Proposal Generation)</a:t>
            </a:r>
            <a:endParaRPr sz="2500">
              <a:solidFill>
                <a:srgbClr val="9D2235"/>
              </a:solidFill>
            </a:endParaRPr>
          </a:p>
        </p:txBody>
      </p:sp>
      <p:pic>
        <p:nvPicPr>
          <p:cNvPr id="330" name="Google Shape;330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988" y="1465575"/>
            <a:ext cx="8201177" cy="289264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1" name="Google Shape;331;p46"/>
          <p:cNvCxnSpPr/>
          <p:nvPr/>
        </p:nvCxnSpPr>
        <p:spPr>
          <a:xfrm>
            <a:off x="1075413" y="1331625"/>
            <a:ext cx="5376300" cy="111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332" name="Google Shape;332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46775" y="0"/>
            <a:ext cx="3197225" cy="725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46"/>
          <p:cNvSpPr txBox="1"/>
          <p:nvPr/>
        </p:nvSpPr>
        <p:spPr>
          <a:xfrm>
            <a:off x="2821950" y="4593975"/>
            <a:ext cx="3500100" cy="37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https://www.vision.rwth-aachen.de/publication/00175/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47"/>
          <p:cNvSpPr txBox="1"/>
          <p:nvPr/>
        </p:nvSpPr>
        <p:spPr>
          <a:xfrm>
            <a:off x="481650" y="785525"/>
            <a:ext cx="8486400" cy="6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9D2235"/>
                </a:solidFill>
              </a:rPr>
              <a:t>The Anchor-Based Approach (Non-Max Suppression)</a:t>
            </a:r>
            <a:endParaRPr sz="2500">
              <a:solidFill>
                <a:srgbClr val="9D2235"/>
              </a:solidFill>
            </a:endParaRPr>
          </a:p>
        </p:txBody>
      </p:sp>
      <p:pic>
        <p:nvPicPr>
          <p:cNvPr id="339" name="Google Shape;339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7150" y="1524375"/>
            <a:ext cx="6529700" cy="32341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40" name="Google Shape;340;p47"/>
          <p:cNvCxnSpPr/>
          <p:nvPr/>
        </p:nvCxnSpPr>
        <p:spPr>
          <a:xfrm>
            <a:off x="1084600" y="1384617"/>
            <a:ext cx="5709300" cy="156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341" name="Google Shape;341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46775" y="0"/>
            <a:ext cx="3197225" cy="725500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47"/>
          <p:cNvSpPr txBox="1"/>
          <p:nvPr/>
        </p:nvSpPr>
        <p:spPr>
          <a:xfrm>
            <a:off x="399275" y="4814100"/>
            <a:ext cx="8229600" cy="2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https://www.analyticsvidhya.com/blog/2020/08/selecting-the-right-bounding-box-using-non-max-suppression-with-implementation/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48"/>
          <p:cNvSpPr txBox="1"/>
          <p:nvPr/>
        </p:nvSpPr>
        <p:spPr>
          <a:xfrm>
            <a:off x="481650" y="785525"/>
            <a:ext cx="8486400" cy="6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9D2235"/>
                </a:solidFill>
              </a:rPr>
              <a:t>Non-max Suppression Procedure</a:t>
            </a:r>
            <a:endParaRPr sz="2500">
              <a:solidFill>
                <a:srgbClr val="9D2235"/>
              </a:solidFill>
            </a:endParaRPr>
          </a:p>
        </p:txBody>
      </p:sp>
      <p:cxnSp>
        <p:nvCxnSpPr>
          <p:cNvPr id="348" name="Google Shape;348;p48"/>
          <p:cNvCxnSpPr/>
          <p:nvPr/>
        </p:nvCxnSpPr>
        <p:spPr>
          <a:xfrm>
            <a:off x="1084600" y="1384617"/>
            <a:ext cx="5709300" cy="156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349" name="Google Shape;349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6775" y="0"/>
            <a:ext cx="3197225" cy="725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50" name="Google Shape;350;p48"/>
          <p:cNvCxnSpPr/>
          <p:nvPr/>
        </p:nvCxnSpPr>
        <p:spPr>
          <a:xfrm>
            <a:off x="4432150" y="1549100"/>
            <a:ext cx="21600" cy="2926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51" name="Google Shape;351;p48"/>
          <p:cNvCxnSpPr/>
          <p:nvPr/>
        </p:nvCxnSpPr>
        <p:spPr>
          <a:xfrm>
            <a:off x="1678200" y="2883050"/>
            <a:ext cx="5787600" cy="21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52" name="Google Shape;352;p48"/>
          <p:cNvSpPr txBox="1"/>
          <p:nvPr/>
        </p:nvSpPr>
        <p:spPr>
          <a:xfrm>
            <a:off x="481650" y="1828800"/>
            <a:ext cx="3670800" cy="8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Step 1 - Compute Overlap</a:t>
            </a:r>
            <a:endParaRPr sz="1600"/>
          </a:p>
        </p:txBody>
      </p:sp>
      <p:pic>
        <p:nvPicPr>
          <p:cNvPr id="353" name="Google Shape;353;p48" title="Screenshot 2026-02-15 at 1.54.56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71275" y="2251775"/>
            <a:ext cx="2149650" cy="52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48"/>
          <p:cNvSpPr txBox="1"/>
          <p:nvPr/>
        </p:nvSpPr>
        <p:spPr>
          <a:xfrm>
            <a:off x="4572000" y="1828800"/>
            <a:ext cx="3670800" cy="8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Step 2 - Select Highest Score</a:t>
            </a:r>
            <a:endParaRPr sz="1600">
              <a:solidFill>
                <a:schemeClr val="dk1"/>
              </a:solidFill>
            </a:endParaRPr>
          </a:p>
        </p:txBody>
      </p:sp>
      <p:pic>
        <p:nvPicPr>
          <p:cNvPr id="355" name="Google Shape;355;p48" title="Screenshot 2026-02-15 at 1.55.57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17313" y="2251775"/>
            <a:ext cx="2180173" cy="52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48"/>
          <p:cNvSpPr txBox="1"/>
          <p:nvPr/>
        </p:nvSpPr>
        <p:spPr>
          <a:xfrm>
            <a:off x="761350" y="3119800"/>
            <a:ext cx="3670800" cy="8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Step 3 - Suppress Overlapping Boxes</a:t>
            </a:r>
            <a:endParaRPr sz="1600">
              <a:solidFill>
                <a:schemeClr val="dk1"/>
              </a:solidFill>
            </a:endParaRPr>
          </a:p>
        </p:txBody>
      </p:sp>
      <p:pic>
        <p:nvPicPr>
          <p:cNvPr id="357" name="Google Shape;357;p48" title="Screenshot 2026-02-15 at 1.59.11 P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25288" y="3530375"/>
            <a:ext cx="1983530" cy="526875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48"/>
          <p:cNvSpPr txBox="1"/>
          <p:nvPr/>
        </p:nvSpPr>
        <p:spPr>
          <a:xfrm>
            <a:off x="4572000" y="3218150"/>
            <a:ext cx="3670800" cy="8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Step 4 - Repeat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Continue until no boxes remain 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359" name="Google Shape;359;p48"/>
          <p:cNvSpPr txBox="1"/>
          <p:nvPr/>
        </p:nvSpPr>
        <p:spPr>
          <a:xfrm>
            <a:off x="1054250" y="4475175"/>
            <a:ext cx="7100100" cy="52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Final output: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360" name="Google Shape;360;p48" title="Screenshot 2026-02-15 at 2.02.42 PM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624875" y="4559641"/>
            <a:ext cx="6164125" cy="36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49"/>
          <p:cNvSpPr txBox="1"/>
          <p:nvPr/>
        </p:nvSpPr>
        <p:spPr>
          <a:xfrm>
            <a:off x="627500" y="428875"/>
            <a:ext cx="3681900" cy="6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9D2235"/>
                </a:solidFill>
              </a:rPr>
              <a:t>Complexity?</a:t>
            </a:r>
            <a:endParaRPr sz="2500">
              <a:solidFill>
                <a:srgbClr val="9D2235"/>
              </a:solidFill>
            </a:endParaRPr>
          </a:p>
        </p:txBody>
      </p:sp>
      <p:sp>
        <p:nvSpPr>
          <p:cNvPr id="366" name="Google Shape;366;p49"/>
          <p:cNvSpPr txBox="1"/>
          <p:nvPr/>
        </p:nvSpPr>
        <p:spPr>
          <a:xfrm>
            <a:off x="156350" y="1657850"/>
            <a:ext cx="4624200" cy="253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rtl="0" algn="l">
              <a:lnSpc>
                <a:spcPct val="11176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❏"/>
            </a:pPr>
            <a:r>
              <a:rPr lang="en" sz="1700">
                <a:solidFill>
                  <a:schemeClr val="dk1"/>
                </a:solidFill>
              </a:rPr>
              <a:t>Detection - divided into separate stages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17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</a:rPr>
              <a:t> 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1176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❏"/>
            </a:pPr>
            <a:r>
              <a:rPr lang="en" sz="1700">
                <a:solidFill>
                  <a:schemeClr val="dk1"/>
                </a:solidFill>
              </a:rPr>
              <a:t>Localization, classification, and filtering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17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</a:rPr>
              <a:t> 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1176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❏"/>
            </a:pPr>
            <a:r>
              <a:rPr lang="en" sz="1700">
                <a:solidFill>
                  <a:schemeClr val="dk1"/>
                </a:solidFill>
              </a:rPr>
              <a:t>Multiple modules → engineering complexity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17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</a:rPr>
              <a:t> </a:t>
            </a:r>
            <a:endParaRPr sz="1700">
              <a:solidFill>
                <a:schemeClr val="dk1"/>
              </a:solidFill>
            </a:endParaRPr>
          </a:p>
          <a:p>
            <a:pPr indent="-336550" lvl="0" marL="457200" rtl="0" algn="l">
              <a:lnSpc>
                <a:spcPct val="11176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❏"/>
            </a:pPr>
            <a:r>
              <a:rPr lang="en" sz="1700">
                <a:solidFill>
                  <a:schemeClr val="dk1"/>
                </a:solidFill>
              </a:rPr>
              <a:t>Training difficulty increased with pipeline complexity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367" name="Google Shape;367;p49" title="Screenshot 2026-02-10 at 7.37.19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80550" y="1747875"/>
            <a:ext cx="4363449" cy="23570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68" name="Google Shape;368;p49"/>
          <p:cNvCxnSpPr/>
          <p:nvPr/>
        </p:nvCxnSpPr>
        <p:spPr>
          <a:xfrm>
            <a:off x="869181" y="1043575"/>
            <a:ext cx="1230300" cy="183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369" name="Google Shape;369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46775" y="0"/>
            <a:ext cx="3197225" cy="725500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49"/>
          <p:cNvSpPr txBox="1"/>
          <p:nvPr/>
        </p:nvSpPr>
        <p:spPr>
          <a:xfrm>
            <a:off x="5764225" y="4262100"/>
            <a:ext cx="2396100" cy="2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https://udlbook.github.io/udlbook/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50"/>
          <p:cNvSpPr txBox="1"/>
          <p:nvPr/>
        </p:nvSpPr>
        <p:spPr>
          <a:xfrm>
            <a:off x="626950" y="657650"/>
            <a:ext cx="5317800" cy="631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9D2235"/>
                </a:solidFill>
              </a:rPr>
              <a:t>Detection as Set Prediction</a:t>
            </a:r>
            <a:endParaRPr sz="3000">
              <a:solidFill>
                <a:srgbClr val="9D2235"/>
              </a:solidFill>
            </a:endParaRPr>
          </a:p>
        </p:txBody>
      </p:sp>
      <p:sp>
        <p:nvSpPr>
          <p:cNvPr id="376" name="Google Shape;376;p50"/>
          <p:cNvSpPr txBox="1"/>
          <p:nvPr/>
        </p:nvSpPr>
        <p:spPr>
          <a:xfrm>
            <a:off x="0" y="2638078"/>
            <a:ext cx="9144000" cy="5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/>
              <a:t>A New Paradigm for Object Detection</a:t>
            </a:r>
            <a:endParaRPr sz="3200"/>
          </a:p>
        </p:txBody>
      </p:sp>
      <p:cxnSp>
        <p:nvCxnSpPr>
          <p:cNvPr id="377" name="Google Shape;377;p50"/>
          <p:cNvCxnSpPr/>
          <p:nvPr/>
        </p:nvCxnSpPr>
        <p:spPr>
          <a:xfrm flipH="1" rot="10800000">
            <a:off x="1438150" y="1287350"/>
            <a:ext cx="3644700" cy="21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378" name="Google Shape;378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6775" y="0"/>
            <a:ext cx="3197225" cy="72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51"/>
          <p:cNvSpPr txBox="1"/>
          <p:nvPr>
            <p:ph type="title"/>
          </p:nvPr>
        </p:nvSpPr>
        <p:spPr>
          <a:xfrm>
            <a:off x="311700" y="445025"/>
            <a:ext cx="4537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D2235"/>
                </a:solidFill>
              </a:rPr>
              <a:t>Modern Detection Architecture</a:t>
            </a:r>
            <a:endParaRPr>
              <a:solidFill>
                <a:srgbClr val="9D2235"/>
              </a:solidFill>
            </a:endParaRPr>
          </a:p>
        </p:txBody>
      </p:sp>
      <p:sp>
        <p:nvSpPr>
          <p:cNvPr id="384" name="Google Shape;384;p51"/>
          <p:cNvSpPr/>
          <p:nvPr/>
        </p:nvSpPr>
        <p:spPr>
          <a:xfrm>
            <a:off x="-75" y="2737876"/>
            <a:ext cx="1891800" cy="890400"/>
          </a:xfrm>
          <a:prstGeom prst="rect">
            <a:avLst/>
          </a:prstGeom>
          <a:solidFill>
            <a:srgbClr val="0891B2"/>
          </a:solidFill>
          <a:ln>
            <a:noFill/>
          </a:ln>
          <a:effectLst>
            <a:outerShdw blurRad="101600" rotWithShape="0" algn="bl" dir="8100000" dist="38100">
              <a:srgbClr val="000000">
                <a:alpha val="121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51"/>
          <p:cNvSpPr/>
          <p:nvPr/>
        </p:nvSpPr>
        <p:spPr>
          <a:xfrm>
            <a:off x="-75" y="2737876"/>
            <a:ext cx="1891800" cy="890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CNN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Backbone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86" name="Google Shape;386;p51"/>
          <p:cNvCxnSpPr/>
          <p:nvPr/>
        </p:nvCxnSpPr>
        <p:spPr>
          <a:xfrm>
            <a:off x="1891829" y="3183042"/>
            <a:ext cx="315000" cy="0"/>
          </a:xfrm>
          <a:prstGeom prst="straightConnector1">
            <a:avLst/>
          </a:prstGeom>
          <a:noFill/>
          <a:ln cap="flat" cmpd="sng" w="38100">
            <a:solidFill>
              <a:srgbClr val="1E293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7" name="Google Shape;387;p51"/>
          <p:cNvSpPr/>
          <p:nvPr/>
        </p:nvSpPr>
        <p:spPr>
          <a:xfrm rot="2592884">
            <a:off x="2125436" y="3101309"/>
            <a:ext cx="163421" cy="163421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51"/>
          <p:cNvSpPr/>
          <p:nvPr/>
        </p:nvSpPr>
        <p:spPr>
          <a:xfrm>
            <a:off x="2207147" y="2737876"/>
            <a:ext cx="1891800" cy="890400"/>
          </a:xfrm>
          <a:prstGeom prst="rect">
            <a:avLst/>
          </a:prstGeom>
          <a:solidFill>
            <a:srgbClr val="0891B2"/>
          </a:solidFill>
          <a:ln>
            <a:noFill/>
          </a:ln>
          <a:effectLst>
            <a:outerShdw blurRad="101600" rotWithShape="0" algn="bl" dir="8100000" dist="38100">
              <a:srgbClr val="000000">
                <a:alpha val="121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51"/>
          <p:cNvSpPr/>
          <p:nvPr/>
        </p:nvSpPr>
        <p:spPr>
          <a:xfrm>
            <a:off x="2207147" y="2737876"/>
            <a:ext cx="1891800" cy="890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Transformer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Encoder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90" name="Google Shape;390;p51"/>
          <p:cNvCxnSpPr/>
          <p:nvPr/>
        </p:nvCxnSpPr>
        <p:spPr>
          <a:xfrm>
            <a:off x="4414368" y="3183042"/>
            <a:ext cx="315000" cy="0"/>
          </a:xfrm>
          <a:prstGeom prst="straightConnector1">
            <a:avLst/>
          </a:prstGeom>
          <a:noFill/>
          <a:ln cap="flat" cmpd="sng" w="38100">
            <a:solidFill>
              <a:srgbClr val="1E293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1" name="Google Shape;391;p51"/>
          <p:cNvSpPr/>
          <p:nvPr/>
        </p:nvSpPr>
        <p:spPr>
          <a:xfrm rot="2592884">
            <a:off x="4647975" y="3101309"/>
            <a:ext cx="163421" cy="163421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p51"/>
          <p:cNvSpPr/>
          <p:nvPr/>
        </p:nvSpPr>
        <p:spPr>
          <a:xfrm>
            <a:off x="4729686" y="1748618"/>
            <a:ext cx="1891800" cy="890400"/>
          </a:xfrm>
          <a:prstGeom prst="rect">
            <a:avLst/>
          </a:prstGeom>
          <a:solidFill>
            <a:srgbClr val="06B6D4"/>
          </a:solidFill>
          <a:ln>
            <a:noFill/>
          </a:ln>
          <a:effectLst>
            <a:outerShdw blurRad="101600" rotWithShape="0" algn="bl" dir="8100000" dist="38100">
              <a:srgbClr val="000000">
                <a:alpha val="121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p51"/>
          <p:cNvSpPr/>
          <p:nvPr/>
        </p:nvSpPr>
        <p:spPr>
          <a:xfrm>
            <a:off x="4729686" y="1748618"/>
            <a:ext cx="1891800" cy="890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Object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Queries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94" name="Google Shape;394;p51"/>
          <p:cNvCxnSpPr/>
          <p:nvPr/>
        </p:nvCxnSpPr>
        <p:spPr>
          <a:xfrm>
            <a:off x="5675638" y="2638950"/>
            <a:ext cx="0" cy="890400"/>
          </a:xfrm>
          <a:prstGeom prst="straightConnector1">
            <a:avLst/>
          </a:prstGeom>
          <a:noFill/>
          <a:ln cap="flat" cmpd="sng" w="38100">
            <a:solidFill>
              <a:srgbClr val="1E293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5" name="Google Shape;395;p51"/>
          <p:cNvSpPr/>
          <p:nvPr/>
        </p:nvSpPr>
        <p:spPr>
          <a:xfrm rot="2592884">
            <a:off x="5593927" y="2715499"/>
            <a:ext cx="163421" cy="163421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51"/>
          <p:cNvSpPr/>
          <p:nvPr/>
        </p:nvSpPr>
        <p:spPr>
          <a:xfrm>
            <a:off x="4729686" y="2737876"/>
            <a:ext cx="1891800" cy="890400"/>
          </a:xfrm>
          <a:prstGeom prst="rect">
            <a:avLst/>
          </a:prstGeom>
          <a:solidFill>
            <a:srgbClr val="0891B2"/>
          </a:solidFill>
          <a:ln>
            <a:noFill/>
          </a:ln>
          <a:effectLst>
            <a:outerShdw blurRad="101600" rotWithShape="0" algn="bl" dir="8100000" dist="38100">
              <a:srgbClr val="000000">
                <a:alpha val="121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Google Shape;397;p51"/>
          <p:cNvSpPr/>
          <p:nvPr/>
        </p:nvSpPr>
        <p:spPr>
          <a:xfrm>
            <a:off x="4729686" y="2737876"/>
            <a:ext cx="1891800" cy="890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Transformer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Decoder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98" name="Google Shape;398;p51"/>
          <p:cNvCxnSpPr/>
          <p:nvPr/>
        </p:nvCxnSpPr>
        <p:spPr>
          <a:xfrm>
            <a:off x="6936907" y="3183042"/>
            <a:ext cx="315000" cy="0"/>
          </a:xfrm>
          <a:prstGeom prst="straightConnector1">
            <a:avLst/>
          </a:prstGeom>
          <a:noFill/>
          <a:ln cap="flat" cmpd="sng" w="38100">
            <a:solidFill>
              <a:srgbClr val="1E293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9" name="Google Shape;399;p51"/>
          <p:cNvSpPr/>
          <p:nvPr/>
        </p:nvSpPr>
        <p:spPr>
          <a:xfrm rot="2592884">
            <a:off x="7170514" y="3101309"/>
            <a:ext cx="163421" cy="163421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p51"/>
          <p:cNvSpPr/>
          <p:nvPr/>
        </p:nvSpPr>
        <p:spPr>
          <a:xfrm>
            <a:off x="7252225" y="2737876"/>
            <a:ext cx="1891800" cy="890400"/>
          </a:xfrm>
          <a:prstGeom prst="rect">
            <a:avLst/>
          </a:prstGeom>
          <a:solidFill>
            <a:srgbClr val="0891B2"/>
          </a:solidFill>
          <a:ln>
            <a:noFill/>
          </a:ln>
          <a:effectLst>
            <a:outerShdw blurRad="101600" rotWithShape="0" algn="bl" dir="8100000" dist="38100">
              <a:srgbClr val="000000">
                <a:alpha val="1216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51"/>
          <p:cNvSpPr/>
          <p:nvPr/>
        </p:nvSpPr>
        <p:spPr>
          <a:xfrm>
            <a:off x="7252225" y="2737876"/>
            <a:ext cx="1891800" cy="890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Prediction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Heads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02" name="Google Shape;402;p51"/>
          <p:cNvCxnSpPr/>
          <p:nvPr/>
        </p:nvCxnSpPr>
        <p:spPr>
          <a:xfrm flipH="1" rot="10800000">
            <a:off x="465500" y="1015750"/>
            <a:ext cx="3876600" cy="132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403" name="Google Shape;403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6775" y="0"/>
            <a:ext cx="3197225" cy="72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/>
          <p:nvPr>
            <p:ph type="title"/>
          </p:nvPr>
        </p:nvSpPr>
        <p:spPr>
          <a:xfrm>
            <a:off x="0" y="176041"/>
            <a:ext cx="5279400" cy="86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9D2235"/>
                </a:solidFill>
              </a:rPr>
              <a:t>Why Object Detection &amp; Segmentation Matter</a:t>
            </a:r>
            <a:endParaRPr b="1">
              <a:solidFill>
                <a:srgbClr val="9D2235"/>
              </a:solidFill>
            </a:endParaRPr>
          </a:p>
        </p:txBody>
      </p:sp>
      <p:pic>
        <p:nvPicPr>
          <p:cNvPr id="83" name="Google Shape;8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9550" y="105625"/>
            <a:ext cx="2358338" cy="535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8575" y="1230175"/>
            <a:ext cx="6967000" cy="379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52"/>
          <p:cNvSpPr txBox="1"/>
          <p:nvPr/>
        </p:nvSpPr>
        <p:spPr>
          <a:xfrm>
            <a:off x="284800" y="445025"/>
            <a:ext cx="8688000" cy="6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9D2235"/>
                </a:solidFill>
              </a:rPr>
              <a:t>A New Way to Think About Detection </a:t>
            </a:r>
            <a:endParaRPr sz="2500">
              <a:solidFill>
                <a:srgbClr val="9D2235"/>
              </a:solidFill>
            </a:endParaRPr>
          </a:p>
        </p:txBody>
      </p:sp>
      <p:sp>
        <p:nvSpPr>
          <p:cNvPr id="409" name="Google Shape;409;p52"/>
          <p:cNvSpPr txBox="1"/>
          <p:nvPr/>
        </p:nvSpPr>
        <p:spPr>
          <a:xfrm>
            <a:off x="306742" y="1588364"/>
            <a:ext cx="3492600" cy="15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CNN Backbone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410" name="Google Shape;410;p52"/>
          <p:cNvSpPr txBox="1"/>
          <p:nvPr/>
        </p:nvSpPr>
        <p:spPr>
          <a:xfrm>
            <a:off x="5672053" y="1588382"/>
            <a:ext cx="2763000" cy="15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Transformer Encoder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411" name="Google Shape;411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6942" y="2264948"/>
            <a:ext cx="3472224" cy="1857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62637" y="2201175"/>
            <a:ext cx="3703776" cy="18495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13" name="Google Shape;413;p52"/>
          <p:cNvCxnSpPr/>
          <p:nvPr/>
        </p:nvCxnSpPr>
        <p:spPr>
          <a:xfrm flipH="1" rot="10800000">
            <a:off x="757850" y="1059730"/>
            <a:ext cx="4030500" cy="21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414" name="Google Shape;414;p5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46775" y="0"/>
            <a:ext cx="3197225" cy="725500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52"/>
          <p:cNvSpPr txBox="1"/>
          <p:nvPr/>
        </p:nvSpPr>
        <p:spPr>
          <a:xfrm>
            <a:off x="374175" y="4111575"/>
            <a:ext cx="3474900" cy="37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https://madhuramiah.medium.com/convolution-neural-network-the-backbone-of-image-classification-ddd2a49a6efa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416" name="Google Shape;416;p52"/>
          <p:cNvSpPr txBox="1"/>
          <p:nvPr/>
        </p:nvSpPr>
        <p:spPr>
          <a:xfrm>
            <a:off x="4915525" y="4230675"/>
            <a:ext cx="3703800" cy="2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https://www.geeksforgeeks.org/deep-learning/working-of-encoders-in-transformers/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1" name="Google Shape;421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28375" y="888675"/>
            <a:ext cx="4550324" cy="42548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22" name="Google Shape;422;p53"/>
          <p:cNvCxnSpPr/>
          <p:nvPr/>
        </p:nvCxnSpPr>
        <p:spPr>
          <a:xfrm flipH="1" rot="10800000">
            <a:off x="799800" y="1059730"/>
            <a:ext cx="4030500" cy="21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23" name="Google Shape;423;p53"/>
          <p:cNvSpPr txBox="1"/>
          <p:nvPr/>
        </p:nvSpPr>
        <p:spPr>
          <a:xfrm>
            <a:off x="284800" y="445025"/>
            <a:ext cx="8688000" cy="6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9D2235"/>
                </a:solidFill>
              </a:rPr>
              <a:t>Object Queries: The Core Innovation</a:t>
            </a:r>
            <a:endParaRPr sz="2500">
              <a:solidFill>
                <a:srgbClr val="9D2235"/>
              </a:solidFill>
            </a:endParaRPr>
          </a:p>
        </p:txBody>
      </p:sp>
      <p:pic>
        <p:nvPicPr>
          <p:cNvPr id="424" name="Google Shape;424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46775" y="0"/>
            <a:ext cx="3197225" cy="725500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53"/>
          <p:cNvSpPr txBox="1"/>
          <p:nvPr/>
        </p:nvSpPr>
        <p:spPr>
          <a:xfrm>
            <a:off x="7098375" y="1552375"/>
            <a:ext cx="1956900" cy="11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https://www.digitalocean.com/community/tutorials/introduction-detr-hungarian-algorithm-1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54"/>
          <p:cNvSpPr txBox="1"/>
          <p:nvPr/>
        </p:nvSpPr>
        <p:spPr>
          <a:xfrm>
            <a:off x="284800" y="445025"/>
            <a:ext cx="3062700" cy="6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9D2235"/>
                </a:solidFill>
              </a:rPr>
              <a:t>Prediction Heads</a:t>
            </a:r>
            <a:endParaRPr sz="2500">
              <a:solidFill>
                <a:srgbClr val="9D2235"/>
              </a:solidFill>
            </a:endParaRPr>
          </a:p>
        </p:txBody>
      </p:sp>
      <p:pic>
        <p:nvPicPr>
          <p:cNvPr id="431" name="Google Shape;431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351829"/>
            <a:ext cx="9144000" cy="28880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32" name="Google Shape;432;p54"/>
          <p:cNvCxnSpPr/>
          <p:nvPr/>
        </p:nvCxnSpPr>
        <p:spPr>
          <a:xfrm flipH="1" rot="10800000">
            <a:off x="634300" y="1044730"/>
            <a:ext cx="1430100" cy="150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433" name="Google Shape;433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46775" y="0"/>
            <a:ext cx="3197225" cy="725500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54"/>
          <p:cNvSpPr txBox="1"/>
          <p:nvPr/>
        </p:nvSpPr>
        <p:spPr>
          <a:xfrm>
            <a:off x="217450" y="4275050"/>
            <a:ext cx="8777700" cy="5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https://learnopencv.com/detr-overview-and-inference/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9" name="Google Shape;439;p55"/>
          <p:cNvCxnSpPr/>
          <p:nvPr/>
        </p:nvCxnSpPr>
        <p:spPr>
          <a:xfrm flipH="1" rot="10800000">
            <a:off x="799800" y="1059730"/>
            <a:ext cx="4030500" cy="21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40" name="Google Shape;440;p55"/>
          <p:cNvSpPr txBox="1"/>
          <p:nvPr/>
        </p:nvSpPr>
        <p:spPr>
          <a:xfrm>
            <a:off x="284800" y="445025"/>
            <a:ext cx="8688000" cy="6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9D2235"/>
                </a:solidFill>
              </a:rPr>
              <a:t>Object Queries: Mathematically</a:t>
            </a:r>
            <a:endParaRPr sz="2500">
              <a:solidFill>
                <a:srgbClr val="9D2235"/>
              </a:solidFill>
            </a:endParaRPr>
          </a:p>
        </p:txBody>
      </p:sp>
      <p:pic>
        <p:nvPicPr>
          <p:cNvPr id="441" name="Google Shape;441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6775" y="0"/>
            <a:ext cx="3197225" cy="7255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42" name="Google Shape;442;p55"/>
          <p:cNvGraphicFramePr/>
          <p:nvPr/>
        </p:nvGraphicFramePr>
        <p:xfrm>
          <a:off x="649950" y="148145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{2A64EC9E-6653-4C9A-88DF-4F245664687E}</a:tableStyleId>
              </a:tblPr>
              <a:tblGrid>
                <a:gridCol w="2689000"/>
                <a:gridCol w="2689000"/>
                <a:gridCol w="2689000"/>
              </a:tblGrid>
              <a:tr h="867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Learnable Query Embeddings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Where N = fixed number of object queries (e.g., 100)</a:t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d = embedding dimension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D9D9D9"/>
                    </a:solidFill>
                  </a:tcPr>
                </a:tc>
              </a:tr>
              <a:tr h="642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Encoder Output (Image Representation)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Where M = number of image tokens (patches)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D9D9D9"/>
                    </a:solidFill>
                  </a:tcPr>
                </a:tc>
              </a:tr>
              <a:tr h="867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Decoder Cross Attention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Where K,V are projections of encoder features.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D9D9D9"/>
                    </a:solidFill>
                  </a:tcPr>
                </a:tc>
              </a:tr>
              <a:tr h="4176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Prediction Heads</a:t>
                      </a:r>
                      <a:endParaRPr/>
                    </a:p>
                  </a:txBody>
                  <a:tcPr marT="91425" marB="91425" marR="91425" marL="91425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pic>
        <p:nvPicPr>
          <p:cNvPr id="443" name="Google Shape;443;p55" title="Screenshot 2026-02-14 at 8.01.32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37025" y="1612700"/>
            <a:ext cx="1939335" cy="61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55" title="Screenshot 2026-02-14 at 8.01.53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03213" y="2373313"/>
            <a:ext cx="2651175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Google Shape;445;p55" title="Screenshot 2026-02-14 at 8.02.57 P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14300" y="3035524"/>
            <a:ext cx="1584775" cy="32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6" name="Google Shape;446;p55" title="Screenshot 2026-02-14 at 8.03.30 PM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534201" y="3414325"/>
            <a:ext cx="1939326" cy="35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p55" title="Screenshot 2026-02-14 at 8.04.22 PM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705825" y="3889575"/>
            <a:ext cx="1124475" cy="39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55" title="Screenshot 2026-02-14 at 8.06.12 PM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134000" y="3879499"/>
            <a:ext cx="2277929" cy="3968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49" name="Google Shape;449;p55"/>
          <p:cNvCxnSpPr/>
          <p:nvPr/>
        </p:nvCxnSpPr>
        <p:spPr>
          <a:xfrm>
            <a:off x="359800" y="1536263"/>
            <a:ext cx="11400" cy="2897400"/>
          </a:xfrm>
          <a:prstGeom prst="straightConnector1">
            <a:avLst/>
          </a:prstGeom>
          <a:noFill/>
          <a:ln cap="flat" cmpd="sng" w="762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4" name="Google Shape;454;p56"/>
          <p:cNvCxnSpPr/>
          <p:nvPr/>
        </p:nvCxnSpPr>
        <p:spPr>
          <a:xfrm flipH="1" rot="10800000">
            <a:off x="799800" y="1059730"/>
            <a:ext cx="4030500" cy="21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55" name="Google Shape;455;p56"/>
          <p:cNvSpPr txBox="1"/>
          <p:nvPr/>
        </p:nvSpPr>
        <p:spPr>
          <a:xfrm>
            <a:off x="284800" y="445025"/>
            <a:ext cx="8688000" cy="6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9D2235"/>
                </a:solidFill>
              </a:rPr>
              <a:t>Cross-attention in DETR</a:t>
            </a:r>
            <a:endParaRPr sz="2500">
              <a:solidFill>
                <a:srgbClr val="9D2235"/>
              </a:solidFill>
            </a:endParaRPr>
          </a:p>
        </p:txBody>
      </p:sp>
      <p:pic>
        <p:nvPicPr>
          <p:cNvPr id="456" name="Google Shape;456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6775" y="0"/>
            <a:ext cx="3197225" cy="72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56" title="Screenshot 2026-02-15 at 4.43.52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214227"/>
            <a:ext cx="3520275" cy="167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56" title="Screenshot 2026-02-15 at 4.44.05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79899" y="2571750"/>
            <a:ext cx="4459062" cy="2510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56" title="Screenshot 2026-02-15 at 4.44.19 P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81371" y="1064825"/>
            <a:ext cx="3238455" cy="1822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4" name="Google Shape;464;p57"/>
          <p:cNvCxnSpPr/>
          <p:nvPr/>
        </p:nvCxnSpPr>
        <p:spPr>
          <a:xfrm flipH="1" rot="10800000">
            <a:off x="799800" y="1059730"/>
            <a:ext cx="4030500" cy="21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65" name="Google Shape;465;p57"/>
          <p:cNvSpPr txBox="1"/>
          <p:nvPr/>
        </p:nvSpPr>
        <p:spPr>
          <a:xfrm>
            <a:off x="284800" y="445025"/>
            <a:ext cx="8688000" cy="6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9D2235"/>
                </a:solidFill>
              </a:rPr>
              <a:t>Cross-attention Example</a:t>
            </a:r>
            <a:endParaRPr sz="2500">
              <a:solidFill>
                <a:srgbClr val="9D2235"/>
              </a:solidFill>
            </a:endParaRPr>
          </a:p>
        </p:txBody>
      </p:sp>
      <p:pic>
        <p:nvPicPr>
          <p:cNvPr id="466" name="Google Shape;466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6775" y="0"/>
            <a:ext cx="3197225" cy="72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p57" title="Screenshot 2026-02-15 at 4.38.39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4800" y="1272500"/>
            <a:ext cx="3583357" cy="3778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57" title="Screenshot 2026-02-15 at 4.39.24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63550" y="1272500"/>
            <a:ext cx="3083233" cy="3778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p57" title="Screenshot 2026-02-15 at 4.39.50 P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32625" y="1181950"/>
            <a:ext cx="3404250" cy="3612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74" name="Google Shape;474;p58"/>
          <p:cNvCxnSpPr/>
          <p:nvPr/>
        </p:nvCxnSpPr>
        <p:spPr>
          <a:xfrm flipH="1" rot="10800000">
            <a:off x="799800" y="1059730"/>
            <a:ext cx="4030500" cy="21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75" name="Google Shape;475;p58"/>
          <p:cNvSpPr txBox="1"/>
          <p:nvPr/>
        </p:nvSpPr>
        <p:spPr>
          <a:xfrm>
            <a:off x="284800" y="445025"/>
            <a:ext cx="8688000" cy="6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9D2235"/>
                </a:solidFill>
              </a:rPr>
              <a:t>Cross-attention Example Output</a:t>
            </a:r>
            <a:endParaRPr sz="2500">
              <a:solidFill>
                <a:srgbClr val="9D2235"/>
              </a:solidFill>
            </a:endParaRPr>
          </a:p>
        </p:txBody>
      </p:sp>
      <p:pic>
        <p:nvPicPr>
          <p:cNvPr id="476" name="Google Shape;476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6775" y="0"/>
            <a:ext cx="3197225" cy="72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" name="Google Shape;477;p58" title="Screenshot 2026-02-15 at 4.40.44 PM.png"/>
          <p:cNvPicPr preferRelativeResize="0"/>
          <p:nvPr/>
        </p:nvPicPr>
        <p:blipFill rotWithShape="1">
          <a:blip r:embed="rId4">
            <a:alphaModFix/>
          </a:blip>
          <a:srcRect b="0" l="0" r="31712" t="0"/>
          <a:stretch/>
        </p:blipFill>
        <p:spPr>
          <a:xfrm>
            <a:off x="152400" y="1214225"/>
            <a:ext cx="3924701" cy="377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8" name="Google Shape;478;p58" title="Screenshot 2026-02-15 at 4.41.29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78250" y="3688350"/>
            <a:ext cx="4918500" cy="123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59"/>
          <p:cNvSpPr txBox="1"/>
          <p:nvPr/>
        </p:nvSpPr>
        <p:spPr>
          <a:xfrm>
            <a:off x="284800" y="445025"/>
            <a:ext cx="3276000" cy="6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9D2235"/>
                </a:solidFill>
              </a:rPr>
              <a:t>One-to-one matching</a:t>
            </a:r>
            <a:endParaRPr sz="2500">
              <a:solidFill>
                <a:srgbClr val="9D2235"/>
              </a:solidFill>
            </a:endParaRPr>
          </a:p>
        </p:txBody>
      </p:sp>
      <p:sp>
        <p:nvSpPr>
          <p:cNvPr id="484" name="Google Shape;484;p59"/>
          <p:cNvSpPr/>
          <p:nvPr/>
        </p:nvSpPr>
        <p:spPr>
          <a:xfrm>
            <a:off x="284800" y="2056815"/>
            <a:ext cx="5486400" cy="173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61950" lvl="0" marL="342900" marR="0" rtl="0" algn="l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900"/>
              <a:buChar char="❏"/>
            </a:pPr>
            <a:r>
              <a:rPr lang="en" sz="1900">
                <a:solidFill>
                  <a:srgbClr val="1E293B"/>
                </a:solidFill>
              </a:rPr>
              <a:t>P</a:t>
            </a:r>
            <a:r>
              <a:rPr i="0" lang="en" sz="1900" u="none" cap="none" strike="noStrike">
                <a:solidFill>
                  <a:srgbClr val="1E293B"/>
                </a:solidFill>
              </a:rPr>
              <a:t>redicted object </a:t>
            </a:r>
            <a:r>
              <a:rPr lang="en" sz="1900">
                <a:solidFill>
                  <a:srgbClr val="1E293B"/>
                </a:solidFill>
              </a:rPr>
              <a:t>→</a:t>
            </a:r>
            <a:r>
              <a:rPr i="0" lang="en" sz="1900" u="none" cap="none" strike="noStrike">
                <a:solidFill>
                  <a:srgbClr val="1E293B"/>
                </a:solidFill>
              </a:rPr>
              <a:t> ground truth object</a:t>
            </a:r>
            <a:endParaRPr i="0" sz="1900" u="none" cap="none" strike="noStrike">
              <a:solidFill>
                <a:srgbClr val="000000"/>
              </a:solidFill>
            </a:endParaRPr>
          </a:p>
          <a:p>
            <a:pPr indent="0" lvl="0" marL="457200" marR="0" rtl="0" algn="l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900" u="none" cap="none" strike="noStrike">
              <a:solidFill>
                <a:srgbClr val="000000"/>
              </a:solidFill>
            </a:endParaRPr>
          </a:p>
          <a:p>
            <a:pPr indent="-361950" lvl="0" marL="342900" marR="0" rtl="0" algn="l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900"/>
              <a:buChar char="❏"/>
            </a:pPr>
            <a:r>
              <a:rPr i="0" lang="en" sz="1900" u="none" cap="none" strike="noStrike">
                <a:solidFill>
                  <a:srgbClr val="1E293B"/>
                </a:solidFill>
              </a:rPr>
              <a:t>Eliminate duplicate predictions </a:t>
            </a:r>
            <a:endParaRPr i="0" sz="1900" u="none" cap="none" strike="noStrike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900" u="none" cap="none" strike="noStrike">
                <a:solidFill>
                  <a:srgbClr val="1E293B"/>
                </a:solidFill>
              </a:rPr>
              <a:t> </a:t>
            </a:r>
            <a:endParaRPr i="0" sz="1900" u="none" cap="none" strike="noStrike">
              <a:solidFill>
                <a:srgbClr val="000000"/>
              </a:solidFill>
            </a:endParaRPr>
          </a:p>
          <a:p>
            <a:pPr indent="-361950" lvl="0" marL="342900" marR="0" rtl="0" algn="l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900"/>
              <a:buChar char="❏"/>
            </a:pPr>
            <a:r>
              <a:rPr i="0" lang="en" sz="1900" u="none" cap="none" strike="noStrike">
                <a:solidFill>
                  <a:srgbClr val="1E293B"/>
                </a:solidFill>
              </a:rPr>
              <a:t>No Non-Maximum Suppression post-processing</a:t>
            </a:r>
            <a:endParaRPr i="0" sz="1900" u="none" cap="none" strike="noStrike">
              <a:solidFill>
                <a:srgbClr val="000000"/>
              </a:solidFill>
            </a:endParaRPr>
          </a:p>
          <a:p>
            <a:pPr indent="0" lvl="0" marL="0" marR="0" rtl="0" algn="l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900" u="none" cap="none" strike="noStrike">
                <a:solidFill>
                  <a:srgbClr val="1E293B"/>
                </a:solidFill>
              </a:rPr>
              <a:t> </a:t>
            </a:r>
            <a:endParaRPr i="0" sz="1900" u="none" cap="none" strike="noStrike">
              <a:solidFill>
                <a:srgbClr val="000000"/>
              </a:solidFill>
            </a:endParaRPr>
          </a:p>
          <a:p>
            <a:pPr indent="-361950" lvl="0" marL="342900" marR="0" rtl="0" algn="l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1E293B"/>
              </a:buClr>
              <a:buSzPts val="1900"/>
              <a:buChar char="❏"/>
            </a:pPr>
            <a:r>
              <a:rPr i="0" lang="en" sz="1900" u="none" cap="none" strike="noStrike">
                <a:solidFill>
                  <a:srgbClr val="1E293B"/>
                </a:solidFill>
              </a:rPr>
              <a:t>End-to-end differentiable training</a:t>
            </a:r>
            <a:endParaRPr i="0" sz="1900" u="none" cap="none" strike="noStrike">
              <a:solidFill>
                <a:srgbClr val="000000"/>
              </a:solidFill>
            </a:endParaRPr>
          </a:p>
        </p:txBody>
      </p:sp>
      <p:pic>
        <p:nvPicPr>
          <p:cNvPr id="485" name="Google Shape;485;p59"/>
          <p:cNvPicPr preferRelativeResize="0"/>
          <p:nvPr/>
        </p:nvPicPr>
        <p:blipFill rotWithShape="1">
          <a:blip r:embed="rId3">
            <a:alphaModFix/>
          </a:blip>
          <a:srcRect b="0" l="19005" r="21228" t="0"/>
          <a:stretch/>
        </p:blipFill>
        <p:spPr>
          <a:xfrm>
            <a:off x="5638200" y="921268"/>
            <a:ext cx="3186150" cy="400840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86" name="Google Shape;486;p59"/>
          <p:cNvCxnSpPr/>
          <p:nvPr/>
        </p:nvCxnSpPr>
        <p:spPr>
          <a:xfrm flipH="1" rot="10800000">
            <a:off x="467275" y="1059730"/>
            <a:ext cx="2549100" cy="1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487" name="Google Shape;487;p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46775" y="0"/>
            <a:ext cx="3197225" cy="725500"/>
          </a:xfrm>
          <a:prstGeom prst="rect">
            <a:avLst/>
          </a:prstGeom>
          <a:noFill/>
          <a:ln>
            <a:noFill/>
          </a:ln>
        </p:spPr>
      </p:pic>
      <p:sp>
        <p:nvSpPr>
          <p:cNvPr id="488" name="Google Shape;488;p59"/>
          <p:cNvSpPr txBox="1"/>
          <p:nvPr/>
        </p:nvSpPr>
        <p:spPr>
          <a:xfrm>
            <a:off x="1800050" y="4670700"/>
            <a:ext cx="38382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https://www.thinkautonomous.ai/blog/hungarian-algorithm/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60"/>
          <p:cNvSpPr txBox="1"/>
          <p:nvPr/>
        </p:nvSpPr>
        <p:spPr>
          <a:xfrm>
            <a:off x="284800" y="445025"/>
            <a:ext cx="3118800" cy="6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9D2235"/>
                </a:solidFill>
              </a:rPr>
              <a:t>Hungarian Algorithm</a:t>
            </a:r>
            <a:endParaRPr sz="2500">
              <a:solidFill>
                <a:srgbClr val="9D2235"/>
              </a:solidFill>
            </a:endParaRPr>
          </a:p>
        </p:txBody>
      </p:sp>
      <p:cxnSp>
        <p:nvCxnSpPr>
          <p:cNvPr id="494" name="Google Shape;494;p60"/>
          <p:cNvCxnSpPr/>
          <p:nvPr/>
        </p:nvCxnSpPr>
        <p:spPr>
          <a:xfrm flipH="1" rot="10800000">
            <a:off x="467275" y="1059730"/>
            <a:ext cx="2549100" cy="1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495" name="Google Shape;495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6775" y="0"/>
            <a:ext cx="3197225" cy="72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6" name="Google Shape;496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4795" y="2125977"/>
            <a:ext cx="3856499" cy="2169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Google Shape;497;p6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82225" y="2392900"/>
            <a:ext cx="4440025" cy="1681025"/>
          </a:xfrm>
          <a:prstGeom prst="rect">
            <a:avLst/>
          </a:prstGeom>
          <a:noFill/>
          <a:ln>
            <a:noFill/>
          </a:ln>
        </p:spPr>
      </p:pic>
      <p:sp>
        <p:nvSpPr>
          <p:cNvPr id="498" name="Google Shape;498;p60"/>
          <p:cNvSpPr txBox="1"/>
          <p:nvPr/>
        </p:nvSpPr>
        <p:spPr>
          <a:xfrm>
            <a:off x="261400" y="4524150"/>
            <a:ext cx="40152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https://www.youtube.com/watch?v=ezSx8OyBZVc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61"/>
          <p:cNvSpPr txBox="1"/>
          <p:nvPr/>
        </p:nvSpPr>
        <p:spPr>
          <a:xfrm>
            <a:off x="284800" y="445025"/>
            <a:ext cx="3351300" cy="6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9D2235"/>
                </a:solidFill>
              </a:rPr>
              <a:t>DETR Loss Functions</a:t>
            </a:r>
            <a:endParaRPr sz="2500">
              <a:solidFill>
                <a:srgbClr val="9D2235"/>
              </a:solidFill>
            </a:endParaRPr>
          </a:p>
        </p:txBody>
      </p:sp>
      <p:cxnSp>
        <p:nvCxnSpPr>
          <p:cNvPr id="504" name="Google Shape;504;p61"/>
          <p:cNvCxnSpPr/>
          <p:nvPr/>
        </p:nvCxnSpPr>
        <p:spPr>
          <a:xfrm flipH="1" rot="10800000">
            <a:off x="467275" y="1059730"/>
            <a:ext cx="2549100" cy="1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505" name="Google Shape;505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6775" y="0"/>
            <a:ext cx="3197225" cy="72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Google Shape;506;p61" title="Screenshot 2026-02-14 at 7.41.18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5300" y="1962155"/>
            <a:ext cx="8153400" cy="121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/>
          <p:nvPr>
            <p:ph type="title"/>
          </p:nvPr>
        </p:nvSpPr>
        <p:spPr>
          <a:xfrm>
            <a:off x="0" y="176041"/>
            <a:ext cx="5279400" cy="86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9D2235"/>
                </a:solidFill>
              </a:rPr>
              <a:t>Modern Vision Architecture</a:t>
            </a:r>
            <a:endParaRPr b="1">
              <a:solidFill>
                <a:srgbClr val="9D2235"/>
              </a:solidFill>
            </a:endParaRPr>
          </a:p>
        </p:txBody>
      </p:sp>
      <p:pic>
        <p:nvPicPr>
          <p:cNvPr id="90" name="Google Shape;9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9550" y="105625"/>
            <a:ext cx="2358338" cy="535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180041"/>
            <a:ext cx="8839201" cy="36369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62"/>
          <p:cNvSpPr txBox="1"/>
          <p:nvPr/>
        </p:nvSpPr>
        <p:spPr>
          <a:xfrm>
            <a:off x="284800" y="445025"/>
            <a:ext cx="4743600" cy="6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9D2235"/>
                </a:solidFill>
              </a:rPr>
              <a:t>End-to-End Detection Pipelines</a:t>
            </a:r>
            <a:endParaRPr sz="2500">
              <a:solidFill>
                <a:srgbClr val="9D2235"/>
              </a:solidFill>
            </a:endParaRPr>
          </a:p>
        </p:txBody>
      </p:sp>
      <p:pic>
        <p:nvPicPr>
          <p:cNvPr id="512" name="Google Shape;512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12100" y="976282"/>
            <a:ext cx="4794776" cy="39501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13" name="Google Shape;513;p62"/>
          <p:cNvCxnSpPr/>
          <p:nvPr/>
        </p:nvCxnSpPr>
        <p:spPr>
          <a:xfrm>
            <a:off x="563050" y="1059725"/>
            <a:ext cx="3704400" cy="31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514" name="Google Shape;514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46775" y="0"/>
            <a:ext cx="3197225" cy="725500"/>
          </a:xfrm>
          <a:prstGeom prst="rect">
            <a:avLst/>
          </a:prstGeom>
          <a:noFill/>
          <a:ln>
            <a:noFill/>
          </a:ln>
        </p:spPr>
      </p:pic>
      <p:sp>
        <p:nvSpPr>
          <p:cNvPr id="515" name="Google Shape;515;p62"/>
          <p:cNvSpPr txBox="1"/>
          <p:nvPr/>
        </p:nvSpPr>
        <p:spPr>
          <a:xfrm>
            <a:off x="185475" y="4304325"/>
            <a:ext cx="3197100" cy="4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https://www.researchgate.net/figure/Comparison-between-End-to-End-and-modular-pipelines-End-to-End-is-a-single-pipeline-that_fig3_372248430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63"/>
          <p:cNvSpPr txBox="1"/>
          <p:nvPr/>
        </p:nvSpPr>
        <p:spPr>
          <a:xfrm>
            <a:off x="273725" y="445025"/>
            <a:ext cx="8688000" cy="6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9D2235"/>
                </a:solidFill>
              </a:rPr>
              <a:t>Detection as structured prediction</a:t>
            </a:r>
            <a:endParaRPr sz="2500">
              <a:solidFill>
                <a:srgbClr val="9D2235"/>
              </a:solidFill>
            </a:endParaRPr>
          </a:p>
        </p:txBody>
      </p:sp>
      <p:sp>
        <p:nvSpPr>
          <p:cNvPr id="521" name="Google Shape;521;p63"/>
          <p:cNvSpPr txBox="1"/>
          <p:nvPr/>
        </p:nvSpPr>
        <p:spPr>
          <a:xfrm>
            <a:off x="-75271" y="1760100"/>
            <a:ext cx="5768700" cy="205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6195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❏"/>
            </a:pPr>
            <a:r>
              <a:rPr lang="en" sz="2100">
                <a:solidFill>
                  <a:schemeClr val="dk1"/>
                </a:solidFill>
              </a:rPr>
              <a:t>Shift from complex multi-stage pipelines →</a:t>
            </a:r>
            <a:endParaRPr sz="21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</a:rPr>
              <a:t>direct set prediction = </a:t>
            </a:r>
            <a:endParaRPr sz="21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</a:rPr>
              <a:t>fundamental rethinking of object detection.</a:t>
            </a:r>
            <a:endParaRPr sz="2100">
              <a:solidFill>
                <a:schemeClr val="dk1"/>
              </a:solidFill>
            </a:endParaRPr>
          </a:p>
        </p:txBody>
      </p:sp>
      <p:sp>
        <p:nvSpPr>
          <p:cNvPr id="522" name="Google Shape;522;p63"/>
          <p:cNvSpPr/>
          <p:nvPr/>
        </p:nvSpPr>
        <p:spPr>
          <a:xfrm>
            <a:off x="5574875" y="1996075"/>
            <a:ext cx="1512300" cy="753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EB Garamond"/>
                <a:ea typeface="EB Garamond"/>
                <a:cs typeface="EB Garamond"/>
                <a:sym typeface="EB Garamond"/>
              </a:rPr>
              <a:t>Simpler</a:t>
            </a:r>
            <a:endParaRPr sz="2200"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523" name="Google Shape;523;p63"/>
          <p:cNvSpPr/>
          <p:nvPr/>
        </p:nvSpPr>
        <p:spPr>
          <a:xfrm>
            <a:off x="7631698" y="1996075"/>
            <a:ext cx="1512300" cy="753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EB Garamond"/>
                <a:ea typeface="EB Garamond"/>
                <a:cs typeface="EB Garamond"/>
                <a:sym typeface="EB Garamond"/>
              </a:rPr>
              <a:t>Faster</a:t>
            </a:r>
            <a:endParaRPr sz="2200"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524" name="Google Shape;524;p63"/>
          <p:cNvSpPr/>
          <p:nvPr/>
        </p:nvSpPr>
        <p:spPr>
          <a:xfrm>
            <a:off x="6446984" y="3066600"/>
            <a:ext cx="1824900" cy="753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EB Garamond"/>
                <a:ea typeface="EB Garamond"/>
                <a:cs typeface="EB Garamond"/>
                <a:sym typeface="EB Garamond"/>
              </a:rPr>
              <a:t>More Effective</a:t>
            </a:r>
            <a:endParaRPr sz="2200">
              <a:latin typeface="EB Garamond"/>
              <a:ea typeface="EB Garamond"/>
              <a:cs typeface="EB Garamond"/>
              <a:sym typeface="EB Garamond"/>
            </a:endParaRPr>
          </a:p>
        </p:txBody>
      </p:sp>
      <p:cxnSp>
        <p:nvCxnSpPr>
          <p:cNvPr id="525" name="Google Shape;525;p63"/>
          <p:cNvCxnSpPr>
            <a:stCxn id="522" idx="2"/>
            <a:endCxn id="524" idx="0"/>
          </p:cNvCxnSpPr>
          <p:nvPr/>
        </p:nvCxnSpPr>
        <p:spPr>
          <a:xfrm>
            <a:off x="6331025" y="2749075"/>
            <a:ext cx="1028400" cy="3174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26" name="Google Shape;526;p63"/>
          <p:cNvCxnSpPr>
            <a:stCxn id="522" idx="3"/>
            <a:endCxn id="523" idx="1"/>
          </p:cNvCxnSpPr>
          <p:nvPr/>
        </p:nvCxnSpPr>
        <p:spPr>
          <a:xfrm>
            <a:off x="7087175" y="2372575"/>
            <a:ext cx="5445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27" name="Google Shape;527;p63"/>
          <p:cNvCxnSpPr>
            <a:stCxn id="523" idx="2"/>
            <a:endCxn id="524" idx="0"/>
          </p:cNvCxnSpPr>
          <p:nvPr/>
        </p:nvCxnSpPr>
        <p:spPr>
          <a:xfrm flipH="1">
            <a:off x="7359448" y="2749075"/>
            <a:ext cx="1028400" cy="3174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28" name="Google Shape;528;p63"/>
          <p:cNvCxnSpPr/>
          <p:nvPr/>
        </p:nvCxnSpPr>
        <p:spPr>
          <a:xfrm flipH="1" rot="10800000">
            <a:off x="509212" y="1059730"/>
            <a:ext cx="4030500" cy="21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529" name="Google Shape;529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6775" y="0"/>
            <a:ext cx="3197225" cy="72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64"/>
          <p:cNvSpPr txBox="1"/>
          <p:nvPr>
            <p:ph type="title"/>
          </p:nvPr>
        </p:nvSpPr>
        <p:spPr>
          <a:xfrm>
            <a:off x="1816125" y="2060575"/>
            <a:ext cx="5281800" cy="215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/>
              <a:t>Attaching Segmentation </a:t>
            </a:r>
            <a:endParaRPr b="1" sz="3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/>
              <a:t>heads to </a:t>
            </a:r>
            <a:endParaRPr b="1" sz="3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/>
              <a:t>ViT models</a:t>
            </a:r>
            <a:endParaRPr b="1" sz="3000"/>
          </a:p>
        </p:txBody>
      </p:sp>
      <p:cxnSp>
        <p:nvCxnSpPr>
          <p:cNvPr id="535" name="Google Shape;535;p64"/>
          <p:cNvCxnSpPr/>
          <p:nvPr/>
        </p:nvCxnSpPr>
        <p:spPr>
          <a:xfrm flipH="1" rot="10800000">
            <a:off x="0" y="954425"/>
            <a:ext cx="9154500" cy="31800"/>
          </a:xfrm>
          <a:prstGeom prst="straightConnector1">
            <a:avLst/>
          </a:prstGeom>
          <a:noFill/>
          <a:ln cap="flat" cmpd="sng" w="228600">
            <a:solidFill>
              <a:srgbClr val="9D2235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536" name="Google Shape;536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6775" y="93650"/>
            <a:ext cx="3197225" cy="72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65"/>
          <p:cNvSpPr txBox="1"/>
          <p:nvPr>
            <p:ph type="title"/>
          </p:nvPr>
        </p:nvSpPr>
        <p:spPr>
          <a:xfrm>
            <a:off x="311700" y="445025"/>
            <a:ext cx="5022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D2235"/>
                </a:solidFill>
              </a:rPr>
              <a:t>Motivation</a:t>
            </a:r>
            <a:endParaRPr>
              <a:solidFill>
                <a:srgbClr val="9D2235"/>
              </a:solidFill>
            </a:endParaRPr>
          </a:p>
        </p:txBody>
      </p:sp>
      <p:sp>
        <p:nvSpPr>
          <p:cNvPr id="542" name="Google Shape;542;p65"/>
          <p:cNvSpPr txBox="1"/>
          <p:nvPr>
            <p:ph idx="1" type="body"/>
          </p:nvPr>
        </p:nvSpPr>
        <p:spPr>
          <a:xfrm>
            <a:off x="54900" y="1152475"/>
            <a:ext cx="5374500" cy="394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D2235"/>
                </a:solidFill>
              </a:rPr>
              <a:t>Why segmentation with ViT?</a:t>
            </a:r>
            <a:endParaRPr b="1">
              <a:solidFill>
                <a:srgbClr val="9D2235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What is Segmentation vs Detection(Bounding Boxes)</a:t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</a:rPr>
              <a:t>Bounding boxes:</a:t>
            </a:r>
            <a:endParaRPr sz="1400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>
                <a:solidFill>
                  <a:schemeClr val="dk1"/>
                </a:solidFill>
              </a:rPr>
              <a:t>Predict a rectangular box + class label</a:t>
            </a:r>
            <a:endParaRPr sz="1400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>
                <a:solidFill>
                  <a:schemeClr val="dk1"/>
                </a:solidFill>
              </a:rPr>
              <a:t>Coarse object localization</a:t>
            </a:r>
            <a:endParaRPr sz="1400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>
                <a:solidFill>
                  <a:schemeClr val="dk1"/>
                </a:solidFill>
              </a:rPr>
              <a:t>Does not give pixel-level shape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</a:rPr>
              <a:t>Segmentation:</a:t>
            </a:r>
            <a:endParaRPr sz="1400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>
                <a:solidFill>
                  <a:schemeClr val="dk1"/>
                </a:solidFill>
              </a:rPr>
              <a:t>Assigns a label to each pixel</a:t>
            </a:r>
            <a:endParaRPr sz="1400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>
                <a:solidFill>
                  <a:schemeClr val="dk1"/>
                </a:solidFill>
              </a:rPr>
              <a:t>Produces exact  object boundaries</a:t>
            </a:r>
            <a:endParaRPr sz="1400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>
                <a:solidFill>
                  <a:schemeClr val="dk1"/>
                </a:solidFill>
              </a:rPr>
              <a:t>Needed for fine-grained understanding</a:t>
            </a:r>
            <a:endParaRPr sz="1400">
              <a:solidFill>
                <a:schemeClr val="dk1"/>
              </a:solidFill>
            </a:endParaRPr>
          </a:p>
        </p:txBody>
      </p:sp>
      <p:pic>
        <p:nvPicPr>
          <p:cNvPr id="543" name="Google Shape;543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9550" y="105625"/>
            <a:ext cx="3144450" cy="713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4" name="Google Shape;544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29400" y="2460350"/>
            <a:ext cx="3409801" cy="2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545" name="Google Shape;545;p65"/>
          <p:cNvSpPr txBox="1"/>
          <p:nvPr/>
        </p:nvSpPr>
        <p:spPr>
          <a:xfrm>
            <a:off x="5334300" y="4643100"/>
            <a:ext cx="3809700" cy="5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</a:rPr>
              <a:t>https://www.researchgate.net/figure/Bounding-box-vs-instance-segmentation-on-players-and-ball-objects-4_fig1_340983355</a:t>
            </a:r>
            <a:endParaRPr sz="9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66"/>
          <p:cNvSpPr txBox="1"/>
          <p:nvPr>
            <p:ph type="title"/>
          </p:nvPr>
        </p:nvSpPr>
        <p:spPr>
          <a:xfrm>
            <a:off x="311700" y="445025"/>
            <a:ext cx="5349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b="1" lang="en" sz="1800">
                <a:solidFill>
                  <a:srgbClr val="9D2235"/>
                </a:solidFill>
              </a:rPr>
              <a:t>Why Segmentation over Bounding boxes</a:t>
            </a:r>
            <a:endParaRPr b="1" sz="1800">
              <a:solidFill>
                <a:srgbClr val="9D2235"/>
              </a:solidFill>
            </a:endParaRPr>
          </a:p>
        </p:txBody>
      </p:sp>
      <p:sp>
        <p:nvSpPr>
          <p:cNvPr id="551" name="Google Shape;551;p66"/>
          <p:cNvSpPr txBox="1"/>
          <p:nvPr>
            <p:ph idx="1" type="body"/>
          </p:nvPr>
        </p:nvSpPr>
        <p:spPr>
          <a:xfrm>
            <a:off x="425100" y="1279463"/>
            <a:ext cx="3270000" cy="41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Medical Imaging</a:t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552" name="Google Shape;552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9550" y="105625"/>
            <a:ext cx="3144450" cy="713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4900" y="1955800"/>
            <a:ext cx="3383597" cy="1708725"/>
          </a:xfrm>
          <a:prstGeom prst="rect">
            <a:avLst/>
          </a:prstGeom>
          <a:noFill/>
          <a:ln>
            <a:noFill/>
          </a:ln>
        </p:spPr>
      </p:pic>
      <p:sp>
        <p:nvSpPr>
          <p:cNvPr id="554" name="Google Shape;554;p66"/>
          <p:cNvSpPr txBox="1"/>
          <p:nvPr/>
        </p:nvSpPr>
        <p:spPr>
          <a:xfrm>
            <a:off x="311700" y="3993825"/>
            <a:ext cx="3270000" cy="4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https://medium.com/@nandinilreddy/medsam-e71f661b62dd</a:t>
            </a:r>
            <a:endParaRPr sz="1000">
              <a:solidFill>
                <a:schemeClr val="dk2"/>
              </a:solidFill>
            </a:endParaRPr>
          </a:p>
        </p:txBody>
      </p:sp>
      <p:sp>
        <p:nvSpPr>
          <p:cNvPr id="555" name="Google Shape;555;p66"/>
          <p:cNvSpPr txBox="1"/>
          <p:nvPr>
            <p:ph idx="1" type="body"/>
          </p:nvPr>
        </p:nvSpPr>
        <p:spPr>
          <a:xfrm>
            <a:off x="4698525" y="1224475"/>
            <a:ext cx="3270000" cy="41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Autonomous Driving</a:t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556" name="Google Shape;556;p6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42823" y="2010125"/>
            <a:ext cx="2611624" cy="1600050"/>
          </a:xfrm>
          <a:prstGeom prst="rect">
            <a:avLst/>
          </a:prstGeom>
          <a:noFill/>
          <a:ln>
            <a:noFill/>
          </a:ln>
        </p:spPr>
      </p:pic>
      <p:sp>
        <p:nvSpPr>
          <p:cNvPr id="557" name="Google Shape;557;p66"/>
          <p:cNvSpPr txBox="1"/>
          <p:nvPr/>
        </p:nvSpPr>
        <p:spPr>
          <a:xfrm>
            <a:off x="4842825" y="3888550"/>
            <a:ext cx="3270000" cy="4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https://blogs.nvidia.com/blog/drive-labs-panoptic-segmentation/</a:t>
            </a:r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67"/>
          <p:cNvSpPr txBox="1"/>
          <p:nvPr>
            <p:ph type="title"/>
          </p:nvPr>
        </p:nvSpPr>
        <p:spPr>
          <a:xfrm>
            <a:off x="311700" y="445025"/>
            <a:ext cx="5349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b="1" lang="en" sz="1800">
                <a:solidFill>
                  <a:srgbClr val="9D2235"/>
                </a:solidFill>
              </a:rPr>
              <a:t>Why Segmentation over Bounding boxes</a:t>
            </a:r>
            <a:endParaRPr b="1" sz="1800">
              <a:solidFill>
                <a:srgbClr val="9D2235"/>
              </a:solidFill>
            </a:endParaRPr>
          </a:p>
        </p:txBody>
      </p:sp>
      <p:sp>
        <p:nvSpPr>
          <p:cNvPr id="563" name="Google Shape;563;p67"/>
          <p:cNvSpPr txBox="1"/>
          <p:nvPr>
            <p:ph idx="1" type="body"/>
          </p:nvPr>
        </p:nvSpPr>
        <p:spPr>
          <a:xfrm>
            <a:off x="425100" y="1279463"/>
            <a:ext cx="3270000" cy="41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275"/>
              <a:buNone/>
            </a:pPr>
            <a:r>
              <a:rPr lang="en">
                <a:solidFill>
                  <a:schemeClr val="dk1"/>
                </a:solidFill>
              </a:rPr>
              <a:t>Robotics Manipulation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564" name="Google Shape;564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9550" y="105625"/>
            <a:ext cx="3144450" cy="713525"/>
          </a:xfrm>
          <a:prstGeom prst="rect">
            <a:avLst/>
          </a:prstGeom>
          <a:noFill/>
          <a:ln>
            <a:noFill/>
          </a:ln>
        </p:spPr>
      </p:pic>
      <p:sp>
        <p:nvSpPr>
          <p:cNvPr id="565" name="Google Shape;565;p67"/>
          <p:cNvSpPr txBox="1"/>
          <p:nvPr/>
        </p:nvSpPr>
        <p:spPr>
          <a:xfrm>
            <a:off x="311700" y="3993825"/>
            <a:ext cx="32700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dk2"/>
                </a:solidFill>
              </a:rPr>
              <a:t>https://keymakr.com/blog/semantic-segmentation-vs-object-detection-understanding-the-differences/</a:t>
            </a:r>
            <a:endParaRPr sz="10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2"/>
              </a:solidFill>
            </a:endParaRPr>
          </a:p>
        </p:txBody>
      </p:sp>
      <p:sp>
        <p:nvSpPr>
          <p:cNvPr id="566" name="Google Shape;566;p67"/>
          <p:cNvSpPr txBox="1"/>
          <p:nvPr>
            <p:ph idx="1" type="body"/>
          </p:nvPr>
        </p:nvSpPr>
        <p:spPr>
          <a:xfrm>
            <a:off x="4698525" y="1224475"/>
            <a:ext cx="3270000" cy="41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Image Editing</a:t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67" name="Google Shape;567;p67"/>
          <p:cNvSpPr txBox="1"/>
          <p:nvPr/>
        </p:nvSpPr>
        <p:spPr>
          <a:xfrm>
            <a:off x="4842825" y="3981225"/>
            <a:ext cx="32700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https://www.geeksforgeeks.org/computer-vision/image-segmentation-techniques-and-applications/</a:t>
            </a:r>
            <a:endParaRPr sz="1000">
              <a:solidFill>
                <a:schemeClr val="dk2"/>
              </a:solidFill>
            </a:endParaRPr>
          </a:p>
        </p:txBody>
      </p:sp>
      <p:pic>
        <p:nvPicPr>
          <p:cNvPr id="568" name="Google Shape;568;p6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5100" y="1846463"/>
            <a:ext cx="3546600" cy="1994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p6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42600" y="1900725"/>
            <a:ext cx="3856200" cy="192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68"/>
          <p:cNvSpPr txBox="1"/>
          <p:nvPr>
            <p:ph type="title"/>
          </p:nvPr>
        </p:nvSpPr>
        <p:spPr>
          <a:xfrm>
            <a:off x="54900" y="169050"/>
            <a:ext cx="5279400" cy="84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D2235"/>
                </a:solidFill>
              </a:rPr>
              <a:t>Why global context matters for Segmentation</a:t>
            </a:r>
            <a:endParaRPr>
              <a:solidFill>
                <a:srgbClr val="9D2235"/>
              </a:solidFill>
            </a:endParaRPr>
          </a:p>
        </p:txBody>
      </p:sp>
      <p:pic>
        <p:nvPicPr>
          <p:cNvPr id="575" name="Google Shape;575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9550" y="105625"/>
            <a:ext cx="3144450" cy="713525"/>
          </a:xfrm>
          <a:prstGeom prst="rect">
            <a:avLst/>
          </a:prstGeom>
          <a:noFill/>
          <a:ln>
            <a:noFill/>
          </a:ln>
        </p:spPr>
      </p:pic>
      <p:sp>
        <p:nvSpPr>
          <p:cNvPr id="576" name="Google Shape;576;p68"/>
          <p:cNvSpPr txBox="1"/>
          <p:nvPr/>
        </p:nvSpPr>
        <p:spPr>
          <a:xfrm>
            <a:off x="54900" y="1385350"/>
            <a:ext cx="8842500" cy="8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Why Global Context   ⇒   Better Segmentation</a:t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Scenario                                 CNN fails because …                   ViT succeeds because …..</a:t>
            </a:r>
            <a:endParaRPr b="1" sz="1600">
              <a:solidFill>
                <a:schemeClr val="dk1"/>
              </a:solidFill>
            </a:endParaRPr>
          </a:p>
        </p:txBody>
      </p:sp>
      <p:sp>
        <p:nvSpPr>
          <p:cNvPr id="577" name="Google Shape;577;p68"/>
          <p:cNvSpPr txBox="1"/>
          <p:nvPr/>
        </p:nvSpPr>
        <p:spPr>
          <a:xfrm>
            <a:off x="0" y="2477975"/>
            <a:ext cx="2589300" cy="26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Large Objects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Occlusion</a:t>
            </a:r>
            <a:endParaRPr sz="16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Context-dependent labelling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578" name="Google Shape;578;p68"/>
          <p:cNvSpPr txBox="1"/>
          <p:nvPr/>
        </p:nvSpPr>
        <p:spPr>
          <a:xfrm>
            <a:off x="2865350" y="2477850"/>
            <a:ext cx="3042900" cy="26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Never sees whole object at once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Sees fragments, can’t fill in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“Water” vs “Swimming Pool” needs surrounding cues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579" name="Google Shape;579;p68"/>
          <p:cNvSpPr txBox="1"/>
          <p:nvPr/>
        </p:nvSpPr>
        <p:spPr>
          <a:xfrm>
            <a:off x="6101225" y="2477975"/>
            <a:ext cx="3042900" cy="26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 sz="1600">
                <a:solidFill>
                  <a:schemeClr val="dk1"/>
                </a:solidFill>
                <a:highlight>
                  <a:schemeClr val="lt1"/>
                </a:highlight>
              </a:rPr>
              <a:t>Sees entire object in one pass</a:t>
            </a:r>
            <a:endParaRPr sz="160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  <a:highlight>
                  <a:schemeClr val="lt1"/>
                </a:highlight>
              </a:rPr>
              <a:t>Uses distant context to infer hidden parts</a:t>
            </a:r>
            <a:endParaRPr sz="1600">
              <a:solidFill>
                <a:schemeClr val="dk1"/>
              </a:solidFill>
              <a:highlight>
                <a:schemeClr val="lt1"/>
              </a:highlight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  <a:highlight>
                  <a:schemeClr val="lt1"/>
                </a:highlight>
              </a:rPr>
              <a:t>Understands scene from global view</a:t>
            </a:r>
            <a:endParaRPr sz="1600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69"/>
          <p:cNvSpPr txBox="1"/>
          <p:nvPr>
            <p:ph type="title"/>
          </p:nvPr>
        </p:nvSpPr>
        <p:spPr>
          <a:xfrm>
            <a:off x="0" y="176041"/>
            <a:ext cx="5279400" cy="86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D2235"/>
                </a:solidFill>
              </a:rPr>
              <a:t>Types of segmentation</a:t>
            </a:r>
            <a:endParaRPr b="1">
              <a:solidFill>
                <a:srgbClr val="9D2235"/>
              </a:solidFill>
            </a:endParaRPr>
          </a:p>
          <a:p>
            <a:pPr indent="-33147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D2235"/>
              </a:buClr>
              <a:buSzPct val="100000"/>
              <a:buAutoNum type="arabicParenR"/>
            </a:pPr>
            <a:r>
              <a:rPr b="1" lang="en" sz="1800">
                <a:solidFill>
                  <a:srgbClr val="9D2235"/>
                </a:solidFill>
              </a:rPr>
              <a:t>Semantic Segmentation</a:t>
            </a:r>
            <a:endParaRPr b="1">
              <a:solidFill>
                <a:srgbClr val="9D2235"/>
              </a:solidFill>
            </a:endParaRPr>
          </a:p>
        </p:txBody>
      </p:sp>
      <p:sp>
        <p:nvSpPr>
          <p:cNvPr id="585" name="Google Shape;585;p69"/>
          <p:cNvSpPr txBox="1"/>
          <p:nvPr>
            <p:ph idx="1" type="body"/>
          </p:nvPr>
        </p:nvSpPr>
        <p:spPr>
          <a:xfrm>
            <a:off x="0" y="1170135"/>
            <a:ext cx="5279400" cy="17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Goal: </a:t>
            </a:r>
            <a:r>
              <a:rPr lang="en" sz="1600">
                <a:solidFill>
                  <a:schemeClr val="dk1"/>
                </a:solidFill>
              </a:rPr>
              <a:t>assign labels to every pixel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Key idea:</a:t>
            </a:r>
            <a:endParaRPr b="1"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All objects of the same class share one label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Does not distinguish between different instances.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</p:txBody>
      </p:sp>
      <p:pic>
        <p:nvPicPr>
          <p:cNvPr id="586" name="Google Shape;586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9550" y="105625"/>
            <a:ext cx="2358338" cy="535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87" name="Google Shape;587;p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19363" y="1170091"/>
            <a:ext cx="2682674" cy="2089332"/>
          </a:xfrm>
          <a:prstGeom prst="rect">
            <a:avLst/>
          </a:prstGeom>
          <a:noFill/>
          <a:ln>
            <a:noFill/>
          </a:ln>
        </p:spPr>
      </p:pic>
      <p:sp>
        <p:nvSpPr>
          <p:cNvPr id="588" name="Google Shape;588;p69"/>
          <p:cNvSpPr txBox="1"/>
          <p:nvPr/>
        </p:nvSpPr>
        <p:spPr>
          <a:xfrm>
            <a:off x="5279400" y="3636698"/>
            <a:ext cx="3864600" cy="86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https://towardsai.net/p/l/machine-learning-7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589" name="Google Shape;589;p69"/>
          <p:cNvSpPr txBox="1"/>
          <p:nvPr/>
        </p:nvSpPr>
        <p:spPr>
          <a:xfrm>
            <a:off x="26450" y="3119445"/>
            <a:ext cx="5279400" cy="18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Example:</a:t>
            </a:r>
            <a:endParaRPr b="1"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All cars → class “car”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Cannot tell car #1 vs car #2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Applications:</a:t>
            </a:r>
            <a:r>
              <a:rPr lang="en" sz="1600">
                <a:solidFill>
                  <a:schemeClr val="dk1"/>
                </a:solidFill>
              </a:rPr>
              <a:t> Road scene understanding, Medical Imaging, Satellite imagery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70"/>
          <p:cNvSpPr txBox="1"/>
          <p:nvPr>
            <p:ph type="title"/>
          </p:nvPr>
        </p:nvSpPr>
        <p:spPr>
          <a:xfrm>
            <a:off x="0" y="176041"/>
            <a:ext cx="5279400" cy="86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D2235"/>
                </a:solidFill>
              </a:rPr>
              <a:t>Types of segmentation</a:t>
            </a:r>
            <a:endParaRPr b="1">
              <a:solidFill>
                <a:srgbClr val="9D2235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800">
                <a:solidFill>
                  <a:srgbClr val="9D2235"/>
                </a:solidFill>
              </a:rPr>
              <a:t>2)  Instance Segmentation</a:t>
            </a:r>
            <a:endParaRPr b="1">
              <a:solidFill>
                <a:srgbClr val="9D2235"/>
              </a:solidFill>
            </a:endParaRPr>
          </a:p>
        </p:txBody>
      </p:sp>
      <p:sp>
        <p:nvSpPr>
          <p:cNvPr id="595" name="Google Shape;595;p70"/>
          <p:cNvSpPr txBox="1"/>
          <p:nvPr>
            <p:ph idx="1" type="body"/>
          </p:nvPr>
        </p:nvSpPr>
        <p:spPr>
          <a:xfrm>
            <a:off x="0" y="1170135"/>
            <a:ext cx="4908000" cy="17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Goal: </a:t>
            </a:r>
            <a:r>
              <a:rPr lang="en" sz="1600">
                <a:solidFill>
                  <a:schemeClr val="dk1"/>
                </a:solidFill>
              </a:rPr>
              <a:t>Detect and segment each individual object instance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Key idea:</a:t>
            </a:r>
            <a:endParaRPr b="1"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distinguishes </a:t>
            </a:r>
            <a:r>
              <a:rPr b="1" lang="en" sz="1600">
                <a:solidFill>
                  <a:schemeClr val="dk1"/>
                </a:solidFill>
              </a:rPr>
              <a:t>object identity</a:t>
            </a:r>
            <a:r>
              <a:rPr lang="en" sz="1600">
                <a:solidFill>
                  <a:schemeClr val="dk1"/>
                </a:solidFill>
              </a:rPr>
              <a:t> not just classes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</p:txBody>
      </p:sp>
      <p:pic>
        <p:nvPicPr>
          <p:cNvPr id="596" name="Google Shape;596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9550" y="105625"/>
            <a:ext cx="2358338" cy="535144"/>
          </a:xfrm>
          <a:prstGeom prst="rect">
            <a:avLst/>
          </a:prstGeom>
          <a:noFill/>
          <a:ln>
            <a:noFill/>
          </a:ln>
        </p:spPr>
      </p:pic>
      <p:sp>
        <p:nvSpPr>
          <p:cNvPr id="597" name="Google Shape;597;p70"/>
          <p:cNvSpPr txBox="1"/>
          <p:nvPr/>
        </p:nvSpPr>
        <p:spPr>
          <a:xfrm>
            <a:off x="5006350" y="3465540"/>
            <a:ext cx="34737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https://blog.roboflow.com/instance-segmentation/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98" name="Google Shape;598;p70"/>
          <p:cNvSpPr txBox="1"/>
          <p:nvPr/>
        </p:nvSpPr>
        <p:spPr>
          <a:xfrm>
            <a:off x="26450" y="3119445"/>
            <a:ext cx="4908000" cy="18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Example:</a:t>
            </a:r>
            <a:endParaRPr b="1"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Chair #1 → separate mask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Chair #2 → separate mask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Applications</a:t>
            </a:r>
            <a:r>
              <a:rPr lang="en" sz="1600">
                <a:solidFill>
                  <a:schemeClr val="dk1"/>
                </a:solidFill>
              </a:rPr>
              <a:t>: Robotics grasping, Counting objects, Autonomous driving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</p:txBody>
      </p:sp>
      <p:pic>
        <p:nvPicPr>
          <p:cNvPr id="599" name="Google Shape;599;p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6350" y="2078550"/>
            <a:ext cx="3478140" cy="10409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71"/>
          <p:cNvSpPr txBox="1"/>
          <p:nvPr>
            <p:ph type="title"/>
          </p:nvPr>
        </p:nvSpPr>
        <p:spPr>
          <a:xfrm>
            <a:off x="0" y="176041"/>
            <a:ext cx="5279400" cy="86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D2235"/>
                </a:solidFill>
              </a:rPr>
              <a:t>Types of segmentation</a:t>
            </a:r>
            <a:endParaRPr b="1">
              <a:solidFill>
                <a:srgbClr val="9D2235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9D2235"/>
                </a:solidFill>
              </a:rPr>
              <a:t>3) Panoptic Segmentation</a:t>
            </a:r>
            <a:endParaRPr b="1">
              <a:solidFill>
                <a:srgbClr val="9D2235"/>
              </a:solidFill>
            </a:endParaRPr>
          </a:p>
        </p:txBody>
      </p:sp>
      <p:sp>
        <p:nvSpPr>
          <p:cNvPr id="605" name="Google Shape;605;p71"/>
          <p:cNvSpPr txBox="1"/>
          <p:nvPr>
            <p:ph idx="1" type="body"/>
          </p:nvPr>
        </p:nvSpPr>
        <p:spPr>
          <a:xfrm>
            <a:off x="0" y="1040040"/>
            <a:ext cx="5006400" cy="229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Goal: </a:t>
            </a:r>
            <a:r>
              <a:rPr lang="en" sz="1600">
                <a:solidFill>
                  <a:schemeClr val="dk1"/>
                </a:solidFill>
              </a:rPr>
              <a:t>Complete scene understanding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Key idea:</a:t>
            </a:r>
            <a:endParaRPr b="1"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Unifies semantic + instance segmentation.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Two types of regions: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Things - countable objects like (cars, chairs)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Regions - amorphous regions (sky, road, grass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</p:txBody>
      </p:sp>
      <p:pic>
        <p:nvPicPr>
          <p:cNvPr id="606" name="Google Shape;606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9550" y="105625"/>
            <a:ext cx="2358338" cy="535144"/>
          </a:xfrm>
          <a:prstGeom prst="rect">
            <a:avLst/>
          </a:prstGeom>
          <a:noFill/>
          <a:ln>
            <a:noFill/>
          </a:ln>
        </p:spPr>
      </p:pic>
      <p:sp>
        <p:nvSpPr>
          <p:cNvPr id="607" name="Google Shape;607;p71"/>
          <p:cNvSpPr txBox="1"/>
          <p:nvPr/>
        </p:nvSpPr>
        <p:spPr>
          <a:xfrm>
            <a:off x="4849775" y="2437830"/>
            <a:ext cx="42147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https://viso.ai/deep-learning/panoptic-segmentation/</a:t>
            </a:r>
            <a:endParaRPr sz="1000">
              <a:solidFill>
                <a:schemeClr val="dk2"/>
              </a:solidFill>
            </a:endParaRPr>
          </a:p>
        </p:txBody>
      </p:sp>
      <p:sp>
        <p:nvSpPr>
          <p:cNvPr id="608" name="Google Shape;608;p71"/>
          <p:cNvSpPr txBox="1"/>
          <p:nvPr/>
        </p:nvSpPr>
        <p:spPr>
          <a:xfrm>
            <a:off x="0" y="3917201"/>
            <a:ext cx="4572000" cy="11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Used in modern systems (MaskFormer, Mask2Former)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</p:txBody>
      </p:sp>
      <p:pic>
        <p:nvPicPr>
          <p:cNvPr id="609" name="Google Shape;609;p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6400" y="712845"/>
            <a:ext cx="2740117" cy="1705115"/>
          </a:xfrm>
          <a:prstGeom prst="rect">
            <a:avLst/>
          </a:prstGeom>
          <a:noFill/>
          <a:ln>
            <a:noFill/>
          </a:ln>
        </p:spPr>
      </p:pic>
      <p:sp>
        <p:nvSpPr>
          <p:cNvPr id="610" name="Google Shape;610;p71"/>
          <p:cNvSpPr txBox="1"/>
          <p:nvPr/>
        </p:nvSpPr>
        <p:spPr>
          <a:xfrm>
            <a:off x="5146150" y="4798215"/>
            <a:ext cx="39978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</a:rPr>
              <a:t>https://ai.stackexchange.com/questions/40310/what-is-panoptic-segmentation</a:t>
            </a:r>
            <a:endParaRPr sz="800">
              <a:solidFill>
                <a:schemeClr val="dk2"/>
              </a:solidFill>
            </a:endParaRPr>
          </a:p>
        </p:txBody>
      </p:sp>
      <p:pic>
        <p:nvPicPr>
          <p:cNvPr id="611" name="Google Shape;611;p7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06400" y="2855070"/>
            <a:ext cx="2740118" cy="19483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8"/>
          <p:cNvSpPr txBox="1"/>
          <p:nvPr>
            <p:ph type="title"/>
          </p:nvPr>
        </p:nvSpPr>
        <p:spPr>
          <a:xfrm>
            <a:off x="0" y="176041"/>
            <a:ext cx="5279400" cy="86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9D2235"/>
                </a:solidFill>
              </a:rPr>
              <a:t>What is a Backbone?</a:t>
            </a:r>
            <a:endParaRPr b="1">
              <a:solidFill>
                <a:srgbClr val="9D2235"/>
              </a:solidFill>
            </a:endParaRPr>
          </a:p>
        </p:txBody>
      </p:sp>
      <p:pic>
        <p:nvPicPr>
          <p:cNvPr id="97" name="Google Shape;9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9550" y="105625"/>
            <a:ext cx="2358338" cy="53514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8" name="Google Shape;98;p18"/>
          <p:cNvGrpSpPr/>
          <p:nvPr/>
        </p:nvGrpSpPr>
        <p:grpSpPr>
          <a:xfrm>
            <a:off x="1416600" y="1105466"/>
            <a:ext cx="6310798" cy="3798659"/>
            <a:chOff x="1416600" y="1105466"/>
            <a:chExt cx="6310798" cy="3798659"/>
          </a:xfrm>
        </p:grpSpPr>
        <p:pic>
          <p:nvPicPr>
            <p:cNvPr id="99" name="Google Shape;99;p1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416600" y="1105466"/>
              <a:ext cx="6310798" cy="37986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" name="Google Shape;100;p1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716200" y="3464625"/>
              <a:ext cx="101100" cy="926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1" name="Google Shape;101;p18"/>
            <p:cNvSpPr/>
            <p:nvPr/>
          </p:nvSpPr>
          <p:spPr>
            <a:xfrm>
              <a:off x="5716200" y="3774125"/>
              <a:ext cx="101100" cy="108000"/>
            </a:xfrm>
            <a:prstGeom prst="rect">
              <a:avLst/>
            </a:prstGeom>
            <a:solidFill>
              <a:srgbClr val="AFBBE6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72"/>
          <p:cNvSpPr txBox="1"/>
          <p:nvPr>
            <p:ph type="title"/>
          </p:nvPr>
        </p:nvSpPr>
        <p:spPr>
          <a:xfrm>
            <a:off x="212500" y="159277"/>
            <a:ext cx="5449500" cy="85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rgbClr val="9D2235"/>
                </a:solidFill>
              </a:rPr>
              <a:t>Attaching Segmentation heads to Vision Transformers</a:t>
            </a:r>
            <a:endParaRPr b="1" sz="2500">
              <a:solidFill>
                <a:srgbClr val="9D2235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500">
              <a:solidFill>
                <a:srgbClr val="9D2235"/>
              </a:solidFill>
            </a:endParaRPr>
          </a:p>
        </p:txBody>
      </p:sp>
      <p:sp>
        <p:nvSpPr>
          <p:cNvPr id="617" name="Google Shape;617;p72"/>
          <p:cNvSpPr txBox="1"/>
          <p:nvPr>
            <p:ph idx="1" type="body"/>
          </p:nvPr>
        </p:nvSpPr>
        <p:spPr>
          <a:xfrm>
            <a:off x="0" y="1152472"/>
            <a:ext cx="5175300" cy="218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We can’t use plain ViT for segmentation.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Why? Standard ViT:</a:t>
            </a:r>
            <a:endParaRPr b="1"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Input image → splits into patches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Each patch → token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Transformers processes tokens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Output is tokens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Uses CLS tokens for prediction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</p:txBody>
      </p:sp>
      <p:pic>
        <p:nvPicPr>
          <p:cNvPr id="618" name="Google Shape;618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1925" y="302095"/>
            <a:ext cx="2358338" cy="535144"/>
          </a:xfrm>
          <a:prstGeom prst="rect">
            <a:avLst/>
          </a:prstGeom>
          <a:noFill/>
          <a:ln>
            <a:noFill/>
          </a:ln>
        </p:spPr>
      </p:pic>
      <p:sp>
        <p:nvSpPr>
          <p:cNvPr id="619" name="Google Shape;619;p72"/>
          <p:cNvSpPr txBox="1"/>
          <p:nvPr/>
        </p:nvSpPr>
        <p:spPr>
          <a:xfrm>
            <a:off x="0" y="3406140"/>
            <a:ext cx="2925300" cy="17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>
                <a:solidFill>
                  <a:schemeClr val="dk1"/>
                </a:solidFill>
              </a:rPr>
              <a:t>Example:</a:t>
            </a:r>
            <a:endParaRPr b="1"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Image : 224 x 244 pixels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Patch size: 16 x 16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(224 / 16)</a:t>
            </a:r>
            <a:r>
              <a:rPr baseline="30000" lang="en" sz="1600">
                <a:solidFill>
                  <a:schemeClr val="dk1"/>
                </a:solidFill>
              </a:rPr>
              <a:t>2</a:t>
            </a:r>
            <a:r>
              <a:rPr lang="en" sz="1600">
                <a:solidFill>
                  <a:schemeClr val="dk1"/>
                </a:solidFill>
              </a:rPr>
              <a:t> = 14 x 14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196 tokens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620" name="Google Shape;620;p72"/>
          <p:cNvSpPr txBox="1"/>
          <p:nvPr/>
        </p:nvSpPr>
        <p:spPr>
          <a:xfrm>
            <a:off x="3109350" y="3406140"/>
            <a:ext cx="2925300" cy="17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Problem - </a:t>
            </a:r>
            <a:r>
              <a:rPr lang="en" sz="1600">
                <a:solidFill>
                  <a:schemeClr val="dk1"/>
                </a:solidFill>
              </a:rPr>
              <a:t>ViT outputs tokens, this is not a spatial Image anymore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How do we go from tokens back to pixel-level masks?</a:t>
            </a:r>
            <a:endParaRPr sz="1600">
              <a:solidFill>
                <a:schemeClr val="dk1"/>
              </a:solidFill>
            </a:endParaRPr>
          </a:p>
        </p:txBody>
      </p:sp>
      <p:pic>
        <p:nvPicPr>
          <p:cNvPr id="621" name="Google Shape;621;p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13400" y="1011937"/>
            <a:ext cx="2541058" cy="1325161"/>
          </a:xfrm>
          <a:prstGeom prst="rect">
            <a:avLst/>
          </a:prstGeom>
          <a:noFill/>
          <a:ln>
            <a:noFill/>
          </a:ln>
        </p:spPr>
      </p:pic>
      <p:sp>
        <p:nvSpPr>
          <p:cNvPr id="622" name="Google Shape;622;p72"/>
          <p:cNvSpPr txBox="1"/>
          <p:nvPr/>
        </p:nvSpPr>
        <p:spPr>
          <a:xfrm>
            <a:off x="4572000" y="2321595"/>
            <a:ext cx="4320000" cy="5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https://medium.com/@ankitrajsh/image-segmentation-using-vision-transformers-vit-a-deep-dive-with-cityscapes-and-camvid-datasets-fc1ccdca295b</a:t>
            </a:r>
            <a:endParaRPr sz="1000">
              <a:solidFill>
                <a:schemeClr val="dk2"/>
              </a:solidFill>
            </a:endParaRPr>
          </a:p>
        </p:txBody>
      </p:sp>
      <p:pic>
        <p:nvPicPr>
          <p:cNvPr id="623" name="Google Shape;623;p7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18700" y="2719740"/>
            <a:ext cx="2541060" cy="1824383"/>
          </a:xfrm>
          <a:prstGeom prst="rect">
            <a:avLst/>
          </a:prstGeom>
          <a:noFill/>
          <a:ln>
            <a:noFill/>
          </a:ln>
        </p:spPr>
      </p:pic>
      <p:sp>
        <p:nvSpPr>
          <p:cNvPr id="624" name="Google Shape;624;p72"/>
          <p:cNvSpPr txBox="1"/>
          <p:nvPr/>
        </p:nvSpPr>
        <p:spPr>
          <a:xfrm>
            <a:off x="6022113" y="4428630"/>
            <a:ext cx="30000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https://towardsdatascience.com/efficient-image-segmentation-using-pytorch-part-4-6c86da083432/</a:t>
            </a:r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73"/>
          <p:cNvSpPr txBox="1"/>
          <p:nvPr>
            <p:ph type="title"/>
          </p:nvPr>
        </p:nvSpPr>
        <p:spPr>
          <a:xfrm>
            <a:off x="212500" y="159277"/>
            <a:ext cx="5449500" cy="85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rgbClr val="9D2235"/>
                </a:solidFill>
              </a:rPr>
              <a:t>Attaching Segmentation heads to Vision Transformers</a:t>
            </a:r>
            <a:endParaRPr b="1" sz="2500">
              <a:solidFill>
                <a:srgbClr val="9D2235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500">
              <a:solidFill>
                <a:srgbClr val="9D2235"/>
              </a:solidFill>
            </a:endParaRPr>
          </a:p>
        </p:txBody>
      </p:sp>
      <p:sp>
        <p:nvSpPr>
          <p:cNvPr id="630" name="Google Shape;630;p73"/>
          <p:cNvSpPr txBox="1"/>
          <p:nvPr>
            <p:ph idx="1" type="body"/>
          </p:nvPr>
        </p:nvSpPr>
        <p:spPr>
          <a:xfrm>
            <a:off x="0" y="1011875"/>
            <a:ext cx="4733400" cy="170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Segmentation requires:</a:t>
            </a:r>
            <a:endParaRPr b="1"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Per pixel prediction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High resolution spatial output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Structured 2D Masks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9D2235"/>
                </a:solidFill>
              </a:rPr>
              <a:t>From ViT Tokens → Pixel Mask</a:t>
            </a:r>
            <a:endParaRPr b="1" sz="1600">
              <a:solidFill>
                <a:srgbClr val="9D2235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</p:txBody>
      </p:sp>
      <p:pic>
        <p:nvPicPr>
          <p:cNvPr id="631" name="Google Shape;631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1925" y="302095"/>
            <a:ext cx="2358338" cy="535144"/>
          </a:xfrm>
          <a:prstGeom prst="rect">
            <a:avLst/>
          </a:prstGeom>
          <a:noFill/>
          <a:ln>
            <a:noFill/>
          </a:ln>
        </p:spPr>
      </p:pic>
      <p:sp>
        <p:nvSpPr>
          <p:cNvPr id="632" name="Google Shape;632;p73"/>
          <p:cNvSpPr txBox="1"/>
          <p:nvPr/>
        </p:nvSpPr>
        <p:spPr>
          <a:xfrm>
            <a:off x="0" y="2712398"/>
            <a:ext cx="4572000" cy="24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>
                <a:solidFill>
                  <a:schemeClr val="dk1"/>
                </a:solidFill>
              </a:rPr>
              <a:t>Step 1: Remove CLS Token if present</a:t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In classification 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ViT uses a special CLS token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In segmentation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We discard the CLS token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Keep only the patch tokens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633" name="Google Shape;633;p73"/>
          <p:cNvSpPr txBox="1"/>
          <p:nvPr/>
        </p:nvSpPr>
        <p:spPr>
          <a:xfrm>
            <a:off x="4867100" y="4290895"/>
            <a:ext cx="4203900" cy="8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9D2235"/>
                </a:solidFill>
              </a:rPr>
              <a:t>Next</a:t>
            </a:r>
            <a:endParaRPr b="1" sz="1800">
              <a:solidFill>
                <a:srgbClr val="9D2235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9D2235"/>
                </a:solidFill>
              </a:rPr>
              <a:t>Tokens  → Feature Map (Reshape)</a:t>
            </a:r>
            <a:endParaRPr b="1" sz="1800">
              <a:solidFill>
                <a:srgbClr val="9D2235"/>
              </a:solidFill>
            </a:endParaRPr>
          </a:p>
        </p:txBody>
      </p:sp>
      <p:pic>
        <p:nvPicPr>
          <p:cNvPr id="634" name="Google Shape;634;p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33394" y="1645299"/>
            <a:ext cx="3647232" cy="2431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74"/>
          <p:cNvSpPr txBox="1"/>
          <p:nvPr>
            <p:ph type="title"/>
          </p:nvPr>
        </p:nvSpPr>
        <p:spPr>
          <a:xfrm>
            <a:off x="212500" y="159277"/>
            <a:ext cx="5449500" cy="85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rgbClr val="9D2235"/>
                </a:solidFill>
              </a:rPr>
              <a:t>Attaching Segmentation heads to Vision Transformers</a:t>
            </a:r>
            <a:endParaRPr b="1" sz="2500">
              <a:solidFill>
                <a:srgbClr val="9D2235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500">
              <a:solidFill>
                <a:srgbClr val="9D2235"/>
              </a:solidFill>
            </a:endParaRPr>
          </a:p>
        </p:txBody>
      </p:sp>
      <p:sp>
        <p:nvSpPr>
          <p:cNvPr id="640" name="Google Shape;640;p74"/>
          <p:cNvSpPr txBox="1"/>
          <p:nvPr>
            <p:ph idx="1" type="body"/>
          </p:nvPr>
        </p:nvSpPr>
        <p:spPr>
          <a:xfrm>
            <a:off x="0" y="1152472"/>
            <a:ext cx="4733400" cy="218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Step 2:  Tokens → Feature Map</a:t>
            </a:r>
            <a:br>
              <a:rPr b="1" lang="en" sz="1600">
                <a:solidFill>
                  <a:schemeClr val="dk1"/>
                </a:solidFill>
              </a:rPr>
            </a:br>
            <a:r>
              <a:rPr lang="en" sz="1600">
                <a:solidFill>
                  <a:schemeClr val="dk1"/>
                </a:solidFill>
              </a:rPr>
              <a:t>Tokens contain spatial information complicitly because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Token 0 = top left patch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Token 1 next patch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Order is known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So we reshape.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</p:txBody>
      </p:sp>
      <p:pic>
        <p:nvPicPr>
          <p:cNvPr id="641" name="Google Shape;641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1925" y="302095"/>
            <a:ext cx="2358338" cy="535144"/>
          </a:xfrm>
          <a:prstGeom prst="rect">
            <a:avLst/>
          </a:prstGeom>
          <a:noFill/>
          <a:ln>
            <a:noFill/>
          </a:ln>
        </p:spPr>
      </p:pic>
      <p:sp>
        <p:nvSpPr>
          <p:cNvPr id="642" name="Google Shape;642;p74"/>
          <p:cNvSpPr txBox="1"/>
          <p:nvPr/>
        </p:nvSpPr>
        <p:spPr>
          <a:xfrm>
            <a:off x="0" y="4074570"/>
            <a:ext cx="4572000" cy="10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Now we have restored a 2D Grid.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This is a low resolution feature map.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643" name="Google Shape;643;p74"/>
          <p:cNvSpPr txBox="1"/>
          <p:nvPr/>
        </p:nvSpPr>
        <p:spPr>
          <a:xfrm>
            <a:off x="4835988" y="4184460"/>
            <a:ext cx="42039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9D2235"/>
                </a:solidFill>
              </a:rPr>
              <a:t>Next </a:t>
            </a:r>
            <a:endParaRPr b="1" sz="1800">
              <a:solidFill>
                <a:srgbClr val="9D2235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9D2235"/>
                </a:solidFill>
              </a:rPr>
              <a:t>Upsample to pixel Resolution</a:t>
            </a:r>
            <a:endParaRPr b="1" sz="1800">
              <a:solidFill>
                <a:srgbClr val="9D2235"/>
              </a:solidFill>
            </a:endParaRPr>
          </a:p>
        </p:txBody>
      </p:sp>
      <p:pic>
        <p:nvPicPr>
          <p:cNvPr id="644" name="Google Shape;644;p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54974" y="1313865"/>
            <a:ext cx="3783510" cy="25223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75"/>
          <p:cNvSpPr txBox="1"/>
          <p:nvPr>
            <p:ph type="title"/>
          </p:nvPr>
        </p:nvSpPr>
        <p:spPr>
          <a:xfrm>
            <a:off x="212500" y="159277"/>
            <a:ext cx="5449500" cy="85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rgbClr val="9D2235"/>
                </a:solidFill>
              </a:rPr>
              <a:t>Attaching Segmentation heads to Vision Transformers</a:t>
            </a:r>
            <a:endParaRPr b="1" sz="2500">
              <a:solidFill>
                <a:srgbClr val="9D2235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500">
              <a:solidFill>
                <a:srgbClr val="9D2235"/>
              </a:solidFill>
            </a:endParaRPr>
          </a:p>
        </p:txBody>
      </p:sp>
      <p:sp>
        <p:nvSpPr>
          <p:cNvPr id="650" name="Google Shape;650;p75"/>
          <p:cNvSpPr txBox="1"/>
          <p:nvPr>
            <p:ph idx="1" type="body"/>
          </p:nvPr>
        </p:nvSpPr>
        <p:spPr>
          <a:xfrm>
            <a:off x="0" y="997650"/>
            <a:ext cx="4733400" cy="31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Step 3:  Upsample to pixel resolution</a:t>
            </a:r>
            <a:br>
              <a:rPr b="1" lang="en" sz="1600">
                <a:solidFill>
                  <a:schemeClr val="dk1"/>
                </a:solidFill>
              </a:rPr>
            </a:br>
            <a:r>
              <a:rPr lang="en" sz="1600">
                <a:solidFill>
                  <a:schemeClr val="dk1"/>
                </a:solidFill>
              </a:rPr>
              <a:t>We now have a 14 x 14 D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But we need a 224 x 224 x C( class prediction)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So we apply a decoder.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Options:</a:t>
            </a:r>
            <a:endParaRPr sz="1600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>
                <a:solidFill>
                  <a:schemeClr val="dk1"/>
                </a:solidFill>
              </a:rPr>
              <a:t>Transposed convolutions</a:t>
            </a:r>
            <a:endParaRPr sz="1400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>
                <a:solidFill>
                  <a:schemeClr val="dk1"/>
                </a:solidFill>
              </a:rPr>
              <a:t>Bilinear upsampling + conv</a:t>
            </a:r>
            <a:endParaRPr sz="1400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>
                <a:solidFill>
                  <a:schemeClr val="dk1"/>
                </a:solidFill>
              </a:rPr>
              <a:t>FPN-style decoder</a:t>
            </a:r>
            <a:endParaRPr sz="1400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>
                <a:solidFill>
                  <a:schemeClr val="dk1"/>
                </a:solidFill>
              </a:rPr>
              <a:t>Lightweight MLP decoder (SegFormer)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</p:txBody>
      </p:sp>
      <p:pic>
        <p:nvPicPr>
          <p:cNvPr id="651" name="Google Shape;651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1925" y="302095"/>
            <a:ext cx="2358338" cy="535144"/>
          </a:xfrm>
          <a:prstGeom prst="rect">
            <a:avLst/>
          </a:prstGeom>
          <a:noFill/>
          <a:ln>
            <a:noFill/>
          </a:ln>
        </p:spPr>
      </p:pic>
      <p:sp>
        <p:nvSpPr>
          <p:cNvPr id="652" name="Google Shape;652;p75"/>
          <p:cNvSpPr txBox="1"/>
          <p:nvPr/>
        </p:nvSpPr>
        <p:spPr>
          <a:xfrm>
            <a:off x="0" y="4074570"/>
            <a:ext cx="4572000" cy="10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Final output: H × W × C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Each pixel gets a class probability. This is our segmentation mask!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</p:txBody>
      </p:sp>
      <p:pic>
        <p:nvPicPr>
          <p:cNvPr id="653" name="Google Shape;653;p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1" y="1245875"/>
            <a:ext cx="4572000" cy="3047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76"/>
          <p:cNvSpPr txBox="1"/>
          <p:nvPr>
            <p:ph type="title"/>
          </p:nvPr>
        </p:nvSpPr>
        <p:spPr>
          <a:xfrm>
            <a:off x="212500" y="159277"/>
            <a:ext cx="5449500" cy="85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rgbClr val="9D2235"/>
                </a:solidFill>
              </a:rPr>
              <a:t>Attaching Segmentation heads to Vision Transformers</a:t>
            </a:r>
            <a:endParaRPr b="1" sz="2500">
              <a:solidFill>
                <a:srgbClr val="9D2235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500">
              <a:solidFill>
                <a:srgbClr val="9D2235"/>
              </a:solidFill>
            </a:endParaRPr>
          </a:p>
        </p:txBody>
      </p:sp>
      <p:pic>
        <p:nvPicPr>
          <p:cNvPr id="659" name="Google Shape;659;p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1925" y="302095"/>
            <a:ext cx="2358338" cy="535144"/>
          </a:xfrm>
          <a:prstGeom prst="rect">
            <a:avLst/>
          </a:prstGeom>
          <a:noFill/>
          <a:ln>
            <a:noFill/>
          </a:ln>
        </p:spPr>
      </p:pic>
      <p:sp>
        <p:nvSpPr>
          <p:cNvPr id="660" name="Google Shape;660;p76"/>
          <p:cNvSpPr txBox="1"/>
          <p:nvPr/>
        </p:nvSpPr>
        <p:spPr>
          <a:xfrm>
            <a:off x="0" y="1220423"/>
            <a:ext cx="55518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9D2235"/>
                </a:solidFill>
              </a:rPr>
              <a:t>Full Pipeline Summary Diagram</a:t>
            </a:r>
            <a:endParaRPr b="1" sz="1800">
              <a:solidFill>
                <a:srgbClr val="9D2235"/>
              </a:solidFill>
            </a:endParaRPr>
          </a:p>
        </p:txBody>
      </p:sp>
      <p:pic>
        <p:nvPicPr>
          <p:cNvPr id="661" name="Google Shape;661;p7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24750" y="1755563"/>
            <a:ext cx="4733752" cy="31558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5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77"/>
          <p:cNvSpPr txBox="1"/>
          <p:nvPr>
            <p:ph type="title"/>
          </p:nvPr>
        </p:nvSpPr>
        <p:spPr>
          <a:xfrm>
            <a:off x="0" y="159277"/>
            <a:ext cx="5661900" cy="85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rgbClr val="9D2235"/>
                </a:solidFill>
              </a:rPr>
              <a:t>Encoder- Decoder ViT for Semantic Segmentation</a:t>
            </a:r>
            <a:endParaRPr b="1" sz="2500">
              <a:solidFill>
                <a:srgbClr val="9D2235"/>
              </a:solidFill>
            </a:endParaRPr>
          </a:p>
        </p:txBody>
      </p:sp>
      <p:pic>
        <p:nvPicPr>
          <p:cNvPr id="667" name="Google Shape;667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1925" y="302095"/>
            <a:ext cx="2358338" cy="535144"/>
          </a:xfrm>
          <a:prstGeom prst="rect">
            <a:avLst/>
          </a:prstGeom>
          <a:noFill/>
          <a:ln>
            <a:noFill/>
          </a:ln>
        </p:spPr>
      </p:pic>
      <p:sp>
        <p:nvSpPr>
          <p:cNvPr id="668" name="Google Shape;668;p77"/>
          <p:cNvSpPr txBox="1"/>
          <p:nvPr/>
        </p:nvSpPr>
        <p:spPr>
          <a:xfrm>
            <a:off x="0" y="1011950"/>
            <a:ext cx="4726800" cy="41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9D2235"/>
                </a:solidFill>
              </a:rPr>
              <a:t>What we have done so far:</a:t>
            </a:r>
            <a:endParaRPr b="1" sz="1800">
              <a:solidFill>
                <a:srgbClr val="9D2235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ViT outputs patch tokens, not pixels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We reshaped tokens into a feature map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We introduced the idea of attaching a segmentation head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9D2235"/>
                </a:solidFill>
              </a:rPr>
              <a:t>This Section:</a:t>
            </a:r>
            <a:endParaRPr b="1" sz="1600">
              <a:solidFill>
                <a:srgbClr val="9D2235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Concrete implementation of: 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ViT(Encoder) → CNN Decoder → Segmentation Mask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9D2235"/>
                </a:solidFill>
              </a:rPr>
              <a:t>Goal: Semantic Segmentation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Each pixel receives a class score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Output : H X W X C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669" name="Google Shape;669;p77"/>
          <p:cNvSpPr txBox="1"/>
          <p:nvPr/>
        </p:nvSpPr>
        <p:spPr>
          <a:xfrm>
            <a:off x="4726825" y="4126455"/>
            <a:ext cx="43203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</a:rPr>
              <a:t>https://medium.com/@vinodpolinati/u-net-a-deep-dive-into-image-segmentation-05b872642ed1</a:t>
            </a:r>
            <a:endParaRPr sz="1000">
              <a:solidFill>
                <a:schemeClr val="dk1"/>
              </a:solidFill>
            </a:endParaRPr>
          </a:p>
        </p:txBody>
      </p:sp>
      <p:pic>
        <p:nvPicPr>
          <p:cNvPr id="670" name="Google Shape;670;p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89800" y="1929533"/>
            <a:ext cx="4458779" cy="15443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78"/>
          <p:cNvSpPr txBox="1"/>
          <p:nvPr>
            <p:ph type="title"/>
          </p:nvPr>
        </p:nvSpPr>
        <p:spPr>
          <a:xfrm>
            <a:off x="0" y="159277"/>
            <a:ext cx="5661900" cy="85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rgbClr val="9D2235"/>
                </a:solidFill>
              </a:rPr>
              <a:t>Encoder- Decoder ViT for Semantic Segmentation</a:t>
            </a:r>
            <a:endParaRPr b="1" sz="2500">
              <a:solidFill>
                <a:srgbClr val="9D2235"/>
              </a:solidFill>
            </a:endParaRPr>
          </a:p>
        </p:txBody>
      </p:sp>
      <p:pic>
        <p:nvPicPr>
          <p:cNvPr id="676" name="Google Shape;676;p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1925" y="302095"/>
            <a:ext cx="2358338" cy="535144"/>
          </a:xfrm>
          <a:prstGeom prst="rect">
            <a:avLst/>
          </a:prstGeom>
          <a:noFill/>
          <a:ln>
            <a:noFill/>
          </a:ln>
        </p:spPr>
      </p:pic>
      <p:sp>
        <p:nvSpPr>
          <p:cNvPr id="677" name="Google Shape;677;p78"/>
          <p:cNvSpPr txBox="1"/>
          <p:nvPr/>
        </p:nvSpPr>
        <p:spPr>
          <a:xfrm>
            <a:off x="0" y="1011938"/>
            <a:ext cx="4954500" cy="41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9D2235"/>
                </a:solidFill>
              </a:rPr>
              <a:t>Problem formulation: Why Encoder - Decoder?</a:t>
            </a:r>
            <a:endParaRPr b="1" sz="1600">
              <a:solidFill>
                <a:srgbClr val="9D2235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9D2235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Semantic segmentation is formulated as :</a:t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	Dense pixel-wise classification over a fixed set of classes.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Because the task requires:</a:t>
            </a:r>
            <a:endParaRPr b="1"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A prediction at every spatial location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Output aligned with the image grid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Supervision at the pixel level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The model must:</a:t>
            </a:r>
            <a:endParaRPr b="1"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Preserve spatial structure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Restore full image resolution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Produce H×W×C outputs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</a:endParaRPr>
          </a:p>
        </p:txBody>
      </p:sp>
      <p:sp>
        <p:nvSpPr>
          <p:cNvPr id="678" name="Google Shape;678;p78"/>
          <p:cNvSpPr txBox="1"/>
          <p:nvPr/>
        </p:nvSpPr>
        <p:spPr>
          <a:xfrm>
            <a:off x="5071100" y="1129568"/>
            <a:ext cx="4072800" cy="401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This motivates the </a:t>
            </a:r>
            <a:r>
              <a:rPr b="1" lang="en" sz="1600">
                <a:solidFill>
                  <a:schemeClr val="dk1"/>
                </a:solidFill>
              </a:rPr>
              <a:t>Encoder–Decoder design</a:t>
            </a:r>
            <a:r>
              <a:rPr lang="en" sz="1600">
                <a:solidFill>
                  <a:schemeClr val="dk1"/>
                </a:solidFill>
              </a:rPr>
              <a:t>: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b="1" lang="en" sz="1600">
                <a:solidFill>
                  <a:schemeClr val="dk1"/>
                </a:solidFill>
              </a:rPr>
              <a:t>ViT (Encoder)</a:t>
            </a:r>
            <a:r>
              <a:rPr lang="en" sz="1600">
                <a:solidFill>
                  <a:schemeClr val="dk1"/>
                </a:solidFill>
              </a:rPr>
              <a:t> → extracts global semantic features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b="1" lang="en" sz="1600">
                <a:solidFill>
                  <a:schemeClr val="dk1"/>
                </a:solidFill>
              </a:rPr>
              <a:t>CNN Decoder</a:t>
            </a:r>
            <a:r>
              <a:rPr lang="en" sz="1600">
                <a:solidFill>
                  <a:schemeClr val="dk1"/>
                </a:solidFill>
              </a:rPr>
              <a:t> → restores spatial resolution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b="1" lang="en" sz="1600">
                <a:solidFill>
                  <a:schemeClr val="dk1"/>
                </a:solidFill>
              </a:rPr>
              <a:t>Output </a:t>
            </a:r>
            <a:r>
              <a:rPr lang="en" sz="1600">
                <a:solidFill>
                  <a:schemeClr val="dk1"/>
                </a:solidFill>
              </a:rPr>
              <a:t>→ dense pixel-wise class logits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79"/>
          <p:cNvSpPr txBox="1"/>
          <p:nvPr>
            <p:ph type="title"/>
          </p:nvPr>
        </p:nvSpPr>
        <p:spPr>
          <a:xfrm>
            <a:off x="0" y="159277"/>
            <a:ext cx="5661900" cy="85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rgbClr val="9D2235"/>
                </a:solidFill>
              </a:rPr>
              <a:t>Encoder- Decoder ViT for Semantic Segmentation</a:t>
            </a:r>
            <a:endParaRPr b="1" sz="2500">
              <a:solidFill>
                <a:srgbClr val="9D2235"/>
              </a:solidFill>
            </a:endParaRPr>
          </a:p>
        </p:txBody>
      </p:sp>
      <p:pic>
        <p:nvPicPr>
          <p:cNvPr id="684" name="Google Shape;684;p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1925" y="302095"/>
            <a:ext cx="2358338" cy="535144"/>
          </a:xfrm>
          <a:prstGeom prst="rect">
            <a:avLst/>
          </a:prstGeom>
          <a:noFill/>
          <a:ln>
            <a:noFill/>
          </a:ln>
        </p:spPr>
      </p:pic>
      <p:sp>
        <p:nvSpPr>
          <p:cNvPr id="685" name="Google Shape;685;p79"/>
          <p:cNvSpPr txBox="1"/>
          <p:nvPr/>
        </p:nvSpPr>
        <p:spPr>
          <a:xfrm>
            <a:off x="0" y="1011938"/>
            <a:ext cx="4572000" cy="41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9D2235"/>
                </a:solidFill>
              </a:rPr>
              <a:t>Why Encoder - Decoder?</a:t>
            </a:r>
            <a:endParaRPr b="1" sz="1600">
              <a:solidFill>
                <a:srgbClr val="9D2235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9D2235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Why Combine ViT + CNN?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ViT strengths:</a:t>
            </a:r>
            <a:endParaRPr b="1" sz="1800">
              <a:solidFill>
                <a:srgbClr val="9D2235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Global receptive field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Long-range dependency modelling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strong semantic understanding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CNN Strengths:</a:t>
            </a:r>
            <a:endParaRPr b="1"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Local spatial bias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Precise boundary refinement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Efficient upsampling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Together: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9D2235"/>
                </a:solidFill>
              </a:rPr>
              <a:t>Global understanding + Spatial detail</a:t>
            </a:r>
            <a:endParaRPr b="1" sz="1600">
              <a:solidFill>
                <a:srgbClr val="9D2235"/>
              </a:solidFill>
            </a:endParaRPr>
          </a:p>
        </p:txBody>
      </p:sp>
      <p:pic>
        <p:nvPicPr>
          <p:cNvPr id="686" name="Google Shape;686;p7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82700" y="1061733"/>
            <a:ext cx="2687959" cy="40319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80"/>
          <p:cNvSpPr txBox="1"/>
          <p:nvPr>
            <p:ph type="title"/>
          </p:nvPr>
        </p:nvSpPr>
        <p:spPr>
          <a:xfrm>
            <a:off x="0" y="159277"/>
            <a:ext cx="5661900" cy="85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rgbClr val="9D2235"/>
                </a:solidFill>
              </a:rPr>
              <a:t>Encoder- Decoder ViT for Semantic Segmentation</a:t>
            </a:r>
            <a:endParaRPr b="1" sz="2500">
              <a:solidFill>
                <a:srgbClr val="9D2235"/>
              </a:solidFill>
            </a:endParaRPr>
          </a:p>
        </p:txBody>
      </p:sp>
      <p:pic>
        <p:nvPicPr>
          <p:cNvPr id="692" name="Google Shape;692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1925" y="302095"/>
            <a:ext cx="2358338" cy="535144"/>
          </a:xfrm>
          <a:prstGeom prst="rect">
            <a:avLst/>
          </a:prstGeom>
          <a:noFill/>
          <a:ln>
            <a:noFill/>
          </a:ln>
        </p:spPr>
      </p:pic>
      <p:sp>
        <p:nvSpPr>
          <p:cNvPr id="693" name="Google Shape;693;p80"/>
          <p:cNvSpPr txBox="1"/>
          <p:nvPr/>
        </p:nvSpPr>
        <p:spPr>
          <a:xfrm>
            <a:off x="6211925" y="1011938"/>
            <a:ext cx="2932200" cy="42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The figure has three parts: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(a) ViT encoder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(b) Progressive upsampling decoder (SETR-PUP)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(c) Multi-level aggregation decoder (SETR-MLA)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ViT = feature extractor (backbone)</a:t>
            </a:r>
            <a:br>
              <a:rPr lang="en" sz="1600">
                <a:solidFill>
                  <a:schemeClr val="dk1"/>
                </a:solidFill>
              </a:rPr>
            </a:br>
            <a:r>
              <a:rPr lang="en" sz="1600">
                <a:solidFill>
                  <a:schemeClr val="dk1"/>
                </a:solidFill>
              </a:rPr>
              <a:t>Decoder = restores spatial resolution</a:t>
            </a:r>
            <a:br>
              <a:rPr lang="en" sz="1600">
                <a:solidFill>
                  <a:schemeClr val="dk1"/>
                </a:solidFill>
              </a:rPr>
            </a:br>
            <a:r>
              <a:rPr lang="en" sz="1600">
                <a:solidFill>
                  <a:schemeClr val="dk1"/>
                </a:solidFill>
              </a:rPr>
              <a:t>Output = per-pixel class logits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</a:endParaRPr>
          </a:p>
        </p:txBody>
      </p:sp>
      <p:sp>
        <p:nvSpPr>
          <p:cNvPr id="694" name="Google Shape;694;p80"/>
          <p:cNvSpPr txBox="1"/>
          <p:nvPr/>
        </p:nvSpPr>
        <p:spPr>
          <a:xfrm>
            <a:off x="0" y="1011938"/>
            <a:ext cx="43203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9D2235"/>
                </a:solidFill>
              </a:rPr>
              <a:t>Architecture Overview</a:t>
            </a:r>
            <a:endParaRPr b="1" sz="1600">
              <a:solidFill>
                <a:srgbClr val="9D2235"/>
              </a:solidFill>
            </a:endParaRPr>
          </a:p>
        </p:txBody>
      </p:sp>
      <p:pic>
        <p:nvPicPr>
          <p:cNvPr id="695" name="Google Shape;695;p80" title="Screenshot 2026-02-13 210709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6387" y="1470110"/>
            <a:ext cx="5590732" cy="2477110"/>
          </a:xfrm>
          <a:prstGeom prst="rect">
            <a:avLst/>
          </a:prstGeom>
          <a:noFill/>
          <a:ln>
            <a:noFill/>
          </a:ln>
        </p:spPr>
      </p:pic>
      <p:sp>
        <p:nvSpPr>
          <p:cNvPr id="696" name="Google Shape;696;p80"/>
          <p:cNvSpPr txBox="1"/>
          <p:nvPr/>
        </p:nvSpPr>
        <p:spPr>
          <a:xfrm>
            <a:off x="-12900" y="4143848"/>
            <a:ext cx="6225000" cy="9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 Schematic illustration of the SEgmentation TRansformer (SETR) 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5"/>
              </a:rPr>
              <a:t>https://arxiv.org/pdf/2012.15840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Zheng, S., et al. "Rethinking Semantic Segmentation from a Sequence-to-Sequence Perspective with Transformers." CVPR 2021.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81"/>
          <p:cNvSpPr txBox="1"/>
          <p:nvPr>
            <p:ph type="title"/>
          </p:nvPr>
        </p:nvSpPr>
        <p:spPr>
          <a:xfrm>
            <a:off x="0" y="159277"/>
            <a:ext cx="5661900" cy="85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rgbClr val="9D2235"/>
                </a:solidFill>
              </a:rPr>
              <a:t>Encoder- Decoder ViT for Semantic Segmentation</a:t>
            </a:r>
            <a:endParaRPr b="1" sz="2500">
              <a:solidFill>
                <a:srgbClr val="9D2235"/>
              </a:solidFill>
            </a:endParaRPr>
          </a:p>
        </p:txBody>
      </p:sp>
      <p:pic>
        <p:nvPicPr>
          <p:cNvPr id="702" name="Google Shape;702;p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1925" y="302095"/>
            <a:ext cx="2358338" cy="535144"/>
          </a:xfrm>
          <a:prstGeom prst="rect">
            <a:avLst/>
          </a:prstGeom>
          <a:noFill/>
          <a:ln>
            <a:noFill/>
          </a:ln>
        </p:spPr>
      </p:pic>
      <p:sp>
        <p:nvSpPr>
          <p:cNvPr id="703" name="Google Shape;703;p81"/>
          <p:cNvSpPr txBox="1"/>
          <p:nvPr/>
        </p:nvSpPr>
        <p:spPr>
          <a:xfrm>
            <a:off x="0" y="1011938"/>
            <a:ext cx="4572000" cy="41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9D2235"/>
                </a:solidFill>
              </a:rPr>
              <a:t>Semantic Segmentation Output</a:t>
            </a:r>
            <a:endParaRPr b="1">
              <a:solidFill>
                <a:srgbClr val="9D2235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Output tensor shape: HxWxC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Where: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H, W = image height and width (224x224)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C = number of classes (20)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Total predictions: 224 × 224 × 20 = </a:t>
            </a:r>
            <a:r>
              <a:rPr b="1" lang="en">
                <a:solidFill>
                  <a:schemeClr val="dk1"/>
                </a:solidFill>
              </a:rPr>
              <a:t>1,003,520 individual scores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Each pixel: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Has a vector of class scores(logits)</a:t>
            </a:r>
            <a:endParaRPr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Softmax converts logits → probabilities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>
              <a:solidFill>
                <a:srgbClr val="9D2235"/>
              </a:solidFill>
            </a:endParaRPr>
          </a:p>
        </p:txBody>
      </p:sp>
      <p:sp>
        <p:nvSpPr>
          <p:cNvPr id="704" name="Google Shape;704;p81"/>
          <p:cNvSpPr txBox="1"/>
          <p:nvPr/>
        </p:nvSpPr>
        <p:spPr>
          <a:xfrm>
            <a:off x="4825200" y="1058805"/>
            <a:ext cx="4318800" cy="408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Each pixel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gets the class with highest probability: </a:t>
            </a:r>
            <a:endParaRPr baseline="-25000" i="1"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</a:rPr>
              <a:t>result: each pixel now has one label 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Key Idea</a:t>
            </a:r>
            <a:endParaRPr b="1"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Each pixel is treated as an independent classification problem</a:t>
            </a:r>
            <a:endParaRPr sz="1600">
              <a:solidFill>
                <a:schemeClr val="dk1"/>
              </a:solidFill>
            </a:endParaRPr>
          </a:p>
        </p:txBody>
      </p:sp>
      <p:pic>
        <p:nvPicPr>
          <p:cNvPr id="705" name="Google Shape;705;p81" title="Screenshot 2026-02-13 235848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1450" y="3676755"/>
            <a:ext cx="2358336" cy="432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6" name="Google Shape;706;p81" title="Screenshot 2026-02-14 000317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0150" y="4432253"/>
            <a:ext cx="1987926" cy="619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07" name="Google Shape;707;p81" title="Screenshot 2026-02-14 001642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68301" y="1821742"/>
            <a:ext cx="2403012" cy="432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8" name="Google Shape;708;p8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68300" y="3818079"/>
            <a:ext cx="1987918" cy="1325286"/>
          </a:xfrm>
          <a:prstGeom prst="rect">
            <a:avLst/>
          </a:prstGeom>
          <a:noFill/>
          <a:ln>
            <a:noFill/>
          </a:ln>
        </p:spPr>
      </p:pic>
      <p:pic>
        <p:nvPicPr>
          <p:cNvPr id="709" name="Google Shape;709;p81" title="Screenshot 2026-02-14 010003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434621" y="1821738"/>
            <a:ext cx="977963" cy="251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 txBox="1"/>
          <p:nvPr>
            <p:ph type="title"/>
          </p:nvPr>
        </p:nvSpPr>
        <p:spPr>
          <a:xfrm>
            <a:off x="0" y="176041"/>
            <a:ext cx="5279400" cy="86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9D2235"/>
                </a:solidFill>
              </a:rPr>
              <a:t>What is a Backbone?</a:t>
            </a:r>
            <a:endParaRPr b="1">
              <a:solidFill>
                <a:srgbClr val="9D2235"/>
              </a:solidFill>
            </a:endParaRPr>
          </a:p>
        </p:txBody>
      </p:sp>
      <p:pic>
        <p:nvPicPr>
          <p:cNvPr id="107" name="Google Shape;10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9550" y="105625"/>
            <a:ext cx="2358338" cy="535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040050"/>
            <a:ext cx="4897024" cy="3905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9" name="Google Shape;109;p19"/>
          <p:cNvGrpSpPr/>
          <p:nvPr/>
        </p:nvGrpSpPr>
        <p:grpSpPr>
          <a:xfrm>
            <a:off x="4471391" y="1093578"/>
            <a:ext cx="4672515" cy="3798659"/>
            <a:chOff x="1416600" y="1105466"/>
            <a:chExt cx="6310798" cy="3798659"/>
          </a:xfrm>
        </p:grpSpPr>
        <p:pic>
          <p:nvPicPr>
            <p:cNvPr id="110" name="Google Shape;110;p1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416600" y="1105466"/>
              <a:ext cx="6310798" cy="37986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" name="Google Shape;111;p19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5716200" y="3464625"/>
              <a:ext cx="101100" cy="926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2" name="Google Shape;112;p19"/>
            <p:cNvSpPr/>
            <p:nvPr/>
          </p:nvSpPr>
          <p:spPr>
            <a:xfrm>
              <a:off x="5716200" y="3774125"/>
              <a:ext cx="101100" cy="108000"/>
            </a:xfrm>
            <a:prstGeom prst="rect">
              <a:avLst/>
            </a:prstGeom>
            <a:solidFill>
              <a:srgbClr val="AFBBE6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3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82"/>
          <p:cNvSpPr txBox="1"/>
          <p:nvPr>
            <p:ph type="title"/>
          </p:nvPr>
        </p:nvSpPr>
        <p:spPr>
          <a:xfrm>
            <a:off x="0" y="159277"/>
            <a:ext cx="5661900" cy="85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rgbClr val="9D2235"/>
                </a:solidFill>
              </a:rPr>
              <a:t>Loss Function for pixel-level Segmentation</a:t>
            </a:r>
            <a:endParaRPr b="1" sz="2500">
              <a:solidFill>
                <a:srgbClr val="9D2235"/>
              </a:solidFill>
            </a:endParaRPr>
          </a:p>
        </p:txBody>
      </p:sp>
      <p:pic>
        <p:nvPicPr>
          <p:cNvPr id="715" name="Google Shape;715;p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1925" y="302095"/>
            <a:ext cx="2358338" cy="535144"/>
          </a:xfrm>
          <a:prstGeom prst="rect">
            <a:avLst/>
          </a:prstGeom>
          <a:noFill/>
          <a:ln>
            <a:noFill/>
          </a:ln>
        </p:spPr>
      </p:pic>
      <p:sp>
        <p:nvSpPr>
          <p:cNvPr id="716" name="Google Shape;716;p82"/>
          <p:cNvSpPr txBox="1"/>
          <p:nvPr/>
        </p:nvSpPr>
        <p:spPr>
          <a:xfrm>
            <a:off x="0" y="1011938"/>
            <a:ext cx="4572000" cy="41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9D2235"/>
                </a:solidFill>
              </a:rPr>
              <a:t>Pixel-wise Cross Entropy Loss</a:t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For each pixel i:</a:t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Where:</a:t>
            </a:r>
            <a:endParaRPr b="1"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y</a:t>
            </a:r>
            <a:r>
              <a:rPr baseline="-25000" lang="en" sz="1600">
                <a:solidFill>
                  <a:schemeClr val="dk1"/>
                </a:solidFill>
              </a:rPr>
              <a:t>i </a:t>
            </a:r>
            <a:r>
              <a:rPr lang="en" sz="1600">
                <a:solidFill>
                  <a:schemeClr val="dk1"/>
                </a:solidFill>
              </a:rPr>
              <a:t>,c = ground truth label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p</a:t>
            </a:r>
            <a:r>
              <a:rPr baseline="-25000" lang="en" sz="1600">
                <a:solidFill>
                  <a:schemeClr val="dk1"/>
                </a:solidFill>
              </a:rPr>
              <a:t>i</a:t>
            </a:r>
            <a:r>
              <a:rPr lang="en" sz="1600">
                <a:solidFill>
                  <a:schemeClr val="dk1"/>
                </a:solidFill>
              </a:rPr>
              <a:t>, c = predicted probability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c = class index from 1 to C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Interpretation:</a:t>
            </a:r>
            <a:endParaRPr b="1"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Penalizes incorrect class predictions per pixel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Average over all pixels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1600">
              <a:solidFill>
                <a:srgbClr val="9D2235"/>
              </a:solidFill>
            </a:endParaRPr>
          </a:p>
        </p:txBody>
      </p:sp>
      <p:sp>
        <p:nvSpPr>
          <p:cNvPr id="717" name="Google Shape;717;p82"/>
          <p:cNvSpPr txBox="1"/>
          <p:nvPr/>
        </p:nvSpPr>
        <p:spPr>
          <a:xfrm>
            <a:off x="4825200" y="1058805"/>
            <a:ext cx="4318800" cy="408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For each pixel: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chemeClr val="dk1"/>
                </a:solidFill>
              </a:rPr>
              <a:t>Look at the predicted probability for the correct class only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chemeClr val="dk1"/>
                </a:solidFill>
              </a:rPr>
              <a:t>Take the negative log of that probability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chemeClr val="dk1"/>
                </a:solidFill>
              </a:rPr>
              <a:t>Sum over all pixels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chemeClr val="dk1"/>
                </a:solidFill>
              </a:rPr>
              <a:t>Average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Common variations:</a:t>
            </a:r>
            <a:endParaRPr b="1" sz="16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600">
                <a:solidFill>
                  <a:schemeClr val="dk1"/>
                </a:solidFill>
              </a:rPr>
              <a:t>Weighted Cross Entropy (class imbalance)</a:t>
            </a:r>
            <a:br>
              <a:rPr lang="en" sz="1600">
                <a:solidFill>
                  <a:schemeClr val="dk1"/>
                </a:solidFill>
              </a:rPr>
            </a:br>
            <a:endParaRPr sz="16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600">
                <a:solidFill>
                  <a:schemeClr val="dk1"/>
                </a:solidFill>
              </a:rPr>
              <a:t>Dice Loss (medical segmentation)</a:t>
            </a:r>
            <a:br>
              <a:rPr lang="en" sz="1600">
                <a:solidFill>
                  <a:schemeClr val="dk1"/>
                </a:solidFill>
              </a:rPr>
            </a:br>
            <a:endParaRPr sz="16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600">
                <a:solidFill>
                  <a:schemeClr val="dk1"/>
                </a:solidFill>
              </a:rPr>
              <a:t>Combination losses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</p:txBody>
      </p:sp>
      <p:pic>
        <p:nvPicPr>
          <p:cNvPr id="718" name="Google Shape;718;p82" title="Screenshot 2026-02-14 005807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4800" y="1543050"/>
            <a:ext cx="1761579" cy="5351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83"/>
          <p:cNvSpPr txBox="1"/>
          <p:nvPr>
            <p:ph type="title"/>
          </p:nvPr>
        </p:nvSpPr>
        <p:spPr>
          <a:xfrm>
            <a:off x="0" y="159277"/>
            <a:ext cx="5661900" cy="85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rgbClr val="9D2235"/>
                </a:solidFill>
              </a:rPr>
              <a:t>Query → Mask Pipeline</a:t>
            </a:r>
            <a:endParaRPr b="1" sz="2500">
              <a:solidFill>
                <a:srgbClr val="9D2235"/>
              </a:solidFill>
            </a:endParaRPr>
          </a:p>
        </p:txBody>
      </p:sp>
      <p:pic>
        <p:nvPicPr>
          <p:cNvPr id="724" name="Google Shape;724;p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1925" y="302095"/>
            <a:ext cx="2358338" cy="535144"/>
          </a:xfrm>
          <a:prstGeom prst="rect">
            <a:avLst/>
          </a:prstGeom>
          <a:noFill/>
          <a:ln>
            <a:noFill/>
          </a:ln>
        </p:spPr>
      </p:pic>
      <p:sp>
        <p:nvSpPr>
          <p:cNvPr id="725" name="Google Shape;725;p83"/>
          <p:cNvSpPr txBox="1"/>
          <p:nvPr/>
        </p:nvSpPr>
        <p:spPr>
          <a:xfrm>
            <a:off x="6211925" y="1011938"/>
            <a:ext cx="2932200" cy="42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Each color region = one query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No overlapping duplicates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Works for instance and panoptic segmentation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Key idea:</a:t>
            </a:r>
            <a:endParaRPr b="1"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Each query generates exactly one segmentation mask. 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</a:endParaRPr>
          </a:p>
        </p:txBody>
      </p:sp>
      <p:sp>
        <p:nvSpPr>
          <p:cNvPr id="726" name="Google Shape;726;p83"/>
          <p:cNvSpPr txBox="1"/>
          <p:nvPr/>
        </p:nvSpPr>
        <p:spPr>
          <a:xfrm>
            <a:off x="0" y="1011938"/>
            <a:ext cx="43203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9D2235"/>
                </a:solidFill>
              </a:rPr>
              <a:t>Mask Overlay</a:t>
            </a:r>
            <a:endParaRPr b="1" sz="1600">
              <a:solidFill>
                <a:srgbClr val="9D2235"/>
              </a:solidFill>
            </a:endParaRPr>
          </a:p>
        </p:txBody>
      </p:sp>
      <p:pic>
        <p:nvPicPr>
          <p:cNvPr id="727" name="Google Shape;727;p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1" y="1734411"/>
            <a:ext cx="4648781" cy="30991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84"/>
          <p:cNvSpPr txBox="1"/>
          <p:nvPr>
            <p:ph type="title"/>
          </p:nvPr>
        </p:nvSpPr>
        <p:spPr>
          <a:xfrm>
            <a:off x="0" y="159277"/>
            <a:ext cx="5661900" cy="12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rgbClr val="9D2235"/>
                </a:solidFill>
              </a:rPr>
              <a:t>Query-Based Mask Prediction</a:t>
            </a:r>
            <a:endParaRPr b="1" sz="2500">
              <a:solidFill>
                <a:srgbClr val="9D2235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rgbClr val="9D2235"/>
                </a:solidFill>
              </a:rPr>
              <a:t>(MaskFormer - Instance &amp; Panoptic Segmentation)</a:t>
            </a:r>
            <a:endParaRPr b="1" sz="2500">
              <a:solidFill>
                <a:srgbClr val="9D2235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500">
              <a:solidFill>
                <a:srgbClr val="9D2235"/>
              </a:solidFill>
            </a:endParaRPr>
          </a:p>
        </p:txBody>
      </p:sp>
      <p:pic>
        <p:nvPicPr>
          <p:cNvPr id="733" name="Google Shape;733;p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1925" y="302095"/>
            <a:ext cx="2358338" cy="535144"/>
          </a:xfrm>
          <a:prstGeom prst="rect">
            <a:avLst/>
          </a:prstGeom>
          <a:noFill/>
          <a:ln>
            <a:noFill/>
          </a:ln>
        </p:spPr>
      </p:pic>
      <p:sp>
        <p:nvSpPr>
          <p:cNvPr id="734" name="Google Shape;734;p84"/>
          <p:cNvSpPr txBox="1"/>
          <p:nvPr/>
        </p:nvSpPr>
        <p:spPr>
          <a:xfrm>
            <a:off x="0" y="1402493"/>
            <a:ext cx="4572000" cy="374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9D2235"/>
                </a:solidFill>
              </a:rPr>
              <a:t>From Pixels to Queries (Concept Shift)</a:t>
            </a:r>
            <a:endParaRPr b="1"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</a:rPr>
              <a:t>From Pixel Classification → Mask Queries: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</a:rPr>
              <a:t>What we have done:</a:t>
            </a:r>
            <a:endParaRPr b="1" sz="15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Every pixel predicted independently</a:t>
            </a: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Dense pixel-wise classification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</a:rPr>
              <a:t>Now:</a:t>
            </a:r>
            <a:endParaRPr b="1" sz="15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We predict a </a:t>
            </a:r>
            <a:r>
              <a:rPr b="1" lang="en" sz="1500">
                <a:solidFill>
                  <a:schemeClr val="dk1"/>
                </a:solidFill>
              </a:rPr>
              <a:t>set of object masks</a:t>
            </a:r>
            <a:endParaRPr b="1" sz="15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Each query predicts</a:t>
            </a:r>
            <a:r>
              <a:rPr b="1" lang="en" sz="1500">
                <a:solidFill>
                  <a:schemeClr val="dk1"/>
                </a:solidFill>
              </a:rPr>
              <a:t>: one class, one mask</a:t>
            </a:r>
            <a:endParaRPr b="1"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</a:rPr>
              <a:t>Key idea:</a:t>
            </a:r>
            <a:endParaRPr b="1" sz="15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Segmentation is treated as a set prediction problem</a:t>
            </a:r>
            <a:endParaRPr b="1" sz="1500">
              <a:solidFill>
                <a:srgbClr val="9D2235"/>
              </a:solidFill>
            </a:endParaRPr>
          </a:p>
        </p:txBody>
      </p:sp>
      <p:pic>
        <p:nvPicPr>
          <p:cNvPr id="735" name="Google Shape;735;p8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1149097"/>
            <a:ext cx="3977641" cy="26517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85"/>
          <p:cNvSpPr txBox="1"/>
          <p:nvPr>
            <p:ph type="title"/>
          </p:nvPr>
        </p:nvSpPr>
        <p:spPr>
          <a:xfrm>
            <a:off x="0" y="159277"/>
            <a:ext cx="5661900" cy="113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rgbClr val="9D2235"/>
                </a:solidFill>
              </a:rPr>
              <a:t>Query-Based Mask Prediction</a:t>
            </a:r>
            <a:endParaRPr b="1" sz="2500">
              <a:solidFill>
                <a:srgbClr val="9D2235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rgbClr val="9D2235"/>
                </a:solidFill>
              </a:rPr>
              <a:t>(MaskFormer - Instance &amp; Panoptic Segementation</a:t>
            </a:r>
            <a:endParaRPr b="1" sz="2500">
              <a:solidFill>
                <a:srgbClr val="9D2235"/>
              </a:solidFill>
            </a:endParaRPr>
          </a:p>
        </p:txBody>
      </p:sp>
      <p:pic>
        <p:nvPicPr>
          <p:cNvPr id="741" name="Google Shape;741;p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1925" y="302095"/>
            <a:ext cx="2358338" cy="535144"/>
          </a:xfrm>
          <a:prstGeom prst="rect">
            <a:avLst/>
          </a:prstGeom>
          <a:noFill/>
          <a:ln>
            <a:noFill/>
          </a:ln>
        </p:spPr>
      </p:pic>
      <p:sp>
        <p:nvSpPr>
          <p:cNvPr id="742" name="Google Shape;742;p85"/>
          <p:cNvSpPr txBox="1"/>
          <p:nvPr/>
        </p:nvSpPr>
        <p:spPr>
          <a:xfrm>
            <a:off x="0" y="1402493"/>
            <a:ext cx="4814400" cy="374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9D2235"/>
                </a:solidFill>
              </a:rPr>
              <a:t>Problem Formulation: Why Mask-Query Transformers?</a:t>
            </a:r>
            <a:endParaRPr b="1" sz="1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</a:rPr>
              <a:t>Goal:</a:t>
            </a:r>
            <a:endParaRPr b="1" sz="1300">
              <a:solidFill>
                <a:schemeClr val="dk1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 sz="1300">
                <a:solidFill>
                  <a:schemeClr val="dk1"/>
                </a:solidFill>
              </a:rPr>
              <a:t>Detect </a:t>
            </a:r>
            <a:r>
              <a:rPr b="1" lang="en" sz="1300">
                <a:solidFill>
                  <a:schemeClr val="dk1"/>
                </a:solidFill>
              </a:rPr>
              <a:t>individual objects</a:t>
            </a:r>
            <a:endParaRPr b="1" sz="1300">
              <a:solidFill>
                <a:schemeClr val="dk1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 sz="1300">
                <a:solidFill>
                  <a:schemeClr val="dk1"/>
                </a:solidFill>
              </a:rPr>
              <a:t>Predict:</a:t>
            </a:r>
            <a:endParaRPr sz="1300">
              <a:solidFill>
                <a:schemeClr val="dk1"/>
              </a:solidFill>
            </a:endParaRPr>
          </a:p>
          <a:p>
            <a:pPr indent="-3111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</a:pPr>
            <a:r>
              <a:rPr lang="en" sz="1300">
                <a:solidFill>
                  <a:schemeClr val="dk1"/>
                </a:solidFill>
              </a:rPr>
              <a:t>One class per object</a:t>
            </a:r>
            <a:endParaRPr sz="1300">
              <a:solidFill>
                <a:schemeClr val="dk1"/>
              </a:solidFill>
            </a:endParaRPr>
          </a:p>
          <a:p>
            <a:pPr indent="-3111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</a:pPr>
            <a:r>
              <a:rPr lang="en" sz="1300">
                <a:solidFill>
                  <a:schemeClr val="dk1"/>
                </a:solidFill>
              </a:rPr>
              <a:t>One mask per object</a:t>
            </a:r>
            <a:endParaRPr sz="1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</a:rPr>
              <a:t>Unlike semantic segmentation:</a:t>
            </a:r>
            <a:endParaRPr b="1" sz="1300">
              <a:solidFill>
                <a:schemeClr val="dk1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 sz="1300">
                <a:solidFill>
                  <a:schemeClr val="dk1"/>
                </a:solidFill>
              </a:rPr>
              <a:t>Objects of the same class must be separated</a:t>
            </a:r>
            <a:endParaRPr sz="1300">
              <a:solidFill>
                <a:schemeClr val="dk1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 sz="1300">
                <a:solidFill>
                  <a:schemeClr val="dk1"/>
                </a:solidFill>
              </a:rPr>
              <a:t>Number of objects varies per image</a:t>
            </a:r>
            <a:endParaRPr sz="1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</a:rPr>
              <a:t>This is NOT dense pixel classification. It becomes:</a:t>
            </a:r>
            <a:endParaRPr b="1" sz="1300">
              <a:solidFill>
                <a:schemeClr val="dk1"/>
              </a:solidFill>
            </a:endParaRPr>
          </a:p>
          <a:p>
            <a:pPr indent="-311150" lvl="0" marL="45720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 sz="1300">
                <a:solidFill>
                  <a:schemeClr val="dk1"/>
                </a:solidFill>
              </a:rPr>
              <a:t>Set prediction of object masks.</a:t>
            </a:r>
            <a:endParaRPr b="1" sz="1300">
              <a:solidFill>
                <a:srgbClr val="9D2235"/>
              </a:solidFill>
            </a:endParaRPr>
          </a:p>
        </p:txBody>
      </p:sp>
      <p:sp>
        <p:nvSpPr>
          <p:cNvPr id="743" name="Google Shape;743;p85"/>
          <p:cNvSpPr txBox="1"/>
          <p:nvPr/>
        </p:nvSpPr>
        <p:spPr>
          <a:xfrm>
            <a:off x="5164400" y="1045597"/>
            <a:ext cx="3979500" cy="41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</a:rPr>
              <a:t>Implications:</a:t>
            </a:r>
            <a:endParaRPr b="1" sz="1300">
              <a:solidFill>
                <a:schemeClr val="dk1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 sz="1300">
                <a:solidFill>
                  <a:schemeClr val="dk1"/>
                </a:solidFill>
              </a:rPr>
              <a:t>Output is a set, not a grid</a:t>
            </a:r>
            <a:endParaRPr sz="1300">
              <a:solidFill>
                <a:schemeClr val="dk1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 sz="1300">
                <a:solidFill>
                  <a:schemeClr val="dk1"/>
                </a:solidFill>
              </a:rPr>
              <a:t>Order does not matter</a:t>
            </a:r>
            <a:endParaRPr sz="1300">
              <a:solidFill>
                <a:schemeClr val="dk1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 sz="1300">
                <a:solidFill>
                  <a:schemeClr val="dk1"/>
                </a:solidFill>
              </a:rPr>
              <a:t>Number of objects is variable</a:t>
            </a:r>
            <a:endParaRPr sz="1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</a:rPr>
              <a:t>Because the task is set prediction:</a:t>
            </a:r>
            <a:endParaRPr b="1" sz="1300">
              <a:solidFill>
                <a:schemeClr val="dk1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 sz="1300">
                <a:solidFill>
                  <a:schemeClr val="dk1"/>
                </a:solidFill>
              </a:rPr>
              <a:t>We introduce object queries</a:t>
            </a:r>
            <a:endParaRPr sz="1300">
              <a:solidFill>
                <a:schemeClr val="dk1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 sz="1300">
                <a:solidFill>
                  <a:schemeClr val="dk1"/>
                </a:solidFill>
              </a:rPr>
              <a:t>Each query generates exactly one mask</a:t>
            </a:r>
            <a:endParaRPr sz="1300">
              <a:solidFill>
                <a:schemeClr val="dk1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 sz="1300">
                <a:solidFill>
                  <a:schemeClr val="dk1"/>
                </a:solidFill>
              </a:rPr>
              <a:t>A transformer decoder performs matching</a:t>
            </a:r>
            <a:endParaRPr sz="1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</a:rPr>
              <a:t>This naturally supports:</a:t>
            </a:r>
            <a:endParaRPr b="1" sz="1300">
              <a:solidFill>
                <a:schemeClr val="dk1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b="1" lang="en" sz="1300">
                <a:solidFill>
                  <a:schemeClr val="dk1"/>
                </a:solidFill>
              </a:rPr>
              <a:t>Instance segmentation:</a:t>
            </a:r>
            <a:r>
              <a:rPr lang="en" sz="1300">
                <a:solidFill>
                  <a:schemeClr val="dk1"/>
                </a:solidFill>
              </a:rPr>
              <a:t> each query corresponds to one distinct object instance</a:t>
            </a:r>
            <a:endParaRPr sz="1300">
              <a:solidFill>
                <a:schemeClr val="dk1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b="1" lang="en" sz="1300">
                <a:solidFill>
                  <a:schemeClr val="dk1"/>
                </a:solidFill>
              </a:rPr>
              <a:t>Panoptic segmentation:</a:t>
            </a:r>
            <a:r>
              <a:rPr lang="en" sz="1300">
                <a:solidFill>
                  <a:schemeClr val="dk1"/>
                </a:solidFill>
              </a:rPr>
              <a:t> queries collectively cover both object (“thing”) and background (“stuff”) regions in a unified framework</a:t>
            </a:r>
            <a:endParaRPr sz="1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86"/>
          <p:cNvSpPr txBox="1"/>
          <p:nvPr>
            <p:ph type="title"/>
          </p:nvPr>
        </p:nvSpPr>
        <p:spPr>
          <a:xfrm>
            <a:off x="0" y="159277"/>
            <a:ext cx="5661900" cy="85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rgbClr val="9D2235"/>
                </a:solidFill>
              </a:rPr>
              <a:t>Query → Mask Pipeline</a:t>
            </a:r>
            <a:endParaRPr b="1" sz="2500">
              <a:solidFill>
                <a:srgbClr val="9D2235"/>
              </a:solidFill>
            </a:endParaRPr>
          </a:p>
        </p:txBody>
      </p:sp>
      <p:pic>
        <p:nvPicPr>
          <p:cNvPr id="749" name="Google Shape;749;p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1925" y="302095"/>
            <a:ext cx="2358338" cy="535144"/>
          </a:xfrm>
          <a:prstGeom prst="rect">
            <a:avLst/>
          </a:prstGeom>
          <a:noFill/>
          <a:ln>
            <a:noFill/>
          </a:ln>
        </p:spPr>
      </p:pic>
      <p:sp>
        <p:nvSpPr>
          <p:cNvPr id="750" name="Google Shape;750;p86"/>
          <p:cNvSpPr txBox="1"/>
          <p:nvPr/>
        </p:nvSpPr>
        <p:spPr>
          <a:xfrm>
            <a:off x="6211925" y="1011938"/>
            <a:ext cx="2932200" cy="42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The diagram shows how a single query produces a segmentation mask::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Backbone &amp; Pixel Decoder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Transformer decoder with queries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Generating Class &amp; Mask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Forming the Binary Mask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Final prediction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Key Idea:</a:t>
            </a:r>
            <a:endParaRPr b="1"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Each query specializes to one object.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</a:endParaRPr>
          </a:p>
        </p:txBody>
      </p:sp>
      <p:sp>
        <p:nvSpPr>
          <p:cNvPr id="751" name="Google Shape;751;p86"/>
          <p:cNvSpPr txBox="1"/>
          <p:nvPr/>
        </p:nvSpPr>
        <p:spPr>
          <a:xfrm>
            <a:off x="0" y="1011938"/>
            <a:ext cx="43203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9D2235"/>
                </a:solidFill>
              </a:rPr>
              <a:t>Architecture Overview</a:t>
            </a:r>
            <a:endParaRPr b="1" sz="1600">
              <a:solidFill>
                <a:srgbClr val="9D2235"/>
              </a:solidFill>
            </a:endParaRPr>
          </a:p>
        </p:txBody>
      </p:sp>
      <p:sp>
        <p:nvSpPr>
          <p:cNvPr id="752" name="Google Shape;752;p86"/>
          <p:cNvSpPr txBox="1"/>
          <p:nvPr/>
        </p:nvSpPr>
        <p:spPr>
          <a:xfrm>
            <a:off x="-12900" y="4143848"/>
            <a:ext cx="6225000" cy="9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MaskFormer overview.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https://arxiv.org/pdf/2107.06278</a:t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Cheng, B., et al. "Per-Pixel Classification is Not All You Need for Semantic Segmentation." NeurIPS 2021.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753" name="Google Shape;753;p86" title="Screenshot 2026-02-14 014657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1684238"/>
            <a:ext cx="5316412" cy="17173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87"/>
          <p:cNvSpPr txBox="1"/>
          <p:nvPr>
            <p:ph type="title"/>
          </p:nvPr>
        </p:nvSpPr>
        <p:spPr>
          <a:xfrm>
            <a:off x="0" y="159277"/>
            <a:ext cx="56619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rgbClr val="9D2235"/>
                </a:solidFill>
              </a:rPr>
              <a:t>Loss Function</a:t>
            </a:r>
            <a:endParaRPr b="1" sz="2500">
              <a:solidFill>
                <a:srgbClr val="9D2235"/>
              </a:solidFill>
            </a:endParaRPr>
          </a:p>
        </p:txBody>
      </p:sp>
      <p:pic>
        <p:nvPicPr>
          <p:cNvPr id="759" name="Google Shape;759;p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1925" y="302095"/>
            <a:ext cx="2358338" cy="535144"/>
          </a:xfrm>
          <a:prstGeom prst="rect">
            <a:avLst/>
          </a:prstGeom>
          <a:noFill/>
          <a:ln>
            <a:noFill/>
          </a:ln>
        </p:spPr>
      </p:pic>
      <p:sp>
        <p:nvSpPr>
          <p:cNvPr id="760" name="Google Shape;760;p87"/>
          <p:cNvSpPr txBox="1"/>
          <p:nvPr/>
        </p:nvSpPr>
        <p:spPr>
          <a:xfrm>
            <a:off x="0" y="694417"/>
            <a:ext cx="4320300" cy="41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9D2235"/>
                </a:solidFill>
              </a:rPr>
              <a:t>Set-Based Loss for Mask Queries</a:t>
            </a:r>
            <a:endParaRPr b="1" sz="1600">
              <a:solidFill>
                <a:srgbClr val="9D2235"/>
              </a:solidFill>
            </a:endParaRPr>
          </a:p>
        </p:txBody>
      </p:sp>
      <p:sp>
        <p:nvSpPr>
          <p:cNvPr id="761" name="Google Shape;761;p87"/>
          <p:cNvSpPr txBox="1"/>
          <p:nvPr/>
        </p:nvSpPr>
        <p:spPr>
          <a:xfrm>
            <a:off x="0" y="1011938"/>
            <a:ext cx="4541700" cy="41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Problem:</a:t>
            </a:r>
            <a:r>
              <a:rPr lang="en" sz="1600">
                <a:solidFill>
                  <a:schemeClr val="dk1"/>
                </a:solidFill>
              </a:rPr>
              <a:t> Queries have no order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Pixel classification: fixed grid, loss compares same position directly.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Query based: they are unordered 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Because order does not matter we match: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Predicted masks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Ground-truth masks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Step 1: </a:t>
            </a:r>
            <a:r>
              <a:rPr lang="en" sz="1600">
                <a:solidFill>
                  <a:schemeClr val="dk1"/>
                </a:solidFill>
              </a:rPr>
              <a:t>Using Hungarian bipartite matching.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This ensures: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One-to-one assignment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No duplicate predictions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</p:txBody>
      </p:sp>
      <p:pic>
        <p:nvPicPr>
          <p:cNvPr id="762" name="Google Shape;762;p8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45050" y="1011938"/>
            <a:ext cx="2655427" cy="39831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88"/>
          <p:cNvSpPr txBox="1"/>
          <p:nvPr>
            <p:ph type="title"/>
          </p:nvPr>
        </p:nvSpPr>
        <p:spPr>
          <a:xfrm>
            <a:off x="0" y="159277"/>
            <a:ext cx="56619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rgbClr val="9D2235"/>
                </a:solidFill>
              </a:rPr>
              <a:t>Loss Function</a:t>
            </a:r>
            <a:endParaRPr b="1" sz="2500">
              <a:solidFill>
                <a:srgbClr val="9D2235"/>
              </a:solidFill>
            </a:endParaRPr>
          </a:p>
        </p:txBody>
      </p:sp>
      <p:pic>
        <p:nvPicPr>
          <p:cNvPr id="768" name="Google Shape;768;p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1925" y="302095"/>
            <a:ext cx="2358338" cy="535144"/>
          </a:xfrm>
          <a:prstGeom prst="rect">
            <a:avLst/>
          </a:prstGeom>
          <a:noFill/>
          <a:ln>
            <a:noFill/>
          </a:ln>
        </p:spPr>
      </p:pic>
      <p:sp>
        <p:nvSpPr>
          <p:cNvPr id="769" name="Google Shape;769;p88"/>
          <p:cNvSpPr txBox="1"/>
          <p:nvPr/>
        </p:nvSpPr>
        <p:spPr>
          <a:xfrm>
            <a:off x="3755350" y="837247"/>
            <a:ext cx="5388600" cy="41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Calculation:</a:t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Prediction (queries) : blue mask, green mask Ground truth : dog, cat, background</a:t>
            </a:r>
            <a:br>
              <a:rPr lang="en" sz="1600">
                <a:solidFill>
                  <a:schemeClr val="dk1"/>
                </a:solidFill>
              </a:rPr>
            </a:br>
            <a:r>
              <a:rPr b="1" lang="en" sz="1600">
                <a:solidFill>
                  <a:schemeClr val="dk1"/>
                </a:solidFill>
              </a:rPr>
              <a:t>1) Hungarian matching</a:t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Predicted Masks           Ground Truth     Match Cost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9900"/>
                </a:solidFill>
              </a:rPr>
              <a:t> [ORANGE] ────────► Dog               0.2</a:t>
            </a:r>
            <a:endParaRPr b="1">
              <a:solidFill>
                <a:srgbClr val="FF99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1155CC"/>
                </a:solidFill>
              </a:rPr>
              <a:t> [BLUE] ───────────► Cat               0.1 </a:t>
            </a:r>
            <a:endParaRPr b="1">
              <a:solidFill>
                <a:srgbClr val="1155CC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38761D"/>
                </a:solidFill>
              </a:rPr>
              <a:t> [GREEN] ───────► Background        0.3 </a:t>
            </a:r>
            <a:endParaRPr b="1">
              <a:solidFill>
                <a:srgbClr val="38761D"/>
              </a:solidFill>
            </a:endParaRPr>
          </a:p>
        </p:txBody>
      </p:sp>
      <p:sp>
        <p:nvSpPr>
          <p:cNvPr id="770" name="Google Shape;770;p88"/>
          <p:cNvSpPr txBox="1"/>
          <p:nvPr/>
        </p:nvSpPr>
        <p:spPr>
          <a:xfrm>
            <a:off x="0" y="694417"/>
            <a:ext cx="4320300" cy="41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9D2235"/>
                </a:solidFill>
              </a:rPr>
              <a:t>Set-Based Loss for Mask Queries</a:t>
            </a:r>
            <a:endParaRPr b="1" sz="1600">
              <a:solidFill>
                <a:srgbClr val="9D2235"/>
              </a:solidFill>
            </a:endParaRPr>
          </a:p>
        </p:txBody>
      </p:sp>
      <p:sp>
        <p:nvSpPr>
          <p:cNvPr id="771" name="Google Shape;771;p88"/>
          <p:cNvSpPr txBox="1"/>
          <p:nvPr/>
        </p:nvSpPr>
        <p:spPr>
          <a:xfrm>
            <a:off x="0" y="1011938"/>
            <a:ext cx="3615900" cy="41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Step 2: Loss per Matched Pair</a:t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For each matched query: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b="1" lang="en" sz="1600">
                <a:solidFill>
                  <a:schemeClr val="dk1"/>
                </a:solidFill>
              </a:rPr>
              <a:t>Classification loss </a:t>
            </a:r>
            <a:r>
              <a:rPr lang="en" sz="1600">
                <a:solidFill>
                  <a:schemeClr val="dk1"/>
                </a:solidFill>
              </a:rPr>
              <a:t>-Cross-entropy on predicted class</a:t>
            </a:r>
            <a:endParaRPr sz="16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b="1" lang="en" sz="1600">
                <a:solidFill>
                  <a:schemeClr val="dk1"/>
                </a:solidFill>
              </a:rPr>
              <a:t>Mask loss</a:t>
            </a:r>
            <a:r>
              <a:rPr lang="en" sz="1600">
                <a:solidFill>
                  <a:schemeClr val="dk1"/>
                </a:solidFill>
              </a:rPr>
              <a:t> - Binary Cross Entropy (pixel-wise) and Dice loss (overlap quality</a:t>
            </a:r>
            <a:endParaRPr sz="1600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</p:txBody>
      </p:sp>
      <p:pic>
        <p:nvPicPr>
          <p:cNvPr id="772" name="Google Shape;772;p88" title="Screenshot 2026-02-14 220409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2200" y="2734335"/>
            <a:ext cx="1817370" cy="411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3" name="Google Shape;773;p88" title="Screenshot 2026-02-14 220538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8225" y="3946883"/>
            <a:ext cx="2897505" cy="548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89"/>
          <p:cNvSpPr txBox="1"/>
          <p:nvPr>
            <p:ph type="title"/>
          </p:nvPr>
        </p:nvSpPr>
        <p:spPr>
          <a:xfrm>
            <a:off x="0" y="159277"/>
            <a:ext cx="56619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rgbClr val="9D2235"/>
                </a:solidFill>
              </a:rPr>
              <a:t>Loss Function</a:t>
            </a:r>
            <a:endParaRPr b="1" sz="2500">
              <a:solidFill>
                <a:srgbClr val="9D2235"/>
              </a:solidFill>
            </a:endParaRPr>
          </a:p>
        </p:txBody>
      </p:sp>
      <p:pic>
        <p:nvPicPr>
          <p:cNvPr id="779" name="Google Shape;779;p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03275" y="10"/>
            <a:ext cx="2358338" cy="535144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89"/>
          <p:cNvSpPr txBox="1"/>
          <p:nvPr/>
        </p:nvSpPr>
        <p:spPr>
          <a:xfrm>
            <a:off x="4202400" y="1106438"/>
            <a:ext cx="4941600" cy="39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Hungarian matching during training — model learns to avoid duplicates naturally</a:t>
            </a:r>
            <a:endParaRPr sz="1600">
              <a:solidFill>
                <a:schemeClr val="dk1"/>
              </a:solidFill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</a:rPr>
              <a:t>Non-Max Suppression (NMS) — post-processing to remove duplicate detections in pixel-wise classification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End-to-end — one model, one loss, no manual tweaking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Unified framework — same model handles instance and panoptic segmentation. </a:t>
            </a:r>
            <a:endParaRPr sz="1600">
              <a:solidFill>
                <a:schemeClr val="dk1"/>
              </a:solidFill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</a:rPr>
              <a:t>in pixel wise, we have Separate architectures for semantic vs. instance tasks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81" name="Google Shape;781;p89"/>
          <p:cNvSpPr txBox="1"/>
          <p:nvPr/>
        </p:nvSpPr>
        <p:spPr>
          <a:xfrm>
            <a:off x="4081075" y="694417"/>
            <a:ext cx="4941600" cy="41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9D2235"/>
                </a:solidFill>
              </a:rPr>
              <a:t>Why This is Powerful - Query based solution</a:t>
            </a:r>
            <a:endParaRPr b="1" sz="1600">
              <a:solidFill>
                <a:srgbClr val="9D2235"/>
              </a:solidFill>
            </a:endParaRPr>
          </a:p>
        </p:txBody>
      </p:sp>
      <p:sp>
        <p:nvSpPr>
          <p:cNvPr id="782" name="Google Shape;782;p89"/>
          <p:cNvSpPr txBox="1"/>
          <p:nvPr/>
        </p:nvSpPr>
        <p:spPr>
          <a:xfrm>
            <a:off x="0" y="1011938"/>
            <a:ext cx="4202400" cy="41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2) Loss to match pair: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9900"/>
                </a:solidFill>
              </a:rPr>
              <a:t>ORANGE → Dog: </a:t>
            </a:r>
            <a:endParaRPr b="1">
              <a:solidFill>
                <a:srgbClr val="FF99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Class: -log(0.92) = 0.08 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Mask: BCE(0.12) + Dice(0.06) = 0.18  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9900"/>
                </a:solidFill>
              </a:rPr>
              <a:t>**Total: 0.26**</a:t>
            </a:r>
            <a:endParaRPr b="1">
              <a:solidFill>
                <a:srgbClr val="FF99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</a:t>
            </a:r>
            <a:r>
              <a:rPr b="1" lang="en">
                <a:solidFill>
                  <a:srgbClr val="1155CC"/>
                </a:solidFill>
              </a:rPr>
              <a:t>BLUE → Cat:   **Total: 0.19** </a:t>
            </a:r>
            <a:endParaRPr b="1">
              <a:solidFill>
                <a:srgbClr val="1155CC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38761D"/>
                </a:solidFill>
              </a:rPr>
              <a:t>GREEN → Background:   **Total: 0.36** </a:t>
            </a:r>
            <a:endParaRPr b="1">
              <a:solidFill>
                <a:srgbClr val="38761D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TOTAL LOSS = 0.26 + 0.19 + 0.36 = 0.81 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 Loss = -log(p_class) + (BCE + Dice) for each matched pair</a:t>
            </a:r>
            <a:endParaRPr sz="1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6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90"/>
          <p:cNvSpPr txBox="1"/>
          <p:nvPr>
            <p:ph type="title"/>
          </p:nvPr>
        </p:nvSpPr>
        <p:spPr>
          <a:xfrm>
            <a:off x="0" y="-22"/>
            <a:ext cx="56619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rgbClr val="9D2235"/>
                </a:solidFill>
              </a:rPr>
              <a:t>Segment Anything Model (SAM)</a:t>
            </a:r>
            <a:endParaRPr b="1" sz="2500">
              <a:solidFill>
                <a:srgbClr val="9D2235"/>
              </a:solidFill>
            </a:endParaRPr>
          </a:p>
        </p:txBody>
      </p:sp>
      <p:pic>
        <p:nvPicPr>
          <p:cNvPr id="788" name="Google Shape;788;p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03275" y="10"/>
            <a:ext cx="2358338" cy="535144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90"/>
          <p:cNvSpPr txBox="1"/>
          <p:nvPr/>
        </p:nvSpPr>
        <p:spPr>
          <a:xfrm>
            <a:off x="4202400" y="934920"/>
            <a:ext cx="4941600" cy="420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</a:rPr>
              <a:t>SAM:</a:t>
            </a:r>
            <a:endParaRPr b="1" sz="1500">
              <a:solidFill>
                <a:schemeClr val="dk1"/>
              </a:solidFill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</a:pPr>
            <a:r>
              <a:rPr i="1" lang="en" sz="1500">
                <a:solidFill>
                  <a:schemeClr val="dk1"/>
                </a:solidFill>
              </a:rPr>
              <a:t>Prompt-based </a:t>
            </a:r>
            <a:r>
              <a:rPr lang="en" sz="1500">
                <a:solidFill>
                  <a:schemeClr val="dk1"/>
                </a:solidFill>
              </a:rPr>
              <a:t>foundation segmentation</a:t>
            </a:r>
            <a:endParaRPr b="1"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</a:rPr>
              <a:t>Key idea:</a:t>
            </a:r>
            <a:endParaRPr b="1" sz="1500">
              <a:solidFill>
                <a:schemeClr val="dk1"/>
              </a:solidFill>
            </a:endParaRPr>
          </a:p>
          <a:p>
            <a:pPr indent="-323850" lvl="0" marL="45720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Segmentation becomes prompt-driven instead of class-driven.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</a:rPr>
              <a:t>From </a:t>
            </a:r>
            <a:r>
              <a:rPr i="1" lang="en" sz="1500">
                <a:solidFill>
                  <a:schemeClr val="dk1"/>
                </a:solidFill>
              </a:rPr>
              <a:t>Segment Anything</a:t>
            </a:r>
            <a:r>
              <a:rPr lang="en" sz="1500">
                <a:solidFill>
                  <a:schemeClr val="dk1"/>
                </a:solidFill>
              </a:rPr>
              <a:t> (2023), introduced by Meta AI:</a:t>
            </a: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A large-scale </a:t>
            </a:r>
            <a:r>
              <a:rPr b="1" lang="en" sz="1500">
                <a:solidFill>
                  <a:schemeClr val="dk1"/>
                </a:solidFill>
              </a:rPr>
              <a:t>foundation model</a:t>
            </a:r>
            <a:r>
              <a:rPr lang="en" sz="1500">
                <a:solidFill>
                  <a:schemeClr val="dk1"/>
                </a:solidFill>
              </a:rPr>
              <a:t> for segmentation</a:t>
            </a:r>
            <a:endParaRPr sz="15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Built with a </a:t>
            </a:r>
            <a:r>
              <a:rPr b="1" lang="en" sz="1500">
                <a:solidFill>
                  <a:schemeClr val="dk1"/>
                </a:solidFill>
              </a:rPr>
              <a:t>ViT-based image encoder</a:t>
            </a:r>
            <a:endParaRPr b="1" sz="1500">
              <a:solidFill>
                <a:schemeClr val="dk1"/>
              </a:solidFill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en" sz="1500">
                <a:solidFill>
                  <a:schemeClr val="dk1"/>
                </a:solidFill>
              </a:rPr>
              <a:t>Performs </a:t>
            </a:r>
            <a:r>
              <a:rPr b="1" lang="en" sz="1500">
                <a:solidFill>
                  <a:schemeClr val="dk1"/>
                </a:solidFill>
              </a:rPr>
              <a:t>promptable segmentation</a:t>
            </a:r>
            <a:endParaRPr b="1"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</a:rPr>
              <a:t>Instead of predicting fixed categories:It segments </a:t>
            </a:r>
            <a:r>
              <a:rPr i="1" lang="en" sz="1500">
                <a:solidFill>
                  <a:schemeClr val="dk1"/>
                </a:solidFill>
              </a:rPr>
              <a:t>anything</a:t>
            </a:r>
            <a:r>
              <a:rPr lang="en" sz="1500">
                <a:solidFill>
                  <a:schemeClr val="dk1"/>
                </a:solidFill>
              </a:rPr>
              <a:t> given a prompt.</a:t>
            </a:r>
            <a:endParaRPr sz="1500">
              <a:solidFill>
                <a:schemeClr val="dk1"/>
              </a:solidFill>
            </a:endParaRPr>
          </a:p>
          <a:p>
            <a:pPr indent="0" lvl="0" marL="0" marR="3810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790" name="Google Shape;790;p90"/>
          <p:cNvSpPr txBox="1"/>
          <p:nvPr/>
        </p:nvSpPr>
        <p:spPr>
          <a:xfrm>
            <a:off x="0" y="614790"/>
            <a:ext cx="7182900" cy="41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9D2235"/>
                </a:solidFill>
              </a:rPr>
              <a:t>Foundation Model for Segmentation - Promptable Segmentation</a:t>
            </a:r>
            <a:endParaRPr b="1" sz="1600">
              <a:solidFill>
                <a:srgbClr val="9D2235"/>
              </a:solidFill>
            </a:endParaRPr>
          </a:p>
        </p:txBody>
      </p:sp>
      <p:sp>
        <p:nvSpPr>
          <p:cNvPr id="791" name="Google Shape;791;p90"/>
          <p:cNvSpPr txBox="1"/>
          <p:nvPr/>
        </p:nvSpPr>
        <p:spPr>
          <a:xfrm>
            <a:off x="0" y="1038800"/>
            <a:ext cx="4202400" cy="46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SAM is a </a:t>
            </a:r>
            <a:r>
              <a:rPr b="1" lang="en">
                <a:solidFill>
                  <a:srgbClr val="000000"/>
                </a:solidFill>
              </a:rPr>
              <a:t>foundation model for image segmentation</a:t>
            </a:r>
            <a:r>
              <a:rPr b="1" lang="en"/>
              <a:t>                                        I</a:t>
            </a:r>
            <a:r>
              <a:rPr b="1" lang="en">
                <a:solidFill>
                  <a:srgbClr val="000000"/>
                </a:solidFill>
              </a:rPr>
              <a:t>nstead of:</a:t>
            </a:r>
            <a:endParaRPr b="1">
              <a:solidFill>
                <a:srgbClr val="000000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lang="en">
                <a:solidFill>
                  <a:srgbClr val="000000"/>
                </a:solidFill>
              </a:rPr>
              <a:t>Training per dataset</a:t>
            </a:r>
            <a:endParaRPr>
              <a:solidFill>
                <a:srgbClr val="000000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lang="en">
                <a:solidFill>
                  <a:srgbClr val="000000"/>
                </a:solidFill>
              </a:rPr>
              <a:t>Predicting fixed categories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00000"/>
                </a:solidFill>
              </a:rPr>
              <a:t>It can:</a:t>
            </a:r>
            <a:endParaRPr b="1">
              <a:solidFill>
                <a:srgbClr val="000000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lang="en">
                <a:solidFill>
                  <a:srgbClr val="000000"/>
                </a:solidFill>
              </a:rPr>
              <a:t>segment any </a:t>
            </a:r>
            <a:r>
              <a:rPr i="1" lang="en">
                <a:solidFill>
                  <a:srgbClr val="000000"/>
                </a:solidFill>
              </a:rPr>
              <a:t> </a:t>
            </a:r>
            <a:r>
              <a:rPr lang="en">
                <a:solidFill>
                  <a:srgbClr val="000000"/>
                </a:solidFill>
              </a:rPr>
              <a:t>object</a:t>
            </a:r>
            <a:endParaRPr>
              <a:solidFill>
                <a:srgbClr val="000000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lang="en">
                <a:solidFill>
                  <a:srgbClr val="000000"/>
                </a:solidFill>
              </a:rPr>
              <a:t>From a user prompt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00000"/>
                </a:solidFill>
              </a:rPr>
              <a:t>So far we saw:</a:t>
            </a:r>
            <a:endParaRPr b="1">
              <a:solidFill>
                <a:srgbClr val="000000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lang="en">
                <a:solidFill>
                  <a:srgbClr val="000000"/>
                </a:solidFill>
              </a:rPr>
              <a:t>Encoder–Decoder → Pixel-wise segmentation</a:t>
            </a:r>
            <a:endParaRPr>
              <a:solidFill>
                <a:srgbClr val="000000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lang="en">
                <a:solidFill>
                  <a:srgbClr val="000000"/>
                </a:solidFill>
              </a:rPr>
              <a:t>MaskFormer → Query-based object segmentation</a:t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91"/>
          <p:cNvSpPr txBox="1"/>
          <p:nvPr>
            <p:ph type="title"/>
          </p:nvPr>
        </p:nvSpPr>
        <p:spPr>
          <a:xfrm>
            <a:off x="0" y="159277"/>
            <a:ext cx="56619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rgbClr val="9D2235"/>
                </a:solidFill>
              </a:rPr>
              <a:t>Segment Anything Model (SAM)</a:t>
            </a:r>
            <a:endParaRPr b="1" sz="2500">
              <a:solidFill>
                <a:srgbClr val="9D2235"/>
              </a:solidFill>
            </a:endParaRPr>
          </a:p>
        </p:txBody>
      </p:sp>
      <p:pic>
        <p:nvPicPr>
          <p:cNvPr id="797" name="Google Shape;797;p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03275" y="10"/>
            <a:ext cx="2358338" cy="535144"/>
          </a:xfrm>
          <a:prstGeom prst="rect">
            <a:avLst/>
          </a:prstGeom>
          <a:noFill/>
          <a:ln>
            <a:noFill/>
          </a:ln>
        </p:spPr>
      </p:pic>
      <p:sp>
        <p:nvSpPr>
          <p:cNvPr id="798" name="Google Shape;798;p91"/>
          <p:cNvSpPr txBox="1"/>
          <p:nvPr/>
        </p:nvSpPr>
        <p:spPr>
          <a:xfrm>
            <a:off x="4744525" y="1106438"/>
            <a:ext cx="4399500" cy="403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It becomes:</a:t>
            </a:r>
            <a:endParaRPr b="1" sz="1600">
              <a:solidFill>
                <a:schemeClr val="dk1"/>
              </a:solidFill>
            </a:endParaRPr>
          </a:p>
          <a:p>
            <a:pPr indent="-330200" lvl="0" marL="45720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Conditional mask generation given a prompt.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Because segmentation is prompt-conditioned:</a:t>
            </a:r>
            <a:endParaRPr b="1"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Image features must be reusable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Model must generalize to unseen categories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Output depends on both image + prompt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799" name="Google Shape;799;p91"/>
          <p:cNvSpPr txBox="1"/>
          <p:nvPr/>
        </p:nvSpPr>
        <p:spPr>
          <a:xfrm>
            <a:off x="0" y="614790"/>
            <a:ext cx="7182900" cy="41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rgbClr val="9D2235"/>
                </a:solidFill>
              </a:rPr>
              <a:t>Problem Formulation: Why Foundation / Promptable Segmentation?</a:t>
            </a:r>
            <a:endParaRPr b="1" sz="1700">
              <a:solidFill>
                <a:srgbClr val="9D2235"/>
              </a:solidFill>
            </a:endParaRPr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9D2235"/>
              </a:solidFill>
            </a:endParaRPr>
          </a:p>
        </p:txBody>
      </p:sp>
      <p:sp>
        <p:nvSpPr>
          <p:cNvPr id="800" name="Google Shape;800;p91"/>
          <p:cNvSpPr txBox="1"/>
          <p:nvPr/>
        </p:nvSpPr>
        <p:spPr>
          <a:xfrm>
            <a:off x="0" y="934920"/>
            <a:ext cx="4744500" cy="420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Unlike previous settings:</a:t>
            </a:r>
            <a:endParaRPr b="1" sz="16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600">
                <a:solidFill>
                  <a:schemeClr val="dk1"/>
                </a:solidFill>
              </a:rPr>
              <a:t>No fixed class vocabulary</a:t>
            </a:r>
            <a:endParaRPr sz="16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600">
                <a:solidFill>
                  <a:schemeClr val="dk1"/>
                </a:solidFill>
              </a:rPr>
              <a:t>No fixed number of objects</a:t>
            </a:r>
            <a:endParaRPr sz="16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600">
                <a:solidFill>
                  <a:schemeClr val="dk1"/>
                </a:solidFill>
              </a:rPr>
              <a:t>Objects may be unseen during training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Goal:</a:t>
            </a:r>
            <a:endParaRPr b="1" sz="1600">
              <a:solidFill>
                <a:schemeClr val="dk1"/>
              </a:solidFill>
            </a:endParaRPr>
          </a:p>
          <a:p>
            <a:pPr indent="-330200" lvl="0" marL="45720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Predict a mask conditioned on a user prompt.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This is NOT:</a:t>
            </a:r>
            <a:endParaRPr b="1"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Dense grid prediction (semantic)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Set prediction of objects (instance/panoptic)</a:t>
            </a:r>
            <a:endParaRPr sz="1600">
              <a:solidFill>
                <a:schemeClr val="dk1"/>
              </a:solidFill>
            </a:endParaRPr>
          </a:p>
          <a:p>
            <a:pPr indent="0" lvl="0" marL="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/>
          <p:cNvSpPr txBox="1"/>
          <p:nvPr>
            <p:ph type="title"/>
          </p:nvPr>
        </p:nvSpPr>
        <p:spPr>
          <a:xfrm>
            <a:off x="0" y="176041"/>
            <a:ext cx="5279400" cy="86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9D2235"/>
                </a:solidFill>
              </a:rPr>
              <a:t>What is a Head?</a:t>
            </a:r>
            <a:endParaRPr b="1">
              <a:solidFill>
                <a:srgbClr val="9D2235"/>
              </a:solidFill>
            </a:endParaRPr>
          </a:p>
        </p:txBody>
      </p:sp>
      <p:pic>
        <p:nvPicPr>
          <p:cNvPr id="118" name="Google Shape;11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9550" y="105625"/>
            <a:ext cx="2358338" cy="535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7075" y="1151316"/>
            <a:ext cx="7296150" cy="363855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20"/>
          <p:cNvSpPr txBox="1"/>
          <p:nvPr/>
        </p:nvSpPr>
        <p:spPr>
          <a:xfrm>
            <a:off x="5999550" y="1619175"/>
            <a:ext cx="3135900" cy="12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</a:rPr>
              <a:t>The back bone encodes the world. The head defines the question.</a:t>
            </a:r>
            <a:endParaRPr b="1" sz="1500">
              <a:solidFill>
                <a:schemeClr val="dk1"/>
              </a:solidFill>
            </a:endParaRPr>
          </a:p>
          <a:p>
            <a:pPr indent="457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</a:rPr>
              <a:t>y=g(fθ​(x))</a:t>
            </a:r>
            <a:endParaRPr b="1" sz="180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4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92"/>
          <p:cNvSpPr txBox="1"/>
          <p:nvPr>
            <p:ph type="title"/>
          </p:nvPr>
        </p:nvSpPr>
        <p:spPr>
          <a:xfrm>
            <a:off x="0" y="159277"/>
            <a:ext cx="56619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rgbClr val="9D2235"/>
                </a:solidFill>
              </a:rPr>
              <a:t>Segment Anything Model (SAM)</a:t>
            </a:r>
            <a:endParaRPr b="1" sz="2500">
              <a:solidFill>
                <a:srgbClr val="9D2235"/>
              </a:solidFill>
            </a:endParaRPr>
          </a:p>
        </p:txBody>
      </p:sp>
      <p:pic>
        <p:nvPicPr>
          <p:cNvPr id="806" name="Google Shape;806;p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03275" y="10"/>
            <a:ext cx="2358338" cy="535144"/>
          </a:xfrm>
          <a:prstGeom prst="rect">
            <a:avLst/>
          </a:prstGeom>
          <a:noFill/>
          <a:ln>
            <a:noFill/>
          </a:ln>
        </p:spPr>
      </p:pic>
      <p:sp>
        <p:nvSpPr>
          <p:cNvPr id="807" name="Google Shape;807;p92"/>
          <p:cNvSpPr txBox="1"/>
          <p:nvPr/>
        </p:nvSpPr>
        <p:spPr>
          <a:xfrm>
            <a:off x="0" y="3101075"/>
            <a:ext cx="4983900" cy="20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SAM has three main parts: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ViT Image Encoder </a:t>
            </a:r>
            <a:endParaRPr sz="1600">
              <a:solidFill>
                <a:schemeClr val="dk1"/>
              </a:solidFill>
            </a:endParaRPr>
          </a:p>
          <a:p>
            <a:pPr indent="-330200" lvl="1" marL="914400" marR="381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</a:rPr>
              <a:t>Large Vision Transformer backbone</a:t>
            </a:r>
            <a:endParaRPr sz="1600">
              <a:solidFill>
                <a:schemeClr val="dk1"/>
              </a:solidFill>
            </a:endParaRPr>
          </a:p>
          <a:p>
            <a:pPr indent="-330200" lvl="1" marL="914400" marR="381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</a:rPr>
              <a:t>Extracts rich global image features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marR="381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Prompt Encoder</a:t>
            </a:r>
            <a:endParaRPr sz="1600">
              <a:solidFill>
                <a:schemeClr val="dk1"/>
              </a:solidFill>
            </a:endParaRPr>
          </a:p>
          <a:p>
            <a:pPr indent="-330200" lvl="1" marL="914400" marR="381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</a:rPr>
              <a:t>Encodes: points, Bounding boxes, text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808" name="Google Shape;808;p92"/>
          <p:cNvSpPr txBox="1"/>
          <p:nvPr/>
        </p:nvSpPr>
        <p:spPr>
          <a:xfrm>
            <a:off x="213950" y="614790"/>
            <a:ext cx="7182900" cy="41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9D2235"/>
                </a:solidFill>
              </a:rPr>
              <a:t>  Architecture Overview - Core Components of SAM</a:t>
            </a:r>
            <a:endParaRPr b="1" sz="1600">
              <a:solidFill>
                <a:srgbClr val="9D2235"/>
              </a:solidFill>
            </a:endParaRPr>
          </a:p>
        </p:txBody>
      </p:sp>
      <p:pic>
        <p:nvPicPr>
          <p:cNvPr id="809" name="Google Shape;809;p92" title="Screenshot 2026-02-14 23565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0650" y="1208993"/>
            <a:ext cx="7904429" cy="1709910"/>
          </a:xfrm>
          <a:prstGeom prst="rect">
            <a:avLst/>
          </a:prstGeom>
          <a:noFill/>
          <a:ln>
            <a:noFill/>
          </a:ln>
        </p:spPr>
      </p:pic>
      <p:sp>
        <p:nvSpPr>
          <p:cNvPr id="810" name="Google Shape;810;p92"/>
          <p:cNvSpPr txBox="1"/>
          <p:nvPr/>
        </p:nvSpPr>
        <p:spPr>
          <a:xfrm>
            <a:off x="4983825" y="3226050"/>
            <a:ext cx="4160400" cy="191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Mask Decoder</a:t>
            </a:r>
            <a:endParaRPr sz="1600">
              <a:solidFill>
                <a:schemeClr val="dk1"/>
              </a:solidFill>
            </a:endParaRPr>
          </a:p>
          <a:p>
            <a:pPr indent="-330200" lvl="1" marL="914400" marR="381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</a:rPr>
              <a:t>Lightweight transformer decoder</a:t>
            </a:r>
            <a:endParaRPr sz="1600">
              <a:solidFill>
                <a:schemeClr val="dk1"/>
              </a:solidFill>
            </a:endParaRPr>
          </a:p>
          <a:p>
            <a:pPr indent="-330200" lvl="1" marL="914400" marR="381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" sz="1600">
                <a:solidFill>
                  <a:schemeClr val="dk1"/>
                </a:solidFill>
              </a:rPr>
              <a:t>Outputs segmentation mask</a:t>
            </a:r>
            <a:endParaRPr sz="1600">
              <a:solidFill>
                <a:schemeClr val="dk1"/>
              </a:solidFill>
            </a:endParaRPr>
          </a:p>
          <a:p>
            <a:pPr indent="0" lvl="0" marL="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600" u="sng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Segment Anything Playground | Meta</a:t>
            </a:r>
            <a:endParaRPr sz="1600">
              <a:solidFill>
                <a:schemeClr val="dk1"/>
              </a:solidFill>
            </a:endParaRPr>
          </a:p>
          <a:p>
            <a:pPr indent="0" lvl="0" marL="0" marR="3810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811" name="Google Shape;811;p92"/>
          <p:cNvSpPr txBox="1"/>
          <p:nvPr/>
        </p:nvSpPr>
        <p:spPr>
          <a:xfrm>
            <a:off x="73925" y="2737125"/>
            <a:ext cx="3194400" cy="3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https://arxiv.org/pdf/2304.02643</a:t>
            </a:r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5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93"/>
          <p:cNvSpPr txBox="1"/>
          <p:nvPr>
            <p:ph type="title"/>
          </p:nvPr>
        </p:nvSpPr>
        <p:spPr>
          <a:xfrm>
            <a:off x="0" y="159277"/>
            <a:ext cx="56619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rgbClr val="9D2235"/>
                </a:solidFill>
              </a:rPr>
              <a:t>Segment Anything Model (SAM)</a:t>
            </a:r>
            <a:endParaRPr b="1" sz="2500">
              <a:solidFill>
                <a:srgbClr val="9D2235"/>
              </a:solidFill>
            </a:endParaRPr>
          </a:p>
        </p:txBody>
      </p:sp>
      <p:pic>
        <p:nvPicPr>
          <p:cNvPr id="817" name="Google Shape;817;p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03275" y="10"/>
            <a:ext cx="2358338" cy="535144"/>
          </a:xfrm>
          <a:prstGeom prst="rect">
            <a:avLst/>
          </a:prstGeom>
          <a:noFill/>
          <a:ln>
            <a:noFill/>
          </a:ln>
        </p:spPr>
      </p:pic>
      <p:sp>
        <p:nvSpPr>
          <p:cNvPr id="818" name="Google Shape;818;p93"/>
          <p:cNvSpPr txBox="1"/>
          <p:nvPr/>
        </p:nvSpPr>
        <p:spPr>
          <a:xfrm>
            <a:off x="0" y="2743335"/>
            <a:ext cx="4789200" cy="24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Promptable segmentation:</a:t>
            </a:r>
            <a:endParaRPr b="1" sz="1600">
              <a:solidFill>
                <a:schemeClr val="dk1"/>
              </a:solidFill>
            </a:endParaRPr>
          </a:p>
          <a:p>
            <a:pPr indent="-330200" lvl="0" marL="45720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Unlike MaskFormer, Not limited to predefined object categories</a:t>
            </a:r>
            <a:endParaRPr sz="1600">
              <a:solidFill>
                <a:schemeClr val="dk1"/>
              </a:solidFill>
            </a:endParaRPr>
          </a:p>
          <a:p>
            <a:pPr indent="0" lvl="0" marL="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</a:rPr>
              <a:t>Massive Training Scale</a:t>
            </a:r>
            <a:endParaRPr b="1" sz="1600">
              <a:solidFill>
                <a:schemeClr val="dk1"/>
              </a:solidFill>
            </a:endParaRPr>
          </a:p>
          <a:p>
            <a:pPr indent="-330200" lvl="0" marL="45720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Trained on 1B+ masks,Millions of images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marR="381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This makes it a </a:t>
            </a:r>
            <a:r>
              <a:rPr b="1" lang="en" sz="1600">
                <a:solidFill>
                  <a:schemeClr val="dk1"/>
                </a:solidFill>
              </a:rPr>
              <a:t>foundation model</a:t>
            </a:r>
            <a:r>
              <a:rPr lang="en" sz="1600">
                <a:solidFill>
                  <a:schemeClr val="dk1"/>
                </a:solidFill>
              </a:rPr>
              <a:t>.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819" name="Google Shape;819;p93"/>
          <p:cNvSpPr txBox="1"/>
          <p:nvPr/>
        </p:nvSpPr>
        <p:spPr>
          <a:xfrm>
            <a:off x="213950" y="614790"/>
            <a:ext cx="7182900" cy="41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9D2235"/>
                </a:solidFill>
              </a:rPr>
              <a:t>Why it matters -  Future Direction</a:t>
            </a:r>
            <a:endParaRPr b="1" sz="1600">
              <a:solidFill>
                <a:srgbClr val="9D2235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9D2235"/>
              </a:solidFill>
            </a:endParaRPr>
          </a:p>
        </p:txBody>
      </p:sp>
      <p:sp>
        <p:nvSpPr>
          <p:cNvPr id="820" name="Google Shape;820;p93"/>
          <p:cNvSpPr txBox="1"/>
          <p:nvPr/>
        </p:nvSpPr>
        <p:spPr>
          <a:xfrm>
            <a:off x="4789325" y="2604803"/>
            <a:ext cx="4173900" cy="25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Unified Segmentation Capability</a:t>
            </a:r>
            <a:endParaRPr b="1">
              <a:solidFill>
                <a:schemeClr val="dk1"/>
              </a:solidFill>
            </a:endParaRPr>
          </a:p>
          <a:p>
            <a:pPr indent="-317500" lvl="0" marL="45720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Works for all segmentation all through prompting</a:t>
            </a:r>
            <a:endParaRPr>
              <a:solidFill>
                <a:schemeClr val="dk1"/>
              </a:solidFill>
            </a:endParaRPr>
          </a:p>
          <a:p>
            <a:pPr indent="0" lvl="0" marL="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Research impact</a:t>
            </a:r>
            <a:endParaRPr b="1">
              <a:solidFill>
                <a:schemeClr val="dk1"/>
              </a:solidFill>
            </a:endParaRPr>
          </a:p>
          <a:p>
            <a:pPr indent="-317500" lvl="0" marL="457200" marR="3810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SAM shifts segmentation from Task-specific models →</a:t>
            </a:r>
            <a:endParaRPr>
              <a:solidFill>
                <a:schemeClr val="dk1"/>
              </a:solidFill>
            </a:endParaRPr>
          </a:p>
          <a:p>
            <a:pPr indent="-317500" lvl="0" marL="457200" marR="3810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General-purpose segmentation models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821" name="Google Shape;821;p93" title="Screenshot 2026-02-15 00152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3100" y="1096014"/>
            <a:ext cx="6464610" cy="1577988"/>
          </a:xfrm>
          <a:prstGeom prst="rect">
            <a:avLst/>
          </a:prstGeom>
          <a:noFill/>
          <a:ln>
            <a:noFill/>
          </a:ln>
        </p:spPr>
      </p:pic>
      <p:sp>
        <p:nvSpPr>
          <p:cNvPr id="822" name="Google Shape;822;p93"/>
          <p:cNvSpPr txBox="1"/>
          <p:nvPr/>
        </p:nvSpPr>
        <p:spPr>
          <a:xfrm rot="5400000">
            <a:off x="6882525" y="1459440"/>
            <a:ext cx="2093700" cy="40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</a:rPr>
              <a:t>https://arxiv.org/pdf/2304.02643</a:t>
            </a:r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6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94"/>
          <p:cNvSpPr txBox="1"/>
          <p:nvPr>
            <p:ph type="title"/>
          </p:nvPr>
        </p:nvSpPr>
        <p:spPr>
          <a:xfrm>
            <a:off x="0" y="159368"/>
            <a:ext cx="56619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rgbClr val="9D2235"/>
                </a:solidFill>
              </a:rPr>
              <a:t>Summary and Conclusion</a:t>
            </a:r>
            <a:endParaRPr b="1" sz="2500">
              <a:solidFill>
                <a:srgbClr val="9D2235"/>
              </a:solidFill>
            </a:endParaRPr>
          </a:p>
        </p:txBody>
      </p:sp>
      <p:pic>
        <p:nvPicPr>
          <p:cNvPr id="828" name="Google Shape;828;p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03275" y="10"/>
            <a:ext cx="2358338" cy="535144"/>
          </a:xfrm>
          <a:prstGeom prst="rect">
            <a:avLst/>
          </a:prstGeom>
          <a:noFill/>
          <a:ln>
            <a:noFill/>
          </a:ln>
        </p:spPr>
      </p:pic>
      <p:sp>
        <p:nvSpPr>
          <p:cNvPr id="829" name="Google Shape;829;p94"/>
          <p:cNvSpPr txBox="1"/>
          <p:nvPr/>
        </p:nvSpPr>
        <p:spPr>
          <a:xfrm>
            <a:off x="0" y="1171553"/>
            <a:ext cx="4789200" cy="39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</a:rPr>
              <a:t>1. Vision Tasks Evolved</a:t>
            </a:r>
            <a:endParaRPr b="1"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b="1" lang="en" sz="1200">
                <a:solidFill>
                  <a:schemeClr val="dk1"/>
                </a:solidFill>
              </a:rPr>
              <a:t>Classification</a:t>
            </a:r>
            <a:r>
              <a:rPr lang="en" sz="1200">
                <a:solidFill>
                  <a:schemeClr val="dk1"/>
                </a:solidFill>
              </a:rPr>
              <a:t> → One label per image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b="1" lang="en" sz="1200">
                <a:solidFill>
                  <a:schemeClr val="dk1"/>
                </a:solidFill>
              </a:rPr>
              <a:t>Detection</a:t>
            </a:r>
            <a:r>
              <a:rPr lang="en" sz="1200">
                <a:solidFill>
                  <a:schemeClr val="dk1"/>
                </a:solidFill>
              </a:rPr>
              <a:t> → Set prediction of bounding boxes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b="1" lang="en" sz="1200">
                <a:solidFill>
                  <a:schemeClr val="dk1"/>
                </a:solidFill>
              </a:rPr>
              <a:t>Segmentation</a:t>
            </a:r>
            <a:r>
              <a:rPr lang="en" sz="1200">
                <a:solidFill>
                  <a:schemeClr val="dk1"/>
                </a:solidFill>
              </a:rPr>
              <a:t> → Pixel, object, or prompt-based masks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Vision problems became increasingly structured.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</a:rPr>
              <a:t>2. Modeling Evolution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Traditional CNN pipelines: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sz="1200">
                <a:solidFill>
                  <a:schemeClr val="dk1"/>
                </a:solidFill>
              </a:rPr>
              <a:t>Anchors                  Task-specific designs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sz="1200">
                <a:solidFill>
                  <a:schemeClr val="dk1"/>
                </a:solidFill>
              </a:rPr>
              <a:t>Proposals                Non-Max Suppression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Transformer-based models: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sz="1200">
                <a:solidFill>
                  <a:schemeClr val="dk1"/>
                </a:solidFill>
              </a:rPr>
              <a:t>Global attention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sz="1200">
                <a:solidFill>
                  <a:schemeClr val="dk1"/>
                </a:solidFill>
              </a:rPr>
              <a:t>Set prediction (DETR, MaskFormer)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sz="1200">
                <a:solidFill>
                  <a:schemeClr val="dk1"/>
                </a:solidFill>
              </a:rPr>
              <a:t>End-to-end learning</a:t>
            </a:r>
            <a:endParaRPr sz="1200">
              <a:solidFill>
                <a:schemeClr val="dk1"/>
              </a:solidFill>
            </a:endParaRPr>
          </a:p>
          <a:p>
            <a:pPr indent="0" lvl="0" marL="0" marR="3810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830" name="Google Shape;830;p94"/>
          <p:cNvSpPr txBox="1"/>
          <p:nvPr/>
        </p:nvSpPr>
        <p:spPr>
          <a:xfrm>
            <a:off x="0" y="727020"/>
            <a:ext cx="7182900" cy="41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9D2235"/>
                </a:solidFill>
              </a:rPr>
              <a:t>From CNN Pipelines to Foundation Vision Models</a:t>
            </a:r>
            <a:endParaRPr b="1" sz="1600">
              <a:solidFill>
                <a:srgbClr val="9D2235"/>
              </a:solidFill>
            </a:endParaRPr>
          </a:p>
        </p:txBody>
      </p:sp>
      <p:sp>
        <p:nvSpPr>
          <p:cNvPr id="831" name="Google Shape;831;p94"/>
          <p:cNvSpPr txBox="1"/>
          <p:nvPr/>
        </p:nvSpPr>
        <p:spPr>
          <a:xfrm>
            <a:off x="4789325" y="1171650"/>
            <a:ext cx="4354800" cy="39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</a:rPr>
              <a:t>3. </a:t>
            </a:r>
            <a:r>
              <a:rPr b="1" lang="en" sz="1200">
                <a:solidFill>
                  <a:schemeClr val="dk1"/>
                </a:solidFill>
              </a:rPr>
              <a:t>Unifying Principle</a:t>
            </a:r>
            <a:endParaRPr b="1"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Transformers shift vision from: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sz="1200">
                <a:solidFill>
                  <a:schemeClr val="dk1"/>
                </a:solidFill>
              </a:rPr>
              <a:t>Hand-crafted pipelines → Learned structured prediction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</a:rPr>
              <a:t>4. The Big Picture</a:t>
            </a:r>
            <a:endParaRPr b="1"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sz="1200">
                <a:solidFill>
                  <a:schemeClr val="dk1"/>
                </a:solidFill>
              </a:rPr>
              <a:t>ViT as backbone replaces CNN feature extractors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sz="1200">
                <a:solidFill>
                  <a:schemeClr val="dk1"/>
                </a:solidFill>
              </a:rPr>
              <a:t>DETR reframes detection as set prediction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sz="1200">
                <a:solidFill>
                  <a:schemeClr val="dk1"/>
                </a:solidFill>
              </a:rPr>
              <a:t>MaskFormer extends set prediction to segmentation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sz="1200">
                <a:solidFill>
                  <a:schemeClr val="dk1"/>
                </a:solidFill>
              </a:rPr>
              <a:t>SAM reframes segmentation as prompt-conditioned foundation modeling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We moved from: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200">
                <a:solidFill>
                  <a:schemeClr val="dk1"/>
                </a:solidFill>
              </a:rPr>
              <a:t>Pixels → Boxes → Masks → Prompts</a:t>
            </a:r>
            <a:endParaRPr b="1"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1"/>
          <p:cNvSpPr txBox="1"/>
          <p:nvPr>
            <p:ph type="title"/>
          </p:nvPr>
        </p:nvSpPr>
        <p:spPr>
          <a:xfrm>
            <a:off x="0" y="176041"/>
            <a:ext cx="5279400" cy="86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>
                <a:solidFill>
                  <a:srgbClr val="9D2235"/>
                </a:solidFill>
              </a:rPr>
              <a:t>What is a Feature Map?</a:t>
            </a:r>
            <a:endParaRPr b="1">
              <a:solidFill>
                <a:srgbClr val="9D2235"/>
              </a:solidFill>
            </a:endParaRPr>
          </a:p>
        </p:txBody>
      </p:sp>
      <p:pic>
        <p:nvPicPr>
          <p:cNvPr id="126" name="Google Shape;12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9550" y="105625"/>
            <a:ext cx="2358338" cy="535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91387" y="761075"/>
            <a:ext cx="3361225" cy="4382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