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3"/>
  </p:notesMasterIdLst>
  <p:handoutMasterIdLst>
    <p:handoutMasterId r:id="rId64"/>
  </p:handoutMasterIdLst>
  <p:sldIdLst>
    <p:sldId id="815" r:id="rId2"/>
    <p:sldId id="997" r:id="rId3"/>
    <p:sldId id="984" r:id="rId4"/>
    <p:sldId id="1094" r:id="rId5"/>
    <p:sldId id="985" r:id="rId6"/>
    <p:sldId id="986" r:id="rId7"/>
    <p:sldId id="1114" r:id="rId8"/>
    <p:sldId id="871" r:id="rId9"/>
    <p:sldId id="1112" r:id="rId10"/>
    <p:sldId id="1111" r:id="rId11"/>
    <p:sldId id="872" r:id="rId12"/>
    <p:sldId id="873" r:id="rId13"/>
    <p:sldId id="874" r:id="rId14"/>
    <p:sldId id="877" r:id="rId15"/>
    <p:sldId id="878" r:id="rId16"/>
    <p:sldId id="1130" r:id="rId17"/>
    <p:sldId id="1089" r:id="rId18"/>
    <p:sldId id="1090" r:id="rId19"/>
    <p:sldId id="1091" r:id="rId20"/>
    <p:sldId id="1115" r:id="rId21"/>
    <p:sldId id="1092" r:id="rId22"/>
    <p:sldId id="1041" r:id="rId23"/>
    <p:sldId id="1297" r:id="rId24"/>
    <p:sldId id="988" r:id="rId25"/>
    <p:sldId id="987" r:id="rId26"/>
    <p:sldId id="1295" r:id="rId27"/>
    <p:sldId id="990" r:id="rId28"/>
    <p:sldId id="1117" r:id="rId29"/>
    <p:sldId id="1042" r:id="rId30"/>
    <p:sldId id="1086" r:id="rId31"/>
    <p:sldId id="1138" r:id="rId32"/>
    <p:sldId id="1165" r:id="rId33"/>
    <p:sldId id="1159" r:id="rId34"/>
    <p:sldId id="1160" r:id="rId35"/>
    <p:sldId id="1076" r:id="rId36"/>
    <p:sldId id="1095" r:id="rId37"/>
    <p:sldId id="1299" r:id="rId38"/>
    <p:sldId id="1043" r:id="rId39"/>
    <p:sldId id="1118" r:id="rId40"/>
    <p:sldId id="1120" r:id="rId41"/>
    <p:sldId id="1119" r:id="rId42"/>
    <p:sldId id="1136" r:id="rId43"/>
    <p:sldId id="962" r:id="rId44"/>
    <p:sldId id="825" r:id="rId45"/>
    <p:sldId id="1044" r:id="rId46"/>
    <p:sldId id="1300" r:id="rId47"/>
    <p:sldId id="1121" r:id="rId48"/>
    <p:sldId id="1123" r:id="rId49"/>
    <p:sldId id="1124" r:id="rId50"/>
    <p:sldId id="1125" r:id="rId51"/>
    <p:sldId id="1128" r:id="rId52"/>
    <p:sldId id="1129" r:id="rId53"/>
    <p:sldId id="1301" r:id="rId54"/>
    <p:sldId id="1302" r:id="rId55"/>
    <p:sldId id="949" r:id="rId56"/>
    <p:sldId id="1030" r:id="rId57"/>
    <p:sldId id="1170" r:id="rId58"/>
    <p:sldId id="1140" r:id="rId59"/>
    <p:sldId id="1141" r:id="rId60"/>
    <p:sldId id="1049" r:id="rId61"/>
    <p:sldId id="1169" r:id="rId62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CC"/>
    <a:srgbClr val="FF7E79"/>
    <a:srgbClr val="FFC000"/>
    <a:srgbClr val="FFC3D6"/>
    <a:srgbClr val="FF9900"/>
    <a:srgbClr val="CC66FF"/>
    <a:srgbClr val="FF0000"/>
    <a:srgbClr val="33CC33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8" autoAdjust="0"/>
    <p:restoredTop sz="91294" autoAdjust="0"/>
  </p:normalViewPr>
  <p:slideViewPr>
    <p:cSldViewPr>
      <p:cViewPr varScale="1">
        <p:scale>
          <a:sx n="76" d="100"/>
          <a:sy n="76" d="100"/>
        </p:scale>
        <p:origin x="429" y="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fld id="{E63CBE3B-9004-44CA-A825-B41E392F6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54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fld id="{E297EAD1-C33D-48A2-8CAB-582B6385E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18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FFF1-8662-394F-907E-7BF21FC6F649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73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Two-GPU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95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Two-GPU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01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LRN – local response normalization (doesn’t improve performance)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66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98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33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96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59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93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3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Two-GPU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0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2F598-94FE-5930-C84A-2A7C32924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D6649-95E5-F72D-7C3C-CAC9D3B7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85459F-B3A2-2510-2634-F20D7BD1F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Two-GPU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D0691-CBCD-5B17-1D27-AA46321FED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97EAD1-C33D-48A2-8CAB-582B6385EBDB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71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B9BE1-CC02-4630-A187-1FA3D78B1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D7741-022D-4361-BD74-799334698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C337E-79AB-43D3-B7D5-9A8EDE49D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C1639-4E2F-4550-BAEE-C5BDC1CB8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1FF34-FEDA-430E-8462-E7A209AF3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9BF50-AC92-44AF-92A4-620F182E3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26E91-021D-4B32-926D-DC16A89D5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56749-8CA8-49DA-A68F-85171B0F5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6D7BB-2806-4694-9201-C1DF6EA7CF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D4D2A-A0A1-4AB1-BF3F-4E3C9BF55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DC858-3513-47BE-8939-E01A91F09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9D615FC6-65EA-469E-A2AC-6B14F4DC4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lazebni.cs.illinois.ed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36.png"/><Relationship Id="rId21" Type="http://schemas.openxmlformats.org/officeDocument/2006/relationships/image" Target="../media/image230.png"/><Relationship Id="rId34" Type="http://schemas.openxmlformats.org/officeDocument/2006/relationships/image" Target="../media/image47.png"/><Relationship Id="rId42" Type="http://schemas.openxmlformats.org/officeDocument/2006/relationships/image" Target="../media/image39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hyperlink" Target="https://web.eecs.umich.edu/~justincj/slides/eecs442/WI2021/442_WI2021_filtering.pdf" TargetMode="External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41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48.png"/><Relationship Id="rId43" Type="http://schemas.openxmlformats.org/officeDocument/2006/relationships/image" Target="../media/image40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35.png"/><Relationship Id="rId46" Type="http://schemas.openxmlformats.org/officeDocument/2006/relationships/image" Target="../media/image46.png"/><Relationship Id="rId20" Type="http://schemas.openxmlformats.org/officeDocument/2006/relationships/image" Target="../media/image220.png"/><Relationship Id="rId41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35.png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8.png"/><Relationship Id="rId47" Type="http://schemas.openxmlformats.org/officeDocument/2006/relationships/image" Target="../media/image50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hyperlink" Target="https://web.eecs.umich.edu/~justincj/slides/eecs442/WI2021/442_WI2021_filtering.pdf" TargetMode="External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48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40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47.png"/><Relationship Id="rId43" Type="http://schemas.openxmlformats.org/officeDocument/2006/relationships/image" Target="../media/image39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0" Type="http://schemas.openxmlformats.org/officeDocument/2006/relationships/image" Target="../media/image220.png"/><Relationship Id="rId41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34.png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7.png"/><Relationship Id="rId47" Type="http://schemas.openxmlformats.org/officeDocument/2006/relationships/image" Target="../media/image42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48.png"/><Relationship Id="rId40" Type="http://schemas.openxmlformats.org/officeDocument/2006/relationships/image" Target="../media/image35.png"/><Relationship Id="rId45" Type="http://schemas.openxmlformats.org/officeDocument/2006/relationships/image" Target="../media/image40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47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39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51.png"/><Relationship Id="rId43" Type="http://schemas.openxmlformats.org/officeDocument/2006/relationships/image" Target="../media/image38.png"/><Relationship Id="rId48" Type="http://schemas.openxmlformats.org/officeDocument/2006/relationships/image" Target="../media/image52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hyperlink" Target="https://web.eecs.umich.edu/~justincj/slides/eecs442/WI2021/442_WI2021_filtering.pdf" TargetMode="External"/><Relationship Id="rId46" Type="http://schemas.openxmlformats.org/officeDocument/2006/relationships/image" Target="../media/image41.png"/><Relationship Id="rId20" Type="http://schemas.openxmlformats.org/officeDocument/2006/relationships/image" Target="../media/image220.png"/><Relationship Id="rId41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hyperlink" Target="https://web.eecs.umich.edu/~justincj/slides/eecs442/WI2021/442_WI2021_filtering.pdf" TargetMode="External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6.png"/><Relationship Id="rId47" Type="http://schemas.openxmlformats.org/officeDocument/2006/relationships/image" Target="../media/image41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47.png"/><Relationship Id="rId40" Type="http://schemas.openxmlformats.org/officeDocument/2006/relationships/image" Target="../media/image34.png"/><Relationship Id="rId45" Type="http://schemas.openxmlformats.org/officeDocument/2006/relationships/image" Target="../media/image39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51.png"/><Relationship Id="rId49" Type="http://schemas.openxmlformats.org/officeDocument/2006/relationships/image" Target="../media/image54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38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53.png"/><Relationship Id="rId43" Type="http://schemas.openxmlformats.org/officeDocument/2006/relationships/image" Target="../media/image37.png"/><Relationship Id="rId48" Type="http://schemas.openxmlformats.org/officeDocument/2006/relationships/image" Target="../media/image42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48.png"/><Relationship Id="rId46" Type="http://schemas.openxmlformats.org/officeDocument/2006/relationships/image" Target="../media/image40.png"/><Relationship Id="rId20" Type="http://schemas.openxmlformats.org/officeDocument/2006/relationships/image" Target="../media/image220.png"/><Relationship Id="rId41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55.png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5.png"/><Relationship Id="rId47" Type="http://schemas.openxmlformats.org/officeDocument/2006/relationships/image" Target="../media/image40.png"/><Relationship Id="rId50" Type="http://schemas.openxmlformats.org/officeDocument/2006/relationships/image" Target="../media/image56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47.png"/><Relationship Id="rId40" Type="http://schemas.openxmlformats.org/officeDocument/2006/relationships/hyperlink" Target="https://web.eecs.umich.edu/~justincj/slides/eecs442/WI2021/442_WI2021_filtering.pdf" TargetMode="External"/><Relationship Id="rId45" Type="http://schemas.openxmlformats.org/officeDocument/2006/relationships/image" Target="../media/image38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51.png"/><Relationship Id="rId49" Type="http://schemas.openxmlformats.org/officeDocument/2006/relationships/image" Target="../media/image42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37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53.png"/><Relationship Id="rId43" Type="http://schemas.openxmlformats.org/officeDocument/2006/relationships/image" Target="../media/image36.png"/><Relationship Id="rId48" Type="http://schemas.openxmlformats.org/officeDocument/2006/relationships/image" Target="../media/image41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48.png"/><Relationship Id="rId46" Type="http://schemas.openxmlformats.org/officeDocument/2006/relationships/image" Target="../media/image39.png"/><Relationship Id="rId20" Type="http://schemas.openxmlformats.org/officeDocument/2006/relationships/image" Target="../media/image220.png"/><Relationship Id="rId41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55.png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4.png"/><Relationship Id="rId47" Type="http://schemas.openxmlformats.org/officeDocument/2006/relationships/image" Target="../media/image39.png"/><Relationship Id="rId50" Type="http://schemas.openxmlformats.org/officeDocument/2006/relationships/image" Target="../media/image42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47.png"/><Relationship Id="rId40" Type="http://schemas.openxmlformats.org/officeDocument/2006/relationships/image" Target="../media/image57.png"/><Relationship Id="rId45" Type="http://schemas.openxmlformats.org/officeDocument/2006/relationships/image" Target="../media/image37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51.png"/><Relationship Id="rId49" Type="http://schemas.openxmlformats.org/officeDocument/2006/relationships/image" Target="../media/image41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36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53.png"/><Relationship Id="rId43" Type="http://schemas.openxmlformats.org/officeDocument/2006/relationships/image" Target="../media/image35.png"/><Relationship Id="rId48" Type="http://schemas.openxmlformats.org/officeDocument/2006/relationships/image" Target="../media/image40.png"/><Relationship Id="rId8" Type="http://schemas.openxmlformats.org/officeDocument/2006/relationships/image" Target="../media/image1011.png"/><Relationship Id="rId51" Type="http://schemas.openxmlformats.org/officeDocument/2006/relationships/image" Target="../media/image58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48.png"/><Relationship Id="rId46" Type="http://schemas.openxmlformats.org/officeDocument/2006/relationships/image" Target="../media/image38.png"/><Relationship Id="rId20" Type="http://schemas.openxmlformats.org/officeDocument/2006/relationships/image" Target="../media/image220.png"/><Relationship Id="rId41" Type="http://schemas.openxmlformats.org/officeDocument/2006/relationships/hyperlink" Target="https://web.eecs.umich.edu/~justincj/slides/eecs442/WI2021/442_WI2021_filtering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55.png"/><Relationship Id="rId21" Type="http://schemas.openxmlformats.org/officeDocument/2006/relationships/image" Target="../media/image230.png"/><Relationship Id="rId34" Type="http://schemas.openxmlformats.org/officeDocument/2006/relationships/image" Target="../media/image49.png"/><Relationship Id="rId42" Type="http://schemas.openxmlformats.org/officeDocument/2006/relationships/image" Target="../media/image34.png"/><Relationship Id="rId47" Type="http://schemas.openxmlformats.org/officeDocument/2006/relationships/image" Target="../media/image39.png"/><Relationship Id="rId50" Type="http://schemas.openxmlformats.org/officeDocument/2006/relationships/image" Target="../media/image42.png"/><Relationship Id="rId55" Type="http://schemas.openxmlformats.org/officeDocument/2006/relationships/image" Target="../media/image63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image" Target="../media/image47.png"/><Relationship Id="rId40" Type="http://schemas.openxmlformats.org/officeDocument/2006/relationships/image" Target="../media/image57.png"/><Relationship Id="rId45" Type="http://schemas.openxmlformats.org/officeDocument/2006/relationships/image" Target="../media/image37.png"/><Relationship Id="rId53" Type="http://schemas.openxmlformats.org/officeDocument/2006/relationships/image" Target="../media/image61.png"/><Relationship Id="rId5" Type="http://schemas.openxmlformats.org/officeDocument/2006/relationships/image" Target="../media/image72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36.png"/><Relationship Id="rId52" Type="http://schemas.openxmlformats.org/officeDocument/2006/relationships/image" Target="../media/image60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53.png"/><Relationship Id="rId43" Type="http://schemas.openxmlformats.org/officeDocument/2006/relationships/image" Target="../media/image35.png"/><Relationship Id="rId48" Type="http://schemas.openxmlformats.org/officeDocument/2006/relationships/image" Target="../media/image40.png"/><Relationship Id="rId8" Type="http://schemas.openxmlformats.org/officeDocument/2006/relationships/image" Target="../media/image1011.png"/><Relationship Id="rId51" Type="http://schemas.openxmlformats.org/officeDocument/2006/relationships/image" Target="../media/image59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3" Type="http://schemas.openxmlformats.org/officeDocument/2006/relationships/image" Target="../media/image45.png"/><Relationship Id="rId38" Type="http://schemas.openxmlformats.org/officeDocument/2006/relationships/image" Target="../media/image48.png"/><Relationship Id="rId46" Type="http://schemas.openxmlformats.org/officeDocument/2006/relationships/image" Target="../media/image38.png"/><Relationship Id="rId20" Type="http://schemas.openxmlformats.org/officeDocument/2006/relationships/image" Target="../media/image220.png"/><Relationship Id="rId41" Type="http://schemas.openxmlformats.org/officeDocument/2006/relationships/hyperlink" Target="https://web.eecs.umich.edu/~justincj/slides/eecs442/WI2021/442_WI2021_filtering.pdf" TargetMode="External"/><Relationship Id="rId5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51.png"/><Relationship Id="rId4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vdumoulin/conv_arithmetic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vdumoulin/conv_arithmetic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3" Type="http://schemas.openxmlformats.org/officeDocument/2006/relationships/image" Target="../media/image68.png"/><Relationship Id="rId7" Type="http://schemas.openxmlformats.org/officeDocument/2006/relationships/image" Target="../media/image72.tif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10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1.png"/><Relationship Id="rId2" Type="http://schemas.openxmlformats.org/officeDocument/2006/relationships/image" Target="../media/image11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s231n.stanford.edu/slides/2018/cs231n_2018_lecture06.pdf" TargetMode="Externa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hyperlink" Target="https://www.v7labs.com/blog/neural-networks-activation-function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8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s231n.github.io/convolutional-networks/#conv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s231n.github.io/convolutional-networks/#conv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leonardoaraujosantos.gitbooks.io/artificial-inteligence/content/making_faster.html" TargetMode="External"/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98/WI2022/598_WI2022_lecture07.pdf" TargetMode="External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98/WI2022/598_WI2022_lecture07.pdf" TargetMode="External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98/WI2022/598_WI2022_lecture07.pdf" TargetMode="External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0.png"/><Relationship Id="rId4" Type="http://schemas.openxmlformats.org/officeDocument/2006/relationships/image" Target="../media/image65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ns-alumni.bu.edu/~slehar/webstuff/pcave/hubel.html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tif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ctn.org/bruno/public/papers/Fukushima1980.pdf" TargetMode="External"/><Relationship Id="rId4" Type="http://schemas.openxmlformats.org/officeDocument/2006/relationships/hyperlink" Target="http://yann.lecun.com/exdb/publis/pdf/lecun-01a.pdf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vitalflux.com/different-types-of-cnn-architectures-explained-examples/" TargetMode="External"/><Relationship Id="rId2" Type="http://schemas.openxmlformats.org/officeDocument/2006/relationships/image" Target="../media/image90.tif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hyperlink" Target="http://www.image-net.org/challenges/LSVRC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mbedded-vision.com/industry-analysis/blog/deep-learning-five-and-half-minutes" TargetMode="External"/><Relationship Id="rId4" Type="http://schemas.openxmlformats.org/officeDocument/2006/relationships/image" Target="../media/image92.tif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oronto.edu/~fritz/absps/imagenet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red.com/2013/03/google-hinton/" TargetMode="External"/><Relationship Id="rId5" Type="http://schemas.openxmlformats.org/officeDocument/2006/relationships/image" Target="../media/image94.tiff"/><Relationship Id="rId4" Type="http://schemas.openxmlformats.org/officeDocument/2006/relationships/image" Target="../media/image9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oronto.edu/~fritz/absps/imagenet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hyperlink" Target="http://yann.lecun.com/exdb/publis/pdf/lecun-01a.pdf" TargetMode="External"/><Relationship Id="rId4" Type="http://schemas.openxmlformats.org/officeDocument/2006/relationships/image" Target="../media/image8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.toronto.edu/~fritz/absps/imagenet.pdf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vitalflux.com/different-types-of-cnn-architectures-explained-examples/" TargetMode="External"/><Relationship Id="rId2" Type="http://schemas.openxmlformats.org/officeDocument/2006/relationships/image" Target="../media/image90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6.png"/><Relationship Id="rId42" Type="http://schemas.openxmlformats.org/officeDocument/2006/relationships/image" Target="../media/image39.png"/><Relationship Id="rId47" Type="http://schemas.openxmlformats.org/officeDocument/2006/relationships/image" Target="../media/image7.png"/><Relationship Id="rId50" Type="http://schemas.openxmlformats.org/officeDocument/2006/relationships/image" Target="../media/image10.png"/><Relationship Id="rId55" Type="http://schemas.openxmlformats.org/officeDocument/2006/relationships/image" Target="../media/image15.png"/><Relationship Id="rId63" Type="http://schemas.openxmlformats.org/officeDocument/2006/relationships/image" Target="../media/image23.png"/><Relationship Id="rId68" Type="http://schemas.openxmlformats.org/officeDocument/2006/relationships/image" Target="../media/image28.png"/><Relationship Id="rId71" Type="http://schemas.openxmlformats.org/officeDocument/2006/relationships/image" Target="../media/image31.png"/><Relationship Id="rId2" Type="http://schemas.openxmlformats.org/officeDocument/2006/relationships/image" Target="../media/image4.png"/><Relationship Id="rId41" Type="http://schemas.openxmlformats.org/officeDocument/2006/relationships/image" Target="../media/image38.png"/><Relationship Id="rId54" Type="http://schemas.openxmlformats.org/officeDocument/2006/relationships/image" Target="../media/image14.png"/><Relationship Id="rId62" Type="http://schemas.openxmlformats.org/officeDocument/2006/relationships/image" Target="../media/image22.png"/><Relationship Id="rId70" Type="http://schemas.openxmlformats.org/officeDocument/2006/relationships/image" Target="../media/image30.png"/><Relationship Id="rId75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3" Type="http://schemas.openxmlformats.org/officeDocument/2006/relationships/image" Target="../media/image13.png"/><Relationship Id="rId58" Type="http://schemas.openxmlformats.org/officeDocument/2006/relationships/image" Target="../media/image18.png"/><Relationship Id="rId66" Type="http://schemas.openxmlformats.org/officeDocument/2006/relationships/image" Target="../media/image26.png"/><Relationship Id="rId74" Type="http://schemas.openxmlformats.org/officeDocument/2006/relationships/image" Target="../media/image43.png"/><Relationship Id="rId49" Type="http://schemas.openxmlformats.org/officeDocument/2006/relationships/image" Target="../media/image9.png"/><Relationship Id="rId57" Type="http://schemas.openxmlformats.org/officeDocument/2006/relationships/image" Target="../media/image17.png"/><Relationship Id="rId61" Type="http://schemas.openxmlformats.org/officeDocument/2006/relationships/image" Target="../media/image21.png"/><Relationship Id="rId44" Type="http://schemas.openxmlformats.org/officeDocument/2006/relationships/image" Target="../media/image41.png"/><Relationship Id="rId52" Type="http://schemas.openxmlformats.org/officeDocument/2006/relationships/image" Target="../media/image12.png"/><Relationship Id="rId60" Type="http://schemas.openxmlformats.org/officeDocument/2006/relationships/image" Target="../media/image20.png"/><Relationship Id="rId65" Type="http://schemas.openxmlformats.org/officeDocument/2006/relationships/image" Target="../media/image25.png"/><Relationship Id="rId73" Type="http://schemas.openxmlformats.org/officeDocument/2006/relationships/image" Target="../media/image33.png"/><Relationship Id="rId4" Type="http://schemas.openxmlformats.org/officeDocument/2006/relationships/hyperlink" Target="https://web.eecs.umich.edu/~justincj/slides/eecs442/WI2021/442_WI2021_filtering.pdf" TargetMode="External"/><Relationship Id="rId43" Type="http://schemas.openxmlformats.org/officeDocument/2006/relationships/image" Target="../media/image40.png"/><Relationship Id="rId48" Type="http://schemas.openxmlformats.org/officeDocument/2006/relationships/image" Target="../media/image8.png"/><Relationship Id="rId56" Type="http://schemas.openxmlformats.org/officeDocument/2006/relationships/image" Target="../media/image16.png"/><Relationship Id="rId64" Type="http://schemas.openxmlformats.org/officeDocument/2006/relationships/image" Target="../media/image24.png"/><Relationship Id="rId69" Type="http://schemas.openxmlformats.org/officeDocument/2006/relationships/image" Target="../media/image29.png"/><Relationship Id="rId51" Type="http://schemas.openxmlformats.org/officeDocument/2006/relationships/image" Target="../media/image11.png"/><Relationship Id="rId72" Type="http://schemas.openxmlformats.org/officeDocument/2006/relationships/image" Target="../media/image32.png"/><Relationship Id="rId3" Type="http://schemas.openxmlformats.org/officeDocument/2006/relationships/image" Target="../media/image5.png"/><Relationship Id="rId38" Type="http://schemas.openxmlformats.org/officeDocument/2006/relationships/image" Target="../media/image35.png"/><Relationship Id="rId46" Type="http://schemas.openxmlformats.org/officeDocument/2006/relationships/image" Target="../media/image6.png"/><Relationship Id="rId59" Type="http://schemas.openxmlformats.org/officeDocument/2006/relationships/image" Target="../media/image19.png"/><Relationship Id="rId67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200.png"/><Relationship Id="rId26" Type="http://schemas.openxmlformats.org/officeDocument/2006/relationships/image" Target="../media/image280.png"/><Relationship Id="rId39" Type="http://schemas.openxmlformats.org/officeDocument/2006/relationships/image" Target="../media/image35.png"/><Relationship Id="rId21" Type="http://schemas.openxmlformats.org/officeDocument/2006/relationships/image" Target="../media/image230.png"/><Relationship Id="rId34" Type="http://schemas.openxmlformats.org/officeDocument/2006/relationships/image" Target="../media/image47.png"/><Relationship Id="rId42" Type="http://schemas.openxmlformats.org/officeDocument/2006/relationships/image" Target="../media/image38.png"/><Relationship Id="rId7" Type="http://schemas.openxmlformats.org/officeDocument/2006/relationships/image" Target="../media/image911.png"/><Relationship Id="rId2" Type="http://schemas.openxmlformats.org/officeDocument/2006/relationships/image" Target="../media/image410.png"/><Relationship Id="rId16" Type="http://schemas.openxmlformats.org/officeDocument/2006/relationships/image" Target="../media/image180.png"/><Relationship Id="rId29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134.png"/><Relationship Id="rId24" Type="http://schemas.openxmlformats.org/officeDocument/2006/relationships/image" Target="../media/image260.png"/><Relationship Id="rId32" Type="http://schemas.openxmlformats.org/officeDocument/2006/relationships/image" Target="../media/image430.png"/><Relationship Id="rId37" Type="http://schemas.openxmlformats.org/officeDocument/2006/relationships/hyperlink" Target="https://web.eecs.umich.edu/~justincj/slides/eecs442/WI2021/442_WI2021_filtering.pdf" TargetMode="External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" Type="http://schemas.openxmlformats.org/officeDocument/2006/relationships/image" Target="../media/image72.png"/><Relationship Id="rId15" Type="http://schemas.openxmlformats.org/officeDocument/2006/relationships/image" Target="../media/image170.png"/><Relationship Id="rId23" Type="http://schemas.openxmlformats.org/officeDocument/2006/relationships/image" Target="../media/image250.png"/><Relationship Id="rId28" Type="http://schemas.openxmlformats.org/officeDocument/2006/relationships/image" Target="../media/image300.png"/><Relationship Id="rId36" Type="http://schemas.openxmlformats.org/officeDocument/2006/relationships/image" Target="../media/image440.png"/><Relationship Id="rId10" Type="http://schemas.openxmlformats.org/officeDocument/2006/relationships/image" Target="../media/image1210.png"/><Relationship Id="rId19" Type="http://schemas.openxmlformats.org/officeDocument/2006/relationships/image" Target="../media/image210.png"/><Relationship Id="rId31" Type="http://schemas.openxmlformats.org/officeDocument/2006/relationships/image" Target="../media/image330.png"/><Relationship Id="rId44" Type="http://schemas.openxmlformats.org/officeDocument/2006/relationships/image" Target="../media/image40.png"/><Relationship Id="rId4" Type="http://schemas.openxmlformats.org/officeDocument/2006/relationships/image" Target="../media/image610.png"/><Relationship Id="rId9" Type="http://schemas.openxmlformats.org/officeDocument/2006/relationships/image" Target="../media/image1110.png"/><Relationship Id="rId14" Type="http://schemas.openxmlformats.org/officeDocument/2006/relationships/image" Target="../media/image160.png"/><Relationship Id="rId22" Type="http://schemas.openxmlformats.org/officeDocument/2006/relationships/image" Target="../media/image240.png"/><Relationship Id="rId27" Type="http://schemas.openxmlformats.org/officeDocument/2006/relationships/image" Target="../media/image290.png"/><Relationship Id="rId30" Type="http://schemas.openxmlformats.org/officeDocument/2006/relationships/image" Target="../media/image320.png"/><Relationship Id="rId35" Type="http://schemas.openxmlformats.org/officeDocument/2006/relationships/image" Target="../media/image48.png"/><Relationship Id="rId43" Type="http://schemas.openxmlformats.org/officeDocument/2006/relationships/image" Target="../media/image39.png"/><Relationship Id="rId8" Type="http://schemas.openxmlformats.org/officeDocument/2006/relationships/image" Target="../media/image1011.png"/><Relationship Id="rId3" Type="http://schemas.openxmlformats.org/officeDocument/2006/relationships/image" Target="../media/image510.png"/><Relationship Id="rId12" Type="http://schemas.openxmlformats.org/officeDocument/2006/relationships/image" Target="../media/image140.png"/><Relationship Id="rId17" Type="http://schemas.openxmlformats.org/officeDocument/2006/relationships/image" Target="../media/image190.png"/><Relationship Id="rId25" Type="http://schemas.openxmlformats.org/officeDocument/2006/relationships/image" Target="../media/image270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0" Type="http://schemas.openxmlformats.org/officeDocument/2006/relationships/image" Target="../media/image220.png"/><Relationship Id="rId41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09600" y="228601"/>
            <a:ext cx="10972800" cy="1317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Title 1"/>
          <p:cNvSpPr txBox="1">
            <a:spLocks/>
          </p:cNvSpPr>
          <p:nvPr/>
        </p:nvSpPr>
        <p:spPr bwMode="auto">
          <a:xfrm>
            <a:off x="647700" y="91641"/>
            <a:ext cx="108966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000" b="0" dirty="0">
                <a:latin typeface="+mn-lt"/>
              </a:rPr>
              <a:t>Convolutional neural networks</a:t>
            </a:r>
          </a:p>
        </p:txBody>
      </p:sp>
      <p:sp>
        <p:nvSpPr>
          <p:cNvPr id="2" name="Rectangle 1"/>
          <p:cNvSpPr/>
          <p:nvPr/>
        </p:nvSpPr>
        <p:spPr>
          <a:xfrm>
            <a:off x="1981200" y="5952279"/>
            <a:ext cx="8077200" cy="7017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 Vision Lectures by </a:t>
            </a:r>
            <a:r>
              <a:rPr lang="en-US" sz="1800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Svetlana </a:t>
            </a:r>
            <a:r>
              <a:rPr lang="en-US" sz="1800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Lazebnik</a:t>
            </a:r>
            <a:endParaRPr lang="en-US" sz="1800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sz="1800" b="0" dirty="0">
                <a:latin typeface="+mn-lt"/>
              </a:rPr>
              <a:t>Many slides from Rob Fergus, Andrej </a:t>
            </a:r>
            <a:r>
              <a:rPr lang="en-US" sz="1800" b="0" dirty="0" err="1">
                <a:latin typeface="+mn-lt"/>
              </a:rPr>
              <a:t>Karpathy</a:t>
            </a:r>
            <a:endParaRPr lang="en-US" sz="1800" b="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71600"/>
            <a:ext cx="9144000" cy="437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8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C153A3-4C0B-2341-A4DB-BA48F732BF06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38AF670-16EB-4AFE-877F-3FB2FD622AF9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38AF670-16EB-4AFE-877F-3FB2FD622A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51CF6A3-20D9-476B-B21A-D2F38E3B41B8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51CF6A3-20D9-476B-B21A-D2F38E3B41B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71E9232-6B3B-4DF4-9797-34BB787FF1AF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71E9232-6B3B-4DF4-9797-34BB787FF1A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E49885A-1E6B-4F93-AA06-3CD389BD1DE6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E49885A-1E6B-4F93-AA06-3CD389BD1DE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44F458F-BE4E-4266-ABFD-122266A8CA0C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44F458F-BE4E-4266-ABFD-122266A8CA0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E63EBE7-A077-4EFA-AB51-260B57E63CCB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E63EBE7-A077-4EFA-AB51-260B57E63CC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D1D8689-C765-4E68-8A16-265936695D3D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D1D8689-C765-4E68-8A16-265936695D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512C3450-E34D-467E-B293-A9254B25A44F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512C3450-E34D-467E-B293-A9254B25A4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41FC8B0-7F57-4CC1-83EE-5CE9CFB6CC78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41FC8B0-7F57-4CC1-83EE-5CE9CFB6CC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9247400-2831-44DD-BADF-DCC5AD641F34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9247400-2831-44DD-BADF-DCC5AD641F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F11829-1276-4A95-BDB0-A96241896F65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F11829-1276-4A95-BDB0-A96241896F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58C3C17-320E-453F-A60D-C05BEFD83E69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58C3C17-320E-453F-A60D-C05BEFD83E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CEA6DED5-28BC-490B-BCFC-A812879497EA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CEA6DED5-28BC-490B-BCFC-A812879497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8DEA4873-8505-4CD2-A57E-6ADF1D77EE29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8DEA4873-8505-4CD2-A57E-6ADF1D77EE2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8B7FEF24-2B3B-4D67-BC11-0B40BC43CCF6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8B7FEF24-2B3B-4D67-BC11-0B40BC43CC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439F3A8-7B00-41DF-B263-605479B164C1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439F3A8-7B00-41DF-B263-605479B164C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694E9B1-466B-49C8-A029-2EFC4FB3E3BC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694E9B1-466B-49C8-A029-2EFC4FB3E3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8871AC5-C2BF-442A-B1CE-B7633E02722C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8871AC5-C2BF-442A-B1CE-B7633E0272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6F51F84-BE01-4A67-BBDB-866D6AB1C627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6F51F84-BE01-4A67-BBDB-866D6AB1C6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28586C6-D1FF-4008-9A80-EA1C8C7B30BA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28586C6-D1FF-4008-9A80-EA1C8C7B30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FA1C6874-4443-42E4-87D9-3B7630E48C7F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FA1C6874-4443-42E4-87D9-3B7630E48C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4461DAA2-39DF-4994-BFC5-D6D971ADBD88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4461DAA2-39DF-4994-BFC5-D6D971ADBD8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FD520F75-1714-4B1E-9138-626B7BAB8F06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FD520F75-1714-4B1E-9138-626B7BAB8F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DB060D39-6046-4E96-BD00-934927FFD02C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DB060D39-6046-4E96-BD00-934927FFD0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EE775BC-ADDF-4260-B51A-A4CEE87F25DB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EE775BC-ADDF-4260-B51A-A4CEE87F25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22D4EA7-F3CF-4CAD-942E-EA8C6D51FE01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22D4EA7-F3CF-4CAD-942E-EA8C6D51FE0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7FBDC32-C75E-4E72-A28D-1E27044E9CB4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7FBDC32-C75E-4E72-A28D-1E27044E9C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05DA72B3-1EB9-432C-ADB6-2A2CE38F6BB6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05DA72B3-1EB9-432C-ADB6-2A2CE38F6B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69B2E9C0-65FD-43CA-AA23-F0585DBE64A2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69B2E9C0-65FD-43CA-AA23-F0585DBE64A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F7620BF-B398-46A0-B5C3-8B18F475611B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F7620BF-B398-46A0-B5C3-8B18F475611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961969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44D1C37-7966-A74A-8E0B-2AB41BAF2A6F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36"/>
              </a:rPr>
              <a:t>D. </a:t>
            </a:r>
            <a:r>
              <a:rPr lang="en-US" sz="1200" b="0" dirty="0" err="1">
                <a:hlinkClick r:id="rId36"/>
              </a:rPr>
              <a:t>Fouhey</a:t>
            </a:r>
            <a:r>
              <a:rPr lang="en-US" sz="1200" b="0" dirty="0">
                <a:hlinkClick r:id="rId36"/>
              </a:rPr>
              <a:t> and J. Johnson</a:t>
            </a:r>
            <a:endParaRPr lang="en-US" sz="1200" b="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790BBD-7700-6141-938A-4A2BCC9B9257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2B30DB9-851A-AD48-8EEF-18FE1623B67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507A924-603C-6248-9623-04FCB4E4822F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507A924-603C-6248-9623-04FCB4E482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46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717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EF5CFA2C-4BB1-2049-BB20-E9B0A5AD6580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3742FA5-340D-CF40-9A7A-E1737D1DC79E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3742FA5-340D-CF40-9A7A-E1737D1DC79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D925DC37-49B9-3841-B32D-6014B2F6DA92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D925DC37-49B9-3841-B32D-6014B2F6DA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61195CB0-8665-4549-B87A-6890771E3C4C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61195CB0-8665-4549-B87A-6890771E3C4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0EB7F30A-A606-A646-8C88-540F0B63DBA2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0EB7F30A-A606-A646-8C88-540F0B63DBA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5E0463BE-76F7-CE49-A0CB-206A94570668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5E0463BE-76F7-CE49-A0CB-206A945706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6F91ABE9-F43E-D546-9F6B-B1B1F4359FB4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6F91ABE9-F43E-D546-9F6B-B1B1F4359F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432B1AE-FC90-844A-8DA3-CE34B5BBE690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432B1AE-FC90-844A-8DA3-CE34B5BBE6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C4D0EBC7-A259-2144-B5E7-688F0DE94CC8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C4D0EBC7-A259-2144-B5E7-688F0DE94C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A6473A56-BC26-9E4E-B27F-B44845BE61D9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A6473A56-BC26-9E4E-B27F-B44845BE61D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48C34E07-77B5-8043-B53E-09852681A391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48C34E07-77B5-8043-B53E-09852681A39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ED2736B8-8F04-784F-A6CC-541417DEB92E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ED2736B8-8F04-784F-A6CC-541417DEB9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5EC193A7-F9C7-EB40-9129-63E8E86899FF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5EC193A7-F9C7-EB40-9129-63E8E86899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EBCF320C-F245-7B4D-BDFD-82EE3C036585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EBCF320C-F245-7B4D-BDFD-82EE3C03658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117ED414-531D-5E49-9809-DCEEEA25A897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117ED414-531D-5E49-9809-DCEEEA25A8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6AFA595E-BBEB-0848-BB84-8B33436B37AB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6AFA595E-BBEB-0848-BB84-8B33436B37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2C50F639-C988-A84D-8CB0-FBFA5C48117C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2C50F639-C988-A84D-8CB0-FBFA5C48117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38E5EAB0-4219-D24A-A786-21CB90D80A53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38E5EAB0-4219-D24A-A786-21CB90D80A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462D32C1-79A0-7043-BFFE-7B0007BA3898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462D32C1-79A0-7043-BFFE-7B0007BA389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0EB160A0-35A5-DA42-9F42-6666DBEAE077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0EB160A0-35A5-DA42-9F42-6666DBEAE0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02AD04AA-37E9-8F4B-A316-31AD852A14ED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02AD04AA-37E9-8F4B-A316-31AD852A14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3B56D9FC-4007-BE40-886F-17E462EB6021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3B56D9FC-4007-BE40-886F-17E462EB602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F789FA90-ED13-B649-BFBD-A79862668FEA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F789FA90-ED13-B649-BFBD-A79862668F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EC13C84C-474F-6E46-8E85-7D9A7DC986FA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EC13C84C-474F-6E46-8E85-7D9A7DC986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6423499C-9989-EE44-9FE2-3B9EDB62DF1F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6423499C-9989-EE44-9FE2-3B9EDB62DF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2D264482-4756-F54B-B762-9543C6926B16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2D264482-4756-F54B-B762-9543C6926B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2E1FBFF-DF02-B847-8786-26D52D8D3133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2E1FBFF-DF02-B847-8786-26D52D8D313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86005AB3-4DC3-D546-853E-3A9769692350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86005AB3-4DC3-D546-853E-3A97696923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C975B8E-73D7-6940-811B-3D5AAFE73556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C975B8E-73D7-6940-811B-3D5AAFE735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E9F25509-C98F-0443-BF3C-D6EFD1437ED9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E9F25509-C98F-0443-BF3C-D6EFD1437ED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73268BA4-03E7-0745-9EDE-70CBA91403EF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73268BA4-03E7-0745-9EDE-70CBA91403E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2495369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76BDDB9C-DBEB-B94A-928F-A2832A71E154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37"/>
              </a:rPr>
              <a:t>D. </a:t>
            </a:r>
            <a:r>
              <a:rPr lang="en-US" sz="1200" b="0" dirty="0" err="1">
                <a:hlinkClick r:id="rId37"/>
              </a:rPr>
              <a:t>Fouhey</a:t>
            </a:r>
            <a:r>
              <a:rPr lang="en-US" sz="1200" b="0" dirty="0">
                <a:hlinkClick r:id="rId37"/>
              </a:rPr>
              <a:t> and J. Johnson</a:t>
            </a:r>
            <a:endParaRPr lang="en-US" sz="1200" b="0" dirty="0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708E03E-CAD5-D044-B3B6-F3568E5CF897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89BD54C5-EBD3-4344-B37C-993B7785C084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89BD54C5-EBD3-4344-B37C-993B7785C0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856429E4-9934-BB46-86EF-A9AC4A9B1D3C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856429E4-9934-BB46-86EF-A9AC4A9B1D3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6F52BBD3-6DD4-7941-8C48-88A1D97316C4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6F52BBD3-6DD4-7941-8C48-88A1D97316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B09C9198-11C0-9546-9C5A-A4B9731424EF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B09C9198-11C0-9546-9C5A-A4B9731424E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89D5A641-FF3E-954F-AC71-57CAD36E2451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89D5A641-FF3E-954F-AC71-57CAD36E24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839CCFD9-C7FF-CB4F-BD37-0A94BE4762A5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839CCFD9-C7FF-CB4F-BD37-0A94BE4762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AA74C554-DDC4-7443-8B6F-FEADCE9FFBBF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7458B2FE-AA6C-7740-9C97-DB2119F902C8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7458B2FE-AA6C-7740-9C97-DB2119F902C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4111E238-355B-744E-B6AE-24502F6F8B0D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4111E238-355B-744E-B6AE-24502F6F8B0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747B450D-B924-354A-88B5-66C0235E4FD6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747B450D-B924-354A-88B5-66C0235E4FD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811574B3-2D33-C64E-B6BF-0BBC30AEC72C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811574B3-2D33-C64E-B6BF-0BBC30AEC7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47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1901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2145566F-E3D9-A640-9456-DDB809C412CE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3A26A1B9-CFD4-FA48-BE7A-A74973BFA46B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3A26A1B9-CFD4-FA48-BE7A-A74973BFA4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F8E5B870-9482-784F-87A0-A6744CD7EE54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F8E5B870-9482-784F-87A0-A6744CD7EE5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B25BC28-C6AA-A747-9672-0BD301B84114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B25BC28-C6AA-A747-9672-0BD301B8411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B6A75BF2-A3E5-604E-B800-E5479C1F0CE4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B6A75BF2-A3E5-604E-B800-E5479C1F0CE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729CCA70-822C-8B4B-A57D-A6F2E841E9A2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729CCA70-822C-8B4B-A57D-A6F2E841E9A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03BFB044-A921-4C4E-B608-0503DED9546E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03BFB044-A921-4C4E-B608-0503DED954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F423DA5A-CF1B-5A4D-873E-83E0A17B5259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F423DA5A-CF1B-5A4D-873E-83E0A17B52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CDB3523-DE0C-854A-8F11-62A6489D5A04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CDB3523-DE0C-854A-8F11-62A6489D5A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59AEB5C4-7C16-5C41-AF10-AD95592C1462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59AEB5C4-7C16-5C41-AF10-AD95592C14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CD7F5955-5C6A-F34E-BBF5-9C714B82B728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CD7F5955-5C6A-F34E-BBF5-9C714B82B7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89B33B6-8279-3847-A631-247D799E36EC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89B33B6-8279-3847-A631-247D799E36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FD3B3704-C970-C749-B9E7-92E59105C40F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FD3B3704-C970-C749-B9E7-92E59105C40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CF11ACBA-0B54-C94F-82C4-641CBC8D41D8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CF11ACBA-0B54-C94F-82C4-641CBC8D41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8E6ACD1-118E-614B-9150-E608AB631395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8E6ACD1-118E-614B-9150-E608AB63139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A9DE5637-43C4-AB4B-B71D-717F4B450695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A9DE5637-43C4-AB4B-B71D-717F4B45069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2BDB6C52-E382-9646-99CF-5FA092523538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2BDB6C52-E382-9646-99CF-5FA0925235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3DDDD56B-3BBF-BB4F-800C-05D9B61736CD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3DDDD56B-3BBF-BB4F-800C-05D9B61736C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886013CC-4C83-194F-B1AE-11D547965F94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886013CC-4C83-194F-B1AE-11D547965F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6CA7D384-0870-EA45-853B-9232C090E462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6CA7D384-0870-EA45-853B-9232C090E4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89CB78BF-F199-2248-8D0D-9ED0373AE631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89CB78BF-F199-2248-8D0D-9ED0373AE6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244FBE55-7C55-C34B-B155-C37298D32D89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244FBE55-7C55-C34B-B155-C37298D32D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293EF068-64EE-2241-A950-53306175826D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293EF068-64EE-2241-A950-5330617582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8C0F5621-97F4-664F-8891-AA5ABB9A1037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8C0F5621-97F4-664F-8891-AA5ABB9A10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71D518D4-256A-9941-A61C-1DDF85426AB7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71D518D4-256A-9941-A61C-1DDF85426A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3423808-1FB7-E547-9346-5F52B584A79F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3423808-1FB7-E547-9346-5F52B584A79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DDC5B6B7-EC6D-0E4E-8E87-C86046C126B3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DDC5B6B7-EC6D-0E4E-8E87-C86046C126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A9870CF5-6EF1-0143-B637-A6EDACAFA735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A9870CF5-6EF1-0143-B637-A6EDACAFA73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F8DB63FF-1F42-224B-942B-B4998905C353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F8DB63FF-1F42-224B-942B-B4998905C3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131C3257-5667-8B4B-AF95-57F789712EF9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131C3257-5667-8B4B-AF95-57F789712E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A8E04351-2B03-3C49-8CA6-FA2D818CD238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A8E04351-2B03-3C49-8CA6-FA2D818CD2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3005998" y="2461195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A31163D1-35BB-0D46-84BD-7C464973BB96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8"/>
              </a:rPr>
              <a:t>D. </a:t>
            </a:r>
            <a:r>
              <a:rPr lang="en-US" sz="1200" dirty="0" err="1">
                <a:hlinkClick r:id="rId38"/>
              </a:rPr>
              <a:t>Fouhey</a:t>
            </a:r>
            <a:r>
              <a:rPr lang="en-US" sz="1200" dirty="0">
                <a:hlinkClick r:id="rId38"/>
              </a:rPr>
              <a:t> and J. Johnson</a:t>
            </a:r>
            <a:endParaRPr lang="en-US" sz="1200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855EFF8-BC9C-2948-9A8B-173132DD4DC1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58D39E9F-5456-8B44-A2E4-A56B3DE8D30C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58D39E9F-5456-8B44-A2E4-A56B3DE8D30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896111A-84FF-B84A-BCB4-B0BE9EADB897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896111A-84FF-B84A-BCB4-B0BE9EADB8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3B04FC93-C926-7544-894D-96251C71FBE6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3B04FC93-C926-7544-894D-96251C71FBE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2A04581-DED5-9F49-9B15-9C196C1F5FFB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2A04581-DED5-9F49-9B15-9C196C1F5FF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0294456-9ADA-7645-BA1C-3D7F6F5F8539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0294456-9ADA-7645-BA1C-3D7F6F5F85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93251FC6-B033-2E4C-B06A-666BF095924E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93251FC6-B033-2E4C-B06A-666BF09592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6184807-9488-AF48-B5ED-FA694BEC0468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629D5239-DAF1-D742-A307-A589E80D20BF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629D5239-DAF1-D742-A307-A589E80D20B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C01DF7CA-E9E1-C14C-983E-F54CEBE1AD22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C01DF7CA-E9E1-C14C-983E-F54CEBE1AD2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E77F19C-3F07-8243-91BF-41F15A22F405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E77F19C-3F07-8243-91BF-41F15A22F40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CBBD645A-0C19-C34A-9F7D-1AB8E01F963B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CBBD645A-0C19-C34A-9F7D-1AB8E01F9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48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7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F5C0A-B53E-CE40-BDB9-E5142AAC478E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E0CB8EFB-0549-D14F-880A-E0D088D03E65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E0CB8EFB-0549-D14F-880A-E0D088D03E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23277A6-4D4A-FF48-990B-2E18DC3FA6B6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23277A6-4D4A-FF48-990B-2E18DC3FA6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E692DF46-0C7A-5241-8E62-6ACE6A98B9C9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E692DF46-0C7A-5241-8E62-6ACE6A98B9C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13A47A7E-0BF1-834C-BD7D-A5728C0B30A8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13A47A7E-0BF1-834C-BD7D-A5728C0B30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2B78E64B-7D3E-2F4D-83BF-3CAB6CF61CFD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2B78E64B-7D3E-2F4D-83BF-3CAB6CF61C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A7D697DD-1504-A24F-AF01-DDD6D0DD372F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A7D697DD-1504-A24F-AF01-DDD6D0DD37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B3A60FB9-83EA-9140-8B9A-9CBC0B031C29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B3A60FB9-83EA-9140-8B9A-9CBC0B031C2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FACEAE6D-13CC-6D42-AC11-5EC1FACE1CA5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FACEAE6D-13CC-6D42-AC11-5EC1FACE1C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ABA2CE10-A25D-4C48-837D-35C613366D9A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ABA2CE10-A25D-4C48-837D-35C613366D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59E746F6-2E62-6743-A576-904B1C9DE35B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59E746F6-2E62-6743-A576-904B1C9DE3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D69AAD6-05A9-2140-8069-0EC27217D2A6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D69AAD6-05A9-2140-8069-0EC27217D2A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F37175FD-8F55-E94E-BA9E-2AD4230D03E7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F37175FD-8F55-E94E-BA9E-2AD4230D03E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C34B314-746E-204C-BE99-B87CA58A2FEA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C34B314-746E-204C-BE99-B87CA58A2F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738CEE-50B4-BE4D-9BC0-27B9849877C4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738CEE-50B4-BE4D-9BC0-27B9849877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472FDEE4-AAC1-A145-AF1B-11C19659ABF6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472FDEE4-AAC1-A145-AF1B-11C19659AB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8F73BB-1797-B74E-9F7A-91D7CFE93013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8F73BB-1797-B74E-9F7A-91D7CFE930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63A065A7-5793-294A-99C4-8DA20496B3BF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63A065A7-5793-294A-99C4-8DA20496B3B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E22C656B-BAC7-1148-A93D-B5F554BE9AA2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E22C656B-BAC7-1148-A93D-B5F554BE9AA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922AD225-E51E-8947-A4D4-8B802E479278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922AD225-E51E-8947-A4D4-8B802E4792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17C8E2CD-0148-6646-B2B0-D89AF58EF2E9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17C8E2CD-0148-6646-B2B0-D89AF58EF2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8DFDBD96-E522-2945-A098-FAF716BCFCC6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8DFDBD96-E522-2945-A098-FAF716BCFC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784E57CB-E5EE-8443-846E-37CAB1437C4F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784E57CB-E5EE-8443-846E-37CAB1437C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E1DB1067-103A-0E46-A332-6C8743678193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E1DB1067-103A-0E46-A332-6C87436781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FE513A35-7498-B542-BC8C-DD7268D9C522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FE513A35-7498-B542-BC8C-DD7268D9C52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6EE25D75-D897-7241-8481-83DDC4A46C50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6EE25D75-D897-7241-8481-83DDC4A46C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15080F5B-BC0F-D146-9B1B-0BEBCB3ECDF8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15080F5B-BC0F-D146-9B1B-0BEBCB3ECD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7D6C0F2D-68A6-754D-A83E-5FC4CA8EE5B5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7D6C0F2D-68A6-754D-A83E-5FC4CA8EE5B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334EC31-32FC-A54B-86AA-E8A01461DC7F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334EC31-32FC-A54B-86AA-E8A01461DC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E778871E-93AD-0845-A75E-CE4BD1D0A696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E778871E-93AD-0845-A75E-CE4BD1D0A6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8DF40390-775E-8A4D-B767-F259408EAD6E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8DF40390-775E-8A4D-B767-F259408EAD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458994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6EF0CDFD-6CBC-674C-9C8D-8D8D62DF215D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39"/>
              </a:rPr>
              <a:t>D. </a:t>
            </a:r>
            <a:r>
              <a:rPr lang="en-US" sz="1200" b="0" dirty="0" err="1">
                <a:hlinkClick r:id="rId39"/>
              </a:rPr>
              <a:t>Fouhey</a:t>
            </a:r>
            <a:r>
              <a:rPr lang="en-US" sz="1200" b="0" dirty="0">
                <a:hlinkClick r:id="rId39"/>
              </a:rPr>
              <a:t> and J. Johnson</a:t>
            </a:r>
            <a:endParaRPr lang="en-US" sz="1200" b="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34F577D-F311-AC49-8995-B04C106CCF56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25E0447C-48C2-F347-9511-844C4F8E3DB7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25E0447C-48C2-F347-9511-844C4F8E3D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D48CEA7C-06CD-0B41-B1C1-F2762B1273AB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D48CEA7C-06CD-0B41-B1C1-F2762B1273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441DD455-F80E-6D41-9033-43ABC1B34B84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441DD455-F80E-6D41-9033-43ABC1B34B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FB47B02E-0055-A947-923F-8DBD015B11ED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FB47B02E-0055-A947-923F-8DBD015B11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86C8F60F-CA82-8C43-9E98-B6DA65A6191B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86C8F60F-CA82-8C43-9E98-B6DA65A6191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EBD8B007-D34C-724F-A64E-75FA248AA941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EBD8B007-D34C-724F-A64E-75FA248AA9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84F91EB-872E-3B4F-B664-FA4CF45850C9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80DE0D7D-4503-6643-B700-2B1E6CAF7DFA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80DE0D7D-4503-6643-B700-2B1E6CAF7DF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B200EC51-9775-6B4D-AD1B-A93015FDA762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B200EC51-9775-6B4D-AD1B-A93015FDA76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91B90F52-9D73-4F4E-A648-ABE26ED20BD9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91B90F52-9D73-4F4E-A648-ABE26ED20BD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824661E4-1BC4-964B-84BA-98E5FA8F1A24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824661E4-1BC4-964B-84BA-98E5FA8F1A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49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4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4FB7FEE-605A-0447-9948-0BCF935EA952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18FCC087-1870-F649-B12A-1AFC2CAC2A7C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18FCC087-1870-F649-B12A-1AFC2CAC2A7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4268ABB7-F515-EB4A-B2AB-E99B3C35FAD0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4268ABB7-F515-EB4A-B2AB-E99B3C35FA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14ED12F-C4B6-4F4F-9019-031B98DCD486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14ED12F-C4B6-4F4F-9019-031B98DCD48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70BD8361-0F6E-BC4B-A5E0-155561526C9C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70BD8361-0F6E-BC4B-A5E0-155561526C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3D48A143-1726-8349-8A13-A32B041C4C26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3D48A143-1726-8349-8A13-A32B041C4C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8C770664-5AE3-CD43-8581-2843AC3697ED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8C770664-5AE3-CD43-8581-2843AC3697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A1BB7355-1252-5048-98A1-59137E83EA16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A1BB7355-1252-5048-98A1-59137E83EA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1CE751F6-6779-F246-82E4-EC0E99C8BD32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1CE751F6-6779-F246-82E4-EC0E99C8BD3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2BA56FDD-9C6D-8D49-A18C-2D9DD554E849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2BA56FDD-9C6D-8D49-A18C-2D9DD554E8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19C00A56-D55A-624B-8171-0EC01DA40766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19C00A56-D55A-624B-8171-0EC01DA4076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DCCDE167-5916-3049-9B97-BE39AACC9D0E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DCCDE167-5916-3049-9B97-BE39AACC9D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E216D0C8-7482-1F4F-9DE2-C2BFA12753AD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E216D0C8-7482-1F4F-9DE2-C2BFA12753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9A2B13AB-D797-F64C-B4FE-349CA92F15C4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9A2B13AB-D797-F64C-B4FE-349CA92F15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4F8F3DCC-A096-BA4B-8B00-E918710FB1BC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4F8F3DCC-A096-BA4B-8B00-E918710FB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A6CA2080-B3C2-8B4E-9165-EB090FB580AD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A6CA2080-B3C2-8B4E-9165-EB090FB580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36770D3C-FC08-8E49-A915-918B2FFE47C7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36770D3C-FC08-8E49-A915-918B2FFE47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8495DFD0-C1AE-394B-ABAD-D8731F673826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8495DFD0-C1AE-394B-ABAD-D8731F6738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00C9829-D589-6F4A-B4A6-5D0232A2AA67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00C9829-D589-6F4A-B4A6-5D0232A2AA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2E780474-B773-4C43-8681-CE088BBD18F9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2E780474-B773-4C43-8681-CE088BBD18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B1673EC6-67A9-E849-B2EE-B31BB8ED19B3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B1673EC6-67A9-E849-B2EE-B31BB8ED19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F6F061CD-22F2-444F-8CA5-FFF2B0EE9F2E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F6F061CD-22F2-444F-8CA5-FFF2B0EE9F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836B68E3-CF49-1D41-BBF7-288C3BA049BE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836B68E3-CF49-1D41-BBF7-288C3BA049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3C138ED0-B6C8-7349-92E4-284204F0927E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3C138ED0-B6C8-7349-92E4-284204F0927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CFDFF25A-8532-8942-9999-C38B59D90699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CFDFF25A-8532-8942-9999-C38B59D906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93C71DF3-7350-C949-8C6F-2B8C410F81A1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93C71DF3-7350-C949-8C6F-2B8C410F81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252C45CB-DFAC-0249-80AA-CE76A9A5B67E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252C45CB-DFAC-0249-80AA-CE76A9A5B67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798DE7A2-00EA-AD4C-BA10-BE7A92065C4D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798DE7A2-00EA-AD4C-BA10-BE7A92065C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79A2DB75-792A-E747-9357-5CDA2D85FA47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79A2DB75-792A-E747-9357-5CDA2D85FA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F0DCDC3-D743-4744-B07C-2DB84EF55745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F0DCDC3-D743-4744-B07C-2DB84EF5574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3E366FAA-0BB1-E043-AA94-B58F65D61A44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3E366FAA-0BB1-E043-AA94-B58F65D61A4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961969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>
            <a:extLst>
              <a:ext uri="{FF2B5EF4-FFF2-40B4-BE49-F238E27FC236}">
                <a16:creationId xmlns:a16="http://schemas.microsoft.com/office/drawing/2014/main" id="{A2585471-6584-C44E-ABCD-2DE625F1B14B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40"/>
              </a:rPr>
              <a:t>D. </a:t>
            </a:r>
            <a:r>
              <a:rPr lang="en-US" sz="1200" b="0" dirty="0" err="1">
                <a:hlinkClick r:id="rId40"/>
              </a:rPr>
              <a:t>Fouhey</a:t>
            </a:r>
            <a:r>
              <a:rPr lang="en-US" sz="1200" b="0" dirty="0">
                <a:hlinkClick r:id="rId40"/>
              </a:rPr>
              <a:t> and J. Johnson</a:t>
            </a:r>
            <a:endParaRPr lang="en-US" sz="1200" b="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964AA15-6D2B-0D4C-A49C-F1214B0E951B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6EB3B8A2-C7F0-6245-8E5D-ADDA09EFA76F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6EB3B8A2-C7F0-6245-8E5D-ADDA09EFA7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A9E94ADE-83A1-774E-84E6-3933174D25EE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A9E94ADE-83A1-774E-84E6-3933174D25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6679C584-0AE5-D443-8AB6-DA378EDECE81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6679C584-0AE5-D443-8AB6-DA378EDECE8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7F13F3B4-79A2-6A4E-B82D-56D48E0B3510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7F13F3B4-79A2-6A4E-B82D-56D48E0B35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F9892E55-789D-DB47-8193-4AFC9CD8906B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F9892E55-789D-DB47-8193-4AFC9CD890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DD76FD6-A790-134A-8608-444CCBFE5377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DD76FD6-A790-134A-8608-444CCBFE53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EC7C12-B15E-F744-80FF-1085198B460D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D4FDD952-414C-F945-AD0E-0FA8948C413A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D4FDD952-414C-F945-AD0E-0FA8948C413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7F075C0B-AF46-1A45-9AF3-5A57D53BFED9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7F075C0B-AF46-1A45-9AF3-5A57D53BFED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DEBE1E87-6917-FD48-BFFE-F5EB1D3C60D6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DEBE1E87-6917-FD48-BFFE-F5EB1D3C60D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F4ADBF33-B283-4B46-B86B-54BAC63E59B0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F4ADBF33-B283-4B46-B86B-54BAC63E59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50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455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F71B0CE-14D7-F140-A9BB-160EB25D72D8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3F53A59-D8AD-3640-AEB7-F13ADD8E00F8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3F53A59-D8AD-3640-AEB7-F13ADD8E00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97AF5E1-695C-1842-96DF-D78E7F529AA1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97AF5E1-695C-1842-96DF-D78E7F529A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83B784CB-AF63-894F-AA63-87A3E800F91B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83B784CB-AF63-894F-AA63-87A3E800F91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75BB4B0-D45F-0645-942E-6B34FA793A74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75BB4B0-D45F-0645-942E-6B34FA793A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1FD986E5-EEEB-514B-8153-342531E96939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1FD986E5-EEEB-514B-8153-342531E969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26081D5-B3A8-C048-AA08-99F37D5153A5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26081D5-B3A8-C048-AA08-99F37D5153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9A4BEDF6-B280-CC4D-8A2F-EE83FEEAAF35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9A4BEDF6-B280-CC4D-8A2F-EE83FEEAAF3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0DB99BB-8001-A84F-BD2A-386C14814CE2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0DB99BB-8001-A84F-BD2A-386C14814CE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609B69F-3986-CE46-B489-0F45CB080D93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609B69F-3986-CE46-B489-0F45CB080D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78E18876-A75C-D642-9542-B395D43C542E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78E18876-A75C-D642-9542-B395D43C54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ED0732-3CF0-1C42-AD72-F155B24DAC38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ED0732-3CF0-1C42-AD72-F155B24DAC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BC8EB868-7632-9E47-AEE9-914019CCC32C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BC8EB868-7632-9E47-AEE9-914019CCC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3C549A5-5994-B64F-A2E8-22242B63A2BF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3C549A5-5994-B64F-A2E8-22242B63A2B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201564C2-40F1-E044-94EB-80E184E85D24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201564C2-40F1-E044-94EB-80E184E85D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B4D67E1-D180-1344-86B7-CBB5C5252913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B4D67E1-D180-1344-86B7-CBB5C52529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D396C16-2D71-2143-9589-C89B7CFFAB92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D396C16-2D71-2143-9589-C89B7CFFAB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CEFCBA23-082A-064B-B86B-5FF81D1116AA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CEFCBA23-082A-064B-B86B-5FF81D1116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A1D10C9D-0842-CD48-B364-E00242F76BB3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A1D10C9D-0842-CD48-B364-E00242F76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298B6A4-4F71-0E4A-B874-0D331FC58C0C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298B6A4-4F71-0E4A-B874-0D331FC58C0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19B1AF4-5BD1-DE49-8666-3476307810D7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19B1AF4-5BD1-DE49-8666-347630781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928B8B7-38A5-0E46-9F2A-55353916230E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928B8B7-38A5-0E46-9F2A-5535391623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57DE2B50-B5AA-AA4E-BBE2-1C40C67B0CEA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57DE2B50-B5AA-AA4E-BBE2-1C40C67B0C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FAD628A-866A-1143-A344-0DC328D9B73B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FAD628A-866A-1143-A344-0DC328D9B7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2BB23F5-131D-DD47-8166-297306A2171F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2BB23F5-131D-DD47-8166-297306A217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C5B37F55-93A5-C047-9805-CFED920FB44D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C5B37F55-93A5-C047-9805-CFED920FB4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F47766A5-1AB4-C145-BE1F-0B176FE1B4DA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F47766A5-1AB4-C145-BE1F-0B176FE1B4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12A776C-4EB7-094B-AF25-42E6C79E525D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12A776C-4EB7-094B-AF25-42E6C79E52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A6B50D98-E60F-2445-9D0F-9FD09C09AB26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A6B50D98-E60F-2445-9D0F-9FD09C09AB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25E8FD93-B11B-734D-B754-5AC3F87EA97D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25E8FD93-B11B-734D-B754-5AC3F87EA9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2A8980D-4FD9-0946-83AA-057A1087616F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2A8980D-4FD9-0946-83AA-057A108761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2495369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/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26051DAD-28F4-0843-A72A-BB19C3B24B50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41"/>
              </a:rPr>
              <a:t>D. </a:t>
            </a:r>
            <a:r>
              <a:rPr lang="en-US" sz="1200" b="0" dirty="0" err="1">
                <a:hlinkClick r:id="rId41"/>
              </a:rPr>
              <a:t>Fouhey</a:t>
            </a:r>
            <a:r>
              <a:rPr lang="en-US" sz="1200" b="0" dirty="0">
                <a:hlinkClick r:id="rId41"/>
              </a:rPr>
              <a:t> and J. Johnson</a:t>
            </a:r>
            <a:endParaRPr lang="en-US" sz="1200" b="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164517F-14A9-2A48-8BE1-1546AA1050A2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4454277D-3A2C-1F40-B07A-4E1AD0C2FA58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4454277D-3A2C-1F40-B07A-4E1AD0C2FA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5B0DA-8CC0-5348-BCCC-3F9D91450479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5B0DA-8CC0-5348-BCCC-3F9D914504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AFF4E6F-425D-7A4F-A86F-FDD82C39858C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AFF4E6F-425D-7A4F-A86F-FDD82C398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EBBAB56-3630-164C-A722-38D629C98E64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EBBAB56-3630-164C-A722-38D629C98E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D79D74D-128D-2045-900D-4457ADD6BF05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D79D74D-128D-2045-900D-4457ADD6BF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DAE9738C-2AAD-A643-90AB-39DD332E8FEC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DAE9738C-2AAD-A643-90AB-39DD332E8F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72762E2-7335-8D4B-8C02-5C084DB8E8B2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2D9B8AC2-5119-6F4A-8ED1-22F327190940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2D9B8AC2-5119-6F4A-8ED1-22F32719094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3C873E5-A3F4-BC45-AB2D-376E7CF4C26E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3C873E5-A3F4-BC45-AB2D-376E7CF4C26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42F2A108-BE7F-DA44-B785-6DE4926F6D5C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42F2A108-BE7F-DA44-B785-6DE4926F6D5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50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995EC82-E2A6-8B4C-8981-541F90694D7C}"/>
                  </a:ext>
                </a:extLst>
              </p:cNvPr>
              <p:cNvSpPr/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995EC82-E2A6-8B4C-8981-541F90694D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01" y="5638800"/>
                <a:ext cx="7437998" cy="453137"/>
              </a:xfrm>
              <a:prstGeom prst="rect">
                <a:avLst/>
              </a:prstGeom>
              <a:blipFill>
                <a:blip r:embed="rId51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991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F71B0CE-14D7-F140-A9BB-160EB25D72D8}"/>
              </a:ext>
            </a:extLst>
          </p:cNvPr>
          <p:cNvGrpSpPr/>
          <p:nvPr/>
        </p:nvGrpSpPr>
        <p:grpSpPr>
          <a:xfrm>
            <a:off x="1457389" y="2472499"/>
            <a:ext cx="3091374" cy="2536674"/>
            <a:chOff x="1457389" y="2472499"/>
            <a:chExt cx="3091374" cy="2536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3F53A59-D8AD-3640-AEB7-F13ADD8E00F8}"/>
                    </a:ext>
                  </a:extLst>
                </p:cNvPr>
                <p:cNvSpPr/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3F53A59-D8AD-3640-AEB7-F13ADD8E00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2472501"/>
                  <a:ext cx="515229" cy="5152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97AF5E1-695C-1842-96DF-D78E7F529AA1}"/>
                    </a:ext>
                  </a:extLst>
                </p:cNvPr>
                <p:cNvSpPr/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97AF5E1-695C-1842-96DF-D78E7F529A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2472500"/>
                  <a:ext cx="515229" cy="5152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83B784CB-AF63-894F-AA63-87A3E800F91B}"/>
                    </a:ext>
                  </a:extLst>
                </p:cNvPr>
                <p:cNvSpPr/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83B784CB-AF63-894F-AA63-87A3E800F91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2472500"/>
                  <a:ext cx="515229" cy="5152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75BB4B0-D45F-0645-942E-6B34FA793A74}"/>
                    </a:ext>
                  </a:extLst>
                </p:cNvPr>
                <p:cNvSpPr/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75BB4B0-D45F-0645-942E-6B34FA793A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2976021"/>
                  <a:ext cx="515229" cy="5152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1FD986E5-EEEB-514B-8153-342531E96939}"/>
                    </a:ext>
                  </a:extLst>
                </p:cNvPr>
                <p:cNvSpPr/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1FD986E5-EEEB-514B-8153-342531E969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2976020"/>
                  <a:ext cx="515229" cy="5152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26081D5-B3A8-C048-AA08-99F37D5153A5}"/>
                    </a:ext>
                  </a:extLst>
                </p:cNvPr>
                <p:cNvSpPr/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26081D5-B3A8-C048-AA08-99F37D5153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2976020"/>
                  <a:ext cx="515229" cy="5152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9A4BEDF6-B280-CC4D-8A2F-EE83FEEAAF35}"/>
                    </a:ext>
                  </a:extLst>
                </p:cNvPr>
                <p:cNvSpPr/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9A4BEDF6-B280-CC4D-8A2F-EE83FEEAAF3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3475195"/>
                  <a:ext cx="515229" cy="5152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0DB99BB-8001-A84F-BD2A-386C14814CE2}"/>
                    </a:ext>
                  </a:extLst>
                </p:cNvPr>
                <p:cNvSpPr/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0DB99BB-8001-A84F-BD2A-386C14814CE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3475194"/>
                  <a:ext cx="515229" cy="515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609B69F-3986-CE46-B489-0F45CB080D93}"/>
                    </a:ext>
                  </a:extLst>
                </p:cNvPr>
                <p:cNvSpPr/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609B69F-3986-CE46-B489-0F45CB080D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3475194"/>
                  <a:ext cx="515229" cy="51522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78E18876-A75C-D642-9542-B395D43C542E}"/>
                    </a:ext>
                  </a:extLst>
                </p:cNvPr>
                <p:cNvSpPr/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78E18876-A75C-D642-9542-B395D43C54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2472500"/>
                  <a:ext cx="515229" cy="5152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ED0732-3CF0-1C42-AD72-F155B24DAC38}"/>
                    </a:ext>
                  </a:extLst>
                </p:cNvPr>
                <p:cNvSpPr/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1ED0732-3CF0-1C42-AD72-F155B24DAC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2472499"/>
                  <a:ext cx="515229" cy="5152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BC8EB868-7632-9E47-AEE9-914019CCC32C}"/>
                    </a:ext>
                  </a:extLst>
                </p:cNvPr>
                <p:cNvSpPr/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BC8EB868-7632-9E47-AEE9-914019CCC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2472499"/>
                  <a:ext cx="515229" cy="5152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3C549A5-5994-B64F-A2E8-22242B63A2BF}"/>
                    </a:ext>
                  </a:extLst>
                </p:cNvPr>
                <p:cNvSpPr/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03C549A5-5994-B64F-A2E8-22242B63A2B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2976020"/>
                  <a:ext cx="515229" cy="51522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201564C2-40F1-E044-94EB-80E184E85D24}"/>
                    </a:ext>
                  </a:extLst>
                </p:cNvPr>
                <p:cNvSpPr/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201564C2-40F1-E044-94EB-80E184E85D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2976019"/>
                  <a:ext cx="515229" cy="51522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B4D67E1-D180-1344-86B7-CBB5C5252913}"/>
                    </a:ext>
                  </a:extLst>
                </p:cNvPr>
                <p:cNvSpPr/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B4D67E1-D180-1344-86B7-CBB5C52529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2976019"/>
                  <a:ext cx="515229" cy="51522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D396C16-2D71-2143-9589-C89B7CFFAB92}"/>
                    </a:ext>
                  </a:extLst>
                </p:cNvPr>
                <p:cNvSpPr/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D396C16-2D71-2143-9589-C89B7CFFAB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3475194"/>
                  <a:ext cx="515229" cy="51522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CEFCBA23-082A-064B-B86B-5FF81D1116AA}"/>
                    </a:ext>
                  </a:extLst>
                </p:cNvPr>
                <p:cNvSpPr/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CEFCBA23-082A-064B-B86B-5FF81D1116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3475193"/>
                  <a:ext cx="515229" cy="51522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A1D10C9D-0842-CD48-B364-E00242F76BB3}"/>
                    </a:ext>
                  </a:extLst>
                </p:cNvPr>
                <p:cNvSpPr/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A1D10C9D-0842-CD48-B364-E00242F76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3475193"/>
                  <a:ext cx="515229" cy="51522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298B6A4-4F71-0E4A-B874-0D331FC58C0C}"/>
                    </a:ext>
                  </a:extLst>
                </p:cNvPr>
                <p:cNvSpPr/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298B6A4-4F71-0E4A-B874-0D331FC58C0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90" y="3990424"/>
                  <a:ext cx="515229" cy="51522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19B1AF4-5BD1-DE49-8666-3476307810D7}"/>
                    </a:ext>
                  </a:extLst>
                </p:cNvPr>
                <p:cNvSpPr/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19B1AF4-5BD1-DE49-8666-347630781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9" y="3990423"/>
                  <a:ext cx="515229" cy="51522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928B8B7-38A5-0E46-9F2A-55353916230E}"/>
                    </a:ext>
                  </a:extLst>
                </p:cNvPr>
                <p:cNvSpPr/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4928B8B7-38A5-0E46-9F2A-5535391623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8" y="3990423"/>
                  <a:ext cx="515229" cy="51522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57DE2B50-B5AA-AA4E-BBE2-1C40C67B0CEA}"/>
                    </a:ext>
                  </a:extLst>
                </p:cNvPr>
                <p:cNvSpPr/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57DE2B50-B5AA-AA4E-BBE2-1C40C67B0C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389" y="4493944"/>
                  <a:ext cx="515229" cy="51522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FAD628A-866A-1143-A344-0DC328D9B73B}"/>
                    </a:ext>
                  </a:extLst>
                </p:cNvPr>
                <p:cNvSpPr/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FAD628A-866A-1143-A344-0DC328D9B7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618" y="4493943"/>
                  <a:ext cx="515229" cy="51522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2BB23F5-131D-DD47-8166-297306A2171F}"/>
                    </a:ext>
                  </a:extLst>
                </p:cNvPr>
                <p:cNvSpPr/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2BB23F5-131D-DD47-8166-297306A217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847" y="4493943"/>
                  <a:ext cx="515229" cy="51522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C5B37F55-93A5-C047-9805-CFED920FB44D}"/>
                    </a:ext>
                  </a:extLst>
                </p:cNvPr>
                <p:cNvSpPr/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C5B37F55-93A5-C047-9805-CFED920FB4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6" y="3990423"/>
                  <a:ext cx="515229" cy="51522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F47766A5-1AB4-C145-BE1F-0B176FE1B4DA}"/>
                    </a:ext>
                  </a:extLst>
                </p:cNvPr>
                <p:cNvSpPr/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F47766A5-1AB4-C145-BE1F-0B176FE1B4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5" y="3990422"/>
                  <a:ext cx="515229" cy="51522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12A776C-4EB7-094B-AF25-42E6C79E525D}"/>
                    </a:ext>
                  </a:extLst>
                </p:cNvPr>
                <p:cNvSpPr/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C12A776C-4EB7-094B-AF25-42E6C79E52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4" y="3990422"/>
                  <a:ext cx="515229" cy="51522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A6B50D98-E60F-2445-9D0F-9FD09C09AB26}"/>
                    </a:ext>
                  </a:extLst>
                </p:cNvPr>
                <p:cNvSpPr/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A6B50D98-E60F-2445-9D0F-9FD09C09AB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75" y="4493943"/>
                  <a:ext cx="515229" cy="51522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25E8FD93-B11B-734D-B754-5AC3F87EA97D}"/>
                    </a:ext>
                  </a:extLst>
                </p:cNvPr>
                <p:cNvSpPr/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25E8FD93-B11B-734D-B754-5AC3F87EA9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304" y="4493942"/>
                  <a:ext cx="515229" cy="51522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2A8980D-4FD9-0946-83AA-057A1087616F}"/>
                    </a:ext>
                  </a:extLst>
                </p:cNvPr>
                <p:cNvSpPr/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solidFill>
                  <a:srgbClr val="FFFD78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2A8980D-4FD9-0946-83AA-057A108761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3533" y="4493942"/>
                  <a:ext cx="515229" cy="51522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/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26051DAD-28F4-0843-A72A-BB19C3B24B50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41"/>
              </a:rPr>
              <a:t>D. </a:t>
            </a:r>
            <a:r>
              <a:rPr lang="en-US" sz="1200" b="0" dirty="0" err="1">
                <a:hlinkClick r:id="rId41"/>
              </a:rPr>
              <a:t>Fouhey</a:t>
            </a:r>
            <a:r>
              <a:rPr lang="en-US" sz="1200" b="0" dirty="0">
                <a:hlinkClick r:id="rId41"/>
              </a:rPr>
              <a:t> and J. Johnson</a:t>
            </a:r>
            <a:endParaRPr lang="en-US" sz="1200" b="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164517F-14A9-2A48-8BE1-1546AA1050A2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4454277D-3A2C-1F40-B07A-4E1AD0C2FA58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4454277D-3A2C-1F40-B07A-4E1AD0C2FA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5B0DA-8CC0-5348-BCCC-3F9D91450479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5B0DA-8CC0-5348-BCCC-3F9D914504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AFF4E6F-425D-7A4F-A86F-FDD82C39858C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3AFF4E6F-425D-7A4F-A86F-FDD82C398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EBBAB56-3630-164C-A722-38D629C98E64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5EBBAB56-3630-164C-A722-38D629C98E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D79D74D-128D-2045-900D-4457ADD6BF05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D79D74D-128D-2045-900D-4457ADD6BF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DAE9738C-2AAD-A643-90AB-39DD332E8FEC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DAE9738C-2AAD-A643-90AB-39DD332E8F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72762E2-7335-8D4B-8C02-5C084DB8E8B2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2D9B8AC2-5119-6F4A-8ED1-22F327190940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2D9B8AC2-5119-6F4A-8ED1-22F32719094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3C873E5-A3F4-BC45-AB2D-376E7CF4C26E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33C873E5-A3F4-BC45-AB2D-376E7CF4C26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42F2A108-BE7F-DA44-B785-6DE4926F6D5C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42F2A108-BE7F-DA44-B785-6DE4926F6D5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50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CEFDFE5-84DB-444D-A996-1C42541F8494}"/>
                  </a:ext>
                </a:extLst>
              </p:cNvPr>
              <p:cNvSpPr/>
              <p:nvPr/>
            </p:nvSpPr>
            <p:spPr>
              <a:xfrm>
                <a:off x="9695258" y="3482988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CEFDFE5-84DB-444D-A996-1C42541F84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258" y="3482988"/>
                <a:ext cx="515229" cy="515229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0538F32-F5E4-C641-989F-5F6D4D199DEA}"/>
                  </a:ext>
                </a:extLst>
              </p:cNvPr>
              <p:cNvSpPr/>
              <p:nvPr/>
            </p:nvSpPr>
            <p:spPr>
              <a:xfrm>
                <a:off x="8148424" y="399259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0538F32-F5E4-C641-989F-5F6D4D199D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424" y="3992595"/>
                <a:ext cx="515229" cy="515229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AFE789F-C7A5-B748-8E27-AB27CF618BD9}"/>
                  </a:ext>
                </a:extLst>
              </p:cNvPr>
              <p:cNvSpPr/>
              <p:nvPr/>
            </p:nvSpPr>
            <p:spPr>
              <a:xfrm>
                <a:off x="8663653" y="3992594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AFE789F-C7A5-B748-8E27-AB27CF618B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653" y="3992594"/>
                <a:ext cx="515229" cy="515229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95E05D0-4DD3-8D46-8C22-1261609EC4AC}"/>
                  </a:ext>
                </a:extLst>
              </p:cNvPr>
              <p:cNvSpPr/>
              <p:nvPr/>
            </p:nvSpPr>
            <p:spPr>
              <a:xfrm>
                <a:off x="9178882" y="3992594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95E05D0-4DD3-8D46-8C22-1261609EC4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882" y="3992594"/>
                <a:ext cx="515229" cy="515229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C7D70DA9-3B4B-874F-B640-B5A88996D3B1}"/>
                  </a:ext>
                </a:extLst>
              </p:cNvPr>
              <p:cNvSpPr/>
              <p:nvPr/>
            </p:nvSpPr>
            <p:spPr>
              <a:xfrm>
                <a:off x="9692474" y="3998218"/>
                <a:ext cx="514082" cy="50351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C7D70DA9-3B4B-874F-B640-B5A88996D3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2474" y="3998218"/>
                <a:ext cx="514082" cy="503519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971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5DC164-3C5F-C149-AA84-2C37B1A3908D}"/>
              </a:ext>
            </a:extLst>
          </p:cNvPr>
          <p:cNvSpPr txBox="1"/>
          <p:nvPr/>
        </p:nvSpPr>
        <p:spPr>
          <a:xfrm>
            <a:off x="6630254" y="2345811"/>
            <a:ext cx="458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Size of output feature map depends on </a:t>
            </a:r>
            <a:r>
              <a:rPr lang="en-US" b="0" i="1" dirty="0"/>
              <a:t>padding</a:t>
            </a:r>
            <a:r>
              <a:rPr lang="en-US" b="0" dirty="0"/>
              <a:t> and </a:t>
            </a:r>
            <a:r>
              <a:rPr lang="en-US" b="0" i="1" dirty="0"/>
              <a:t>stride</a:t>
            </a:r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DAD080-FDA9-1D46-B66E-767F045DF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1" y="3581400"/>
            <a:ext cx="2436693" cy="25864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10F15D-CABB-904C-B861-42D264B5B236}"/>
              </a:ext>
            </a:extLst>
          </p:cNvPr>
          <p:cNvSpPr txBox="1"/>
          <p:nvPr/>
        </p:nvSpPr>
        <p:spPr>
          <a:xfrm>
            <a:off x="7503636" y="6167890"/>
            <a:ext cx="2478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No padding, stride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3CBC6B-6324-ED46-ACA5-F696EAA91784}"/>
              </a:ext>
            </a:extLst>
          </p:cNvPr>
          <p:cNvSpPr txBox="1"/>
          <p:nvPr/>
        </p:nvSpPr>
        <p:spPr>
          <a:xfrm>
            <a:off x="9980494" y="506269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Input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1F7287-D701-2243-84C8-41CCF345DD49}"/>
              </a:ext>
            </a:extLst>
          </p:cNvPr>
          <p:cNvSpPr txBox="1"/>
          <p:nvPr/>
        </p:nvSpPr>
        <p:spPr>
          <a:xfrm>
            <a:off x="9867895" y="3919696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Output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C2523D-9C80-AD4D-AA51-FBF6D10F9B22}"/>
              </a:ext>
            </a:extLst>
          </p:cNvPr>
          <p:cNvSpPr txBox="1"/>
          <p:nvPr/>
        </p:nvSpPr>
        <p:spPr>
          <a:xfrm>
            <a:off x="10493571" y="6414111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Animation source</a:t>
            </a:r>
            <a:endParaRPr lang="en-US" sz="1400" b="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F6B995-A2D0-5543-A319-B28A80867CB3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F8703911-7627-744C-8B9C-9FD4ADF5D377}"/>
                </a:ext>
              </a:extLst>
            </p:cNvPr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275351D-58F0-F340-A7C3-B1BB66F9D7EC}"/>
                </a:ext>
              </a:extLst>
            </p:cNvPr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7A1FDC7-E7EB-6240-8696-119DC99B393D}"/>
                </a:ext>
              </a:extLst>
            </p:cNvPr>
            <p:cNvCxnSpPr>
              <a:stCxn id="26" idx="1"/>
              <a:endCxn id="31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658A6A9-88DF-3845-A84B-2659841A6ED2}"/>
                </a:ext>
              </a:extLst>
            </p:cNvPr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486B560-59AB-E649-9095-493ECE0B2E9A}"/>
                </a:ext>
              </a:extLst>
            </p:cNvPr>
            <p:cNvCxnSpPr>
              <a:cxnSpLocks/>
              <a:endCxn id="31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FDC66D53-F70E-C945-BC4B-18C7054804B0}"/>
                </a:ext>
              </a:extLst>
            </p:cNvPr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4606C27-F91F-584B-B7C3-A0539A89AED0}"/>
              </a:ext>
            </a:extLst>
          </p:cNvPr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1A2CEFB2-6CE5-AF4F-B978-12F524AD7E1A}"/>
              </a:ext>
            </a:extLst>
          </p:cNvPr>
          <p:cNvCxnSpPr>
            <a:stCxn id="32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74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10F15D-CABB-904C-B861-42D264B5B236}"/>
              </a:ext>
            </a:extLst>
          </p:cNvPr>
          <p:cNvSpPr txBox="1"/>
          <p:nvPr/>
        </p:nvSpPr>
        <p:spPr>
          <a:xfrm>
            <a:off x="7503636" y="6167890"/>
            <a:ext cx="266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With padding, stride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3CBC6B-6324-ED46-ACA5-F696EAA91784}"/>
              </a:ext>
            </a:extLst>
          </p:cNvPr>
          <p:cNvSpPr txBox="1"/>
          <p:nvPr/>
        </p:nvSpPr>
        <p:spPr>
          <a:xfrm>
            <a:off x="9980494" y="506269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Input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1F7287-D701-2243-84C8-41CCF345DD49}"/>
              </a:ext>
            </a:extLst>
          </p:cNvPr>
          <p:cNvSpPr txBox="1"/>
          <p:nvPr/>
        </p:nvSpPr>
        <p:spPr>
          <a:xfrm>
            <a:off x="9867895" y="3919696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Output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B7255E-D834-3441-9473-625432CB9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158" y="3395701"/>
            <a:ext cx="2392239" cy="271927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DDCEDC8-0E6D-294F-9A20-B0AE87261D9C}"/>
              </a:ext>
            </a:extLst>
          </p:cNvPr>
          <p:cNvSpPr txBox="1"/>
          <p:nvPr/>
        </p:nvSpPr>
        <p:spPr>
          <a:xfrm>
            <a:off x="10493571" y="6414111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Animation source</a:t>
            </a:r>
            <a:endParaRPr lang="en-US" sz="1400" b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EF277E-7C93-E545-9880-288AC939B612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E36B7967-06E3-0848-B088-FFB98AEE2A16}"/>
                </a:ext>
              </a:extLst>
            </p:cNvPr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203A0B9-9917-BD42-8AB0-146A79D29995}"/>
                </a:ext>
              </a:extLst>
            </p:cNvPr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7B893A7-CDA0-1F4F-8E16-42F38208F2C8}"/>
                </a:ext>
              </a:extLst>
            </p:cNvPr>
            <p:cNvCxnSpPr>
              <a:stCxn id="27" idx="1"/>
              <a:endCxn id="32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2AD810B-50AE-A74F-9A7F-1F005CCC8B0B}"/>
                </a:ext>
              </a:extLst>
            </p:cNvPr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4B11E02-4CC5-DB40-B1D3-637A1B0C79CE}"/>
                </a:ext>
              </a:extLst>
            </p:cNvPr>
            <p:cNvCxnSpPr>
              <a:cxnSpLocks/>
              <a:endCxn id="32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23E56BFF-66D1-FD4E-BFD0-595749292E04}"/>
                </a:ext>
              </a:extLst>
            </p:cNvPr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B5B2B87-E8BD-5E4D-A2F8-AD598E165DB8}"/>
              </a:ext>
            </a:extLst>
          </p:cNvPr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523E192E-B767-F14F-9AE8-22B09433DC88}"/>
              </a:ext>
            </a:extLst>
          </p:cNvPr>
          <p:cNvCxnSpPr>
            <a:stCxn id="34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4B91295-797A-0241-B2A7-8C26C75B5802}"/>
              </a:ext>
            </a:extLst>
          </p:cNvPr>
          <p:cNvSpPr txBox="1"/>
          <p:nvPr/>
        </p:nvSpPr>
        <p:spPr>
          <a:xfrm>
            <a:off x="6630254" y="2345811"/>
            <a:ext cx="458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Size of output feature map depends on </a:t>
            </a:r>
            <a:r>
              <a:rPr lang="en-US" b="0" i="1" dirty="0"/>
              <a:t>padding</a:t>
            </a:r>
            <a:r>
              <a:rPr lang="en-US" b="0" dirty="0"/>
              <a:t> and </a:t>
            </a:r>
            <a:r>
              <a:rPr lang="en-US" b="0" i="1" dirty="0"/>
              <a:t>stride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1012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10F15D-CABB-904C-B861-42D264B5B236}"/>
              </a:ext>
            </a:extLst>
          </p:cNvPr>
          <p:cNvSpPr txBox="1"/>
          <p:nvPr/>
        </p:nvSpPr>
        <p:spPr>
          <a:xfrm>
            <a:off x="7503636" y="6167890"/>
            <a:ext cx="266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With padding, stride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3CBC6B-6324-ED46-ACA5-F696EAA91784}"/>
              </a:ext>
            </a:extLst>
          </p:cNvPr>
          <p:cNvSpPr txBox="1"/>
          <p:nvPr/>
        </p:nvSpPr>
        <p:spPr>
          <a:xfrm>
            <a:off x="9980494" y="506269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Input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1F7287-D701-2243-84C8-41CCF345DD49}"/>
              </a:ext>
            </a:extLst>
          </p:cNvPr>
          <p:cNvSpPr txBox="1"/>
          <p:nvPr/>
        </p:nvSpPr>
        <p:spPr>
          <a:xfrm>
            <a:off x="9867895" y="3919696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/>
              <a:t>Output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5E456-E955-7D4D-8850-CBD1E2228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959" y="3592935"/>
            <a:ext cx="2595041" cy="250306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2B6A207-E9A2-DA4D-8F7F-61D732A39485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5FA87186-B2E9-EF47-9B07-CF8BC4179B25}"/>
                </a:ext>
              </a:extLst>
            </p:cNvPr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8528EAC-85C3-8842-B2FF-96F951A8D5FB}"/>
                </a:ext>
              </a:extLst>
            </p:cNvPr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8DA1B97-9FD6-814D-8921-195BA07F9F7F}"/>
                </a:ext>
              </a:extLst>
            </p:cNvPr>
            <p:cNvCxnSpPr>
              <a:stCxn id="26" idx="1"/>
              <a:endCxn id="31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D778FA4-DFC2-5942-8150-F67385649252}"/>
                </a:ext>
              </a:extLst>
            </p:cNvPr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B2ED28-F7FD-8540-B60E-1203A7BAA0EC}"/>
                </a:ext>
              </a:extLst>
            </p:cNvPr>
            <p:cNvCxnSpPr>
              <a:cxnSpLocks/>
              <a:endCxn id="31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45FB8D24-7CD3-7046-984D-03470269CC11}"/>
                </a:ext>
              </a:extLst>
            </p:cNvPr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03AC2A5-DF18-5843-8FB2-D6DC66C71B25}"/>
              </a:ext>
            </a:extLst>
          </p:cNvPr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67FE03E4-0E72-A14D-8ED2-F1615E2E5474}"/>
              </a:ext>
            </a:extLst>
          </p:cNvPr>
          <p:cNvCxnSpPr>
            <a:stCxn id="32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391FF37-CB10-C943-9E12-FA575BAAF986}"/>
              </a:ext>
            </a:extLst>
          </p:cNvPr>
          <p:cNvSpPr txBox="1"/>
          <p:nvPr/>
        </p:nvSpPr>
        <p:spPr>
          <a:xfrm>
            <a:off x="6630254" y="2345811"/>
            <a:ext cx="458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Size of output feature map depends on </a:t>
            </a:r>
            <a:r>
              <a:rPr lang="en-US" b="0" i="1" dirty="0"/>
              <a:t>padding</a:t>
            </a:r>
            <a:r>
              <a:rPr lang="en-US" b="0" dirty="0"/>
              <a:t> and </a:t>
            </a:r>
            <a:r>
              <a:rPr lang="en-US" b="0" i="1" dirty="0"/>
              <a:t>stride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90748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Basic convolutional layer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Variants: 1x1 convolutions, </a:t>
            </a:r>
            <a:r>
              <a:rPr lang="en-US" sz="3200" dirty="0" err="1"/>
              <a:t>depthwise</a:t>
            </a:r>
            <a:r>
              <a:rPr lang="en-US" sz="3200" dirty="0"/>
              <a:t> convolutions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Max pooling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In depth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345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B6A207-E9A2-DA4D-8F7F-61D732A39485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5FA87186-B2E9-EF47-9B07-CF8BC4179B25}"/>
                </a:ext>
              </a:extLst>
            </p:cNvPr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8528EAC-85C3-8842-B2FF-96F951A8D5FB}"/>
                </a:ext>
              </a:extLst>
            </p:cNvPr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8DA1B97-9FD6-814D-8921-195BA07F9F7F}"/>
                </a:ext>
              </a:extLst>
            </p:cNvPr>
            <p:cNvCxnSpPr>
              <a:stCxn id="26" idx="1"/>
              <a:endCxn id="31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D778FA4-DFC2-5942-8150-F67385649252}"/>
                </a:ext>
              </a:extLst>
            </p:cNvPr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B2ED28-F7FD-8540-B60E-1203A7BAA0EC}"/>
                </a:ext>
              </a:extLst>
            </p:cNvPr>
            <p:cNvCxnSpPr>
              <a:cxnSpLocks/>
              <a:endCxn id="31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45FB8D24-7CD3-7046-984D-03470269CC11}"/>
                </a:ext>
              </a:extLst>
            </p:cNvPr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03AC2A5-DF18-5843-8FB2-D6DC66C71B25}"/>
              </a:ext>
            </a:extLst>
          </p:cNvPr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67FE03E4-0E72-A14D-8ED2-F1615E2E5474}"/>
              </a:ext>
            </a:extLst>
          </p:cNvPr>
          <p:cNvCxnSpPr>
            <a:stCxn id="32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391FF37-CB10-C943-9E12-FA575BAAF986}"/>
              </a:ext>
            </a:extLst>
          </p:cNvPr>
          <p:cNvSpPr txBox="1"/>
          <p:nvPr/>
        </p:nvSpPr>
        <p:spPr>
          <a:xfrm>
            <a:off x="6630254" y="2345811"/>
            <a:ext cx="458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Size of output feature map depends on </a:t>
            </a:r>
            <a:r>
              <a:rPr lang="en-US" b="0" i="1" dirty="0"/>
              <a:t>padding</a:t>
            </a:r>
            <a:r>
              <a:rPr lang="en-US" b="0" dirty="0"/>
              <a:t> and </a:t>
            </a:r>
            <a:r>
              <a:rPr lang="en-US" b="0" i="1" dirty="0"/>
              <a:t>stride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B88E27A-67BE-A740-AA2F-56A1DD9DCD7C}"/>
                  </a:ext>
                </a:extLst>
              </p:cNvPr>
              <p:cNvSpPr txBox="1"/>
              <p:nvPr/>
            </p:nvSpPr>
            <p:spPr>
              <a:xfrm>
                <a:off x="6630254" y="3313805"/>
                <a:ext cx="39637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With padding, spatial resolution remains the same if stride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b="0" dirty="0"/>
                  <a:t> is used, is reduced by factor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0" dirty="0"/>
                  <a:t> if stride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0" dirty="0"/>
                  <a:t> is used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B88E27A-67BE-A740-AA2F-56A1DD9DC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254" y="3313805"/>
                <a:ext cx="3963706" cy="1938992"/>
              </a:xfrm>
              <a:prstGeom prst="rect">
                <a:avLst/>
              </a:prstGeom>
              <a:blipFill>
                <a:blip r:embed="rId2"/>
                <a:stretch>
                  <a:fillRect l="-2236" t="-2597" b="-5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2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B5EBDB-40B9-164F-B9C8-14CEB1625FDA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79DCE219-D351-4741-8E41-DDC94DE4FC0B}"/>
                </a:ext>
              </a:extLst>
            </p:cNvPr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8DD23CF-C46D-CD4C-B185-459BC2528E81}"/>
                </a:ext>
              </a:extLst>
            </p:cNvPr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900F6FD-DD80-6C4C-B777-D77BC92030CA}"/>
                </a:ext>
              </a:extLst>
            </p:cNvPr>
            <p:cNvCxnSpPr>
              <a:stCxn id="20" idx="1"/>
              <a:endCxn id="27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631D3DC-7401-2746-95DD-674F15C6F6EB}"/>
                </a:ext>
              </a:extLst>
            </p:cNvPr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E1116ED-0005-FA44-90E2-788158DEACC1}"/>
                </a:ext>
              </a:extLst>
            </p:cNvPr>
            <p:cNvCxnSpPr>
              <a:cxnSpLocks/>
              <a:endCxn id="27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303B4697-0E2A-1443-89F8-7595F69EEBB9}"/>
                </a:ext>
              </a:extLst>
            </p:cNvPr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8550C39-85DE-C648-BC1C-A9405775FD71}"/>
              </a:ext>
            </a:extLst>
          </p:cNvPr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D9F7E7C-00E8-B045-AFBA-7F6C60633636}"/>
              </a:ext>
            </a:extLst>
          </p:cNvPr>
          <p:cNvCxnSpPr>
            <a:stCxn id="28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18293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2957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another feature map</a:t>
            </a:r>
          </a:p>
        </p:txBody>
      </p:sp>
      <p:cxnSp>
        <p:nvCxnSpPr>
          <p:cNvPr id="37" name="Curved Connector 36"/>
          <p:cNvCxnSpPr>
            <a:cxnSpLocks/>
          </p:cNvCxnSpPr>
          <p:nvPr/>
        </p:nvCxnSpPr>
        <p:spPr bwMode="auto">
          <a:xfrm rot="5400000">
            <a:off x="6018681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228600" y="2514600"/>
            <a:ext cx="137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another set of learned weights</a:t>
            </a:r>
          </a:p>
        </p:txBody>
      </p:sp>
      <p:cxnSp>
        <p:nvCxnSpPr>
          <p:cNvPr id="19" name="Curved Connector 18"/>
          <p:cNvCxnSpPr>
            <a:cxnSpLocks/>
            <a:stCxn id="17" idx="2"/>
          </p:cNvCxnSpPr>
          <p:nvPr/>
        </p:nvCxnSpPr>
        <p:spPr bwMode="auto">
          <a:xfrm rot="16200000" flipH="1">
            <a:off x="1414333" y="3584326"/>
            <a:ext cx="335340" cy="1335207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24" name="Cube 23">
            <a:extLst>
              <a:ext uri="{FF2B5EF4-FFF2-40B4-BE49-F238E27FC236}">
                <a16:creationId xmlns:a16="http://schemas.microsoft.com/office/drawing/2014/main" id="{09D29972-1A5E-7044-9ECF-3F84E9320787}"/>
              </a:ext>
            </a:extLst>
          </p:cNvPr>
          <p:cNvSpPr/>
          <p:nvPr/>
        </p:nvSpPr>
        <p:spPr bwMode="auto">
          <a:xfrm>
            <a:off x="4605056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accent2">
              <a:alpha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F7EB1F6F-9229-1342-8205-5D497CAD4BE9}"/>
              </a:ext>
            </a:extLst>
          </p:cNvPr>
          <p:cNvSpPr/>
          <p:nvPr/>
        </p:nvSpPr>
        <p:spPr bwMode="auto">
          <a:xfrm>
            <a:off x="2249607" y="3505200"/>
            <a:ext cx="533400" cy="1143000"/>
          </a:xfrm>
          <a:prstGeom prst="cube">
            <a:avLst>
              <a:gd name="adj" fmla="val 50665"/>
            </a:avLst>
          </a:prstGeom>
          <a:solidFill>
            <a:schemeClr val="accent2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0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7" grpId="0"/>
      <p:bldP spid="24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C04AA-14FF-D4BE-E7FA-8D6298A00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>
            <a:extLst>
              <a:ext uri="{FF2B5EF4-FFF2-40B4-BE49-F238E27FC236}">
                <a16:creationId xmlns:a16="http://schemas.microsoft.com/office/drawing/2014/main" id="{68AEA36E-D03B-0638-7C6B-9C05DBE31ED7}"/>
              </a:ext>
            </a:extLst>
          </p:cNvPr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D291B4-B595-F1B6-14E5-DE709736EBEB}"/>
              </a:ext>
            </a:extLst>
          </p:cNvPr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2423F7-1C49-E38F-E773-AFF209619BB9}"/>
                  </a:ext>
                </a:extLst>
              </p:cNvPr>
              <p:cNvSpPr txBox="1"/>
              <p:nvPr/>
            </p:nvSpPr>
            <p:spPr>
              <a:xfrm>
                <a:off x="162982" y="3305772"/>
                <a:ext cx="1371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filters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2423F7-1C49-E38F-E773-AFF209619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82" y="3305772"/>
                <a:ext cx="1371600" cy="461665"/>
              </a:xfrm>
              <a:prstGeom prst="rect">
                <a:avLst/>
              </a:prstGeom>
              <a:blipFill>
                <a:blip r:embed="rId2"/>
                <a:stretch>
                  <a:fillRect t="-10811" r="-1835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A4311AC-D899-58DA-490C-BC962463B46D}"/>
              </a:ext>
            </a:extLst>
          </p:cNvPr>
          <p:cNvCxnSpPr>
            <a:cxnSpLocks/>
          </p:cNvCxnSpPr>
          <p:nvPr/>
        </p:nvCxnSpPr>
        <p:spPr bwMode="auto">
          <a:xfrm>
            <a:off x="685802" y="3881738"/>
            <a:ext cx="1563804" cy="537861"/>
          </a:xfrm>
          <a:prstGeom prst="curvedConnector3">
            <a:avLst>
              <a:gd name="adj1" fmla="val 194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61CFE133-93F9-B2E2-1F59-1A401BEC4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9F6696C6-7909-3AA2-6552-7BCD7AD1EEF5}"/>
              </a:ext>
            </a:extLst>
          </p:cNvPr>
          <p:cNvSpPr/>
          <p:nvPr/>
        </p:nvSpPr>
        <p:spPr bwMode="auto">
          <a:xfrm>
            <a:off x="2249607" y="3505200"/>
            <a:ext cx="533400" cy="1143000"/>
          </a:xfrm>
          <a:prstGeom prst="cube">
            <a:avLst>
              <a:gd name="adj" fmla="val 50665"/>
            </a:avLst>
          </a:prstGeom>
          <a:solidFill>
            <a:schemeClr val="accent2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54053847-40B2-0CA2-7774-C76F1408DD5A}"/>
              </a:ext>
            </a:extLst>
          </p:cNvPr>
          <p:cNvSpPr/>
          <p:nvPr/>
        </p:nvSpPr>
        <p:spPr bwMode="auto">
          <a:xfrm>
            <a:off x="4040306" y="2357735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4C16C3-4428-BA92-E1C2-40FD7578D718}"/>
                  </a:ext>
                </a:extLst>
              </p:cNvPr>
              <p:cNvSpPr txBox="1"/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4C16C3-4428-BA92-E1C2-40FD7578D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blipFill>
                <a:blip r:embed="rId3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https://lh3.googleusercontent.com/6SDufmNatRKAaxNJWGsaWdSAGFtPthQHMADKkjtW7g-cNaC__eQc0rV3ejOPA7SQmL9WFAkZrj6eb4Z81j5PzqqxLFWHXK5mZxrdciJaHjwpaQgzQvY5lB_8QcirvXGGU1GvMuXO6Aw">
            <a:extLst>
              <a:ext uri="{FF2B5EF4-FFF2-40B4-BE49-F238E27FC236}">
                <a16:creationId xmlns:a16="http://schemas.microsoft.com/office/drawing/2014/main" id="{22EC4893-5093-ABE5-724D-4553DD4D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746" y="1859490"/>
            <a:ext cx="3738401" cy="37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769387-382D-5946-7049-B505DC989421}"/>
              </a:ext>
            </a:extLst>
          </p:cNvPr>
          <p:cNvSpPr txBox="1"/>
          <p:nvPr/>
        </p:nvSpPr>
        <p:spPr>
          <a:xfrm>
            <a:off x="7577483" y="5754469"/>
            <a:ext cx="4385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filters can be thought of as </a:t>
            </a:r>
            <a:r>
              <a:rPr lang="en-US" b="0" i="1" dirty="0"/>
              <a:t>local</a:t>
            </a:r>
            <a:r>
              <a:rPr lang="en-US" b="0" dirty="0"/>
              <a:t> templates</a:t>
            </a:r>
          </a:p>
        </p:txBody>
      </p:sp>
    </p:spTree>
    <p:extLst>
      <p:ext uri="{BB962C8B-B14F-4D97-AF65-F5344CB8AC3E}">
        <p14:creationId xmlns:p14="http://schemas.microsoft.com/office/powerpoint/2010/main" val="429299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ilter_z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1" t="7861" r="9666" b="12045"/>
          <a:stretch>
            <a:fillRect/>
          </a:stretch>
        </p:blipFill>
        <p:spPr bwMode="auto">
          <a:xfrm>
            <a:off x="6477001" y="1524002"/>
            <a:ext cx="4094163" cy="27289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Convolution and traditional feature extraction</a:t>
            </a:r>
          </a:p>
        </p:txBody>
      </p:sp>
      <p:pic>
        <p:nvPicPr>
          <p:cNvPr id="17415" name="Picture 1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3581400"/>
            <a:ext cx="4114800" cy="2743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7" t="4254" r="50287" b="52721"/>
          <a:stretch>
            <a:fillRect/>
          </a:stretch>
        </p:blipFill>
        <p:spPr bwMode="auto">
          <a:xfrm>
            <a:off x="1584327" y="3581402"/>
            <a:ext cx="777875" cy="77311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ilter_z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075" r="9827" b="11832"/>
          <a:stretch>
            <a:fillRect/>
          </a:stretch>
        </p:blipFill>
        <p:spPr bwMode="auto">
          <a:xfrm>
            <a:off x="6326189" y="3581400"/>
            <a:ext cx="4113212" cy="27765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8" name="Rectangle 6"/>
          <p:cNvSpPr>
            <a:spLocks noChangeArrowheads="1"/>
          </p:cNvSpPr>
          <p:nvPr/>
        </p:nvSpPr>
        <p:spPr bwMode="auto">
          <a:xfrm>
            <a:off x="3200401" y="6334126"/>
            <a:ext cx="1024619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en-US" b="0" dirty="0">
                <a:latin typeface="+mn-lt"/>
              </a:rPr>
              <a:t>image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442284" y="6324601"/>
            <a:ext cx="1827724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en-US" b="0" dirty="0">
                <a:latin typeface="+mn-lt"/>
              </a:rPr>
              <a:t>feature map</a:t>
            </a: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5792788" y="4800600"/>
            <a:ext cx="457200" cy="3048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7" t="4254" r="28177" b="52721"/>
          <a:stretch>
            <a:fillRect/>
          </a:stretch>
        </p:blipFill>
        <p:spPr bwMode="auto">
          <a:xfrm>
            <a:off x="1584327" y="3581402"/>
            <a:ext cx="777875" cy="773113"/>
          </a:xfrm>
          <a:prstGeom prst="rect">
            <a:avLst/>
          </a:prstGeom>
          <a:noFill/>
          <a:ln w="25400">
            <a:solidFill>
              <a:srgbClr val="12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ight Arrow 14"/>
          <p:cNvSpPr>
            <a:spLocks noChangeArrowheads="1"/>
          </p:cNvSpPr>
          <p:nvPr/>
        </p:nvSpPr>
        <p:spPr bwMode="auto">
          <a:xfrm rot="-1977863">
            <a:off x="5841928" y="3618382"/>
            <a:ext cx="457200" cy="32173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3601" y="3733801"/>
            <a:ext cx="204788" cy="1200318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>
              <a:defRPr/>
            </a:pPr>
            <a:r>
              <a:rPr lang="en-US" dirty="0"/>
              <a:t>...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1F8276-088F-814C-A0D3-FE9D9AF239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327" y="1632780"/>
            <a:ext cx="4183455" cy="1415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AE0AECF-46F1-2F41-91F7-61E3EBA9B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4601" y="1132649"/>
                <a:ext cx="2305419" cy="4616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0" tIns="45715" rIns="91430" bIns="45715">
                <a:spAutoFit/>
              </a:bodyPr>
              <a:lstStyle/>
              <a:p>
                <a:r>
                  <a:rPr lang="en-US" b="0" dirty="0">
                    <a:latin typeface="+mn-lt"/>
                  </a:rPr>
                  <a:t>bank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>
                    <a:latin typeface="+mn-lt"/>
                  </a:rPr>
                  <a:t> filters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AE0AECF-46F1-2F41-91F7-61E3EBA9BC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4601" y="1132649"/>
                <a:ext cx="2305419" cy="461655"/>
              </a:xfrm>
              <a:prstGeom prst="rect">
                <a:avLst/>
              </a:prstGeom>
              <a:blipFill>
                <a:blip r:embed="rId8"/>
                <a:stretch>
                  <a:fillRect l="-3825" t="-7895" r="-3279" b="-23684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527D243-B65A-7340-8B9D-1B0D34D21C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1371" y="1031594"/>
                <a:ext cx="2271756" cy="4616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0" tIns="45715" rIns="91430" bIns="4571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>
                    <a:latin typeface="+mn-lt"/>
                  </a:rPr>
                  <a:t> feature maps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527D243-B65A-7340-8B9D-1B0D34D2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71371" y="1031594"/>
                <a:ext cx="2271756" cy="461655"/>
              </a:xfrm>
              <a:prstGeom prst="rect">
                <a:avLst/>
              </a:prstGeom>
              <a:blipFill>
                <a:blip r:embed="rId9"/>
                <a:stretch>
                  <a:fillRect t="-7895" r="-3889" b="-23684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09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0047 C 0.0112 -0.00625 0.06549 -0.00555 0.07018 -0.00555 C 0.1069 -0.01273 0.1237 -0.0081 0.1737 -0.00717 C 0.20547 -0.0037 0.24023 -0.01921 0.27018 -0.00254 C 0.27461 0.0081 0.2737 0.00347 0.2737 0.02384 C 0.2737 0.07824 0.26914 0.06644 0.23503 0.06713 C 0.16875 0.06829 0.10234 0.06852 0.03607 0.06922 C 0.02526 0.06945 0.01432 0.06875 0.00351 0.07084 C -0.00221 0.07153 0.00221 0.09005 0.0026 0.1 C 0.00286 0.11181 -0.00339 0.13426 0.00351 0.13588 C 0.06406 0.14815 0.12526 0.13681 0.18633 0.1375 C 0.21172 0.13797 0.23737 0.13797 0.26302 0.13912 C 0.26654 0.13912 0.2707 0.13681 0.2737 0.14051 C 0.27695 0.14422 0.27461 0.15394 0.27565 0.16065 C 0.27383 0.24838 0.27747 0.22547 0.21614 0.22616 C 0.1569 0.22685 0.09779 0.22709 0.0388 0.22778 C 0.02552 0.22894 0.01159 0.22292 -0.00078 0.23056 C -0.00352 0.23218 -0.00039 0.24005 1.04167E-6 0.24468 C 0.00221 0.3581 -0.0082 0.28959 0.11614 0.29283 C 0.11719 0.29283 0.11849 0.29352 0.11966 0.29422 C 0.16706 0.29236 0.21432 0.29051 0.26211 0.28959 C 0.26536 0.28912 0.272 0.2882 0.272 0.28843 " pathEditMode="relative" rAng="0" ptsTypes="AAAAAAAAAAAAAAAAAAA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1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22222E-6 C 0.01133 -0.00671 0.06575 -0.00602 0.07018 -0.00625 C 0.10677 -0.01319 0.12383 -0.00879 0.1737 -0.00764 C 0.2056 -0.00393 0.24036 -0.01967 0.27031 -0.00301 C 0.27448 0.00764 0.27357 0.00324 0.27357 0.02361 C 0.27357 0.07778 0.26927 0.06621 0.23503 0.0669 C 0.16875 0.06759 0.10234 0.06783 0.03607 0.06875 C 0.02526 0.06898 0.01432 0.06806 0.00338 0.07037 C -0.00221 0.07107 0.00221 0.08982 0.0026 0.09977 C 0.00286 0.11181 -0.00352 0.13403 0.00338 0.13565 C 0.06406 0.14769 0.12526 0.13658 0.18633 0.13727 C 0.21185 0.1375 0.2375 0.1375 0.26315 0.13889 C 0.26641 0.13889 0.2707 0.13658 0.27357 0.14028 C 0.27695 0.14398 0.27461 0.15371 0.27565 0.16042 C 0.27383 0.24838 0.27747 0.22523 0.21614 0.22616 C 0.1569 0.22662 0.09779 0.22685 0.0388 0.22778 C 0.02552 0.22894 0.01159 0.22292 -0.00091 0.23033 C -0.00352 0.23195 -0.00039 0.23982 1.04167E-6 0.24491 C 0.00208 0.3581 -0.0082 0.28935 0.11614 0.29283 C 0.11719 0.29283 0.11849 0.29398 0.11966 0.29445 C 0.16706 0.29236 0.21432 0.29097 0.26211 0.28959 C 0.26523 0.28889 0.272 0.2882 0.272 0.28843 " pathEditMode="relative" rAng="0" ptsTypes="AAAAAAAAAAAAAAAAAAAA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15" grpId="0" animBg="1"/>
      <p:bldP spid="14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be 19"/>
          <p:cNvSpPr/>
          <p:nvPr/>
        </p:nvSpPr>
        <p:spPr bwMode="auto">
          <a:xfrm>
            <a:off x="4040306" y="2357735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Cube 3"/>
          <p:cNvSpPr/>
          <p:nvPr/>
        </p:nvSpPr>
        <p:spPr bwMode="auto">
          <a:xfrm>
            <a:off x="1906706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ube 5"/>
          <p:cNvSpPr/>
          <p:nvPr/>
        </p:nvSpPr>
        <p:spPr bwMode="auto">
          <a:xfrm>
            <a:off x="2514599" y="3581400"/>
            <a:ext cx="533400" cy="1143000"/>
          </a:xfrm>
          <a:prstGeom prst="cube">
            <a:avLst>
              <a:gd name="adj" fmla="val 50665"/>
            </a:avLst>
          </a:prstGeom>
          <a:solidFill>
            <a:schemeClr val="bg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blipFill>
                <a:blip r:embed="rId2"/>
                <a:stretch>
                  <a:fillRect t="-13889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1999" y="2814936"/>
                <a:ext cx="1371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filters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9" y="2814936"/>
                <a:ext cx="1371600" cy="461665"/>
              </a:xfrm>
              <a:prstGeom prst="rect">
                <a:avLst/>
              </a:prstGeom>
              <a:blipFill>
                <a:blip r:embed="rId3"/>
                <a:stretch>
                  <a:fillRect t="-10811" r="-7407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7" idx="2"/>
          </p:cNvCxnSpPr>
          <p:nvPr/>
        </p:nvCxnSpPr>
        <p:spPr bwMode="auto">
          <a:xfrm rot="16200000" flipH="1">
            <a:off x="1409699" y="3314700"/>
            <a:ext cx="1143000" cy="1066800"/>
          </a:xfrm>
          <a:prstGeom prst="curvedConnector3">
            <a:avLst>
              <a:gd name="adj1" fmla="val 9957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27605" y="5943601"/>
            <a:ext cx="2802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convolutional layer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DD628E-4A4F-594F-83BB-FFBBF9EEEF24}"/>
              </a:ext>
            </a:extLst>
          </p:cNvPr>
          <p:cNvSpPr txBox="1"/>
          <p:nvPr/>
        </p:nvSpPr>
        <p:spPr>
          <a:xfrm>
            <a:off x="1523999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4CB39F-B3CB-7C4D-9849-2C22A3352052}"/>
              </a:ext>
            </a:extLst>
          </p:cNvPr>
          <p:cNvSpPr txBox="1"/>
          <p:nvPr/>
        </p:nvSpPr>
        <p:spPr>
          <a:xfrm>
            <a:off x="7775180" y="2375255"/>
            <a:ext cx="3807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Almost always directly followed by a </a:t>
            </a:r>
            <a:r>
              <a:rPr lang="en-US" b="0" dirty="0" err="1"/>
              <a:t>ReLU</a:t>
            </a:r>
            <a:r>
              <a:rPr lang="en-US" b="0" dirty="0"/>
              <a:t> (or similar activation function)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452DE6-2AD2-BD4F-A507-CF7945655395}"/>
              </a:ext>
            </a:extLst>
          </p:cNvPr>
          <p:cNvGrpSpPr/>
          <p:nvPr/>
        </p:nvGrpSpPr>
        <p:grpSpPr>
          <a:xfrm>
            <a:off x="8035704" y="3899255"/>
            <a:ext cx="3318095" cy="1129945"/>
            <a:chOff x="8035704" y="2357524"/>
            <a:chExt cx="3318095" cy="11299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7146484-6BFF-E547-9A79-73B1E2BE9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5704" y="2357524"/>
              <a:ext cx="3318095" cy="112994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A8D12A-F723-E043-9B9C-599BD3D588A7}"/>
                </a:ext>
              </a:extLst>
            </p:cNvPr>
            <p:cNvSpPr/>
            <p:nvPr/>
          </p:nvSpPr>
          <p:spPr bwMode="auto">
            <a:xfrm>
              <a:off x="8035704" y="2368263"/>
              <a:ext cx="879696" cy="44667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3404EF2-BBD9-224F-9AEA-0C3D84D378EB}"/>
              </a:ext>
            </a:extLst>
          </p:cNvPr>
          <p:cNvSpPr txBox="1"/>
          <p:nvPr/>
        </p:nvSpPr>
        <p:spPr>
          <a:xfrm>
            <a:off x="10216779" y="6550224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5"/>
              </a:rPr>
              <a:t>Stanford 231n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51850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6E3698E-2B61-5E60-E170-88FBE1C2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1BAC7-E258-B8B7-F605-AD990502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Activation functions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755D5-9634-A65B-AD67-B563C1ED841E}"/>
              </a:ext>
            </a:extLst>
          </p:cNvPr>
          <p:cNvSpPr txBox="1"/>
          <p:nvPr/>
        </p:nvSpPr>
        <p:spPr>
          <a:xfrm>
            <a:off x="10577729" y="6456094"/>
            <a:ext cx="1399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2"/>
              </a:rPr>
              <a:t>V7labs</a:t>
            </a:r>
            <a:endParaRPr lang="en-US" sz="1400" b="0" dirty="0"/>
          </a:p>
        </p:txBody>
      </p:sp>
      <p:pic>
        <p:nvPicPr>
          <p:cNvPr id="1026" name="Picture 2" descr="Neural Network Activation Functions: Cheat Sheet">
            <a:extLst>
              <a:ext uri="{FF2B5EF4-FFF2-40B4-BE49-F238E27FC236}">
                <a16:creationId xmlns:a16="http://schemas.microsoft.com/office/drawing/2014/main" id="{0AD0AB34-E096-8301-ADB3-487D3F772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10000"/>
          <a:stretch/>
        </p:blipFill>
        <p:spPr bwMode="auto">
          <a:xfrm>
            <a:off x="2500312" y="1028700"/>
            <a:ext cx="7191375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879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/>
          <p:cNvSpPr/>
          <p:nvPr/>
        </p:nvSpPr>
        <p:spPr bwMode="auto">
          <a:xfrm>
            <a:off x="2514600" y="27432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2817693" y="4195465"/>
            <a:ext cx="2133600" cy="1143000"/>
          </a:xfrm>
          <a:prstGeom prst="cube">
            <a:avLst>
              <a:gd name="adj" fmla="val 23793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4951293" y="4195465"/>
            <a:ext cx="25146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4664781" y="4472833"/>
            <a:ext cx="2648712" cy="3322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4667317" y="5029200"/>
            <a:ext cx="2667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endCxn id="23" idx="2"/>
          </p:cNvCxnSpPr>
          <p:nvPr/>
        </p:nvCxnSpPr>
        <p:spPr bwMode="auto">
          <a:xfrm flipV="1">
            <a:off x="4951293" y="4913468"/>
            <a:ext cx="2362200" cy="1201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Cube 22"/>
          <p:cNvSpPr/>
          <p:nvPr/>
        </p:nvSpPr>
        <p:spPr bwMode="auto">
          <a:xfrm>
            <a:off x="7313493" y="4652665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Three-dimensional convolutions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/>
              <p:nvPr/>
            </p:nvSpPr>
            <p:spPr>
              <a:xfrm>
                <a:off x="2743201" y="4507468"/>
                <a:ext cx="20556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b="0" dirty="0"/>
                  <a:t>filter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1" y="4507468"/>
                <a:ext cx="2055692" cy="830997"/>
              </a:xfrm>
              <a:prstGeom prst="rect">
                <a:avLst/>
              </a:prstGeom>
              <a:blipFill>
                <a:blip r:embed="rId2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00400" y="2209801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209801"/>
                <a:ext cx="3124200" cy="461665"/>
              </a:xfrm>
              <a:prstGeom prst="rect">
                <a:avLst/>
              </a:prstGeom>
              <a:blipFill>
                <a:blip r:embed="rId3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be 17">
            <a:extLst>
              <a:ext uri="{FF2B5EF4-FFF2-40B4-BE49-F238E27FC236}">
                <a16:creationId xmlns:a16="http://schemas.microsoft.com/office/drawing/2014/main" id="{2C5ECDF9-492C-7E4C-8632-70C0230801B8}"/>
              </a:ext>
            </a:extLst>
          </p:cNvPr>
          <p:cNvSpPr/>
          <p:nvPr/>
        </p:nvSpPr>
        <p:spPr bwMode="auto">
          <a:xfrm>
            <a:off x="6783508" y="2743200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55C79C-F46C-0D48-98A2-20269CF84AC1}"/>
              </a:ext>
            </a:extLst>
          </p:cNvPr>
          <p:cNvSpPr txBox="1"/>
          <p:nvPr/>
        </p:nvSpPr>
        <p:spPr>
          <a:xfrm>
            <a:off x="6631108" y="2209800"/>
            <a:ext cx="3546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One output feature map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">
                <a:extLst>
                  <a:ext uri="{FF2B5EF4-FFF2-40B4-BE49-F238E27FC236}">
                    <a16:creationId xmlns:a16="http://schemas.microsoft.com/office/drawing/2014/main" id="{8DDE0ED3-A436-7D48-817F-83B9CF82EE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914400"/>
                <a:ext cx="10363200" cy="5257800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What if the </a:t>
                </a:r>
                <a:r>
                  <a:rPr lang="en-US" i="1" dirty="0"/>
                  <a:t>input</a:t>
                </a:r>
                <a:r>
                  <a:rPr lang="en-US" dirty="0"/>
                  <a:t> to a convolutional layer is a stack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feature maps?</a:t>
                </a:r>
              </a:p>
            </p:txBody>
          </p:sp>
        </mc:Choice>
        <mc:Fallback xmlns="">
          <p:sp>
            <p:nvSpPr>
              <p:cNvPr id="14" name="Content Placeholder 1">
                <a:extLst>
                  <a:ext uri="{FF2B5EF4-FFF2-40B4-BE49-F238E27FC236}">
                    <a16:creationId xmlns:a16="http://schemas.microsoft.com/office/drawing/2014/main" id="{8DDE0ED3-A436-7D48-817F-83B9CF82EE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914400"/>
                <a:ext cx="10363200" cy="5257800"/>
              </a:xfrm>
              <a:blipFill>
                <a:blip r:embed="rId4"/>
                <a:stretch>
                  <a:fillRect l="-1103" t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82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4" grpId="0"/>
      <p:bldP spid="18" grpId="0" animBg="1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be 25">
            <a:extLst>
              <a:ext uri="{FF2B5EF4-FFF2-40B4-BE49-F238E27FC236}">
                <a16:creationId xmlns:a16="http://schemas.microsoft.com/office/drawing/2014/main" id="{155AFE26-0879-C142-90D8-637FCAD64870}"/>
              </a:ext>
            </a:extLst>
          </p:cNvPr>
          <p:cNvSpPr/>
          <p:nvPr/>
        </p:nvSpPr>
        <p:spPr bwMode="auto">
          <a:xfrm>
            <a:off x="6248401" y="2743200"/>
            <a:ext cx="3735507" cy="3352800"/>
          </a:xfrm>
          <a:prstGeom prst="cube">
            <a:avLst>
              <a:gd name="adj" fmla="val 39801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be 4"/>
          <p:cNvSpPr/>
          <p:nvPr/>
        </p:nvSpPr>
        <p:spPr bwMode="auto">
          <a:xfrm>
            <a:off x="2514600" y="27432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2817693" y="4195465"/>
            <a:ext cx="2133600" cy="1143000"/>
          </a:xfrm>
          <a:prstGeom prst="cube">
            <a:avLst>
              <a:gd name="adj" fmla="val 23793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4951293" y="4195465"/>
            <a:ext cx="25146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4664781" y="4472833"/>
            <a:ext cx="2648712" cy="3322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4667317" y="5029200"/>
            <a:ext cx="2667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endCxn id="23" idx="2"/>
          </p:cNvCxnSpPr>
          <p:nvPr/>
        </p:nvCxnSpPr>
        <p:spPr bwMode="auto">
          <a:xfrm flipV="1">
            <a:off x="4951293" y="4913468"/>
            <a:ext cx="2362200" cy="1201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Cube 22"/>
          <p:cNvSpPr/>
          <p:nvPr/>
        </p:nvSpPr>
        <p:spPr bwMode="auto">
          <a:xfrm>
            <a:off x="7313493" y="4652665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Three-dimensional convolutions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/>
              <p:nvPr/>
            </p:nvSpPr>
            <p:spPr>
              <a:xfrm>
                <a:off x="2743201" y="4507468"/>
                <a:ext cx="20556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b="0" dirty="0"/>
                  <a:t>filter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1" y="4507468"/>
                <a:ext cx="2055692" cy="830997"/>
              </a:xfrm>
              <a:prstGeom prst="rect">
                <a:avLst/>
              </a:prstGeom>
              <a:blipFill>
                <a:blip r:embed="rId2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F9FA85A-7CC6-1B47-A449-70F72DD6CADC}"/>
                  </a:ext>
                </a:extLst>
              </p:cNvPr>
              <p:cNvSpPr txBox="1"/>
              <p:nvPr/>
            </p:nvSpPr>
            <p:spPr>
              <a:xfrm>
                <a:off x="2783741" y="5310703"/>
                <a:ext cx="16955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filters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F9FA85A-7CC6-1B47-A449-70F72DD6C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741" y="5310703"/>
                <a:ext cx="1695571" cy="461665"/>
              </a:xfrm>
              <a:prstGeom prst="rect">
                <a:avLst/>
              </a:prstGeom>
              <a:blipFill>
                <a:blip r:embed="rId3"/>
                <a:stretch>
                  <a:fillRect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00400" y="2209801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209801"/>
                <a:ext cx="3124200" cy="461665"/>
              </a:xfrm>
              <a:prstGeom prst="rect">
                <a:avLst/>
              </a:prstGeom>
              <a:blipFill>
                <a:blip r:embed="rId4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be 14">
            <a:extLst>
              <a:ext uri="{FF2B5EF4-FFF2-40B4-BE49-F238E27FC236}">
                <a16:creationId xmlns:a16="http://schemas.microsoft.com/office/drawing/2014/main" id="{A7A6F2D2-6997-114A-B2F1-1E6F5EBBBE85}"/>
              </a:ext>
            </a:extLst>
          </p:cNvPr>
          <p:cNvSpPr/>
          <p:nvPr/>
        </p:nvSpPr>
        <p:spPr bwMode="auto">
          <a:xfrm>
            <a:off x="6783508" y="2743200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E22743-4CDA-DE44-A62D-587B5ACA9F74}"/>
                  </a:ext>
                </a:extLst>
              </p:cNvPr>
              <p:cNvSpPr txBox="1"/>
              <p:nvPr/>
            </p:nvSpPr>
            <p:spPr>
              <a:xfrm>
                <a:off x="6631108" y="2209800"/>
                <a:ext cx="35461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output feature maps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E22743-4CDA-DE44-A62D-587B5ACA9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108" y="2209800"/>
                <a:ext cx="3546178" cy="461665"/>
              </a:xfrm>
              <a:prstGeom prst="rect">
                <a:avLst/>
              </a:prstGeom>
              <a:blipFill>
                <a:blip r:embed="rId5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B2BEB018-69C5-234F-9286-A6907D674F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914400"/>
                <a:ext cx="10363200" cy="5257800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What if the </a:t>
                </a:r>
                <a:r>
                  <a:rPr lang="en-US" i="1" dirty="0"/>
                  <a:t>input</a:t>
                </a:r>
                <a:r>
                  <a:rPr lang="en-US" dirty="0"/>
                  <a:t> to a convolutional layer is a stack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feature maps?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B2BEB018-69C5-234F-9286-A6907D674F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914400"/>
                <a:ext cx="10363200" cy="5257800"/>
              </a:xfrm>
              <a:blipFill>
                <a:blip r:embed="rId6"/>
                <a:stretch>
                  <a:fillRect l="-1103" t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88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0463A-BB08-634D-8917-D4947390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 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B2150-34CC-194E-B46C-3C5A65486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41" y="889714"/>
            <a:ext cx="6651359" cy="59816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74F8F2-BF24-5E44-A70D-25D2B2FC4064}"/>
              </a:ext>
            </a:extLst>
          </p:cNvPr>
          <p:cNvSpPr/>
          <p:nvPr/>
        </p:nvSpPr>
        <p:spPr bwMode="auto">
          <a:xfrm>
            <a:off x="6400800" y="4800600"/>
            <a:ext cx="1600200" cy="533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88E5E1-3BB5-D142-8D9D-5BFE51B75983}"/>
              </a:ext>
            </a:extLst>
          </p:cNvPr>
          <p:cNvSpPr/>
          <p:nvPr/>
        </p:nvSpPr>
        <p:spPr>
          <a:xfrm>
            <a:off x="6553200" y="6400800"/>
            <a:ext cx="5753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3"/>
              </a:rPr>
              <a:t>http://cs231n.github.io/convolutional-networks/#conv</a:t>
            </a:r>
            <a:endParaRPr lang="en-US" sz="1600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F628D2-2FE5-F640-9DF9-6771B5A6BECE}"/>
              </a:ext>
            </a:extLst>
          </p:cNvPr>
          <p:cNvSpPr/>
          <p:nvPr/>
        </p:nvSpPr>
        <p:spPr bwMode="auto">
          <a:xfrm>
            <a:off x="7200900" y="914400"/>
            <a:ext cx="1943100" cy="2348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CCAB89-4EA9-3C42-863F-EA0122D03421}"/>
              </a:ext>
            </a:extLst>
          </p:cNvPr>
          <p:cNvSpPr txBox="1"/>
          <p:nvPr/>
        </p:nvSpPr>
        <p:spPr>
          <a:xfrm>
            <a:off x="4419600" y="5334000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Stride =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0A561-A7D4-F940-95B2-BBEAFF7C38EA}"/>
              </a:ext>
            </a:extLst>
          </p:cNvPr>
          <p:cNvSpPr txBox="1"/>
          <p:nvPr/>
        </p:nvSpPr>
        <p:spPr>
          <a:xfrm>
            <a:off x="5933720" y="6400800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/>
              <a:t>Animation:</a:t>
            </a:r>
          </a:p>
        </p:txBody>
      </p:sp>
    </p:spTree>
    <p:extLst>
      <p:ext uri="{BB962C8B-B14F-4D97-AF65-F5344CB8AC3E}">
        <p14:creationId xmlns:p14="http://schemas.microsoft.com/office/powerpoint/2010/main" val="155869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design a neural network for images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8401" y="2971800"/>
            <a:ext cx="5638799" cy="243839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This kind of design is known as </a:t>
            </a:r>
            <a:r>
              <a:rPr lang="en-US" sz="2400" i="1" dirty="0"/>
              <a:t>multi-layer perceptron</a:t>
            </a:r>
            <a:r>
              <a:rPr lang="en-US" sz="2400" dirty="0"/>
              <a:t> (MLP)</a:t>
            </a:r>
          </a:p>
        </p:txBody>
      </p:sp>
      <p:sp>
        <p:nvSpPr>
          <p:cNvPr id="4" name="Cube 3"/>
          <p:cNvSpPr/>
          <p:nvPr/>
        </p:nvSpPr>
        <p:spPr bwMode="auto">
          <a:xfrm>
            <a:off x="1447800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3046294" y="2362201"/>
            <a:ext cx="1906707" cy="19005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750893" y="3733800"/>
            <a:ext cx="3048000" cy="685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1674694" y="4643736"/>
            <a:ext cx="3125907" cy="10712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endCxn id="21" idx="2"/>
          </p:cNvCxnSpPr>
          <p:nvPr/>
        </p:nvCxnSpPr>
        <p:spPr bwMode="auto">
          <a:xfrm>
            <a:off x="3046294" y="4343401"/>
            <a:ext cx="1754307" cy="180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ube 20"/>
          <p:cNvSpPr/>
          <p:nvPr/>
        </p:nvSpPr>
        <p:spPr bwMode="auto">
          <a:xfrm>
            <a:off x="4800600" y="4262735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6800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68700" y="5943601"/>
            <a:ext cx="2427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Fully connected layer</a:t>
            </a:r>
          </a:p>
        </p:txBody>
      </p:sp>
      <p:sp>
        <p:nvSpPr>
          <p:cNvPr id="24" name="Cube 23"/>
          <p:cNvSpPr/>
          <p:nvPr/>
        </p:nvSpPr>
        <p:spPr bwMode="auto">
          <a:xfrm>
            <a:off x="4798893" y="3429000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3046294" y="2362201"/>
            <a:ext cx="1906707" cy="10623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V="1">
            <a:off x="1750893" y="3581400"/>
            <a:ext cx="30480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1750894" y="3805536"/>
            <a:ext cx="3049707" cy="19094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3046294" y="3685338"/>
            <a:ext cx="1754307" cy="6580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1" y="1143001"/>
            <a:ext cx="3530325" cy="175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6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1" grpId="0" animBg="1"/>
      <p:bldP spid="34" grpId="0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0463A-BB08-634D-8917-D4947390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 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B2150-34CC-194E-B46C-3C5A65486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41" y="889714"/>
            <a:ext cx="6651359" cy="59816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74F8F2-BF24-5E44-A70D-25D2B2FC4064}"/>
              </a:ext>
            </a:extLst>
          </p:cNvPr>
          <p:cNvSpPr/>
          <p:nvPr/>
        </p:nvSpPr>
        <p:spPr bwMode="auto">
          <a:xfrm>
            <a:off x="6400800" y="4800600"/>
            <a:ext cx="1600200" cy="533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88E5E1-3BB5-D142-8D9D-5BFE51B75983}"/>
              </a:ext>
            </a:extLst>
          </p:cNvPr>
          <p:cNvSpPr/>
          <p:nvPr/>
        </p:nvSpPr>
        <p:spPr>
          <a:xfrm>
            <a:off x="6553200" y="6400800"/>
            <a:ext cx="5753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3"/>
              </a:rPr>
              <a:t>http://cs231n.github.io/convolutional-networks/#conv</a:t>
            </a:r>
            <a:endParaRPr lang="en-US" sz="1600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F628D2-2FE5-F640-9DF9-6771B5A6BECE}"/>
              </a:ext>
            </a:extLst>
          </p:cNvPr>
          <p:cNvSpPr/>
          <p:nvPr/>
        </p:nvSpPr>
        <p:spPr bwMode="auto">
          <a:xfrm flipH="1">
            <a:off x="7452360" y="1353312"/>
            <a:ext cx="1524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CCAB89-4EA9-3C42-863F-EA0122D03421}"/>
              </a:ext>
            </a:extLst>
          </p:cNvPr>
          <p:cNvSpPr txBox="1"/>
          <p:nvPr/>
        </p:nvSpPr>
        <p:spPr>
          <a:xfrm>
            <a:off x="4419600" y="5334000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Stride =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6E01A-E263-234F-B60D-D57A8D07B0C6}"/>
              </a:ext>
            </a:extLst>
          </p:cNvPr>
          <p:cNvSpPr txBox="1"/>
          <p:nvPr/>
        </p:nvSpPr>
        <p:spPr>
          <a:xfrm>
            <a:off x="5933720" y="6400800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/>
              <a:t>Animation:</a:t>
            </a:r>
          </a:p>
        </p:txBody>
      </p:sp>
    </p:spTree>
    <p:extLst>
      <p:ext uri="{BB962C8B-B14F-4D97-AF65-F5344CB8AC3E}">
        <p14:creationId xmlns:p14="http://schemas.microsoft.com/office/powerpoint/2010/main" val="98673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>
            <a:extLst>
              <a:ext uri="{FF2B5EF4-FFF2-40B4-BE49-F238E27FC236}">
                <a16:creationId xmlns:a16="http://schemas.microsoft.com/office/drawing/2014/main" id="{83FD95F0-9256-B941-B35D-1EE5112055A4}"/>
              </a:ext>
            </a:extLst>
          </p:cNvPr>
          <p:cNvSpPr/>
          <p:nvPr/>
        </p:nvSpPr>
        <p:spPr bwMode="auto">
          <a:xfrm>
            <a:off x="6248400" y="19050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be 4"/>
          <p:cNvSpPr/>
          <p:nvPr/>
        </p:nvSpPr>
        <p:spPr bwMode="auto">
          <a:xfrm>
            <a:off x="2590800" y="1893332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Cube 22"/>
          <p:cNvSpPr/>
          <p:nvPr/>
        </p:nvSpPr>
        <p:spPr bwMode="auto">
          <a:xfrm>
            <a:off x="7389693" y="3802797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output feature maps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blipFill>
                <a:blip r:embed="rId2"/>
                <a:stretch>
                  <a:fillRect t="-7895" r="-77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layer: Computational cost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input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blipFill>
                <a:blip r:embed="rId3"/>
                <a:stretch>
                  <a:fillRect t="-8108" r="-1215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ube 24">
            <a:extLst>
              <a:ext uri="{FF2B5EF4-FFF2-40B4-BE49-F238E27FC236}">
                <a16:creationId xmlns:a16="http://schemas.microsoft.com/office/drawing/2014/main" id="{8BF83906-02FB-0B4D-82A1-6821BC0667F7}"/>
              </a:ext>
            </a:extLst>
          </p:cNvPr>
          <p:cNvSpPr/>
          <p:nvPr/>
        </p:nvSpPr>
        <p:spPr bwMode="auto">
          <a:xfrm>
            <a:off x="2895600" y="3352800"/>
            <a:ext cx="2133600" cy="1143000"/>
          </a:xfrm>
          <a:prstGeom prst="cube">
            <a:avLst>
              <a:gd name="adj" fmla="val 23793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0D47887-B97D-B949-B3BE-314E2AFE1FD8}"/>
              </a:ext>
            </a:extLst>
          </p:cNvPr>
          <p:cNvCxnSpPr/>
          <p:nvPr/>
        </p:nvCxnSpPr>
        <p:spPr bwMode="auto">
          <a:xfrm>
            <a:off x="5029200" y="3352800"/>
            <a:ext cx="25146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89938B-C54E-494E-B709-7576F4D7236E}"/>
              </a:ext>
            </a:extLst>
          </p:cNvPr>
          <p:cNvCxnSpPr/>
          <p:nvPr/>
        </p:nvCxnSpPr>
        <p:spPr bwMode="auto">
          <a:xfrm>
            <a:off x="4742688" y="3630168"/>
            <a:ext cx="2648712" cy="3322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1AD7C9-1804-1F44-B4CC-2B8BAC703433}"/>
              </a:ext>
            </a:extLst>
          </p:cNvPr>
          <p:cNvCxnSpPr/>
          <p:nvPr/>
        </p:nvCxnSpPr>
        <p:spPr bwMode="auto">
          <a:xfrm flipV="1">
            <a:off x="4745224" y="4186535"/>
            <a:ext cx="2667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9A6CDE2-F346-CB4E-832E-EE05982EF6EF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9200" y="4070803"/>
            <a:ext cx="2362200" cy="1201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9B8C4C-BAE8-1949-A3D9-47734480BC61}"/>
                  </a:ext>
                </a:extLst>
              </p:cNvPr>
              <p:cNvSpPr txBox="1"/>
              <p:nvPr/>
            </p:nvSpPr>
            <p:spPr>
              <a:xfrm>
                <a:off x="2744908" y="3657600"/>
                <a:ext cx="20556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b="0" dirty="0"/>
                  <a:t>filter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9B8C4C-BAE8-1949-A3D9-47734480B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08" y="3657600"/>
                <a:ext cx="2055692" cy="830997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/>
              <p:nvPr/>
            </p:nvSpPr>
            <p:spPr>
              <a:xfrm>
                <a:off x="914400" y="5334000"/>
                <a:ext cx="1021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Assuming the input feature maps have spatial resolution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b="0" dirty="0"/>
                  <a:t>, how many operations are needed to compute the output feature volume?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>
                        <a:latin typeface="Cambria Math" panose="02040503050406030204" pitchFamily="18" charset="0"/>
                      </a:rPr>
                      <m:t>𝐾𝐿𝐻𝑊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5334000"/>
                <a:ext cx="10210800" cy="1200329"/>
              </a:xfrm>
              <a:prstGeom prst="rect">
                <a:avLst/>
              </a:prstGeom>
              <a:blipFill>
                <a:blip r:embed="rId5"/>
                <a:stretch>
                  <a:fillRect l="-871" t="-4211" b="-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F5E5830-E426-E744-B92B-846037650E51}"/>
                  </a:ext>
                </a:extLst>
              </p:cNvPr>
              <p:cNvSpPr txBox="1"/>
              <p:nvPr/>
            </p:nvSpPr>
            <p:spPr>
              <a:xfrm>
                <a:off x="2949288" y="4567535"/>
                <a:ext cx="11655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filters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F5E5830-E426-E744-B92B-846037650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288" y="4567535"/>
                <a:ext cx="1165512" cy="461665"/>
              </a:xfrm>
              <a:prstGeom prst="rect">
                <a:avLst/>
              </a:prstGeom>
              <a:blipFill>
                <a:blip r:embed="rId6"/>
                <a:stretch>
                  <a:fillRect t="-13889" r="-7527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9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Basic convolutional layer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Variants: 1x1 convolutions, </a:t>
            </a:r>
            <a:r>
              <a:rPr lang="en-US" sz="3200" dirty="0" err="1"/>
              <a:t>depthwise</a:t>
            </a:r>
            <a:r>
              <a:rPr lang="en-US" sz="3200" dirty="0"/>
              <a:t> convolutions</a:t>
            </a:r>
          </a:p>
        </p:txBody>
      </p:sp>
    </p:spTree>
    <p:extLst>
      <p:ext uri="{BB962C8B-B14F-4D97-AF65-F5344CB8AC3E}">
        <p14:creationId xmlns:p14="http://schemas.microsoft.com/office/powerpoint/2010/main" val="13733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>
            <a:extLst>
              <a:ext uri="{FF2B5EF4-FFF2-40B4-BE49-F238E27FC236}">
                <a16:creationId xmlns:a16="http://schemas.microsoft.com/office/drawing/2014/main" id="{83FD95F0-9256-B941-B35D-1EE5112055A4}"/>
              </a:ext>
            </a:extLst>
          </p:cNvPr>
          <p:cNvSpPr/>
          <p:nvPr/>
        </p:nvSpPr>
        <p:spPr bwMode="auto">
          <a:xfrm>
            <a:off x="6248400" y="19050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be 4"/>
          <p:cNvSpPr/>
          <p:nvPr/>
        </p:nvSpPr>
        <p:spPr bwMode="auto">
          <a:xfrm>
            <a:off x="2590800" y="1893332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Cube 22"/>
          <p:cNvSpPr/>
          <p:nvPr/>
        </p:nvSpPr>
        <p:spPr bwMode="auto">
          <a:xfrm>
            <a:off x="7389693" y="3802797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output feature maps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blipFill>
                <a:blip r:embed="rId2"/>
                <a:stretch>
                  <a:fillRect t="-7895" r="-77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1x1 convolutional layer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input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blipFill>
                <a:blip r:embed="rId3"/>
                <a:stretch>
                  <a:fillRect t="-8108" r="-1215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ube 24">
            <a:extLst>
              <a:ext uri="{FF2B5EF4-FFF2-40B4-BE49-F238E27FC236}">
                <a16:creationId xmlns:a16="http://schemas.microsoft.com/office/drawing/2014/main" id="{8BF83906-02FB-0B4D-82A1-6821BC0667F7}"/>
              </a:ext>
            </a:extLst>
          </p:cNvPr>
          <p:cNvSpPr/>
          <p:nvPr/>
        </p:nvSpPr>
        <p:spPr bwMode="auto">
          <a:xfrm>
            <a:off x="2895600" y="3352800"/>
            <a:ext cx="2133600" cy="1143000"/>
          </a:xfrm>
          <a:prstGeom prst="cube">
            <a:avLst>
              <a:gd name="adj" fmla="val 23793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0D47887-B97D-B949-B3BE-314E2AFE1FD8}"/>
              </a:ext>
            </a:extLst>
          </p:cNvPr>
          <p:cNvCxnSpPr/>
          <p:nvPr/>
        </p:nvCxnSpPr>
        <p:spPr bwMode="auto">
          <a:xfrm>
            <a:off x="5029200" y="3352800"/>
            <a:ext cx="25146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89938B-C54E-494E-B709-7576F4D7236E}"/>
              </a:ext>
            </a:extLst>
          </p:cNvPr>
          <p:cNvCxnSpPr/>
          <p:nvPr/>
        </p:nvCxnSpPr>
        <p:spPr bwMode="auto">
          <a:xfrm>
            <a:off x="4742688" y="3630168"/>
            <a:ext cx="2648712" cy="3322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1AD7C9-1804-1F44-B4CC-2B8BAC703433}"/>
              </a:ext>
            </a:extLst>
          </p:cNvPr>
          <p:cNvCxnSpPr/>
          <p:nvPr/>
        </p:nvCxnSpPr>
        <p:spPr bwMode="auto">
          <a:xfrm flipV="1">
            <a:off x="4745224" y="4186535"/>
            <a:ext cx="2667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9A6CDE2-F346-CB4E-832E-EE05982EF6EF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9200" y="4070803"/>
            <a:ext cx="2362200" cy="1201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9B8C4C-BAE8-1949-A3D9-47734480BC61}"/>
                  </a:ext>
                </a:extLst>
              </p:cNvPr>
              <p:cNvSpPr txBox="1"/>
              <p:nvPr/>
            </p:nvSpPr>
            <p:spPr>
              <a:xfrm>
                <a:off x="2744908" y="3657600"/>
                <a:ext cx="20556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b="0" dirty="0"/>
                  <a:t>filter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9B8C4C-BAE8-1949-A3D9-47734480B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08" y="3657600"/>
                <a:ext cx="2055692" cy="830997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/>
              <p:nvPr/>
            </p:nvSpPr>
            <p:spPr>
              <a:xfrm>
                <a:off x="2514600" y="5558135"/>
                <a:ext cx="419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What if we make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b="0" dirty="0"/>
                  <a:t>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5558135"/>
                <a:ext cx="4191000" cy="461665"/>
              </a:xfrm>
              <a:prstGeom prst="rect">
                <a:avLst/>
              </a:prstGeom>
              <a:blipFill>
                <a:blip r:embed="rId5"/>
                <a:stretch>
                  <a:fillRect l="-2115"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EA5569-D3D1-D740-8E2C-01EBD54E5213}"/>
                  </a:ext>
                </a:extLst>
              </p:cNvPr>
              <p:cNvSpPr txBox="1"/>
              <p:nvPr/>
            </p:nvSpPr>
            <p:spPr>
              <a:xfrm>
                <a:off x="2949288" y="4582904"/>
                <a:ext cx="11655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filters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EA5569-D3D1-D740-8E2C-01EBD54E5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288" y="4582904"/>
                <a:ext cx="1165512" cy="461665"/>
              </a:xfrm>
              <a:prstGeom prst="rect">
                <a:avLst/>
              </a:prstGeom>
              <a:blipFill>
                <a:blip r:embed="rId6"/>
                <a:stretch>
                  <a:fillRect t="-8108" r="-7527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5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>
            <a:extLst>
              <a:ext uri="{FF2B5EF4-FFF2-40B4-BE49-F238E27FC236}">
                <a16:creationId xmlns:a16="http://schemas.microsoft.com/office/drawing/2014/main" id="{83FD95F0-9256-B941-B35D-1EE5112055A4}"/>
              </a:ext>
            </a:extLst>
          </p:cNvPr>
          <p:cNvSpPr/>
          <p:nvPr/>
        </p:nvSpPr>
        <p:spPr bwMode="auto">
          <a:xfrm>
            <a:off x="6248400" y="19050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be 4"/>
          <p:cNvSpPr/>
          <p:nvPr/>
        </p:nvSpPr>
        <p:spPr bwMode="auto">
          <a:xfrm>
            <a:off x="2590800" y="1893332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Cube 22"/>
          <p:cNvSpPr/>
          <p:nvPr/>
        </p:nvSpPr>
        <p:spPr bwMode="auto">
          <a:xfrm>
            <a:off x="7389693" y="3802797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output feature maps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415899"/>
                <a:ext cx="3278307" cy="461665"/>
              </a:xfrm>
              <a:prstGeom prst="rect">
                <a:avLst/>
              </a:prstGeom>
              <a:blipFill>
                <a:blip r:embed="rId2"/>
                <a:stretch>
                  <a:fillRect t="-7895" r="-77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1x1 convolutional layer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input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blipFill>
                <a:blip r:embed="rId3"/>
                <a:stretch>
                  <a:fillRect t="-8108" r="-1215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/>
              <p:nvPr/>
            </p:nvSpPr>
            <p:spPr>
              <a:xfrm>
                <a:off x="2514600" y="5558135"/>
                <a:ext cx="419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What if we make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b="0" dirty="0"/>
                  <a:t>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9EA279-09EE-7746-AC85-6387F49BF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5558135"/>
                <a:ext cx="4191000" cy="461665"/>
              </a:xfrm>
              <a:prstGeom prst="rect">
                <a:avLst/>
              </a:prstGeom>
              <a:blipFill>
                <a:blip r:embed="rId4"/>
                <a:stretch>
                  <a:fillRect l="-2115"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ube 15">
            <a:extLst>
              <a:ext uri="{FF2B5EF4-FFF2-40B4-BE49-F238E27FC236}">
                <a16:creationId xmlns:a16="http://schemas.microsoft.com/office/drawing/2014/main" id="{722E4794-79F7-2140-A365-8F2ADE592F83}"/>
              </a:ext>
            </a:extLst>
          </p:cNvPr>
          <p:cNvSpPr/>
          <p:nvPr/>
        </p:nvSpPr>
        <p:spPr bwMode="auto">
          <a:xfrm>
            <a:off x="2895600" y="3810000"/>
            <a:ext cx="1981200" cy="385465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523591-1DDB-9E40-83C9-0AEAAD7F01FC}"/>
              </a:ext>
            </a:extLst>
          </p:cNvPr>
          <p:cNvCxnSpPr>
            <a:cxnSpLocks/>
          </p:cNvCxnSpPr>
          <p:nvPr/>
        </p:nvCxnSpPr>
        <p:spPr bwMode="auto">
          <a:xfrm>
            <a:off x="4876800" y="3814465"/>
            <a:ext cx="2667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B4FFE4-725E-C640-AE64-19CB01A3B7A2}"/>
              </a:ext>
            </a:extLst>
          </p:cNvPr>
          <p:cNvCxnSpPr>
            <a:cxnSpLocks/>
          </p:cNvCxnSpPr>
          <p:nvPr/>
        </p:nvCxnSpPr>
        <p:spPr bwMode="auto">
          <a:xfrm>
            <a:off x="4724400" y="3966865"/>
            <a:ext cx="2667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E491A8A-59A0-8241-9793-4CB3DE6E1C02}"/>
              </a:ext>
            </a:extLst>
          </p:cNvPr>
          <p:cNvCxnSpPr>
            <a:cxnSpLocks/>
          </p:cNvCxnSpPr>
          <p:nvPr/>
        </p:nvCxnSpPr>
        <p:spPr bwMode="auto">
          <a:xfrm>
            <a:off x="4648200" y="4195465"/>
            <a:ext cx="2743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F4D1F-6AF9-0B43-A73E-F9865A087EDD}"/>
              </a:ext>
            </a:extLst>
          </p:cNvPr>
          <p:cNvCxnSpPr>
            <a:cxnSpLocks/>
          </p:cNvCxnSpPr>
          <p:nvPr/>
        </p:nvCxnSpPr>
        <p:spPr bwMode="auto">
          <a:xfrm>
            <a:off x="4876800" y="4043065"/>
            <a:ext cx="2514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888761-17AC-5240-B654-DFD60293CB9B}"/>
                  </a:ext>
                </a:extLst>
              </p:cNvPr>
              <p:cNvSpPr txBox="1"/>
              <p:nvPr/>
            </p:nvSpPr>
            <p:spPr>
              <a:xfrm>
                <a:off x="2438400" y="4191000"/>
                <a:ext cx="2286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filter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888761-17AC-5240-B654-DFD60293C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191000"/>
                <a:ext cx="2286000" cy="461665"/>
              </a:xfrm>
              <a:prstGeom prst="rect">
                <a:avLst/>
              </a:prstGeom>
              <a:blipFill>
                <a:blip r:embed="rId5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520323-8B7B-894C-8844-458762080D6E}"/>
                  </a:ext>
                </a:extLst>
              </p:cNvPr>
              <p:cNvSpPr txBox="1"/>
              <p:nvPr/>
            </p:nvSpPr>
            <p:spPr>
              <a:xfrm>
                <a:off x="2949288" y="4582904"/>
                <a:ext cx="11655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b="0" dirty="0"/>
                  <a:t> filters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520323-8B7B-894C-8844-45876208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288" y="4582904"/>
                <a:ext cx="1165512" cy="461665"/>
              </a:xfrm>
              <a:prstGeom prst="rect">
                <a:avLst/>
              </a:prstGeom>
              <a:blipFill>
                <a:blip r:embed="rId6"/>
                <a:stretch>
                  <a:fillRect t="-8108" r="-7527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1681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821A7-3226-BA4F-B6BA-FF29F384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layer: Details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4F61A3-EFC4-9D4C-B8F8-00E87448A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Efficient implementation: reshape all image neighborhoods into columns (im2col operation), do matrix-vector multiplication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4EFD6-8698-6342-B4C5-1F813EE36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819400"/>
            <a:ext cx="9144000" cy="2804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F37E6B-A9BD-1C43-ABD1-32C9021CA8DF}"/>
              </a:ext>
            </a:extLst>
          </p:cNvPr>
          <p:cNvSpPr txBox="1"/>
          <p:nvPr/>
        </p:nvSpPr>
        <p:spPr>
          <a:xfrm>
            <a:off x="9323504" y="6474024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Image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5122382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821A7-3226-BA4F-B6BA-FF29F384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layer: Details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4F61A3-EFC4-9D4C-B8F8-00E87448A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Efficient implementation: reshape all image neighborhoods into columns (im2col operation), do matrix-vector multiplication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Backward pass: special case of linear layer, operations also turn out to be convolutions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Downstream gradient (of error </a:t>
            </a:r>
            <a:r>
              <a:rPr lang="en-US" sz="2400" dirty="0" err="1"/>
              <a:t>w.r.t</a:t>
            </a:r>
            <a:r>
              <a:rPr lang="en-US" sz="2400" dirty="0"/>
              <a:t>. input) is a </a:t>
            </a:r>
            <a:r>
              <a:rPr lang="en-US" sz="2400" i="1" dirty="0"/>
              <a:t>transposed convolution</a:t>
            </a:r>
            <a:r>
              <a:rPr lang="en-US" sz="2400" dirty="0"/>
              <a:t>, or convolution of output with filter flipped both horizontally and vertically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389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7D789-A269-7695-D49D-D27A2306B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169E0-70C5-94F1-4D6B-1AA644EF3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F10E2-26D5-D2C5-A3F7-6770DC53F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Basic convolutional layer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Variants: 1x1 convolutions, </a:t>
            </a:r>
            <a:r>
              <a:rPr lang="en-US" sz="3200" dirty="0" err="1">
                <a:solidFill>
                  <a:schemeClr val="bg1">
                    <a:lumMod val="50000"/>
                  </a:schemeClr>
                </a:solidFill>
              </a:rPr>
              <a:t>depthwise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 convolutions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Max pooling</a:t>
            </a:r>
          </a:p>
        </p:txBody>
      </p:sp>
    </p:spTree>
    <p:extLst>
      <p:ext uri="{BB962C8B-B14F-4D97-AF65-F5344CB8AC3E}">
        <p14:creationId xmlns:p14="http://schemas.microsoft.com/office/powerpoint/2010/main" val="2364974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be 38">
            <a:extLst>
              <a:ext uri="{FF2B5EF4-FFF2-40B4-BE49-F238E27FC236}">
                <a16:creationId xmlns:a16="http://schemas.microsoft.com/office/drawing/2014/main" id="{D054DE5C-F801-DE44-99E8-5D7E15FEB1FF}"/>
              </a:ext>
            </a:extLst>
          </p:cNvPr>
          <p:cNvSpPr/>
          <p:nvPr/>
        </p:nvSpPr>
        <p:spPr bwMode="auto">
          <a:xfrm>
            <a:off x="6934200" y="1909466"/>
            <a:ext cx="1600200" cy="3342969"/>
          </a:xfrm>
          <a:prstGeom prst="cube">
            <a:avLst>
              <a:gd name="adj" fmla="val 8374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Cube 22"/>
          <p:cNvSpPr/>
          <p:nvPr/>
        </p:nvSpPr>
        <p:spPr bwMode="auto">
          <a:xfrm>
            <a:off x="7389693" y="3802797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pooling layer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/>
              <p:nvPr/>
            </p:nvSpPr>
            <p:spPr>
              <a:xfrm>
                <a:off x="2514600" y="5417404"/>
                <a:ext cx="2819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×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b="0" dirty="0"/>
                  <a:t> pooling window, stride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5417404"/>
                <a:ext cx="2819400" cy="830997"/>
              </a:xfrm>
              <a:prstGeom prst="rect">
                <a:avLst/>
              </a:prstGeom>
              <a:blipFill>
                <a:blip r:embed="rId3"/>
                <a:stretch>
                  <a:fillRect t="-6061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7AEB4CB-C954-5F43-A143-CBEDDBED732C}"/>
              </a:ext>
            </a:extLst>
          </p:cNvPr>
          <p:cNvSpPr txBox="1"/>
          <p:nvPr/>
        </p:nvSpPr>
        <p:spPr>
          <a:xfrm>
            <a:off x="3276600" y="1359933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Feature map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2035FF-5D5B-1C4C-A5AF-9324A4799BDB}"/>
              </a:ext>
            </a:extLst>
          </p:cNvPr>
          <p:cNvSpPr txBox="1"/>
          <p:nvPr/>
        </p:nvSpPr>
        <p:spPr>
          <a:xfrm>
            <a:off x="7143684" y="3276600"/>
            <a:ext cx="933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/>
              <a:t>max value</a:t>
            </a:r>
          </a:p>
        </p:txBody>
      </p:sp>
      <p:sp>
        <p:nvSpPr>
          <p:cNvPr id="28" name="Cube 27">
            <a:extLst>
              <a:ext uri="{FF2B5EF4-FFF2-40B4-BE49-F238E27FC236}">
                <a16:creationId xmlns:a16="http://schemas.microsoft.com/office/drawing/2014/main" id="{FBAB7B7B-8861-0B44-8629-211DE4391B84}"/>
              </a:ext>
            </a:extLst>
          </p:cNvPr>
          <p:cNvSpPr/>
          <p:nvPr/>
        </p:nvSpPr>
        <p:spPr bwMode="auto">
          <a:xfrm>
            <a:off x="3276600" y="1897798"/>
            <a:ext cx="1600200" cy="3342969"/>
          </a:xfrm>
          <a:prstGeom prst="cube">
            <a:avLst>
              <a:gd name="adj" fmla="val 8374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A6C2186D-144F-6749-BEA2-C2A7D2B79420}"/>
              </a:ext>
            </a:extLst>
          </p:cNvPr>
          <p:cNvSpPr/>
          <p:nvPr/>
        </p:nvSpPr>
        <p:spPr bwMode="auto">
          <a:xfrm>
            <a:off x="3733800" y="3421797"/>
            <a:ext cx="533400" cy="1143000"/>
          </a:xfrm>
          <a:prstGeom prst="cube">
            <a:avLst>
              <a:gd name="adj" fmla="val 50665"/>
            </a:avLst>
          </a:prstGeom>
          <a:solidFill>
            <a:schemeClr val="bg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4267201" y="3416431"/>
            <a:ext cx="3274893" cy="3863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  <a:stCxn id="29" idx="1"/>
          </p:cNvCxnSpPr>
          <p:nvPr/>
        </p:nvCxnSpPr>
        <p:spPr bwMode="auto">
          <a:xfrm>
            <a:off x="3865377" y="3692045"/>
            <a:ext cx="3524317" cy="2631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cxnSpLocks/>
          </p:cNvCxnSpPr>
          <p:nvPr/>
        </p:nvCxnSpPr>
        <p:spPr bwMode="auto">
          <a:xfrm flipV="1">
            <a:off x="3962401" y="4179333"/>
            <a:ext cx="3448117" cy="3854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cxnSpLocks/>
            <a:endCxn id="23" idx="2"/>
          </p:cNvCxnSpPr>
          <p:nvPr/>
        </p:nvCxnSpPr>
        <p:spPr bwMode="auto">
          <a:xfrm flipV="1">
            <a:off x="4267201" y="4063600"/>
            <a:ext cx="3122493" cy="2137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86C8FBF-9E8C-8A44-9C73-36F12C97F6DE}"/>
                  </a:ext>
                </a:extLst>
              </p:cNvPr>
              <p:cNvSpPr txBox="1"/>
              <p:nvPr/>
            </p:nvSpPr>
            <p:spPr>
              <a:xfrm>
                <a:off x="1219200" y="6172201"/>
                <a:ext cx="52405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0" dirty="0"/>
                  <a:t>Usually: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b="0" dirty="0"/>
                  <a:t> or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86C8FBF-9E8C-8A44-9C73-36F12C97F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6172201"/>
                <a:ext cx="5240524" cy="461665"/>
              </a:xfrm>
              <a:prstGeom prst="rect">
                <a:avLst/>
              </a:prstGeom>
              <a:blipFill>
                <a:blip r:embed="rId5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46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FA8B-1100-B746-BAAF-86CC5BBF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pooling: Example</a:t>
            </a:r>
          </a:p>
        </p:txBody>
      </p:sp>
      <p:graphicFrame>
        <p:nvGraphicFramePr>
          <p:cNvPr id="4" name="Google Shape;1122;p85">
            <a:extLst>
              <a:ext uri="{FF2B5EF4-FFF2-40B4-BE49-F238E27FC236}">
                <a16:creationId xmlns:a16="http://schemas.microsoft.com/office/drawing/2014/main" id="{3AD8939C-1EF2-524D-B91D-396B1829738C}"/>
              </a:ext>
            </a:extLst>
          </p:cNvPr>
          <p:cNvGraphicFramePr/>
          <p:nvPr/>
        </p:nvGraphicFramePr>
        <p:xfrm>
          <a:off x="1521920" y="1990366"/>
          <a:ext cx="3230492" cy="32304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4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5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6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7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8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3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2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0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3</a:t>
                      </a:r>
                      <a:endParaRPr sz="3200" b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4</a:t>
                      </a:r>
                      <a:endParaRPr sz="3200" b="0" dirty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/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68" tIns="121868" rIns="121868" bIns="121868" anchor="t" anchorCtr="0">
                <a:noAutofit/>
              </a:bodyPr>
              <a:lstStyle/>
              <a:p>
                <a:r>
                  <a:rPr lang="en-US" sz="2399" b="0" dirty="0"/>
                  <a:t>Max pooling with </a:t>
                </a:r>
                <a14:m>
                  <m:oMath xmlns:m="http://schemas.openxmlformats.org/officeDocument/2006/math"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399" b="0" dirty="0"/>
                  <a:t> kernel size and stride 2</a:t>
                </a:r>
                <a:endParaRPr sz="2399" b="0" dirty="0"/>
              </a:p>
            </p:txBody>
          </p:sp>
        </mc:Choice>
        <mc:Fallback xmlns="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blipFill>
                <a:blip r:embed="rId2"/>
                <a:stretch>
                  <a:fillRect l="-1773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Google Shape;1130;p85">
            <a:extLst>
              <a:ext uri="{FF2B5EF4-FFF2-40B4-BE49-F238E27FC236}">
                <a16:creationId xmlns:a16="http://schemas.microsoft.com/office/drawing/2014/main" id="{0E90348C-174A-4A46-9476-D3B0720703ED}"/>
              </a:ext>
            </a:extLst>
          </p:cNvPr>
          <p:cNvGraphicFramePr/>
          <p:nvPr/>
        </p:nvGraphicFramePr>
        <p:xfrm>
          <a:off x="9079618" y="2746069"/>
          <a:ext cx="1615246" cy="161524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/>
                    </a:p>
                  </a:txBody>
                  <a:tcPr marL="121868" marR="121868" marT="121868" marB="121868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/>
                    </a:p>
                  </a:txBody>
                  <a:tcPr marL="121868" marR="121868" marT="121868" marB="12186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F395E92-604B-8A40-A2AB-56D68DEC0630}"/>
              </a:ext>
            </a:extLst>
          </p:cNvPr>
          <p:cNvSpPr txBox="1"/>
          <p:nvPr/>
        </p:nvSpPr>
        <p:spPr>
          <a:xfrm>
            <a:off x="10287000" y="6400800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3"/>
              </a:rPr>
              <a:t>J. Johnson</a:t>
            </a:r>
            <a:endParaRPr lang="en-US" sz="1400" b="0" dirty="0"/>
          </a:p>
        </p:txBody>
      </p:sp>
      <p:sp>
        <p:nvSpPr>
          <p:cNvPr id="9" name="Google Shape;1129;p85">
            <a:extLst>
              <a:ext uri="{FF2B5EF4-FFF2-40B4-BE49-F238E27FC236}">
                <a16:creationId xmlns:a16="http://schemas.microsoft.com/office/drawing/2014/main" id="{24CB6DA0-66F0-954C-B440-6E699D558E47}"/>
              </a:ext>
            </a:extLst>
          </p:cNvPr>
          <p:cNvSpPr txBox="1"/>
          <p:nvPr/>
        </p:nvSpPr>
        <p:spPr>
          <a:xfrm>
            <a:off x="1353830" y="1345560"/>
            <a:ext cx="3566671" cy="969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algn="ctr"/>
            <a:r>
              <a:rPr lang="en-US" sz="2399" b="0" dirty="0"/>
              <a:t>Single channel</a:t>
            </a:r>
            <a:endParaRPr sz="2399" b="0" dirty="0"/>
          </a:p>
        </p:txBody>
      </p:sp>
      <p:cxnSp>
        <p:nvCxnSpPr>
          <p:cNvPr id="10" name="Google Shape;1128;p85">
            <a:extLst>
              <a:ext uri="{FF2B5EF4-FFF2-40B4-BE49-F238E27FC236}">
                <a16:creationId xmlns:a16="http://schemas.microsoft.com/office/drawing/2014/main" id="{8970DD1C-286B-4B45-8879-E4E85C83E2A5}"/>
              </a:ext>
            </a:extLst>
          </p:cNvPr>
          <p:cNvCxnSpPr>
            <a:cxnSpLocks/>
          </p:cNvCxnSpPr>
          <p:nvPr/>
        </p:nvCxnSpPr>
        <p:spPr>
          <a:xfrm>
            <a:off x="5255881" y="3605611"/>
            <a:ext cx="312611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73065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design a neural network for images</a:t>
            </a:r>
          </a:p>
        </p:txBody>
      </p:sp>
      <p:sp>
        <p:nvSpPr>
          <p:cNvPr id="4" name="Cube 3"/>
          <p:cNvSpPr/>
          <p:nvPr/>
        </p:nvSpPr>
        <p:spPr bwMode="auto">
          <a:xfrm>
            <a:off x="1447800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3046294" y="2362201"/>
            <a:ext cx="1906707" cy="19005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750893" y="3733800"/>
            <a:ext cx="3048000" cy="685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1674694" y="4643736"/>
            <a:ext cx="3125907" cy="10712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endCxn id="21" idx="2"/>
          </p:cNvCxnSpPr>
          <p:nvPr/>
        </p:nvCxnSpPr>
        <p:spPr bwMode="auto">
          <a:xfrm>
            <a:off x="3046294" y="4343401"/>
            <a:ext cx="1754307" cy="180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ube 20"/>
          <p:cNvSpPr/>
          <p:nvPr/>
        </p:nvSpPr>
        <p:spPr bwMode="auto">
          <a:xfrm>
            <a:off x="4800600" y="4262735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6800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24" name="Cube 23"/>
          <p:cNvSpPr/>
          <p:nvPr/>
        </p:nvSpPr>
        <p:spPr bwMode="auto">
          <a:xfrm>
            <a:off x="4798893" y="3429000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3046294" y="2362201"/>
            <a:ext cx="1906707" cy="10623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V="1">
            <a:off x="1750893" y="3581400"/>
            <a:ext cx="30480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1750894" y="3805536"/>
            <a:ext cx="3049707" cy="19094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3046294" y="3685338"/>
            <a:ext cx="1754307" cy="6580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1" y="1143001"/>
            <a:ext cx="3530325" cy="175885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89190B-485B-C94F-B5E2-8FB41AEA5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DE5B2F1-06E9-584C-8085-5FD4100C8226}"/>
              </a:ext>
            </a:extLst>
          </p:cNvPr>
          <p:cNvSpPr txBox="1">
            <a:spLocks/>
          </p:cNvSpPr>
          <p:nvPr/>
        </p:nvSpPr>
        <p:spPr bwMode="auto">
          <a:xfrm>
            <a:off x="6248401" y="2971800"/>
            <a:ext cx="5638799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This kind of design is known as </a:t>
            </a:r>
            <a:r>
              <a:rPr lang="en-US" sz="2400" b="0" i="1" kern="0" dirty="0"/>
              <a:t>multi-layer perceptron</a:t>
            </a:r>
            <a:r>
              <a:rPr lang="en-US" sz="2400" b="0" kern="0" dirty="0"/>
              <a:t> (MLP)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What is wrong with this?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F6B998-FDC4-E746-AF74-66192D12EFB4}"/>
              </a:ext>
            </a:extLst>
          </p:cNvPr>
          <p:cNvSpPr txBox="1"/>
          <p:nvPr/>
        </p:nvSpPr>
        <p:spPr>
          <a:xfrm>
            <a:off x="9303744" y="4984286"/>
            <a:ext cx="2507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Recall: MLP as </a:t>
            </a:r>
            <a:br>
              <a:rPr lang="en-US" b="0" dirty="0"/>
            </a:br>
            <a:r>
              <a:rPr lang="en-US" b="0" dirty="0"/>
              <a:t>bank of whole-image templates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8B19C6-7F64-7044-8AB2-76EBC8D64D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" t="1618" r="1061" b="4910"/>
          <a:stretch/>
        </p:blipFill>
        <p:spPr>
          <a:xfrm>
            <a:off x="6781800" y="4379151"/>
            <a:ext cx="2407645" cy="240264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02FDC2-D326-0A48-BCEB-360E615C005B}"/>
              </a:ext>
            </a:extLst>
          </p:cNvPr>
          <p:cNvSpPr txBox="1"/>
          <p:nvPr/>
        </p:nvSpPr>
        <p:spPr>
          <a:xfrm>
            <a:off x="3668700" y="5943601"/>
            <a:ext cx="2427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Fully connected layer</a:t>
            </a:r>
          </a:p>
        </p:txBody>
      </p:sp>
    </p:spTree>
    <p:extLst>
      <p:ext uri="{BB962C8B-B14F-4D97-AF65-F5344CB8AC3E}">
        <p14:creationId xmlns:p14="http://schemas.microsoft.com/office/powerpoint/2010/main" val="57138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FA8B-1100-B746-BAAF-86CC5BBF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pooling: Example</a:t>
            </a:r>
          </a:p>
        </p:txBody>
      </p:sp>
      <p:graphicFrame>
        <p:nvGraphicFramePr>
          <p:cNvPr id="4" name="Google Shape;1122;p85">
            <a:extLst>
              <a:ext uri="{FF2B5EF4-FFF2-40B4-BE49-F238E27FC236}">
                <a16:creationId xmlns:a16="http://schemas.microsoft.com/office/drawing/2014/main" id="{3AD8939C-1EF2-524D-B91D-396B1829738C}"/>
              </a:ext>
            </a:extLst>
          </p:cNvPr>
          <p:cNvGraphicFramePr/>
          <p:nvPr/>
        </p:nvGraphicFramePr>
        <p:xfrm>
          <a:off x="1521920" y="1990366"/>
          <a:ext cx="3230492" cy="32304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4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5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6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7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8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3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2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0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3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4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/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68" tIns="121868" rIns="121868" bIns="121868" anchor="t" anchorCtr="0">
                <a:noAutofit/>
              </a:bodyPr>
              <a:lstStyle/>
              <a:p>
                <a:r>
                  <a:rPr lang="en-US" sz="2399" b="0" dirty="0"/>
                  <a:t>Max pooling with </a:t>
                </a:r>
                <a14:m>
                  <m:oMath xmlns:m="http://schemas.openxmlformats.org/officeDocument/2006/math"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399" b="0" dirty="0"/>
                  <a:t> kernel size and stride 2</a:t>
                </a:r>
                <a:endParaRPr sz="2399" b="0" dirty="0"/>
              </a:p>
            </p:txBody>
          </p:sp>
        </mc:Choice>
        <mc:Fallback xmlns="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blipFill>
                <a:blip r:embed="rId2"/>
                <a:stretch>
                  <a:fillRect l="-1773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Google Shape;1130;p85">
            <a:extLst>
              <a:ext uri="{FF2B5EF4-FFF2-40B4-BE49-F238E27FC236}">
                <a16:creationId xmlns:a16="http://schemas.microsoft.com/office/drawing/2014/main" id="{0E90348C-174A-4A46-9476-D3B0720703ED}"/>
              </a:ext>
            </a:extLst>
          </p:cNvPr>
          <p:cNvGraphicFramePr/>
          <p:nvPr/>
        </p:nvGraphicFramePr>
        <p:xfrm>
          <a:off x="9079618" y="2746069"/>
          <a:ext cx="1615246" cy="161524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F395E92-604B-8A40-A2AB-56D68DEC0630}"/>
              </a:ext>
            </a:extLst>
          </p:cNvPr>
          <p:cNvSpPr txBox="1"/>
          <p:nvPr/>
        </p:nvSpPr>
        <p:spPr>
          <a:xfrm>
            <a:off x="10287000" y="6400800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3"/>
              </a:rPr>
              <a:t>J. Johnson</a:t>
            </a:r>
            <a:endParaRPr lang="en-US" sz="1400" b="0" dirty="0"/>
          </a:p>
        </p:txBody>
      </p:sp>
      <p:sp>
        <p:nvSpPr>
          <p:cNvPr id="9" name="Google Shape;1129;p85">
            <a:extLst>
              <a:ext uri="{FF2B5EF4-FFF2-40B4-BE49-F238E27FC236}">
                <a16:creationId xmlns:a16="http://schemas.microsoft.com/office/drawing/2014/main" id="{24CB6DA0-66F0-954C-B440-6E699D558E47}"/>
              </a:ext>
            </a:extLst>
          </p:cNvPr>
          <p:cNvSpPr txBox="1"/>
          <p:nvPr/>
        </p:nvSpPr>
        <p:spPr>
          <a:xfrm>
            <a:off x="1353830" y="1345560"/>
            <a:ext cx="3566671" cy="969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algn="ctr"/>
            <a:r>
              <a:rPr lang="en-US" sz="2399" b="0" dirty="0"/>
              <a:t>Single channel</a:t>
            </a:r>
            <a:endParaRPr sz="2399" b="0" dirty="0"/>
          </a:p>
        </p:txBody>
      </p:sp>
      <p:cxnSp>
        <p:nvCxnSpPr>
          <p:cNvPr id="10" name="Google Shape;1128;p85">
            <a:extLst>
              <a:ext uri="{FF2B5EF4-FFF2-40B4-BE49-F238E27FC236}">
                <a16:creationId xmlns:a16="http://schemas.microsoft.com/office/drawing/2014/main" id="{6FF8C4E5-0EE6-0741-B0D2-8177A89A3FCA}"/>
              </a:ext>
            </a:extLst>
          </p:cNvPr>
          <p:cNvCxnSpPr>
            <a:cxnSpLocks/>
          </p:cNvCxnSpPr>
          <p:nvPr/>
        </p:nvCxnSpPr>
        <p:spPr>
          <a:xfrm>
            <a:off x="5255881" y="3605611"/>
            <a:ext cx="312611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226004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FA8B-1100-B746-BAAF-86CC5BBF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pooling: Example</a:t>
            </a:r>
          </a:p>
        </p:txBody>
      </p:sp>
      <p:graphicFrame>
        <p:nvGraphicFramePr>
          <p:cNvPr id="4" name="Google Shape;1122;p85">
            <a:extLst>
              <a:ext uri="{FF2B5EF4-FFF2-40B4-BE49-F238E27FC236}">
                <a16:creationId xmlns:a16="http://schemas.microsoft.com/office/drawing/2014/main" id="{3AD8939C-1EF2-524D-B91D-396B1829738C}"/>
              </a:ext>
            </a:extLst>
          </p:cNvPr>
          <p:cNvGraphicFramePr/>
          <p:nvPr/>
        </p:nvGraphicFramePr>
        <p:xfrm>
          <a:off x="1521920" y="1990366"/>
          <a:ext cx="3230492" cy="32304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1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4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5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6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7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8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3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2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0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1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2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/>
                        <a:t>3</a:t>
                      </a:r>
                      <a:endParaRPr sz="3200" b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 dirty="0"/>
                        <a:t>4</a:t>
                      </a:r>
                      <a:endParaRPr sz="3200" b="0" dirty="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" name="Google Shape;1128;p85">
            <a:extLst>
              <a:ext uri="{FF2B5EF4-FFF2-40B4-BE49-F238E27FC236}">
                <a16:creationId xmlns:a16="http://schemas.microsoft.com/office/drawing/2014/main" id="{3386F32E-5C05-C642-9E33-23F3D70FC104}"/>
              </a:ext>
            </a:extLst>
          </p:cNvPr>
          <p:cNvCxnSpPr>
            <a:cxnSpLocks/>
          </p:cNvCxnSpPr>
          <p:nvPr/>
        </p:nvCxnSpPr>
        <p:spPr>
          <a:xfrm>
            <a:off x="5255881" y="3605611"/>
            <a:ext cx="312611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/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68" tIns="121868" rIns="121868" bIns="121868" anchor="t" anchorCtr="0">
                <a:noAutofit/>
              </a:bodyPr>
              <a:lstStyle/>
              <a:p>
                <a:r>
                  <a:rPr lang="en-US" sz="2399" b="0" dirty="0"/>
                  <a:t>Max pooling with </a:t>
                </a:r>
                <a14:m>
                  <m:oMath xmlns:m="http://schemas.openxmlformats.org/officeDocument/2006/math"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399" b="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399" b="0" dirty="0"/>
                  <a:t> kernel size and stride 2</a:t>
                </a:r>
                <a:endParaRPr sz="2399" b="0" dirty="0"/>
              </a:p>
            </p:txBody>
          </p:sp>
        </mc:Choice>
        <mc:Fallback xmlns="">
          <p:sp>
            <p:nvSpPr>
              <p:cNvPr id="6" name="Google Shape;1129;p85">
                <a:extLst>
                  <a:ext uri="{FF2B5EF4-FFF2-40B4-BE49-F238E27FC236}">
                    <a16:creationId xmlns:a16="http://schemas.microsoft.com/office/drawing/2014/main" id="{4FBD980A-987D-914A-8C83-64D8E890A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679" y="2495334"/>
                <a:ext cx="3566671" cy="969348"/>
              </a:xfrm>
              <a:prstGeom prst="rect">
                <a:avLst/>
              </a:prstGeom>
              <a:blipFill>
                <a:blip r:embed="rId2"/>
                <a:stretch>
                  <a:fillRect l="-1773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Google Shape;1130;p85">
            <a:extLst>
              <a:ext uri="{FF2B5EF4-FFF2-40B4-BE49-F238E27FC236}">
                <a16:creationId xmlns:a16="http://schemas.microsoft.com/office/drawing/2014/main" id="{0E90348C-174A-4A46-9476-D3B0720703ED}"/>
              </a:ext>
            </a:extLst>
          </p:cNvPr>
          <p:cNvGraphicFramePr/>
          <p:nvPr/>
        </p:nvGraphicFramePr>
        <p:xfrm>
          <a:off x="9079618" y="2746069"/>
          <a:ext cx="1615246" cy="161524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0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6</a:t>
                      </a:r>
                      <a:endParaRPr sz="3200"/>
                    </a:p>
                  </a:txBody>
                  <a:tcPr marL="121868" marR="121868" marT="121868" marB="121868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8</a:t>
                      </a:r>
                      <a:endParaRPr sz="3200"/>
                    </a:p>
                  </a:txBody>
                  <a:tcPr marL="121868" marR="121868" marT="121868" marB="121868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3</a:t>
                      </a:r>
                      <a:endParaRPr sz="3200"/>
                    </a:p>
                  </a:txBody>
                  <a:tcPr marL="121868" marR="121868" marT="121868" marB="121868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4</a:t>
                      </a:r>
                      <a:endParaRPr sz="3200"/>
                    </a:p>
                  </a:txBody>
                  <a:tcPr marL="121868" marR="121868" marT="121868" marB="121868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F395E92-604B-8A40-A2AB-56D68DEC0630}"/>
              </a:ext>
            </a:extLst>
          </p:cNvPr>
          <p:cNvSpPr txBox="1"/>
          <p:nvPr/>
        </p:nvSpPr>
        <p:spPr>
          <a:xfrm>
            <a:off x="10287000" y="6400800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3"/>
              </a:rPr>
              <a:t>J. Johnson</a:t>
            </a:r>
            <a:endParaRPr lang="en-US" sz="1400" b="0" dirty="0"/>
          </a:p>
        </p:txBody>
      </p:sp>
      <p:sp>
        <p:nvSpPr>
          <p:cNvPr id="9" name="Google Shape;1129;p85">
            <a:extLst>
              <a:ext uri="{FF2B5EF4-FFF2-40B4-BE49-F238E27FC236}">
                <a16:creationId xmlns:a16="http://schemas.microsoft.com/office/drawing/2014/main" id="{24CB6DA0-66F0-954C-B440-6E699D558E47}"/>
              </a:ext>
            </a:extLst>
          </p:cNvPr>
          <p:cNvSpPr txBox="1"/>
          <p:nvPr/>
        </p:nvSpPr>
        <p:spPr>
          <a:xfrm>
            <a:off x="1353830" y="1345560"/>
            <a:ext cx="3566671" cy="969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algn="ctr"/>
            <a:r>
              <a:rPr lang="en-US" sz="2399" b="0" dirty="0"/>
              <a:t>Single channel</a:t>
            </a:r>
            <a:endParaRPr sz="2399" b="0" dirty="0"/>
          </a:p>
        </p:txBody>
      </p:sp>
    </p:spTree>
    <p:extLst>
      <p:ext uri="{BB962C8B-B14F-4D97-AF65-F5344CB8AC3E}">
        <p14:creationId xmlns:p14="http://schemas.microsoft.com/office/powerpoint/2010/main" val="5667020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>
            <a:extLst>
              <a:ext uri="{FF2B5EF4-FFF2-40B4-BE49-F238E27FC236}">
                <a16:creationId xmlns:a16="http://schemas.microsoft.com/office/drawing/2014/main" id="{83FD95F0-9256-B941-B35D-1EE5112055A4}"/>
              </a:ext>
            </a:extLst>
          </p:cNvPr>
          <p:cNvSpPr/>
          <p:nvPr/>
        </p:nvSpPr>
        <p:spPr bwMode="auto">
          <a:xfrm>
            <a:off x="6248400" y="1905000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D054DE5C-F801-DE44-99E8-5D7E15FEB1FF}"/>
              </a:ext>
            </a:extLst>
          </p:cNvPr>
          <p:cNvSpPr/>
          <p:nvPr/>
        </p:nvSpPr>
        <p:spPr bwMode="auto">
          <a:xfrm>
            <a:off x="6934200" y="1909466"/>
            <a:ext cx="1600200" cy="3342969"/>
          </a:xfrm>
          <a:prstGeom prst="cube">
            <a:avLst>
              <a:gd name="adj" fmla="val 8374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be 4"/>
          <p:cNvSpPr/>
          <p:nvPr/>
        </p:nvSpPr>
        <p:spPr bwMode="auto">
          <a:xfrm>
            <a:off x="2590800" y="1893332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Cube 22"/>
          <p:cNvSpPr/>
          <p:nvPr/>
        </p:nvSpPr>
        <p:spPr bwMode="auto">
          <a:xfrm>
            <a:off x="7389693" y="3802797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91400" y="990601"/>
                <a:ext cx="2362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maps, resolution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990601"/>
                <a:ext cx="2362200" cy="830997"/>
              </a:xfrm>
              <a:prstGeom prst="rect">
                <a:avLst/>
              </a:prstGeom>
              <a:blipFill>
                <a:blip r:embed="rId2"/>
                <a:stretch>
                  <a:fillRect t="-6061" r="-6952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pooling layer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/>
              <p:nvPr/>
            </p:nvSpPr>
            <p:spPr>
              <a:xfrm>
                <a:off x="2514600" y="5417404"/>
                <a:ext cx="2819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×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b="0" dirty="0"/>
                  <a:t> pooling window, stride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E13B6-C609-BC4C-B6AC-1C4343E22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5417404"/>
                <a:ext cx="2819400" cy="830997"/>
              </a:xfrm>
              <a:prstGeom prst="rect">
                <a:avLst/>
              </a:prstGeom>
              <a:blipFill>
                <a:blip r:embed="rId3"/>
                <a:stretch>
                  <a:fillRect t="-6061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/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AEB4CB-C954-5F43-A143-CBEDDBED7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359933"/>
                <a:ext cx="3124200" cy="461665"/>
              </a:xfrm>
              <a:prstGeom prst="rect">
                <a:avLst/>
              </a:prstGeom>
              <a:blipFill>
                <a:blip r:embed="rId4"/>
                <a:stretch>
                  <a:fillRect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132035FF-5D5B-1C4C-A5AF-9324A4799BDB}"/>
              </a:ext>
            </a:extLst>
          </p:cNvPr>
          <p:cNvSpPr txBox="1"/>
          <p:nvPr/>
        </p:nvSpPr>
        <p:spPr>
          <a:xfrm>
            <a:off x="7143684" y="3276600"/>
            <a:ext cx="933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/>
              <a:t>max value</a:t>
            </a:r>
          </a:p>
        </p:txBody>
      </p:sp>
      <p:sp>
        <p:nvSpPr>
          <p:cNvPr id="28" name="Cube 27">
            <a:extLst>
              <a:ext uri="{FF2B5EF4-FFF2-40B4-BE49-F238E27FC236}">
                <a16:creationId xmlns:a16="http://schemas.microsoft.com/office/drawing/2014/main" id="{FBAB7B7B-8861-0B44-8629-211DE4391B84}"/>
              </a:ext>
            </a:extLst>
          </p:cNvPr>
          <p:cNvSpPr/>
          <p:nvPr/>
        </p:nvSpPr>
        <p:spPr bwMode="auto">
          <a:xfrm>
            <a:off x="3276600" y="1897798"/>
            <a:ext cx="1600200" cy="3342969"/>
          </a:xfrm>
          <a:prstGeom prst="cube">
            <a:avLst>
              <a:gd name="adj" fmla="val 8374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A6C2186D-144F-6749-BEA2-C2A7D2B79420}"/>
              </a:ext>
            </a:extLst>
          </p:cNvPr>
          <p:cNvSpPr/>
          <p:nvPr/>
        </p:nvSpPr>
        <p:spPr bwMode="auto">
          <a:xfrm>
            <a:off x="3733800" y="3421797"/>
            <a:ext cx="533400" cy="1143000"/>
          </a:xfrm>
          <a:prstGeom prst="cube">
            <a:avLst>
              <a:gd name="adj" fmla="val 50665"/>
            </a:avLst>
          </a:prstGeom>
          <a:solidFill>
            <a:schemeClr val="bg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4267201" y="3416431"/>
            <a:ext cx="3274893" cy="3863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  <a:stCxn id="29" idx="1"/>
          </p:cNvCxnSpPr>
          <p:nvPr/>
        </p:nvCxnSpPr>
        <p:spPr bwMode="auto">
          <a:xfrm>
            <a:off x="3865377" y="3692045"/>
            <a:ext cx="3524317" cy="2631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cxnSpLocks/>
          </p:cNvCxnSpPr>
          <p:nvPr/>
        </p:nvCxnSpPr>
        <p:spPr bwMode="auto">
          <a:xfrm flipV="1">
            <a:off x="3962401" y="4179333"/>
            <a:ext cx="3448117" cy="3854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cxnSpLocks/>
            <a:endCxn id="23" idx="2"/>
          </p:cNvCxnSpPr>
          <p:nvPr/>
        </p:nvCxnSpPr>
        <p:spPr bwMode="auto">
          <a:xfrm flipV="1">
            <a:off x="4267201" y="4063600"/>
            <a:ext cx="3122493" cy="2137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86C8FBF-9E8C-8A44-9C73-36F12C97F6DE}"/>
                  </a:ext>
                </a:extLst>
              </p:cNvPr>
              <p:cNvSpPr txBox="1"/>
              <p:nvPr/>
            </p:nvSpPr>
            <p:spPr>
              <a:xfrm>
                <a:off x="1219200" y="6172201"/>
                <a:ext cx="52405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0" dirty="0"/>
                  <a:t>Usually: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b="0" dirty="0"/>
                  <a:t> or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86C8FBF-9E8C-8A44-9C73-36F12C97F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6172201"/>
                <a:ext cx="5240524" cy="461665"/>
              </a:xfrm>
              <a:prstGeom prst="rect">
                <a:avLst/>
              </a:prstGeom>
              <a:blipFill>
                <a:blip r:embed="rId5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39DD77E0-3859-BA46-91FC-3501E52C1B70}"/>
              </a:ext>
            </a:extLst>
          </p:cNvPr>
          <p:cNvSpPr txBox="1"/>
          <p:nvPr/>
        </p:nvSpPr>
        <p:spPr>
          <a:xfrm>
            <a:off x="6172200" y="5429072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Backward pass: upstream gradient is passed back only to the unit with max value</a:t>
            </a:r>
          </a:p>
        </p:txBody>
      </p:sp>
    </p:spTree>
    <p:extLst>
      <p:ext uri="{BB962C8B-B14F-4D97-AF65-F5344CB8AC3E}">
        <p14:creationId xmlns:p14="http://schemas.microsoft.com/office/powerpoint/2010/main" val="192882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" grpId="0" animBg="1"/>
      <p:bldP spid="14" grpId="0"/>
      <p:bldP spid="27" grpId="0"/>
      <p:bldP spid="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“Traditional” CNN pipeline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181600" y="2450592"/>
            <a:ext cx="44196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21" y="1600200"/>
            <a:ext cx="11199957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61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Backstory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Biological inspiration: D. Hubel and T. Wiesel (1959, 1962, Nobel Prize 1981)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Visual cortex consists of a hierarchy of </a:t>
            </a:r>
            <a:r>
              <a:rPr lang="en-US" sz="2400" i="1" dirty="0"/>
              <a:t>simple</a:t>
            </a:r>
            <a:r>
              <a:rPr lang="en-US" sz="2400" dirty="0"/>
              <a:t>, </a:t>
            </a:r>
            <a:r>
              <a:rPr lang="en-US" sz="2400" i="1" dirty="0"/>
              <a:t>complex</a:t>
            </a:r>
            <a:r>
              <a:rPr lang="en-US" sz="2400" dirty="0"/>
              <a:t>, and </a:t>
            </a:r>
            <a:r>
              <a:rPr lang="en-US" sz="2400" i="1" dirty="0"/>
              <a:t>hyper-complex</a:t>
            </a:r>
            <a:r>
              <a:rPr lang="en-US" sz="2400" dirty="0"/>
              <a:t> cells </a:t>
            </a:r>
          </a:p>
        </p:txBody>
      </p:sp>
      <p:pic>
        <p:nvPicPr>
          <p:cNvPr id="3074" name="Picture 2" descr="http://cns-alumni.bu.edu/~slehar/webstuff/pcave/hub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230217"/>
            <a:ext cx="781838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86401" y="6320136"/>
            <a:ext cx="1160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hlinkClick r:id="rId4"/>
              </a:rPr>
              <a:t>Source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43120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18B26-E616-EB4B-8DB7-D21A8898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Backstory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007ED-96AD-A941-A618-F8A4A5156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81200"/>
            <a:ext cx="4362864" cy="3024733"/>
          </a:xfrm>
          <a:prstGeom prst="rect">
            <a:avLst/>
          </a:prstGeom>
        </p:spPr>
      </p:pic>
      <p:pic>
        <p:nvPicPr>
          <p:cNvPr id="7" name="Content Placeholder 3" descr="lenet5.png">
            <a:extLst>
              <a:ext uri="{FF2B5EF4-FFF2-40B4-BE49-F238E27FC236}">
                <a16:creationId xmlns:a16="http://schemas.microsoft.com/office/drawing/2014/main" id="{80CEBDB7-8D64-904A-B405-C75A3DE1E7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727" y="2743200"/>
            <a:ext cx="6096273" cy="1752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FB9EBB-31DF-8D4F-8664-9786397A88ED}"/>
              </a:ext>
            </a:extLst>
          </p:cNvPr>
          <p:cNvSpPr txBox="1"/>
          <p:nvPr/>
        </p:nvSpPr>
        <p:spPr>
          <a:xfrm>
            <a:off x="1934181" y="1198378"/>
            <a:ext cx="2018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Neocognitron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9491F7-EC13-1949-91E3-05CE16C0308F}"/>
              </a:ext>
            </a:extLst>
          </p:cNvPr>
          <p:cNvSpPr txBox="1"/>
          <p:nvPr/>
        </p:nvSpPr>
        <p:spPr>
          <a:xfrm>
            <a:off x="8091480" y="1198377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LeNet-5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924261-E0D7-F14F-92C7-491D7B316679}"/>
              </a:ext>
            </a:extLst>
          </p:cNvPr>
          <p:cNvSpPr/>
          <p:nvPr/>
        </p:nvSpPr>
        <p:spPr>
          <a:xfrm>
            <a:off x="6324600" y="5410200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Y. </a:t>
            </a:r>
            <a:r>
              <a:rPr lang="en-US" sz="1600" b="0" dirty="0" err="1"/>
              <a:t>LeCun</a:t>
            </a:r>
            <a:r>
              <a:rPr lang="en-US" sz="1600" b="0" dirty="0"/>
              <a:t>, L. </a:t>
            </a:r>
            <a:r>
              <a:rPr lang="en-US" sz="1600" b="0" dirty="0" err="1"/>
              <a:t>Bottou</a:t>
            </a:r>
            <a:r>
              <a:rPr lang="en-US" sz="1600" b="0" dirty="0"/>
              <a:t>, Y. </a:t>
            </a:r>
            <a:r>
              <a:rPr lang="en-US" sz="1600" b="0" dirty="0" err="1"/>
              <a:t>Bengio</a:t>
            </a:r>
            <a:r>
              <a:rPr lang="en-US" sz="1600" b="0" dirty="0"/>
              <a:t>, and P. Haffner,</a:t>
            </a:r>
            <a:br>
              <a:rPr lang="en-US" sz="1600" b="0" dirty="0"/>
            </a:br>
            <a:r>
              <a:rPr lang="en-US" sz="1600" b="0" dirty="0">
                <a:hlinkClick r:id="rId4"/>
              </a:rPr>
              <a:t>Gradient-based learning applied to document recognition</a:t>
            </a:r>
            <a:r>
              <a:rPr lang="en-US" sz="1600" b="0" dirty="0"/>
              <a:t>, Proc. IEEE 86(11): 2278–2324, 1998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FEDDA3-DEAA-924C-9835-E5789398BD7F}"/>
              </a:ext>
            </a:extLst>
          </p:cNvPr>
          <p:cNvSpPr/>
          <p:nvPr/>
        </p:nvSpPr>
        <p:spPr>
          <a:xfrm>
            <a:off x="152400" y="541019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0" dirty="0"/>
              <a:t>K. </a:t>
            </a:r>
            <a:r>
              <a:rPr lang="en-US" sz="1600" b="0" dirty="0" err="1"/>
              <a:t>Fukishima</a:t>
            </a:r>
            <a:r>
              <a:rPr lang="en-US" sz="1600" b="0" dirty="0"/>
              <a:t>. </a:t>
            </a:r>
            <a:r>
              <a:rPr lang="en-US" sz="1600" b="0" dirty="0">
                <a:hlinkClick r:id="rId5"/>
              </a:rPr>
              <a:t>Neocognitron: A Self-organizing Neural Network Model for a Mechanism of Pattern Recognition Unaffected by Shift in Position</a:t>
            </a:r>
            <a:r>
              <a:rPr lang="en-US" sz="1600" b="0" dirty="0"/>
              <a:t>. Biological Cybernetics, 1980</a:t>
            </a:r>
          </a:p>
        </p:txBody>
      </p:sp>
    </p:spTree>
    <p:extLst>
      <p:ext uri="{BB962C8B-B14F-4D97-AF65-F5344CB8AC3E}">
        <p14:creationId xmlns:p14="http://schemas.microsoft.com/office/powerpoint/2010/main" val="3292237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2816F-1F41-513D-1954-7D2655362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3A23-C7CF-D818-D823-DA67654D0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51E1A1-33D8-EF7C-C1E9-B63CDBB2B759}"/>
              </a:ext>
            </a:extLst>
          </p:cNvPr>
          <p:cNvSpPr/>
          <p:nvPr/>
        </p:nvSpPr>
        <p:spPr bwMode="auto">
          <a:xfrm>
            <a:off x="5181600" y="2450592"/>
            <a:ext cx="44196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B3FC5-3468-ED21-BA87-26418D07B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21" y="1600200"/>
            <a:ext cx="11199957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877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7132233" y="1868259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3FB5F-06E9-F540-B763-A5916514F1A0}"/>
              </a:ext>
            </a:extLst>
          </p:cNvPr>
          <p:cNvSpPr txBox="1"/>
          <p:nvPr/>
        </p:nvSpPr>
        <p:spPr>
          <a:xfrm>
            <a:off x="9029464" y="5340105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Receptive field size: 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C69D8AF-89A8-3B4C-B74D-52FF2DD35224}"/>
              </a:ext>
            </a:extLst>
          </p:cNvPr>
          <p:cNvSpPr txBox="1"/>
          <p:nvPr/>
        </p:nvSpPr>
        <p:spPr>
          <a:xfrm>
            <a:off x="694354" y="2396322"/>
            <a:ext cx="48981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dirty="0"/>
              <a:t>The </a:t>
            </a:r>
            <a:r>
              <a:rPr lang="en-US" sz="2800" b="0" i="1" dirty="0"/>
              <a:t>receptive field </a:t>
            </a:r>
            <a:r>
              <a:rPr lang="en-US" sz="2800" b="0" dirty="0"/>
              <a:t>of a unit is the region of the input feature map whose values contribute to the response of that unit (either in the previous layer or in the initial image)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369EC3C-E507-7B49-B4B1-07FDACA9BA3D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1</a:t>
            </a:r>
          </a:p>
        </p:txBody>
      </p:sp>
    </p:spTree>
    <p:extLst>
      <p:ext uri="{BB962C8B-B14F-4D97-AF65-F5344CB8AC3E}">
        <p14:creationId xmlns:p14="http://schemas.microsoft.com/office/powerpoint/2010/main" val="57564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006540" y="3192255"/>
            <a:ext cx="386387" cy="42194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1" name="Rectangle 20"/>
          <p:cNvSpPr/>
          <p:nvPr/>
        </p:nvSpPr>
        <p:spPr>
          <a:xfrm>
            <a:off x="7713178" y="3927711"/>
            <a:ext cx="389106" cy="429195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Google Shape;743;p54">
            <a:extLst>
              <a:ext uri="{FF2B5EF4-FFF2-40B4-BE49-F238E27FC236}">
                <a16:creationId xmlns:a16="http://schemas.microsoft.com/office/drawing/2014/main" id="{0A9A237A-1981-6248-9A06-E6B481A4E9E9}"/>
              </a:ext>
            </a:extLst>
          </p:cNvPr>
          <p:cNvGraphicFramePr/>
          <p:nvPr/>
        </p:nvGraphicFramePr>
        <p:xfrm>
          <a:off x="3292882" y="2549114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4092370" y="1911241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E700725-BFB7-5B47-BFF5-C9A42EFF4313}"/>
              </a:ext>
            </a:extLst>
          </p:cNvPr>
          <p:cNvCxnSpPr/>
          <p:nvPr/>
        </p:nvCxnSpPr>
        <p:spPr>
          <a:xfrm>
            <a:off x="4724400" y="2872349"/>
            <a:ext cx="2282141" cy="354419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9EE4BC0C-2118-4B40-B20C-A288ED877F7B}"/>
              </a:ext>
            </a:extLst>
          </p:cNvPr>
          <p:cNvSpPr/>
          <p:nvPr/>
        </p:nvSpPr>
        <p:spPr>
          <a:xfrm>
            <a:off x="3673375" y="2880764"/>
            <a:ext cx="1076446" cy="1125523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9CDA0E9-1D46-F740-96F5-31C9D102D2D3}"/>
              </a:ext>
            </a:extLst>
          </p:cNvPr>
          <p:cNvSpPr/>
          <p:nvPr/>
        </p:nvSpPr>
        <p:spPr>
          <a:xfrm>
            <a:off x="4373316" y="3595230"/>
            <a:ext cx="1060059" cy="1125523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2E83A4-FD30-5E4F-BE17-5C1199F610D1}"/>
              </a:ext>
            </a:extLst>
          </p:cNvPr>
          <p:cNvCxnSpPr/>
          <p:nvPr/>
        </p:nvCxnSpPr>
        <p:spPr>
          <a:xfrm flipV="1">
            <a:off x="4732000" y="3616694"/>
            <a:ext cx="2326505" cy="376714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BDDACA0-E9B2-6241-9AE4-4A7E13A89EC0}"/>
              </a:ext>
            </a:extLst>
          </p:cNvPr>
          <p:cNvCxnSpPr/>
          <p:nvPr/>
        </p:nvCxnSpPr>
        <p:spPr>
          <a:xfrm>
            <a:off x="5411739" y="3594838"/>
            <a:ext cx="2282141" cy="354419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16A5D83-2192-8648-B5B0-FCA93D78C6B0}"/>
              </a:ext>
            </a:extLst>
          </p:cNvPr>
          <p:cNvCxnSpPr/>
          <p:nvPr/>
        </p:nvCxnSpPr>
        <p:spPr>
          <a:xfrm flipV="1">
            <a:off x="5419339" y="4339183"/>
            <a:ext cx="2326505" cy="376714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783A890-82C2-AB46-80EB-01C584160773}"/>
              </a:ext>
            </a:extLst>
          </p:cNvPr>
          <p:cNvSpPr txBox="1"/>
          <p:nvPr/>
        </p:nvSpPr>
        <p:spPr>
          <a:xfrm>
            <a:off x="9029464" y="5340105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Receptive field size: 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4638E27-351A-674B-B1B7-52767BD05E13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1</a:t>
            </a:r>
          </a:p>
        </p:txBody>
      </p:sp>
    </p:spTree>
    <p:extLst>
      <p:ext uri="{BB962C8B-B14F-4D97-AF65-F5344CB8AC3E}">
        <p14:creationId xmlns:p14="http://schemas.microsoft.com/office/powerpoint/2010/main" val="1964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45" grpId="0" animBg="1"/>
      <p:bldP spid="46" grpId="0" animBg="1"/>
      <p:bldP spid="3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006540" y="3192255"/>
            <a:ext cx="386387" cy="42194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1" name="Rectangle 20"/>
          <p:cNvSpPr/>
          <p:nvPr/>
        </p:nvSpPr>
        <p:spPr>
          <a:xfrm>
            <a:off x="7713178" y="3927711"/>
            <a:ext cx="389106" cy="429195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Google Shape;743;p54">
            <a:extLst>
              <a:ext uri="{FF2B5EF4-FFF2-40B4-BE49-F238E27FC236}">
                <a16:creationId xmlns:a16="http://schemas.microsoft.com/office/drawing/2014/main" id="{35676530-B1F7-4049-8A72-E3F92BAC3D58}"/>
              </a:ext>
            </a:extLst>
          </p:cNvPr>
          <p:cNvGraphicFramePr/>
          <p:nvPr/>
        </p:nvGraphicFramePr>
        <p:xfrm>
          <a:off x="281535" y="2549114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0" name="Google Shape;743;p54">
            <a:extLst>
              <a:ext uri="{FF2B5EF4-FFF2-40B4-BE49-F238E27FC236}">
                <a16:creationId xmlns:a16="http://schemas.microsoft.com/office/drawing/2014/main" id="{0A9A237A-1981-6248-9A06-E6B481A4E9E9}"/>
              </a:ext>
            </a:extLst>
          </p:cNvPr>
          <p:cNvGraphicFramePr/>
          <p:nvPr/>
        </p:nvGraphicFramePr>
        <p:xfrm>
          <a:off x="3292882" y="2549114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1049084" y="1915180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E700725-BFB7-5B47-BFF5-C9A42EFF4313}"/>
              </a:ext>
            </a:extLst>
          </p:cNvPr>
          <p:cNvCxnSpPr/>
          <p:nvPr/>
        </p:nvCxnSpPr>
        <p:spPr>
          <a:xfrm>
            <a:off x="4724400" y="2872349"/>
            <a:ext cx="2282141" cy="354419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9EE4BC0C-2118-4B40-B20C-A288ED877F7B}"/>
              </a:ext>
            </a:extLst>
          </p:cNvPr>
          <p:cNvSpPr/>
          <p:nvPr/>
        </p:nvSpPr>
        <p:spPr>
          <a:xfrm>
            <a:off x="3673375" y="2880764"/>
            <a:ext cx="1076446" cy="1125523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9CDA0E9-1D46-F740-96F5-31C9D102D2D3}"/>
              </a:ext>
            </a:extLst>
          </p:cNvPr>
          <p:cNvSpPr/>
          <p:nvPr/>
        </p:nvSpPr>
        <p:spPr>
          <a:xfrm>
            <a:off x="4373316" y="3595230"/>
            <a:ext cx="1060059" cy="1125523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2E83A4-FD30-5E4F-BE17-5C1199F610D1}"/>
              </a:ext>
            </a:extLst>
          </p:cNvPr>
          <p:cNvCxnSpPr/>
          <p:nvPr/>
        </p:nvCxnSpPr>
        <p:spPr>
          <a:xfrm flipV="1">
            <a:off x="4732000" y="3616694"/>
            <a:ext cx="2326505" cy="376714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BDDACA0-E9B2-6241-9AE4-4A7E13A89EC0}"/>
              </a:ext>
            </a:extLst>
          </p:cNvPr>
          <p:cNvCxnSpPr/>
          <p:nvPr/>
        </p:nvCxnSpPr>
        <p:spPr>
          <a:xfrm>
            <a:off x="5411739" y="3594838"/>
            <a:ext cx="2282141" cy="354419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16A5D83-2192-8648-B5B0-FCA93D78C6B0}"/>
              </a:ext>
            </a:extLst>
          </p:cNvPr>
          <p:cNvCxnSpPr/>
          <p:nvPr/>
        </p:nvCxnSpPr>
        <p:spPr>
          <a:xfrm flipV="1">
            <a:off x="5419339" y="4339183"/>
            <a:ext cx="2326505" cy="376714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FF8E9D96-5995-DE40-86E6-382A06CCEB50}"/>
              </a:ext>
            </a:extLst>
          </p:cNvPr>
          <p:cNvSpPr/>
          <p:nvPr/>
        </p:nvSpPr>
        <p:spPr>
          <a:xfrm>
            <a:off x="3650217" y="2872349"/>
            <a:ext cx="394981" cy="403851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>
              <a:solidFill>
                <a:srgbClr val="FF7E79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A59A102-0733-644D-85FB-260DAD73779C}"/>
              </a:ext>
            </a:extLst>
          </p:cNvPr>
          <p:cNvSpPr/>
          <p:nvPr/>
        </p:nvSpPr>
        <p:spPr>
          <a:xfrm>
            <a:off x="5076935" y="4330616"/>
            <a:ext cx="370729" cy="41749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>
              <a:solidFill>
                <a:srgbClr val="FF7E79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410131C-B722-A445-AF31-719B7D21AD21}"/>
              </a:ext>
            </a:extLst>
          </p:cNvPr>
          <p:cNvSpPr/>
          <p:nvPr/>
        </p:nvSpPr>
        <p:spPr>
          <a:xfrm>
            <a:off x="1716790" y="3944400"/>
            <a:ext cx="1076446" cy="112552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>
              <a:solidFill>
                <a:srgbClr val="FF7E79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4D1A5D9-9903-8A45-AB29-D8F9ECC73A97}"/>
              </a:ext>
            </a:extLst>
          </p:cNvPr>
          <p:cNvSpPr/>
          <p:nvPr/>
        </p:nvSpPr>
        <p:spPr>
          <a:xfrm>
            <a:off x="283459" y="2511069"/>
            <a:ext cx="1076446" cy="112552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>
              <a:solidFill>
                <a:srgbClr val="FF7E79"/>
              </a:solidFill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0A51BAA-A58D-F24F-9D26-1A38E1A45144}"/>
              </a:ext>
            </a:extLst>
          </p:cNvPr>
          <p:cNvCxnSpPr/>
          <p:nvPr/>
        </p:nvCxnSpPr>
        <p:spPr>
          <a:xfrm>
            <a:off x="1351871" y="2508595"/>
            <a:ext cx="2282141" cy="354419"/>
          </a:xfrm>
          <a:prstGeom prst="line">
            <a:avLst/>
          </a:prstGeom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4CD71A4-2B9A-A040-AB59-209F1CA3AEFB}"/>
              </a:ext>
            </a:extLst>
          </p:cNvPr>
          <p:cNvCxnSpPr/>
          <p:nvPr/>
        </p:nvCxnSpPr>
        <p:spPr>
          <a:xfrm flipV="1">
            <a:off x="1359471" y="3252940"/>
            <a:ext cx="2326505" cy="376714"/>
          </a:xfrm>
          <a:prstGeom prst="line">
            <a:avLst/>
          </a:prstGeom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894B64E-7904-AF46-B7E2-AF05C8D2877F}"/>
              </a:ext>
            </a:extLst>
          </p:cNvPr>
          <p:cNvCxnSpPr/>
          <p:nvPr/>
        </p:nvCxnSpPr>
        <p:spPr>
          <a:xfrm>
            <a:off x="2742831" y="3957398"/>
            <a:ext cx="2282141" cy="354419"/>
          </a:xfrm>
          <a:prstGeom prst="line">
            <a:avLst/>
          </a:prstGeom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D3A6280-437A-9A42-8B92-4A470E6D691D}"/>
              </a:ext>
            </a:extLst>
          </p:cNvPr>
          <p:cNvCxnSpPr/>
          <p:nvPr/>
        </p:nvCxnSpPr>
        <p:spPr>
          <a:xfrm flipV="1">
            <a:off x="2750431" y="4701743"/>
            <a:ext cx="2326505" cy="376714"/>
          </a:xfrm>
          <a:prstGeom prst="line">
            <a:avLst/>
          </a:prstGeom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B3465DE-C2A4-C948-8EBC-1308BC3B3EFB}"/>
              </a:ext>
            </a:extLst>
          </p:cNvPr>
          <p:cNvSpPr txBox="1"/>
          <p:nvPr/>
        </p:nvSpPr>
        <p:spPr>
          <a:xfrm>
            <a:off x="9029464" y="5340105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Receptive field size: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B2D4359-6E6A-E343-8A00-0254E81AC7A8}"/>
                  </a:ext>
                </a:extLst>
              </p:cNvPr>
              <p:cNvSpPr txBox="1"/>
              <p:nvPr/>
            </p:nvSpPr>
            <p:spPr>
              <a:xfrm>
                <a:off x="870930" y="5842303"/>
                <a:ext cx="1063784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0" dirty="0"/>
                  <a:t>Each successive convolution adds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– 1</m:t>
                    </m:r>
                  </m:oMath>
                </a14:m>
                <a:r>
                  <a:rPr lang="en-US" sz="2800" b="0" dirty="0"/>
                  <a:t> to the receptive field size</a:t>
                </a:r>
              </a:p>
              <a:p>
                <a:r>
                  <a:rPr lang="en-US" sz="2800" b="0" dirty="0"/>
                  <a:t>With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800" b="0" dirty="0"/>
                  <a:t> layers the receptive field size is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 +</m:t>
                    </m:r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∗ (</m:t>
                    </m:r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– 1)</m:t>
                    </m:r>
                  </m:oMath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B2D4359-6E6A-E343-8A00-0254E81AC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30" y="5842303"/>
                <a:ext cx="10637849" cy="954107"/>
              </a:xfrm>
              <a:prstGeom prst="rect">
                <a:avLst/>
              </a:prstGeom>
              <a:blipFill>
                <a:blip r:embed="rId3"/>
                <a:stretch>
                  <a:fillRect l="-1193" t="-5263" r="-358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4D68B539-9E8B-5040-B80B-B28205C2F82D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1</a:t>
            </a:r>
          </a:p>
        </p:txBody>
      </p:sp>
    </p:spTree>
    <p:extLst>
      <p:ext uri="{BB962C8B-B14F-4D97-AF65-F5344CB8AC3E}">
        <p14:creationId xmlns:p14="http://schemas.microsoft.com/office/powerpoint/2010/main" val="4711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7800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ube 5"/>
          <p:cNvSpPr/>
          <p:nvPr/>
        </p:nvSpPr>
        <p:spPr bwMode="auto">
          <a:xfrm>
            <a:off x="1905000" y="3805535"/>
            <a:ext cx="533400" cy="1143000"/>
          </a:xfrm>
          <a:prstGeom prst="cube">
            <a:avLst>
              <a:gd name="adj" fmla="val 50665"/>
            </a:avLst>
          </a:prstGeom>
          <a:solidFill>
            <a:schemeClr val="bg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2438400" y="3805535"/>
            <a:ext cx="25146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1"/>
            <a:endCxn id="21" idx="1"/>
          </p:cNvCxnSpPr>
          <p:nvPr/>
        </p:nvCxnSpPr>
        <p:spPr bwMode="auto">
          <a:xfrm>
            <a:off x="2036576" y="4075783"/>
            <a:ext cx="2884222" cy="3275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2133600" y="4643735"/>
            <a:ext cx="2667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endCxn id="21" idx="2"/>
          </p:cNvCxnSpPr>
          <p:nvPr/>
        </p:nvCxnSpPr>
        <p:spPr bwMode="auto">
          <a:xfrm flipV="1">
            <a:off x="2438400" y="4523537"/>
            <a:ext cx="2362200" cy="1201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ube 20"/>
          <p:cNvSpPr/>
          <p:nvPr/>
        </p:nvSpPr>
        <p:spPr bwMode="auto">
          <a:xfrm>
            <a:off x="4800600" y="4262735"/>
            <a:ext cx="381000" cy="381000"/>
          </a:xfrm>
          <a:prstGeom prst="cube">
            <a:avLst>
              <a:gd name="adj" fmla="val 36904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456F00-AF0F-FF41-ABC4-94F9B5BDB0B5}"/>
              </a:ext>
            </a:extLst>
          </p:cNvPr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F6AC118-3C3A-A54D-99BB-C63E20D7A9F7}"/>
              </a:ext>
            </a:extLst>
          </p:cNvPr>
          <p:cNvSpPr txBox="1">
            <a:spLocks/>
          </p:cNvSpPr>
          <p:nvPr/>
        </p:nvSpPr>
        <p:spPr bwMode="auto">
          <a:xfrm>
            <a:off x="6248401" y="2971800"/>
            <a:ext cx="5638799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Let’s limit the </a:t>
            </a:r>
            <a:r>
              <a:rPr lang="en-US" sz="2400" b="0" i="1" kern="0" dirty="0"/>
              <a:t>receptive fields </a:t>
            </a:r>
            <a:r>
              <a:rPr lang="en-US" sz="2400" b="0" kern="0" dirty="0"/>
              <a:t>of units, tile them over the input image, and share their weights</a:t>
            </a:r>
          </a:p>
        </p:txBody>
      </p:sp>
    </p:spTree>
    <p:extLst>
      <p:ext uri="{BB962C8B-B14F-4D97-AF65-F5344CB8AC3E}">
        <p14:creationId xmlns:p14="http://schemas.microsoft.com/office/powerpoint/2010/main" val="305643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7091849" y="1922096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83A890-82C2-AB46-80EB-01C584160773}"/>
              </a:ext>
            </a:extLst>
          </p:cNvPr>
          <p:cNvSpPr txBox="1"/>
          <p:nvPr/>
        </p:nvSpPr>
        <p:spPr>
          <a:xfrm>
            <a:off x="9029464" y="5340105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Receptive field size: 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0917A6-F8FE-0241-8AB1-2F2C5025010F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2</a:t>
            </a:r>
          </a:p>
        </p:txBody>
      </p:sp>
    </p:spTree>
    <p:extLst>
      <p:ext uri="{BB962C8B-B14F-4D97-AF65-F5344CB8AC3E}">
        <p14:creationId xmlns:p14="http://schemas.microsoft.com/office/powerpoint/2010/main" val="55607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Google Shape;743;p54">
            <a:extLst>
              <a:ext uri="{FF2B5EF4-FFF2-40B4-BE49-F238E27FC236}">
                <a16:creationId xmlns:a16="http://schemas.microsoft.com/office/drawing/2014/main" id="{0A9A237A-1981-6248-9A06-E6B481A4E9E9}"/>
              </a:ext>
            </a:extLst>
          </p:cNvPr>
          <p:cNvGraphicFramePr/>
          <p:nvPr/>
        </p:nvGraphicFramePr>
        <p:xfrm>
          <a:off x="3292882" y="2549114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4092370" y="1911241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E700725-BFB7-5B47-BFF5-C9A42EFF4313}"/>
              </a:ext>
            </a:extLst>
          </p:cNvPr>
          <p:cNvCxnSpPr>
            <a:cxnSpLocks/>
          </p:cNvCxnSpPr>
          <p:nvPr/>
        </p:nvCxnSpPr>
        <p:spPr>
          <a:xfrm>
            <a:off x="4369328" y="2544258"/>
            <a:ext cx="2637213" cy="682510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9EE4BC0C-2118-4B40-B20C-A288ED877F7B}"/>
              </a:ext>
            </a:extLst>
          </p:cNvPr>
          <p:cNvSpPr/>
          <p:nvPr/>
        </p:nvSpPr>
        <p:spPr>
          <a:xfrm>
            <a:off x="3275865" y="2545138"/>
            <a:ext cx="1076446" cy="1125523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2E83A4-FD30-5E4F-BE17-5C1199F610D1}"/>
              </a:ext>
            </a:extLst>
          </p:cNvPr>
          <p:cNvCxnSpPr>
            <a:cxnSpLocks/>
          </p:cNvCxnSpPr>
          <p:nvPr/>
        </p:nvCxnSpPr>
        <p:spPr>
          <a:xfrm flipV="1">
            <a:off x="4369328" y="3616695"/>
            <a:ext cx="2689177" cy="53966"/>
          </a:xfrm>
          <a:prstGeom prst="line">
            <a:avLst/>
          </a:prstGeom>
          <a:ln w="635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ACED49B-DFB3-6F46-9A67-2BEF7E963FC8}"/>
              </a:ext>
            </a:extLst>
          </p:cNvPr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12A8B13-FD55-B143-931F-B7733D182D56}"/>
              </a:ext>
            </a:extLst>
          </p:cNvPr>
          <p:cNvSpPr/>
          <p:nvPr/>
        </p:nvSpPr>
        <p:spPr>
          <a:xfrm>
            <a:off x="7006540" y="3192255"/>
            <a:ext cx="386387" cy="42194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6038879-AA47-924E-B86A-5DA960D99111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2</a:t>
            </a:r>
          </a:p>
        </p:txBody>
      </p:sp>
    </p:spTree>
    <p:extLst>
      <p:ext uri="{BB962C8B-B14F-4D97-AF65-F5344CB8AC3E}">
        <p14:creationId xmlns:p14="http://schemas.microsoft.com/office/powerpoint/2010/main" val="181055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AE22F2-0305-D946-B4C3-0173CC5A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graphicFrame>
        <p:nvGraphicFramePr>
          <p:cNvPr id="13" name="Google Shape;743;p54"/>
          <p:cNvGraphicFramePr/>
          <p:nvPr/>
        </p:nvGraphicFramePr>
        <p:xfrm>
          <a:off x="6304229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743;p54"/>
          <p:cNvGraphicFramePr/>
          <p:nvPr/>
        </p:nvGraphicFramePr>
        <p:xfrm>
          <a:off x="9315576" y="2514600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25838" y="3213479"/>
            <a:ext cx="1076446" cy="1125523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5" name="Rectangle 14"/>
          <p:cNvSpPr/>
          <p:nvPr/>
        </p:nvSpPr>
        <p:spPr>
          <a:xfrm>
            <a:off x="10388399" y="3580705"/>
            <a:ext cx="374017" cy="39106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16" name="TextBox 15"/>
          <p:cNvSpPr txBox="1"/>
          <p:nvPr/>
        </p:nvSpPr>
        <p:spPr>
          <a:xfrm>
            <a:off x="9937913" y="1915180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Output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8125441" y="3962288"/>
            <a:ext cx="2326505" cy="37671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8102284" y="3241687"/>
            <a:ext cx="2286115" cy="353454"/>
          </a:xfrm>
          <a:prstGeom prst="line">
            <a:avLst/>
          </a:prstGeom>
          <a:ln w="635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Google Shape;743;p54">
            <a:extLst>
              <a:ext uri="{FF2B5EF4-FFF2-40B4-BE49-F238E27FC236}">
                <a16:creationId xmlns:a16="http://schemas.microsoft.com/office/drawing/2014/main" id="{0A9A237A-1981-6248-9A06-E6B481A4E9E9}"/>
              </a:ext>
            </a:extLst>
          </p:cNvPr>
          <p:cNvGraphicFramePr/>
          <p:nvPr/>
        </p:nvGraphicFramePr>
        <p:xfrm>
          <a:off x="3292882" y="2549114"/>
          <a:ext cx="2519664" cy="252328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74705" marR="74705" marT="74705" marB="74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EA92F5F3-FDCD-0347-854E-56E7F0CB5AFA}"/>
              </a:ext>
            </a:extLst>
          </p:cNvPr>
          <p:cNvSpPr txBox="1"/>
          <p:nvPr/>
        </p:nvSpPr>
        <p:spPr>
          <a:xfrm>
            <a:off x="4092370" y="1911241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/>
              <a:t>Input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6698FD-72DC-234C-82EA-044BAE449829}"/>
              </a:ext>
            </a:extLst>
          </p:cNvPr>
          <p:cNvSpPr/>
          <p:nvPr/>
        </p:nvSpPr>
        <p:spPr>
          <a:xfrm>
            <a:off x="4732364" y="3971774"/>
            <a:ext cx="1076446" cy="1084014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898ECD-A0C0-E240-BE1B-55DFF58EF4ED}"/>
              </a:ext>
            </a:extLst>
          </p:cNvPr>
          <p:cNvSpPr/>
          <p:nvPr/>
        </p:nvSpPr>
        <p:spPr>
          <a:xfrm>
            <a:off x="4001832" y="2514600"/>
            <a:ext cx="1076446" cy="1095890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9D0998E-1A67-D147-BA1E-6DDA77CE20AD}"/>
              </a:ext>
            </a:extLst>
          </p:cNvPr>
          <p:cNvSpPr/>
          <p:nvPr/>
        </p:nvSpPr>
        <p:spPr>
          <a:xfrm>
            <a:off x="4732364" y="2510893"/>
            <a:ext cx="1076446" cy="1095024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F59837-3B93-7149-8B95-52B32E700CE5}"/>
              </a:ext>
            </a:extLst>
          </p:cNvPr>
          <p:cNvSpPr/>
          <p:nvPr/>
        </p:nvSpPr>
        <p:spPr>
          <a:xfrm>
            <a:off x="4732364" y="3272661"/>
            <a:ext cx="1076446" cy="1055905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320B81-5108-634B-9C93-F4BA8964DA24}"/>
              </a:ext>
            </a:extLst>
          </p:cNvPr>
          <p:cNvSpPr/>
          <p:nvPr/>
        </p:nvSpPr>
        <p:spPr>
          <a:xfrm>
            <a:off x="3276600" y="2514600"/>
            <a:ext cx="1076446" cy="1099597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257CD8-3230-1742-85A9-FF288EC2D63D}"/>
              </a:ext>
            </a:extLst>
          </p:cNvPr>
          <p:cNvSpPr/>
          <p:nvPr/>
        </p:nvSpPr>
        <p:spPr>
          <a:xfrm>
            <a:off x="7733236" y="3930265"/>
            <a:ext cx="388346" cy="426641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14DEA2A-83F8-A144-BAC8-499026409801}"/>
              </a:ext>
            </a:extLst>
          </p:cNvPr>
          <p:cNvSpPr/>
          <p:nvPr/>
        </p:nvSpPr>
        <p:spPr>
          <a:xfrm>
            <a:off x="7372679" y="3192255"/>
            <a:ext cx="386387" cy="42194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F90BCE1-B380-624F-BD99-1A26FE1DCC76}"/>
              </a:ext>
            </a:extLst>
          </p:cNvPr>
          <p:cNvSpPr/>
          <p:nvPr/>
        </p:nvSpPr>
        <p:spPr>
          <a:xfrm>
            <a:off x="7736145" y="3196694"/>
            <a:ext cx="386387" cy="42194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D106990-D098-7D4C-B5BC-6351901DFF63}"/>
              </a:ext>
            </a:extLst>
          </p:cNvPr>
          <p:cNvSpPr/>
          <p:nvPr/>
        </p:nvSpPr>
        <p:spPr>
          <a:xfrm>
            <a:off x="7736145" y="3605917"/>
            <a:ext cx="386387" cy="351932"/>
          </a:xfrm>
          <a:prstGeom prst="rect">
            <a:avLst/>
          </a:prstGeom>
          <a:noFill/>
          <a:ln w="635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0DB520-6712-EB4F-AF8A-0716CFB37A78}"/>
              </a:ext>
            </a:extLst>
          </p:cNvPr>
          <p:cNvSpPr txBox="1"/>
          <p:nvPr/>
        </p:nvSpPr>
        <p:spPr>
          <a:xfrm>
            <a:off x="9011321" y="5156491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Receptive field size: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B272D6B-8362-E24A-9859-DA4350527B46}"/>
                  </a:ext>
                </a:extLst>
              </p:cNvPr>
              <p:cNvSpPr txBox="1"/>
              <p:nvPr/>
            </p:nvSpPr>
            <p:spPr>
              <a:xfrm>
                <a:off x="381000" y="5798403"/>
                <a:ext cx="11353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dirty="0"/>
                  <a:t>With a stride of 2, receptive field size is given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sz="28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2800" b="0" dirty="0"/>
                  <a:t>, i.e., it grows exponentially (though spatial resolution decreases exponentially)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B272D6B-8362-E24A-9859-DA4350527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798403"/>
                <a:ext cx="11353800" cy="954107"/>
              </a:xfrm>
              <a:prstGeom prst="rect">
                <a:avLst/>
              </a:prstGeom>
              <a:blipFill>
                <a:blip r:embed="rId3"/>
                <a:stretch>
                  <a:fillRect l="-1006" t="-6579" r="-1229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EEBF3772-1C25-ED41-A99D-0E2A7A440DEC}"/>
              </a:ext>
            </a:extLst>
          </p:cNvPr>
          <p:cNvSpPr/>
          <p:nvPr/>
        </p:nvSpPr>
        <p:spPr>
          <a:xfrm>
            <a:off x="7042152" y="993405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dirty="0"/>
              <a:t>3x3 convolutions, stride 2</a:t>
            </a:r>
          </a:p>
        </p:txBody>
      </p:sp>
    </p:spTree>
    <p:extLst>
      <p:ext uri="{BB962C8B-B14F-4D97-AF65-F5344CB8AC3E}">
        <p14:creationId xmlns:p14="http://schemas.microsoft.com/office/powerpoint/2010/main" val="125334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3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1" grpId="0"/>
      <p:bldP spid="3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09600" y="228601"/>
            <a:ext cx="10972800" cy="1317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Title 1"/>
          <p:cNvSpPr txBox="1">
            <a:spLocks/>
          </p:cNvSpPr>
          <p:nvPr/>
        </p:nvSpPr>
        <p:spPr bwMode="auto">
          <a:xfrm>
            <a:off x="647700" y="91641"/>
            <a:ext cx="108966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000" b="0" dirty="0">
                <a:latin typeface="+mn-lt"/>
              </a:rPr>
              <a:t>Convolutional architectures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EBFBB9-6343-2843-A5C9-0E34BBB60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43000"/>
            <a:ext cx="8844593" cy="55224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D95F84-98AD-8648-8496-F8546F7B9ADD}"/>
              </a:ext>
            </a:extLst>
          </p:cNvPr>
          <p:cNvSpPr txBox="1"/>
          <p:nvPr/>
        </p:nvSpPr>
        <p:spPr>
          <a:xfrm>
            <a:off x="10744200" y="6477000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Image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40850194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41C4-D805-3442-9DEC-6D7F7B55B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3236-DF54-E846-918C-CC8B7AF8E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AlexNet</a:t>
            </a:r>
            <a:r>
              <a:rPr lang="en-US" dirty="0"/>
              <a:t> (2012-2013)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VGGNet</a:t>
            </a:r>
            <a:r>
              <a:rPr lang="en-US" dirty="0"/>
              <a:t> (2014)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GoogLeNet</a:t>
            </a:r>
            <a:r>
              <a:rPr lang="en-US" dirty="0"/>
              <a:t> (2014)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ResNet</a:t>
            </a:r>
            <a:r>
              <a:rPr lang="en-US" dirty="0"/>
              <a:t> (2015)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Beyond </a:t>
            </a:r>
            <a:r>
              <a:rPr lang="en-US" dirty="0" err="1"/>
              <a:t>ResNet</a:t>
            </a:r>
            <a:r>
              <a:rPr lang="en-US" dirty="0"/>
              <a:t> (2016 and onward): Wide </a:t>
            </a:r>
            <a:r>
              <a:rPr lang="en-US" dirty="0" err="1"/>
              <a:t>ResNet</a:t>
            </a:r>
            <a:r>
              <a:rPr lang="en-US" dirty="0"/>
              <a:t>, </a:t>
            </a:r>
            <a:r>
              <a:rPr lang="en-US" dirty="0" err="1"/>
              <a:t>ResNeXT</a:t>
            </a:r>
            <a:r>
              <a:rPr lang="en-US" dirty="0"/>
              <a:t>, </a:t>
            </a:r>
            <a:r>
              <a:rPr lang="en-US" dirty="0" err="1"/>
              <a:t>DenseNet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Beyond ImageNet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4259706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11810999" cy="838200"/>
          </a:xfrm>
        </p:spPr>
        <p:txBody>
          <a:bodyPr/>
          <a:lstStyle/>
          <a:p>
            <a:r>
              <a:rPr lang="en-US" sz="3200" dirty="0"/>
              <a:t>ImageNet Large Scale Visual Recognition Challenge (ILSVRC)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C91051D0-B364-0E4F-AA38-735B526337E2}"/>
              </a:ext>
            </a:extLst>
          </p:cNvPr>
          <p:cNvSpPr txBox="1">
            <a:spLocks/>
          </p:cNvSpPr>
          <p:nvPr/>
        </p:nvSpPr>
        <p:spPr bwMode="auto">
          <a:xfrm>
            <a:off x="609600" y="6154711"/>
            <a:ext cx="11201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/>
            <a:r>
              <a:rPr lang="en-US" sz="1800" b="0" kern="0" dirty="0">
                <a:hlinkClick r:id="rId2"/>
              </a:rPr>
              <a:t>ILSVRC webpage</a:t>
            </a:r>
            <a:endParaRPr lang="en-US" sz="1800" b="0" kern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E7393B-26BA-394A-ABFB-3877E88AAA88}"/>
              </a:ext>
            </a:extLst>
          </p:cNvPr>
          <p:cNvSpPr/>
          <p:nvPr/>
        </p:nvSpPr>
        <p:spPr bwMode="auto">
          <a:xfrm>
            <a:off x="4495800" y="1865799"/>
            <a:ext cx="3200400" cy="381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200" b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7E901A-397E-B94A-91B1-BA8295E76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08" y="1637201"/>
            <a:ext cx="4650983" cy="38835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615AFD-7F27-FF43-9172-CF00FD9E2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753" y="1744777"/>
            <a:ext cx="7075528" cy="3680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FEDAF7-8DC1-4645-A5F4-19D55F261DCB}"/>
              </a:ext>
            </a:extLst>
          </p:cNvPr>
          <p:cNvSpPr txBox="1"/>
          <p:nvPr/>
        </p:nvSpPr>
        <p:spPr>
          <a:xfrm>
            <a:off x="10886724" y="5407223"/>
            <a:ext cx="1277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5"/>
              </a:rPr>
              <a:t>Figure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40594840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AlexNet</a:t>
            </a:r>
            <a:r>
              <a:rPr lang="en-US" dirty="0">
                <a:solidFill>
                  <a:schemeClr val="tx1"/>
                </a:solidFill>
              </a:rPr>
              <a:t>: ILSVRC 2012 winner</a:t>
            </a:r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28600" y="6443246"/>
            <a:ext cx="1264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A. </a:t>
            </a:r>
            <a:r>
              <a:rPr lang="en-US" sz="1600" b="0" dirty="0" err="1"/>
              <a:t>Krizhevsky</a:t>
            </a:r>
            <a:r>
              <a:rPr lang="en-US" sz="1600" b="0" dirty="0"/>
              <a:t>, I. </a:t>
            </a:r>
            <a:r>
              <a:rPr lang="en-US" sz="1600" b="0" dirty="0" err="1"/>
              <a:t>Sutskever</a:t>
            </a:r>
            <a:r>
              <a:rPr lang="en-US" sz="1600" b="0" dirty="0"/>
              <a:t>, and G. Hinton, </a:t>
            </a:r>
            <a:r>
              <a:rPr lang="en-US" sz="1600" b="0" dirty="0">
                <a:hlinkClick r:id="rId3"/>
              </a:rPr>
              <a:t>ImageNet Classification with Deep Convolutional Neural Networks</a:t>
            </a:r>
            <a:r>
              <a:rPr lang="en-US" sz="1600" b="0" dirty="0"/>
              <a:t>, NIPS 2012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0FB28B-EEFB-F546-B7FA-F9C9B4C1BC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61" b="34445"/>
          <a:stretch/>
        </p:blipFill>
        <p:spPr>
          <a:xfrm>
            <a:off x="1676400" y="1053400"/>
            <a:ext cx="9144000" cy="2671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D4DE48-2716-A407-E1DE-D93F5E5DA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655" y="3683941"/>
            <a:ext cx="3846688" cy="25644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E1F60-393F-9753-2793-6D41BD3247EB}"/>
              </a:ext>
            </a:extLst>
          </p:cNvPr>
          <p:cNvSpPr txBox="1"/>
          <p:nvPr/>
        </p:nvSpPr>
        <p:spPr>
          <a:xfrm>
            <a:off x="8001000" y="6016823"/>
            <a:ext cx="1325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hlinkClick r:id="rId6"/>
              </a:rPr>
              <a:t>Photo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42251432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43890-E0B2-4676-2C23-5F787CA29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4AE2A-B6F3-648A-F0F1-92E4D0BD2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AlexNet</a:t>
            </a:r>
            <a:r>
              <a:rPr lang="en-US" dirty="0">
                <a:solidFill>
                  <a:schemeClr val="tx1"/>
                </a:solidFill>
              </a:rPr>
              <a:t>: ILSVRC 2012 winner</a:t>
            </a:r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240251-40C3-A699-C2CC-28C3C57ACCE8}"/>
              </a:ext>
            </a:extLst>
          </p:cNvPr>
          <p:cNvSpPr/>
          <p:nvPr/>
        </p:nvSpPr>
        <p:spPr>
          <a:xfrm>
            <a:off x="685800" y="3863886"/>
            <a:ext cx="9156700" cy="46165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marL="342865" indent="-342865">
              <a:buFont typeface="Arial"/>
              <a:buChar char="•"/>
            </a:pPr>
            <a:r>
              <a:rPr lang="fr-FR" b="0" dirty="0" err="1">
                <a:latin typeface="+mn-lt"/>
                <a:cs typeface="Adobe Caslon Pro"/>
              </a:rPr>
              <a:t>Successor</a:t>
            </a:r>
            <a:r>
              <a:rPr lang="fr-FR" b="0" dirty="0">
                <a:latin typeface="+mn-lt"/>
                <a:cs typeface="Adobe Caslon Pro"/>
              </a:rPr>
              <a:t> of LeNet-5, but </a:t>
            </a:r>
            <a:r>
              <a:rPr lang="fr-FR" b="0" dirty="0" err="1">
                <a:latin typeface="+mn-lt"/>
                <a:cs typeface="Adobe Caslon Pro"/>
              </a:rPr>
              <a:t>with</a:t>
            </a:r>
            <a:r>
              <a:rPr lang="fr-FR" b="0" dirty="0">
                <a:latin typeface="+mn-lt"/>
                <a:cs typeface="Adobe Caslon Pro"/>
              </a:rPr>
              <a:t> a few crucial changes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4D89F5-9D48-C0BF-F7EE-FF0207A5779E}"/>
              </a:ext>
            </a:extLst>
          </p:cNvPr>
          <p:cNvSpPr txBox="1"/>
          <p:nvPr/>
        </p:nvSpPr>
        <p:spPr>
          <a:xfrm>
            <a:off x="-228600" y="6443246"/>
            <a:ext cx="1264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A. </a:t>
            </a:r>
            <a:r>
              <a:rPr lang="en-US" sz="1600" b="0" dirty="0" err="1"/>
              <a:t>Krizhevsky</a:t>
            </a:r>
            <a:r>
              <a:rPr lang="en-US" sz="1600" b="0" dirty="0"/>
              <a:t>, I. </a:t>
            </a:r>
            <a:r>
              <a:rPr lang="en-US" sz="1600" b="0" dirty="0" err="1"/>
              <a:t>Sutskever</a:t>
            </a:r>
            <a:r>
              <a:rPr lang="en-US" sz="1600" b="0" dirty="0"/>
              <a:t>, and G. Hinton, </a:t>
            </a:r>
            <a:r>
              <a:rPr lang="en-US" sz="1600" b="0" dirty="0">
                <a:hlinkClick r:id="rId3"/>
              </a:rPr>
              <a:t>ImageNet Classification with Deep Convolutional Neural Networks</a:t>
            </a:r>
            <a:r>
              <a:rPr lang="en-US" sz="1600" b="0" dirty="0"/>
              <a:t>, NIPS 2012</a:t>
            </a:r>
          </a:p>
        </p:txBody>
      </p:sp>
      <p:pic>
        <p:nvPicPr>
          <p:cNvPr id="7" name="Content Placeholder 3" descr="lenet5.png">
            <a:extLst>
              <a:ext uri="{FF2B5EF4-FFF2-40B4-BE49-F238E27FC236}">
                <a16:creationId xmlns:a16="http://schemas.microsoft.com/office/drawing/2014/main" id="{227503D8-77FA-0CAB-51B6-B75AA1972E4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508093"/>
            <a:ext cx="6096273" cy="1752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8E00904-1E81-8049-2D2F-27F8FA6150AE}"/>
              </a:ext>
            </a:extLst>
          </p:cNvPr>
          <p:cNvSpPr/>
          <p:nvPr/>
        </p:nvSpPr>
        <p:spPr>
          <a:xfrm>
            <a:off x="6477000" y="4800600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Y. </a:t>
            </a:r>
            <a:r>
              <a:rPr lang="en-US" sz="1600" b="0" dirty="0" err="1"/>
              <a:t>LeCun</a:t>
            </a:r>
            <a:r>
              <a:rPr lang="en-US" sz="1600" b="0" dirty="0"/>
              <a:t>, L. </a:t>
            </a:r>
            <a:r>
              <a:rPr lang="en-US" sz="1600" b="0" dirty="0" err="1"/>
              <a:t>Bottou</a:t>
            </a:r>
            <a:r>
              <a:rPr lang="en-US" sz="1600" b="0" dirty="0"/>
              <a:t>, Y. </a:t>
            </a:r>
            <a:r>
              <a:rPr lang="en-US" sz="1600" b="0" dirty="0" err="1"/>
              <a:t>Bengio</a:t>
            </a:r>
            <a:r>
              <a:rPr lang="en-US" sz="1600" b="0" dirty="0"/>
              <a:t>, and P. Haffner,</a:t>
            </a:r>
            <a:br>
              <a:rPr lang="en-US" sz="1600" b="0" dirty="0"/>
            </a:br>
            <a:r>
              <a:rPr lang="en-US" sz="1600" b="0" dirty="0">
                <a:hlinkClick r:id="rId5"/>
              </a:rPr>
              <a:t>Gradient-based learning applied to document recognition</a:t>
            </a:r>
            <a:r>
              <a:rPr lang="en-US" sz="1600" b="0" dirty="0"/>
              <a:t>, Proc. IEEE 86(11): 2278–2324, 1998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B483F5-15BE-1AAA-B0A6-8899D3D19B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061" b="34445"/>
          <a:stretch/>
        </p:blipFill>
        <p:spPr>
          <a:xfrm>
            <a:off x="1676400" y="1053400"/>
            <a:ext cx="9144000" cy="267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0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AlexNet</a:t>
            </a:r>
            <a:r>
              <a:rPr lang="en-US" dirty="0">
                <a:solidFill>
                  <a:schemeClr val="tx1"/>
                </a:solidFill>
              </a:rPr>
              <a:t>: ILSVRC 2012 winner</a:t>
            </a:r>
            <a:endParaRPr lang="en-US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7061" b="34445"/>
          <a:stretch/>
        </p:blipFill>
        <p:spPr>
          <a:xfrm>
            <a:off x="1676400" y="1053400"/>
            <a:ext cx="9144000" cy="26714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5800" y="3863886"/>
            <a:ext cx="9156700" cy="2000538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marL="342865" indent="-342865">
              <a:buFont typeface="Arial"/>
              <a:buChar char="•"/>
            </a:pPr>
            <a:r>
              <a:rPr lang="fr-FR" b="0" dirty="0" err="1">
                <a:latin typeface="+mn-lt"/>
                <a:cs typeface="Adobe Caslon Pro"/>
              </a:rPr>
              <a:t>Successor</a:t>
            </a:r>
            <a:r>
              <a:rPr lang="fr-FR" b="0" dirty="0">
                <a:latin typeface="+mn-lt"/>
                <a:cs typeface="Adobe Caslon Pro"/>
              </a:rPr>
              <a:t> of LeNet-5, but </a:t>
            </a:r>
            <a:r>
              <a:rPr lang="fr-FR" b="0" dirty="0" err="1">
                <a:latin typeface="+mn-lt"/>
                <a:cs typeface="Adobe Caslon Pro"/>
              </a:rPr>
              <a:t>with</a:t>
            </a:r>
            <a:r>
              <a:rPr lang="fr-FR" b="0" dirty="0">
                <a:latin typeface="+mn-lt"/>
                <a:cs typeface="Adobe Caslon Pro"/>
              </a:rPr>
              <a:t> a few crucial changes</a:t>
            </a:r>
          </a:p>
          <a:p>
            <a:pPr marL="800065" lvl="1" indent="-342865">
              <a:buFont typeface="Arial"/>
              <a:buChar char="•"/>
            </a:pPr>
            <a:r>
              <a:rPr lang="fr-FR" sz="2000" b="0" dirty="0">
                <a:latin typeface="+mn-lt"/>
                <a:cs typeface="Adobe Caslon Pro"/>
              </a:rPr>
              <a:t>Max </a:t>
            </a:r>
            <a:r>
              <a:rPr lang="fr-FR" sz="2000" b="0" dirty="0" err="1">
                <a:latin typeface="+mn-lt"/>
                <a:cs typeface="Adobe Caslon Pro"/>
              </a:rPr>
              <a:t>pooling</a:t>
            </a:r>
            <a:r>
              <a:rPr lang="fr-FR" sz="2000" b="0" dirty="0">
                <a:latin typeface="+mn-lt"/>
                <a:cs typeface="Adobe Caslon Pro"/>
              </a:rPr>
              <a:t>, </a:t>
            </a:r>
            <a:r>
              <a:rPr lang="fr-FR" sz="2000" b="0" dirty="0" err="1">
                <a:latin typeface="+mn-lt"/>
                <a:cs typeface="Adobe Caslon Pro"/>
              </a:rPr>
              <a:t>ReLU</a:t>
            </a:r>
            <a:r>
              <a:rPr lang="fr-FR" sz="2000" b="0" dirty="0">
                <a:latin typeface="+mn-lt"/>
                <a:cs typeface="Adobe Caslon Pro"/>
              </a:rPr>
              <a:t> </a:t>
            </a:r>
            <a:r>
              <a:rPr lang="fr-FR" sz="2000" b="0" dirty="0" err="1">
                <a:latin typeface="+mn-lt"/>
                <a:cs typeface="Adobe Caslon Pro"/>
              </a:rPr>
              <a:t>nonlinearity</a:t>
            </a:r>
            <a:endParaRPr lang="fr-FR" sz="2000" b="0" dirty="0">
              <a:latin typeface="+mn-lt"/>
              <a:cs typeface="Adobe Caslon Pro"/>
            </a:endParaRPr>
          </a:p>
          <a:p>
            <a:pPr marL="800065" lvl="1" indent="-342865">
              <a:buFont typeface="Arial"/>
              <a:buChar char="•"/>
            </a:pPr>
            <a:r>
              <a:rPr lang="fr-FR" sz="2000" b="0" dirty="0">
                <a:latin typeface="+mn-lt"/>
                <a:cs typeface="Adobe Caslon Pro"/>
              </a:rPr>
              <a:t>Dropout </a:t>
            </a:r>
            <a:r>
              <a:rPr lang="fr-FR" sz="2000" b="0" dirty="0" err="1">
                <a:latin typeface="+mn-lt"/>
                <a:cs typeface="Adobe Caslon Pro"/>
              </a:rPr>
              <a:t>regularization</a:t>
            </a:r>
            <a:endParaRPr lang="fr-FR" sz="2000" b="0" dirty="0">
              <a:latin typeface="+mn-lt"/>
              <a:cs typeface="Adobe Caslon Pro"/>
            </a:endParaRPr>
          </a:p>
          <a:p>
            <a:pPr marL="800065" lvl="1" indent="-342865">
              <a:buFont typeface="Arial"/>
              <a:buChar char="•"/>
            </a:pPr>
            <a:r>
              <a:rPr lang="fr-FR" sz="2000" b="0" dirty="0">
                <a:latin typeface="+mn-lt"/>
                <a:cs typeface="Adobe Caslon Pro"/>
              </a:rPr>
              <a:t>More data and </a:t>
            </a:r>
            <a:r>
              <a:rPr lang="fr-FR" sz="2000" b="0" dirty="0" err="1">
                <a:latin typeface="+mn-lt"/>
                <a:cs typeface="Adobe Caslon Pro"/>
              </a:rPr>
              <a:t>bigger</a:t>
            </a:r>
            <a:r>
              <a:rPr lang="fr-FR" sz="2000" b="0" dirty="0">
                <a:latin typeface="+mn-lt"/>
                <a:cs typeface="Adobe Caslon Pro"/>
              </a:rPr>
              <a:t> model (7 </a:t>
            </a:r>
            <a:r>
              <a:rPr lang="fr-FR" sz="2000" b="0" dirty="0" err="1">
                <a:latin typeface="+mn-lt"/>
                <a:cs typeface="Adobe Caslon Pro"/>
              </a:rPr>
              <a:t>hidden</a:t>
            </a:r>
            <a:r>
              <a:rPr lang="fr-FR" sz="2000" b="0" dirty="0">
                <a:latin typeface="+mn-lt"/>
                <a:cs typeface="Adobe Caslon Pro"/>
              </a:rPr>
              <a:t> </a:t>
            </a:r>
            <a:r>
              <a:rPr lang="fr-FR" sz="2000" b="0" dirty="0" err="1">
                <a:latin typeface="+mn-lt"/>
                <a:cs typeface="Adobe Caslon Pro"/>
              </a:rPr>
              <a:t>layers</a:t>
            </a:r>
            <a:r>
              <a:rPr lang="fr-FR" sz="2000" b="0" dirty="0">
                <a:latin typeface="+mn-lt"/>
                <a:cs typeface="Adobe Caslon Pro"/>
              </a:rPr>
              <a:t>, </a:t>
            </a:r>
            <a:r>
              <a:rPr lang="fr-FR" sz="2000" b="0" dirty="0">
                <a:cs typeface="Adobe Caslon Pro"/>
              </a:rPr>
              <a:t>650K </a:t>
            </a:r>
            <a:r>
              <a:rPr lang="fr-FR" sz="2000" b="0" dirty="0" err="1">
                <a:cs typeface="Adobe Caslon Pro"/>
              </a:rPr>
              <a:t>units</a:t>
            </a:r>
            <a:r>
              <a:rPr lang="fr-FR" sz="2000" b="0" dirty="0">
                <a:cs typeface="Adobe Caslon Pro"/>
              </a:rPr>
              <a:t>, </a:t>
            </a:r>
            <a:r>
              <a:rPr lang="pt-BR" sz="2000" b="0" dirty="0">
                <a:cs typeface="Adobe Caslon Pro"/>
              </a:rPr>
              <a:t>60M params</a:t>
            </a:r>
            <a:r>
              <a:rPr lang="fr-FR" sz="2000" b="0" dirty="0">
                <a:latin typeface="+mn-lt"/>
                <a:cs typeface="Adobe Caslon Pro"/>
              </a:rPr>
              <a:t>)</a:t>
            </a:r>
          </a:p>
          <a:p>
            <a:pPr marL="800065" lvl="1" indent="-342865">
              <a:buFont typeface="Arial"/>
              <a:buChar char="•"/>
            </a:pPr>
            <a:r>
              <a:rPr lang="fr-FR" sz="2000" b="0" dirty="0">
                <a:latin typeface="+mn-lt"/>
                <a:cs typeface="Adobe Caslon Pro"/>
              </a:rPr>
              <a:t>GPU </a:t>
            </a:r>
            <a:r>
              <a:rPr lang="fr-FR" sz="2000" b="0" dirty="0" err="1">
                <a:latin typeface="+mn-lt"/>
                <a:cs typeface="Adobe Caslon Pro"/>
              </a:rPr>
              <a:t>implementation</a:t>
            </a:r>
            <a:r>
              <a:rPr lang="fr-FR" sz="2000" b="0" dirty="0">
                <a:latin typeface="+mn-lt"/>
                <a:cs typeface="Adobe Caslon Pro"/>
              </a:rPr>
              <a:t> (50x </a:t>
            </a:r>
            <a:r>
              <a:rPr lang="fr-FR" sz="2000" b="0" dirty="0" err="1">
                <a:latin typeface="+mn-lt"/>
                <a:cs typeface="Adobe Caslon Pro"/>
              </a:rPr>
              <a:t>speedup</a:t>
            </a:r>
            <a:r>
              <a:rPr lang="fr-FR" sz="2000" b="0" dirty="0">
                <a:latin typeface="+mn-lt"/>
                <a:cs typeface="Adobe Caslon Pro"/>
              </a:rPr>
              <a:t> over CPU)</a:t>
            </a:r>
          </a:p>
          <a:p>
            <a:pPr marL="1257265" lvl="2" indent="-342865">
              <a:buFont typeface="Arial"/>
              <a:buChar char="•"/>
            </a:pPr>
            <a:r>
              <a:rPr lang="fr-FR" sz="2000" b="0" dirty="0" err="1">
                <a:latin typeface="+mn-lt"/>
                <a:cs typeface="Adobe Caslon Pro"/>
              </a:rPr>
              <a:t>Trained</a:t>
            </a:r>
            <a:r>
              <a:rPr lang="fr-FR" sz="2000" b="0" dirty="0">
                <a:latin typeface="+mn-lt"/>
                <a:cs typeface="Adobe Caslon Pro"/>
              </a:rPr>
              <a:t> on </a:t>
            </a:r>
            <a:r>
              <a:rPr lang="fr-FR" sz="2000" b="0" dirty="0" err="1">
                <a:latin typeface="+mn-lt"/>
                <a:cs typeface="Adobe Caslon Pro"/>
              </a:rPr>
              <a:t>two</a:t>
            </a:r>
            <a:r>
              <a:rPr lang="fr-FR" sz="2000" b="0" dirty="0">
                <a:latin typeface="+mn-lt"/>
                <a:cs typeface="Adobe Caslon Pro"/>
              </a:rPr>
              <a:t> </a:t>
            </a:r>
            <a:r>
              <a:rPr lang="fr-FR" sz="2000" b="0" dirty="0" err="1">
                <a:latin typeface="+mn-lt"/>
                <a:cs typeface="Adobe Caslon Pro"/>
              </a:rPr>
              <a:t>GPUs</a:t>
            </a:r>
            <a:r>
              <a:rPr lang="fr-FR" sz="2000" b="0" dirty="0">
                <a:latin typeface="+mn-lt"/>
                <a:cs typeface="Adobe Caslon Pro"/>
              </a:rPr>
              <a:t> for a </a:t>
            </a:r>
            <a:r>
              <a:rPr lang="fr-FR" sz="2000" b="0" dirty="0" err="1">
                <a:latin typeface="+mn-lt"/>
                <a:cs typeface="Adobe Caslon Pro"/>
              </a:rPr>
              <a:t>week</a:t>
            </a:r>
            <a:endParaRPr lang="fr-FR" sz="2000" b="0" dirty="0">
              <a:latin typeface="+mn-lt"/>
              <a:cs typeface="Adobe Caslon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28600" y="6443246"/>
            <a:ext cx="1264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A. </a:t>
            </a:r>
            <a:r>
              <a:rPr lang="en-US" sz="1600" b="0" dirty="0" err="1"/>
              <a:t>Krizhevsky</a:t>
            </a:r>
            <a:r>
              <a:rPr lang="en-US" sz="1600" b="0" dirty="0"/>
              <a:t>, I. </a:t>
            </a:r>
            <a:r>
              <a:rPr lang="en-US" sz="1600" b="0" dirty="0" err="1"/>
              <a:t>Sutskever</a:t>
            </a:r>
            <a:r>
              <a:rPr lang="en-US" sz="1600" b="0" dirty="0"/>
              <a:t>, and G. Hinton, </a:t>
            </a:r>
            <a:r>
              <a:rPr lang="en-US" sz="1600" b="0" dirty="0">
                <a:hlinkClick r:id="rId4"/>
              </a:rPr>
              <a:t>ImageNet Classification with Deep Convolutional Neural Networks</a:t>
            </a:r>
            <a:r>
              <a:rPr lang="en-US" sz="1600" b="0" dirty="0"/>
              <a:t>, NIPS 2012</a:t>
            </a:r>
          </a:p>
        </p:txBody>
      </p:sp>
    </p:spTree>
    <p:extLst>
      <p:ext uri="{BB962C8B-B14F-4D97-AF65-F5344CB8AC3E}">
        <p14:creationId xmlns:p14="http://schemas.microsoft.com/office/powerpoint/2010/main" val="23560687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AlexNet</a:t>
            </a:r>
            <a:r>
              <a:rPr lang="en-US" dirty="0">
                <a:solidFill>
                  <a:schemeClr val="tx1"/>
                </a:solidFill>
              </a:rPr>
              <a:t>: ILSVRC 2012 winner</a:t>
            </a:r>
            <a:endParaRPr lang="en-US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0B48C5-5DBD-054A-909D-DCAF8994D6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61" b="34445"/>
          <a:stretch/>
        </p:blipFill>
        <p:spPr>
          <a:xfrm>
            <a:off x="2895600" y="1066800"/>
            <a:ext cx="9144000" cy="2671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730EF8-0B0A-524A-9B01-CB940B8D1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399"/>
            <a:ext cx="2590800" cy="597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3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D0D704-D764-644F-BEDE-AE55F125D8B5}"/>
              </a:ext>
            </a:extLst>
          </p:cNvPr>
          <p:cNvGrpSpPr/>
          <p:nvPr/>
        </p:nvGrpSpPr>
        <p:grpSpPr>
          <a:xfrm>
            <a:off x="2057400" y="3657600"/>
            <a:ext cx="3276600" cy="1143000"/>
            <a:chOff x="2057400" y="3581400"/>
            <a:chExt cx="3276600" cy="1143000"/>
          </a:xfrm>
        </p:grpSpPr>
        <p:sp>
          <p:nvSpPr>
            <p:cNvPr id="6" name="Cube 5"/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6" idx="1"/>
              <a:endCxn id="21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endCxn id="21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Cube 20"/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5E8C04F-029F-CA49-B70D-467A15C64332}"/>
              </a:ext>
            </a:extLst>
          </p:cNvPr>
          <p:cNvSpPr txBox="1">
            <a:spLocks/>
          </p:cNvSpPr>
          <p:nvPr/>
        </p:nvSpPr>
        <p:spPr bwMode="auto">
          <a:xfrm>
            <a:off x="6248401" y="2971800"/>
            <a:ext cx="5638799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Let’s limit the </a:t>
            </a:r>
            <a:r>
              <a:rPr lang="en-US" sz="2400" b="0" i="1" kern="0" dirty="0"/>
              <a:t>receptive fields </a:t>
            </a:r>
            <a:r>
              <a:rPr lang="en-US" sz="2400" b="0" kern="0" dirty="0"/>
              <a:t>of units, tile them over the input image, and share their weights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0" kern="0" dirty="0"/>
          </a:p>
        </p:txBody>
      </p:sp>
    </p:spTree>
    <p:extLst>
      <p:ext uri="{BB962C8B-B14F-4D97-AF65-F5344CB8AC3E}">
        <p14:creationId xmlns:p14="http://schemas.microsoft.com/office/powerpoint/2010/main" val="39221295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VGGNet</a:t>
            </a:r>
            <a:r>
              <a:rPr lang="en-US" dirty="0"/>
              <a:t>: ILSVRC 2014 2</a:t>
            </a:r>
            <a:r>
              <a:rPr lang="en-US" baseline="30000" dirty="0"/>
              <a:t>nd</a:t>
            </a:r>
            <a:r>
              <a:rPr lang="en-US" dirty="0"/>
              <a:t> place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10200" y="929425"/>
                <a:ext cx="6499538" cy="5257800"/>
              </a:xfrm>
            </p:spPr>
            <p:txBody>
              <a:bodyPr/>
              <a:lstStyle/>
              <a:p>
                <a:pPr marL="457200" indent="-457200">
                  <a:buFont typeface="Arial"/>
                  <a:buChar char="•"/>
                </a:pPr>
                <a:r>
                  <a:rPr lang="en-US" sz="2000" dirty="0"/>
                  <a:t>Sequence of deeper networks trained progressively</a:t>
                </a:r>
              </a:p>
              <a:p>
                <a:pPr marL="457200" indent="-457200">
                  <a:buFont typeface="Arial"/>
                  <a:buChar char="•"/>
                </a:pPr>
                <a:r>
                  <a:rPr lang="en-US" sz="2000" dirty="0"/>
                  <a:t>Large receptive fields replaced by successive layers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000" dirty="0"/>
                  <a:t> convolutions (with </a:t>
                </a:r>
                <a:r>
                  <a:rPr lang="en-US" sz="2000" dirty="0" err="1"/>
                  <a:t>ReLU</a:t>
                </a:r>
                <a:r>
                  <a:rPr lang="en-US" sz="2000" dirty="0"/>
                  <a:t> in between)</a:t>
                </a:r>
              </a:p>
              <a:p>
                <a:pPr marL="457200" indent="-457200">
                  <a:buFont typeface="Arial"/>
                  <a:buChar char="•"/>
                </a:pPr>
                <a:endParaRPr lang="en-US" sz="2000" dirty="0"/>
              </a:p>
              <a:p>
                <a:pPr marL="457200" indent="-457200">
                  <a:buFont typeface="Arial"/>
                  <a:buChar char="•"/>
                </a:pPr>
                <a:endParaRPr lang="en-US" sz="2000" dirty="0"/>
              </a:p>
              <a:p>
                <a:pPr marL="457200" indent="-457200">
                  <a:buFont typeface="Arial"/>
                  <a:buChar char="•"/>
                </a:pPr>
                <a:endParaRPr lang="en-US" sz="2000" dirty="0"/>
              </a:p>
              <a:p>
                <a:pPr marL="0" indent="0"/>
                <a:endParaRPr lang="en-US" sz="2000" dirty="0"/>
              </a:p>
              <a:p>
                <a:pPr marL="457200" indent="-457200">
                  <a:buFont typeface="Arial"/>
                  <a:buChar char="•"/>
                </a:pPr>
                <a:r>
                  <a:rPr lang="en-US" sz="2000" dirty="0"/>
                  <a:t>How many weights does one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000" dirty="0"/>
                  <a:t> conv layer with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2000" dirty="0"/>
                  <a:t> input and output channels have? </a:t>
                </a:r>
              </a:p>
              <a:p>
                <a:pPr marL="857250" lvl="1" indent="-457200">
                  <a:buFont typeface="Arial"/>
                  <a:buChar char="•"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49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baseline="3000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>
                  <a:solidFill>
                    <a:srgbClr val="7030A0"/>
                  </a:solidFill>
                </a:endParaRPr>
              </a:p>
              <a:p>
                <a:pPr marL="457200" indent="-457200">
                  <a:buFont typeface="Arial"/>
                  <a:buChar char="•"/>
                </a:pPr>
                <a:r>
                  <a:rPr lang="en-US" sz="2000" dirty="0"/>
                  <a:t>What about three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000" dirty="0"/>
                  <a:t> conv layers with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2000" dirty="0"/>
                  <a:t> input and output channels? </a:t>
                </a:r>
              </a:p>
              <a:p>
                <a:pPr marL="857250" lvl="1" indent="-457200">
                  <a:buFont typeface="Arial"/>
                  <a:buChar char="•"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27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baseline="3000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>
                  <a:solidFill>
                    <a:srgbClr val="7030A0"/>
                  </a:solidFill>
                </a:endParaRPr>
              </a:p>
              <a:p>
                <a:pPr marL="457200" indent="-457200">
                  <a:buFont typeface="Arial"/>
                  <a:buChar char="•"/>
                </a:pPr>
                <a:r>
                  <a:rPr lang="en-US" sz="2000" dirty="0"/>
                  <a:t>All </a:t>
                </a:r>
                <a:r>
                  <a:rPr lang="en-US" sz="2000" dirty="0" err="1"/>
                  <a:t>maxpool</a:t>
                </a:r>
                <a:r>
                  <a:rPr lang="en-US" sz="2000" dirty="0"/>
                  <a:t> layers are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000" dirty="0"/>
                  <a:t> stride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000" dirty="0"/>
                  <a:t>, followed by doubling of the number of channels (keeping cost of convolutions the same)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0200" y="929425"/>
                <a:ext cx="6499538" cy="5257800"/>
              </a:xfrm>
              <a:blipFill>
                <a:blip r:embed="rId3"/>
                <a:stretch>
                  <a:fillRect l="-977" t="-481" r="-2148" b="-79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933" y="2133600"/>
            <a:ext cx="1319396" cy="11526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F9C702-4F85-09B2-9B74-0B1BBA101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4" y="861624"/>
            <a:ext cx="5113345" cy="594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8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A35D-DEE0-9D46-B437-EDD870B81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view of VGG-19 architecture </a:t>
            </a:r>
            <a:r>
              <a:rPr lang="en-US"/>
              <a:t>(modified)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5494F-4577-334D-97A1-62644B948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D4F65-A44B-7943-BE8A-9CF7DE5D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54932"/>
            <a:ext cx="9454193" cy="59030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951031-CA5E-A047-9880-E2CA487D44F7}"/>
              </a:ext>
            </a:extLst>
          </p:cNvPr>
          <p:cNvSpPr txBox="1"/>
          <p:nvPr/>
        </p:nvSpPr>
        <p:spPr>
          <a:xfrm>
            <a:off x="10744200" y="6477000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Image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376331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 bwMode="auto">
          <a:xfrm>
            <a:off x="14495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ube 7"/>
          <p:cNvSpPr/>
          <p:nvPr/>
        </p:nvSpPr>
        <p:spPr bwMode="auto">
          <a:xfrm>
            <a:off x="4345107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>
              <a:alpha val="1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AA5F1C8-7D8A-094D-93A5-C44AE67B70E2}"/>
              </a:ext>
            </a:extLst>
          </p:cNvPr>
          <p:cNvGrpSpPr/>
          <p:nvPr/>
        </p:nvGrpSpPr>
        <p:grpSpPr>
          <a:xfrm>
            <a:off x="2249607" y="3505200"/>
            <a:ext cx="3276600" cy="1143000"/>
            <a:chOff x="2057400" y="3581400"/>
            <a:chExt cx="3276600" cy="1143000"/>
          </a:xfrm>
        </p:grpSpPr>
        <p:sp>
          <p:nvSpPr>
            <p:cNvPr id="6" name="Cube 5"/>
            <p:cNvSpPr/>
            <p:nvPr/>
          </p:nvSpPr>
          <p:spPr bwMode="auto">
            <a:xfrm>
              <a:off x="2057400" y="3581400"/>
              <a:ext cx="533400" cy="1143000"/>
            </a:xfrm>
            <a:prstGeom prst="cube">
              <a:avLst>
                <a:gd name="adj" fmla="val 50665"/>
              </a:avLst>
            </a:prstGeom>
            <a:solidFill>
              <a:schemeClr val="bg1">
                <a:alpha val="3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>
              <a:off x="2590800" y="3581400"/>
              <a:ext cx="25146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6" idx="1"/>
              <a:endCxn id="21" idx="1"/>
            </p:cNvCxnSpPr>
            <p:nvPr/>
          </p:nvCxnSpPr>
          <p:spPr bwMode="auto">
            <a:xfrm>
              <a:off x="2188976" y="3851648"/>
              <a:ext cx="2884222" cy="3275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2286000" y="4419600"/>
              <a:ext cx="26670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cxnSpLocks/>
              <a:endCxn id="21" idx="2"/>
            </p:cNvCxnSpPr>
            <p:nvPr/>
          </p:nvCxnSpPr>
          <p:spPr bwMode="auto">
            <a:xfrm flipV="1">
              <a:off x="2590800" y="4299402"/>
              <a:ext cx="2362200" cy="1201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Cube 20"/>
            <p:cNvSpPr/>
            <p:nvPr/>
          </p:nvSpPr>
          <p:spPr bwMode="auto">
            <a:xfrm>
              <a:off x="4953000" y="4038600"/>
              <a:ext cx="381000" cy="381000"/>
            </a:xfrm>
            <a:prstGeom prst="cube">
              <a:avLst>
                <a:gd name="adj" fmla="val 36904"/>
              </a:avLst>
            </a:prstGeom>
            <a:solidFill>
              <a:schemeClr val="bg1"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068507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6708" y="990601"/>
            <a:ext cx="182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feature map</a:t>
            </a:r>
          </a:p>
        </p:txBody>
      </p:sp>
      <p:cxnSp>
        <p:nvCxnSpPr>
          <p:cNvPr id="37" name="Curved Connector 36"/>
          <p:cNvCxnSpPr>
            <a:stCxn id="35" idx="2"/>
          </p:cNvCxnSpPr>
          <p:nvPr/>
        </p:nvCxnSpPr>
        <p:spPr bwMode="auto">
          <a:xfrm rot="5400000">
            <a:off x="5790936" y="1518418"/>
            <a:ext cx="905470" cy="7731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57199" y="2667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learned weights</a:t>
            </a:r>
          </a:p>
        </p:txBody>
      </p:sp>
      <p:cxnSp>
        <p:nvCxnSpPr>
          <p:cNvPr id="19" name="Curved Connector 18"/>
          <p:cNvCxnSpPr>
            <a:stCxn id="17" idx="2"/>
          </p:cNvCxnSpPr>
          <p:nvPr/>
        </p:nvCxnSpPr>
        <p:spPr bwMode="auto">
          <a:xfrm rot="16200000" flipH="1">
            <a:off x="1289565" y="3351430"/>
            <a:ext cx="773668" cy="10668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4FF6BFA-BE04-5F4C-9389-3113B6EBED44}"/>
              </a:ext>
            </a:extLst>
          </p:cNvPr>
          <p:cNvSpPr txBox="1">
            <a:spLocks/>
          </p:cNvSpPr>
          <p:nvPr/>
        </p:nvSpPr>
        <p:spPr bwMode="auto">
          <a:xfrm>
            <a:off x="6248401" y="2971800"/>
            <a:ext cx="5638799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Let’s limit the </a:t>
            </a:r>
            <a:r>
              <a:rPr lang="en-US" sz="2400" b="0" i="1" kern="0" dirty="0"/>
              <a:t>receptive fields </a:t>
            </a:r>
            <a:r>
              <a:rPr lang="en-US" sz="2400" b="0" kern="0" dirty="0"/>
              <a:t>of units, tile them over the input image, and share their weights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kern="0" dirty="0"/>
              <a:t>This is equivalent to sliding the learned filter over the image, computing dot products at every location</a:t>
            </a:r>
          </a:p>
        </p:txBody>
      </p:sp>
    </p:spTree>
    <p:extLst>
      <p:ext uri="{BB962C8B-B14F-4D97-AF65-F5344CB8AC3E}">
        <p14:creationId xmlns:p14="http://schemas.microsoft.com/office/powerpoint/2010/main" val="391973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44D1C37-7966-A74A-8E0B-2AB41BAF2A6F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4"/>
              </a:rPr>
              <a:t>D. </a:t>
            </a:r>
            <a:r>
              <a:rPr lang="en-US" sz="1200" b="0" dirty="0" err="1">
                <a:hlinkClick r:id="rId4"/>
              </a:rPr>
              <a:t>Fouhey</a:t>
            </a:r>
            <a:r>
              <a:rPr lang="en-US" sz="1200" b="0" dirty="0">
                <a:hlinkClick r:id="rId4"/>
              </a:rPr>
              <a:t> and J. Johnson</a:t>
            </a:r>
            <a:endParaRPr lang="en-US" sz="1200" b="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790BBD-7700-6141-938A-4A2BCC9B9257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2B30DB9-851A-AD48-8EEF-18FE1623B67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CFC401-0831-4109-F237-61AD89611C7B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CFC401-0831-4109-F237-61AD89611C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823C413-6DD6-5CC5-CAF3-FE487BAB924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823C413-6DD6-5CC5-CAF3-FE487BAB92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E350D83-B6A5-0099-925C-21095B33488C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E350D83-B6A5-0099-925C-21095B3348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FDDCEE2-64C3-3ACD-8B2F-5B8FB1D5DBFA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FDDCEE2-64C3-3ACD-8B2F-5B8FB1D5DB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99C1F41-9A33-38C0-DA0D-541BB2F1BBF2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99C1F41-9A33-38C0-DA0D-541BB2F1B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139BCB6-E000-09A9-1375-9253E9C701FC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139BCB6-E000-09A9-1375-9253E9C70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38CE031-9F2B-FCA9-A383-6F1E45A4BE29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38CE031-9F2B-FCA9-A383-6F1E45A4B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BC076CB-3694-A0BE-C047-0F55D1D851DB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BC076CB-3694-A0BE-C047-0F55D1D85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29A695-D394-3E23-C1E2-5F7700087CF0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29A695-D394-3E23-C1E2-5F7700087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F6520C4-E970-F7A8-F4D3-08695059E29F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F6520C4-E970-F7A8-F4D3-08695059E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B4EE8C1-387F-78AE-3226-1C37C17C0B8A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B4EE8C1-387F-78AE-3226-1C37C17C0B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E2300F7-7478-7EB5-C9AA-1EC09F728C52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E2300F7-7478-7EB5-C9AA-1EC09F728C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5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C53938B-6299-786F-FBE1-868050B4A557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C53938B-6299-786F-FBE1-868050B4A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5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8A2AC2D-A932-F08B-4727-E3395C3232EC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8A2AC2D-A932-F08B-4727-E3395C323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5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226C05B2-3D2D-A121-F38D-09490F30AAD2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226C05B2-3D2D-A121-F38D-09490F30A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6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CC10962-584C-4C4C-3632-2886CE74A46F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CC10962-584C-4C4C-3632-2886CE74A4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A5DA6EE-9070-E691-3190-2421C201D24A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A5DA6EE-9070-E691-3190-2421C201D2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6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921FC1-1A19-E688-DD23-F4AC933112F7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921FC1-1A19-E688-DD23-F4AC933112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6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5992680-58B5-A8E0-B724-DC5C34EE0464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5992680-58B5-A8E0-B724-DC5C34EE0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6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A0AEDE8-FF01-2AD5-212B-7F7502ECE1C2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A0AEDE8-FF01-2AD5-212B-7F7502ECE1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6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9945B45-3EDB-F865-20F6-3C37B6BC541E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9945B45-3EDB-F865-20F6-3C37B6BC54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6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DB1343B-229C-5221-7A05-43768E1C9B3F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DB1343B-229C-5221-7A05-43768E1C9B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6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82BB094-AFDC-5CF2-4389-9C323B0D47E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82BB094-AFDC-5CF2-4389-9C323B0D47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6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A61AD0C5-CE25-3F77-C7D4-E72AA5A4E749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A61AD0C5-CE25-3F77-C7D4-E72AA5A4E7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6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1C443C98-6834-0416-212A-7DC9AE4DC4F2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1C443C98-6834-0416-212A-7DC9AE4DC4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7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85061AA6-AF46-C433-70F4-D805B968734B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85061AA6-AF46-C433-70F4-D805B96873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7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ABC46A4-066F-1BBC-CC46-DCE1A284B7E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ABC46A4-066F-1BBC-CC46-DCE1A284B7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7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0F671ED-8C1C-BA4F-BB59-51A701E05D48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0F671ED-8C1C-BA4F-BB59-51A701E05D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7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2BF3547-5BBC-6DA7-0526-6B1B48D387FC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2BF3547-5BBC-6DA7-0526-6B1B48D387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7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CAD0F549-2B64-DB45-A87A-6E48A82E4204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CAD0F549-2B64-DB45-A87A-6E48A82E4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7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C4FDFDC6-6229-3FC2-0479-4C3C76017850}"/>
              </a:ext>
            </a:extLst>
          </p:cNvPr>
          <p:cNvGrpSpPr/>
          <p:nvPr/>
        </p:nvGrpSpPr>
        <p:grpSpPr>
          <a:xfrm>
            <a:off x="1447800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16AE437-75F0-BFE0-806C-01351546C814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FC71DFF-8534-88EC-F0A2-B118996BE851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AF931EA-CC45-41E3-F272-846CC3E615AF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7B5E68F-B517-2683-74D6-0537128DA847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FC9BF21-FCDB-5107-BC0D-30ED7F2EC38F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02BF66E-E841-4DAE-F8F2-D12733E97E1F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93B1CFB-EE26-AB1E-3941-90A0A68E2B77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4F58FBC4-F5C5-B35D-6A27-562C04F20C6B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E4F80D7-E560-CB22-F8C9-C5324E8EB378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F9AC172-6013-2B52-78B7-B65D93C5123D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5766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52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53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54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55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</m:oMath>
                  </m:oMathPara>
                </a14:m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447800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461960" y="5638800"/>
                <a:ext cx="7268080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+ … 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="0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960" y="5638800"/>
                <a:ext cx="7268080" cy="453137"/>
              </a:xfrm>
              <a:prstGeom prst="rect">
                <a:avLst/>
              </a:prstGeom>
              <a:blipFill>
                <a:blip r:embed="rId36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44D1C37-7966-A74A-8E0B-2AB41BAF2A6F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/>
              <a:t>Adapted from </a:t>
            </a:r>
            <a:r>
              <a:rPr lang="en-US" sz="1200" b="0" dirty="0">
                <a:hlinkClick r:id="rId37"/>
              </a:rPr>
              <a:t>D. </a:t>
            </a:r>
            <a:r>
              <a:rPr lang="en-US" sz="1200" b="0" dirty="0" err="1">
                <a:hlinkClick r:id="rId37"/>
              </a:rPr>
              <a:t>Fouhey</a:t>
            </a:r>
            <a:r>
              <a:rPr lang="en-US" sz="1200" b="0" dirty="0">
                <a:hlinkClick r:id="rId37"/>
              </a:rPr>
              <a:t> and J. Johnson</a:t>
            </a:r>
            <a:endParaRPr lang="en-US" sz="1200" b="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790BBD-7700-6141-938A-4A2BCC9B9257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1200" b="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="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2B30DB9-851A-AD48-8EEF-18FE1623B67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="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08958185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101874</TotalTime>
  <Words>2649</Words>
  <Application>Microsoft Office PowerPoint</Application>
  <PresentationFormat>Widescreen</PresentationFormat>
  <Paragraphs>787</Paragraphs>
  <Slides>61</Slides>
  <Notes>12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Adobe Caslon Pro</vt:lpstr>
      <vt:lpstr>Arial</vt:lpstr>
      <vt:lpstr>Calibri</vt:lpstr>
      <vt:lpstr>Cambria Math</vt:lpstr>
      <vt:lpstr>Times New Roman</vt:lpstr>
      <vt:lpstr>Blank Presentation</vt:lpstr>
      <vt:lpstr>PowerPoint Presentation</vt:lpstr>
      <vt:lpstr>Outline</vt:lpstr>
      <vt:lpstr>Let’s design a neural network for images</vt:lpstr>
      <vt:lpstr>Let’s design a neural network for images</vt:lpstr>
      <vt:lpstr>Convolutional architecture</vt:lpstr>
      <vt:lpstr>Convolutional architecture</vt:lpstr>
      <vt:lpstr>Convolutional architecture</vt:lpstr>
      <vt:lpstr>Convolution example</vt:lpstr>
      <vt:lpstr>Convolution example</vt:lpstr>
      <vt:lpstr>Convolution example</vt:lpstr>
      <vt:lpstr>Convolution example</vt:lpstr>
      <vt:lpstr>Convolution example</vt:lpstr>
      <vt:lpstr>Convolution example</vt:lpstr>
      <vt:lpstr>Convolution example</vt:lpstr>
      <vt:lpstr>Convolution example</vt:lpstr>
      <vt:lpstr>Convolution example</vt:lpstr>
      <vt:lpstr>Convolutional architecture</vt:lpstr>
      <vt:lpstr>Convolutional architecture</vt:lpstr>
      <vt:lpstr>Convolutional architecture</vt:lpstr>
      <vt:lpstr>Convolutional architecture</vt:lpstr>
      <vt:lpstr>Convolutional architecture</vt:lpstr>
      <vt:lpstr>Convolutional architecture</vt:lpstr>
      <vt:lpstr>Convolutional architecture</vt:lpstr>
      <vt:lpstr>Convolution and traditional feature extraction</vt:lpstr>
      <vt:lpstr>Convolutional architecture</vt:lpstr>
      <vt:lpstr>Recall: Activation functions</vt:lpstr>
      <vt:lpstr>Three-dimensional convolutions</vt:lpstr>
      <vt:lpstr>Three-dimensional convolutions</vt:lpstr>
      <vt:lpstr>Convolutional layer example</vt:lpstr>
      <vt:lpstr>Convolutional layer example</vt:lpstr>
      <vt:lpstr>Convolutional layer: Computational cost</vt:lpstr>
      <vt:lpstr>Outline</vt:lpstr>
      <vt:lpstr>1x1 convolutional layer</vt:lpstr>
      <vt:lpstr>1x1 convolutional layer</vt:lpstr>
      <vt:lpstr>Convolutional layer: Details</vt:lpstr>
      <vt:lpstr>Convolutional layer: Details</vt:lpstr>
      <vt:lpstr>Outline</vt:lpstr>
      <vt:lpstr>Max pooling layer</vt:lpstr>
      <vt:lpstr>Max pooling: Example</vt:lpstr>
      <vt:lpstr>Max pooling: Example</vt:lpstr>
      <vt:lpstr>Max pooling: Example</vt:lpstr>
      <vt:lpstr>Max pooling layer</vt:lpstr>
      <vt:lpstr>“Traditional” CNN pipeline</vt:lpstr>
      <vt:lpstr>Backstory</vt:lpstr>
      <vt:lpstr>Backstory</vt:lpstr>
      <vt:lpstr>Receptive fields</vt:lpstr>
      <vt:lpstr>Receptive fields</vt:lpstr>
      <vt:lpstr>Receptive fields</vt:lpstr>
      <vt:lpstr>Receptive fields</vt:lpstr>
      <vt:lpstr>Receptive fields</vt:lpstr>
      <vt:lpstr>Receptive fields</vt:lpstr>
      <vt:lpstr>Receptive fields</vt:lpstr>
      <vt:lpstr>PowerPoint Presentation</vt:lpstr>
      <vt:lpstr>Outline</vt:lpstr>
      <vt:lpstr>ImageNet Large Scale Visual Recognition Challenge (ILSVRC)</vt:lpstr>
      <vt:lpstr>AlexNet: ILSVRC 2012 winner</vt:lpstr>
      <vt:lpstr>AlexNet: ILSVRC 2012 winner</vt:lpstr>
      <vt:lpstr>AlexNet: ILSVRC 2012 winner</vt:lpstr>
      <vt:lpstr>AlexNet: ILSVRC 2012 winner</vt:lpstr>
      <vt:lpstr>VGGNet: ILSVRC 2014 2nd place</vt:lpstr>
      <vt:lpstr>Another view of VGG-19 architecture (modified)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Longin Jan Latecki</cp:lastModifiedBy>
  <cp:revision>1862</cp:revision>
  <cp:lastPrinted>2023-02-20T02:13:38Z</cp:lastPrinted>
  <dcterms:created xsi:type="dcterms:W3CDTF">2004-08-29T23:15:23Z</dcterms:created>
  <dcterms:modified xsi:type="dcterms:W3CDTF">2026-01-25T01:21:38Z</dcterms:modified>
</cp:coreProperties>
</file>