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5"/>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5"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1096"/>
  </p:normalViewPr>
  <p:slideViewPr>
    <p:cSldViewPr snapToGrid="0">
      <p:cViewPr>
        <p:scale>
          <a:sx n="47" d="100"/>
          <a:sy n="47" d="100"/>
        </p:scale>
        <p:origin x="848" y="392"/>
      </p:cViewPr>
      <p:guideLst/>
    </p:cSldViewPr>
  </p:slideViewPr>
  <p:notesTextViewPr>
    <p:cViewPr>
      <p:scale>
        <a:sx n="1" d="1"/>
        <a:sy n="1" d="1"/>
      </p:scale>
      <p:origin x="0" y="0"/>
    </p:cViewPr>
  </p:notesTextViewPr>
  <p:notesViewPr>
    <p:cSldViewPr snapToGrid="0">
      <p:cViewPr varScale="1">
        <p:scale>
          <a:sx n="96" d="100"/>
          <a:sy n="96" d="100"/>
        </p:scale>
        <p:origin x="3120"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 name="Shape 143"/>
          <p:cNvSpPr>
            <a:spLocks noGrp="1" noRot="1" noChangeAspect="1"/>
          </p:cNvSpPr>
          <p:nvPr>
            <p:ph type="sldImg"/>
          </p:nvPr>
        </p:nvSpPr>
        <p:spPr>
          <a:xfrm>
            <a:off x="1143000" y="685800"/>
            <a:ext cx="4572000" cy="3429000"/>
          </a:xfrm>
          <a:prstGeom prst="rect">
            <a:avLst/>
          </a:prstGeom>
        </p:spPr>
        <p:txBody>
          <a:bodyPr/>
          <a:lstStyle/>
          <a:p>
            <a:endParaRPr/>
          </a:p>
        </p:txBody>
      </p:sp>
      <p:sp>
        <p:nvSpPr>
          <p:cNvPr id="144" name="Shape 14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53" name="Shape 153"/>
          <p:cNvSpPr>
            <a:spLocks noGrp="1"/>
          </p:cNvSpPr>
          <p:nvPr>
            <p:ph type="body" sz="quarter" idx="1"/>
          </p:nvPr>
        </p:nvSpPr>
        <p:spPr>
          <a:prstGeom prst="rect">
            <a:avLst/>
          </a:prstGeom>
        </p:spPr>
        <p:txBody>
          <a:bodyPr/>
          <a:lstStyle/>
          <a:p>
            <a:pPr algn="l" defTabSz="457200" rtl="0" latinLnBrk="0">
              <a:lnSpc>
                <a:spcPct val="117999"/>
              </a:lnSpc>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noRot="1" noChangeAspect="1"/>
          </p:cNvSpPr>
          <p:nvPr>
            <p:ph type="sldImg"/>
          </p:nvPr>
        </p:nvSpPr>
        <p:spPr>
          <a:xfrm>
            <a:off x="381000" y="685800"/>
            <a:ext cx="6096000" cy="3429000"/>
          </a:xfrm>
          <a:prstGeom prst="rect">
            <a:avLst/>
          </a:prstGeom>
        </p:spPr>
        <p:txBody>
          <a:bodyPr/>
          <a:lstStyle/>
          <a:p>
            <a:endParaRPr/>
          </a:p>
        </p:txBody>
      </p:sp>
      <p:sp>
        <p:nvSpPr>
          <p:cNvPr id="243" name="Shape 24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hape 295"/>
          <p:cNvSpPr>
            <a:spLocks noGrp="1" noRot="1" noChangeAspect="1"/>
          </p:cNvSpPr>
          <p:nvPr>
            <p:ph type="sldImg"/>
          </p:nvPr>
        </p:nvSpPr>
        <p:spPr>
          <a:xfrm>
            <a:off x="381000" y="685800"/>
            <a:ext cx="6096000" cy="3429000"/>
          </a:xfrm>
          <a:prstGeom prst="rect">
            <a:avLst/>
          </a:prstGeom>
        </p:spPr>
        <p:txBody>
          <a:bodyPr/>
          <a:lstStyle/>
          <a:p>
            <a:endParaRPr/>
          </a:p>
        </p:txBody>
      </p:sp>
      <p:sp>
        <p:nvSpPr>
          <p:cNvPr id="296" name="Shape 296"/>
          <p:cNvSpPr>
            <a:spLocks noGrp="1"/>
          </p:cNvSpPr>
          <p:nvPr>
            <p:ph type="body" sz="quarter" idx="1"/>
          </p:nvPr>
        </p:nvSpPr>
        <p:spPr>
          <a:prstGeom prst="rect">
            <a:avLst/>
          </a:prstGeom>
        </p:spPr>
        <p:txBody>
          <a:bodyPr/>
          <a:lstStyle/>
          <a:p>
            <a:pPr algn="l" defTabSz="457200" rtl="0" latinLnBrk="0">
              <a:lnSpc>
                <a:spcPct val="117999"/>
              </a:lnSpc>
            </a:pPr>
            <a:r>
              <a:rPr lang="en-US" dirty="0"/>
              <a:t>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hape 311"/>
          <p:cNvSpPr>
            <a:spLocks noGrp="1" noRot="1" noChangeAspect="1"/>
          </p:cNvSpPr>
          <p:nvPr>
            <p:ph type="sldImg"/>
          </p:nvPr>
        </p:nvSpPr>
        <p:spPr>
          <a:xfrm>
            <a:off x="381000" y="685800"/>
            <a:ext cx="6096000" cy="3429000"/>
          </a:xfrm>
          <a:prstGeom prst="rect">
            <a:avLst/>
          </a:prstGeom>
        </p:spPr>
        <p:txBody>
          <a:bodyPr/>
          <a:lstStyle/>
          <a:p>
            <a:endParaRPr/>
          </a:p>
        </p:txBody>
      </p:sp>
      <p:sp>
        <p:nvSpPr>
          <p:cNvPr id="312" name="Shape 31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xfrm>
            <a:off x="381000" y="685800"/>
            <a:ext cx="6096000" cy="3429000"/>
          </a:xfrm>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Shape 329"/>
          <p:cNvSpPr>
            <a:spLocks noGrp="1" noRot="1" noChangeAspect="1"/>
          </p:cNvSpPr>
          <p:nvPr>
            <p:ph type="sldImg"/>
          </p:nvPr>
        </p:nvSpPr>
        <p:spPr>
          <a:xfrm>
            <a:off x="381000" y="685800"/>
            <a:ext cx="6096000" cy="3429000"/>
          </a:xfrm>
          <a:prstGeom prst="rect">
            <a:avLst/>
          </a:prstGeom>
        </p:spPr>
        <p:txBody>
          <a:bodyPr/>
          <a:lstStyle/>
          <a:p>
            <a:endParaRPr/>
          </a:p>
        </p:txBody>
      </p:sp>
      <p:sp>
        <p:nvSpPr>
          <p:cNvPr id="330" name="Shape 33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Shape 349"/>
          <p:cNvSpPr>
            <a:spLocks noGrp="1" noRot="1" noChangeAspect="1"/>
          </p:cNvSpPr>
          <p:nvPr>
            <p:ph type="sldImg"/>
          </p:nvPr>
        </p:nvSpPr>
        <p:spPr>
          <a:xfrm>
            <a:off x="381000" y="685800"/>
            <a:ext cx="6096000" cy="3429000"/>
          </a:xfrm>
          <a:prstGeom prst="rect">
            <a:avLst/>
          </a:prstGeom>
        </p:spPr>
        <p:txBody>
          <a:bodyPr/>
          <a:lstStyle/>
          <a:p>
            <a:endParaRPr/>
          </a:p>
        </p:txBody>
      </p:sp>
      <p:sp>
        <p:nvSpPr>
          <p:cNvPr id="350" name="Shape 35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a:spLocks noGrp="1" noRot="1" noChangeAspect="1"/>
          </p:cNvSpPr>
          <p:nvPr>
            <p:ph type="sldImg"/>
          </p:nvPr>
        </p:nvSpPr>
        <p:spPr>
          <a:xfrm>
            <a:off x="381000" y="685800"/>
            <a:ext cx="6096000" cy="3429000"/>
          </a:xfrm>
          <a:prstGeom prst="rect">
            <a:avLst/>
          </a:prstGeom>
        </p:spPr>
        <p:txBody>
          <a:bodyPr/>
          <a:lstStyle/>
          <a:p>
            <a:endParaRPr/>
          </a:p>
        </p:txBody>
      </p:sp>
      <p:sp>
        <p:nvSpPr>
          <p:cNvPr id="360" name="Shape 36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Shape 399"/>
          <p:cNvSpPr>
            <a:spLocks noGrp="1" noRot="1" noChangeAspect="1"/>
          </p:cNvSpPr>
          <p:nvPr>
            <p:ph type="sldImg"/>
          </p:nvPr>
        </p:nvSpPr>
        <p:spPr>
          <a:xfrm>
            <a:off x="381000" y="685800"/>
            <a:ext cx="6096000" cy="3429000"/>
          </a:xfrm>
          <a:prstGeom prst="rect">
            <a:avLst/>
          </a:prstGeom>
        </p:spPr>
        <p:txBody>
          <a:bodyPr/>
          <a:lstStyle/>
          <a:p>
            <a:endParaRPr/>
          </a:p>
        </p:txBody>
      </p:sp>
      <p:sp>
        <p:nvSpPr>
          <p:cNvPr id="400" name="Shape 40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noRot="1" noChangeAspect="1"/>
          </p:cNvSpPr>
          <p:nvPr>
            <p:ph type="sldImg"/>
          </p:nvPr>
        </p:nvSpPr>
        <p:spPr>
          <a:xfrm>
            <a:off x="381000" y="685800"/>
            <a:ext cx="6096000" cy="3429000"/>
          </a:xfrm>
          <a:prstGeom prst="rect">
            <a:avLst/>
          </a:prstGeom>
        </p:spPr>
        <p:txBody>
          <a:bodyPr/>
          <a:lstStyle/>
          <a:p>
            <a:endParaRPr/>
          </a:p>
        </p:txBody>
      </p:sp>
      <p:sp>
        <p:nvSpPr>
          <p:cNvPr id="170" name="Shape 17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Shape 409"/>
          <p:cNvSpPr>
            <a:spLocks noGrp="1" noRot="1" noChangeAspect="1"/>
          </p:cNvSpPr>
          <p:nvPr>
            <p:ph type="sldImg"/>
          </p:nvPr>
        </p:nvSpPr>
        <p:spPr>
          <a:xfrm>
            <a:off x="381000" y="685800"/>
            <a:ext cx="6096000" cy="3429000"/>
          </a:xfrm>
          <a:prstGeom prst="rect">
            <a:avLst/>
          </a:prstGeom>
        </p:spPr>
        <p:txBody>
          <a:bodyPr/>
          <a:lstStyle/>
          <a:p>
            <a:endParaRPr/>
          </a:p>
        </p:txBody>
      </p:sp>
      <p:sp>
        <p:nvSpPr>
          <p:cNvPr id="410" name="Shape 41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Shape 430"/>
          <p:cNvSpPr>
            <a:spLocks noGrp="1" noRot="1" noChangeAspect="1"/>
          </p:cNvSpPr>
          <p:nvPr>
            <p:ph type="sldImg"/>
          </p:nvPr>
        </p:nvSpPr>
        <p:spPr>
          <a:xfrm>
            <a:off x="381000" y="685800"/>
            <a:ext cx="6096000" cy="3429000"/>
          </a:xfrm>
          <a:prstGeom prst="rect">
            <a:avLst/>
          </a:prstGeom>
        </p:spPr>
        <p:txBody>
          <a:bodyPr/>
          <a:lstStyle/>
          <a:p>
            <a:endParaRPr/>
          </a:p>
        </p:txBody>
      </p:sp>
      <p:sp>
        <p:nvSpPr>
          <p:cNvPr id="431" name="Shape 43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Shape 447"/>
          <p:cNvSpPr>
            <a:spLocks noGrp="1" noRot="1" noChangeAspect="1"/>
          </p:cNvSpPr>
          <p:nvPr>
            <p:ph type="sldImg"/>
          </p:nvPr>
        </p:nvSpPr>
        <p:spPr>
          <a:xfrm>
            <a:off x="381000" y="685800"/>
            <a:ext cx="6096000" cy="3429000"/>
          </a:xfrm>
          <a:prstGeom prst="rect">
            <a:avLst/>
          </a:prstGeom>
        </p:spPr>
        <p:txBody>
          <a:bodyPr/>
          <a:lstStyle/>
          <a:p>
            <a:endParaRPr/>
          </a:p>
        </p:txBody>
      </p:sp>
      <p:sp>
        <p:nvSpPr>
          <p:cNvPr id="448" name="Shape 448"/>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Shape 477"/>
          <p:cNvSpPr>
            <a:spLocks noGrp="1" noRot="1" noChangeAspect="1"/>
          </p:cNvSpPr>
          <p:nvPr>
            <p:ph type="sldImg"/>
          </p:nvPr>
        </p:nvSpPr>
        <p:spPr>
          <a:xfrm>
            <a:off x="381000" y="685800"/>
            <a:ext cx="6096000" cy="3429000"/>
          </a:xfrm>
          <a:prstGeom prst="rect">
            <a:avLst/>
          </a:prstGeom>
        </p:spPr>
        <p:txBody>
          <a:bodyPr/>
          <a:lstStyle/>
          <a:p>
            <a:endParaRPr/>
          </a:p>
        </p:txBody>
      </p:sp>
      <p:sp>
        <p:nvSpPr>
          <p:cNvPr id="478" name="Shape 478"/>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Shape 486"/>
          <p:cNvSpPr>
            <a:spLocks noGrp="1" noRot="1" noChangeAspect="1"/>
          </p:cNvSpPr>
          <p:nvPr>
            <p:ph type="sldImg"/>
          </p:nvPr>
        </p:nvSpPr>
        <p:spPr>
          <a:xfrm>
            <a:off x="381000" y="685800"/>
            <a:ext cx="6096000" cy="3429000"/>
          </a:xfrm>
          <a:prstGeom prst="rect">
            <a:avLst/>
          </a:prstGeom>
        </p:spPr>
        <p:txBody>
          <a:bodyPr/>
          <a:lstStyle/>
          <a:p>
            <a:endParaRPr/>
          </a:p>
        </p:txBody>
      </p:sp>
      <p:sp>
        <p:nvSpPr>
          <p:cNvPr id="487" name="Shape 48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Shape 504"/>
          <p:cNvSpPr>
            <a:spLocks noGrp="1" noRot="1" noChangeAspect="1"/>
          </p:cNvSpPr>
          <p:nvPr>
            <p:ph type="sldImg"/>
          </p:nvPr>
        </p:nvSpPr>
        <p:spPr>
          <a:xfrm>
            <a:off x="381000" y="685800"/>
            <a:ext cx="6096000" cy="3429000"/>
          </a:xfrm>
          <a:prstGeom prst="rect">
            <a:avLst/>
          </a:prstGeom>
        </p:spPr>
        <p:txBody>
          <a:bodyPr/>
          <a:lstStyle/>
          <a:p>
            <a:endParaRPr/>
          </a:p>
        </p:txBody>
      </p:sp>
      <p:sp>
        <p:nvSpPr>
          <p:cNvPr id="505" name="Shape 505"/>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Shape 521"/>
          <p:cNvSpPr>
            <a:spLocks noGrp="1" noRot="1" noChangeAspect="1"/>
          </p:cNvSpPr>
          <p:nvPr>
            <p:ph type="sldImg"/>
          </p:nvPr>
        </p:nvSpPr>
        <p:spPr>
          <a:xfrm>
            <a:off x="381000" y="685800"/>
            <a:ext cx="6096000" cy="3429000"/>
          </a:xfrm>
          <a:prstGeom prst="rect">
            <a:avLst/>
          </a:prstGeom>
        </p:spPr>
        <p:txBody>
          <a:bodyPr/>
          <a:lstStyle/>
          <a:p>
            <a:endParaRPr/>
          </a:p>
        </p:txBody>
      </p:sp>
      <p:sp>
        <p:nvSpPr>
          <p:cNvPr id="522" name="Shape 52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Shape 530"/>
          <p:cNvSpPr>
            <a:spLocks noGrp="1" noRot="1" noChangeAspect="1"/>
          </p:cNvSpPr>
          <p:nvPr>
            <p:ph type="sldImg"/>
          </p:nvPr>
        </p:nvSpPr>
        <p:spPr>
          <a:xfrm>
            <a:off x="381000" y="685800"/>
            <a:ext cx="6096000" cy="3429000"/>
          </a:xfrm>
          <a:prstGeom prst="rect">
            <a:avLst/>
          </a:prstGeom>
        </p:spPr>
        <p:txBody>
          <a:bodyPr/>
          <a:lstStyle/>
          <a:p>
            <a:endParaRPr/>
          </a:p>
        </p:txBody>
      </p:sp>
      <p:sp>
        <p:nvSpPr>
          <p:cNvPr id="531" name="Shape 53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Shape 539"/>
          <p:cNvSpPr>
            <a:spLocks noGrp="1" noRot="1" noChangeAspect="1"/>
          </p:cNvSpPr>
          <p:nvPr>
            <p:ph type="sldImg"/>
          </p:nvPr>
        </p:nvSpPr>
        <p:spPr>
          <a:xfrm>
            <a:off x="381000" y="685800"/>
            <a:ext cx="6096000" cy="3429000"/>
          </a:xfrm>
          <a:prstGeom prst="rect">
            <a:avLst/>
          </a:prstGeom>
        </p:spPr>
        <p:txBody>
          <a:bodyPr/>
          <a:lstStyle/>
          <a:p>
            <a:endParaRPr/>
          </a:p>
        </p:txBody>
      </p:sp>
      <p:sp>
        <p:nvSpPr>
          <p:cNvPr id="540" name="Shape 54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218839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Shape 548"/>
          <p:cNvSpPr>
            <a:spLocks noGrp="1" noRot="1" noChangeAspect="1"/>
          </p:cNvSpPr>
          <p:nvPr>
            <p:ph type="sldImg"/>
          </p:nvPr>
        </p:nvSpPr>
        <p:spPr>
          <a:xfrm>
            <a:off x="381000" y="685800"/>
            <a:ext cx="6096000" cy="3429000"/>
          </a:xfrm>
          <a:prstGeom prst="rect">
            <a:avLst/>
          </a:prstGeom>
        </p:spPr>
        <p:txBody>
          <a:bodyPr/>
          <a:lstStyle/>
          <a:p>
            <a:endParaRPr/>
          </a:p>
        </p:txBody>
      </p:sp>
      <p:sp>
        <p:nvSpPr>
          <p:cNvPr id="549" name="Shape 54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Shape 562"/>
          <p:cNvSpPr>
            <a:spLocks noGrp="1" noRot="1" noChangeAspect="1"/>
          </p:cNvSpPr>
          <p:nvPr>
            <p:ph type="sldImg"/>
          </p:nvPr>
        </p:nvSpPr>
        <p:spPr>
          <a:xfrm>
            <a:off x="381000" y="685800"/>
            <a:ext cx="6096000" cy="3429000"/>
          </a:xfrm>
          <a:prstGeom prst="rect">
            <a:avLst/>
          </a:prstGeom>
        </p:spPr>
        <p:txBody>
          <a:bodyPr/>
          <a:lstStyle/>
          <a:p>
            <a:endParaRPr/>
          </a:p>
        </p:txBody>
      </p:sp>
      <p:sp>
        <p:nvSpPr>
          <p:cNvPr id="563" name="Shape 56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 name="Shape 582"/>
          <p:cNvSpPr>
            <a:spLocks noGrp="1" noRot="1" noChangeAspect="1"/>
          </p:cNvSpPr>
          <p:nvPr>
            <p:ph type="sldImg"/>
          </p:nvPr>
        </p:nvSpPr>
        <p:spPr>
          <a:xfrm>
            <a:off x="381000" y="685800"/>
            <a:ext cx="6096000" cy="3429000"/>
          </a:xfrm>
          <a:prstGeom prst="rect">
            <a:avLst/>
          </a:prstGeom>
        </p:spPr>
        <p:txBody>
          <a:bodyPr/>
          <a:lstStyle/>
          <a:p>
            <a:endParaRPr/>
          </a:p>
        </p:txBody>
      </p:sp>
      <p:sp>
        <p:nvSpPr>
          <p:cNvPr id="583" name="Shape 583"/>
          <p:cNvSpPr>
            <a:spLocks noGrp="1"/>
          </p:cNvSpPr>
          <p:nvPr>
            <p:ph type="body" sz="quarter" idx="1"/>
          </p:nvPr>
        </p:nvSpPr>
        <p:spPr>
          <a:prstGeom prst="rect">
            <a:avLst/>
          </a:prstGeom>
        </p:spPr>
        <p:txBody>
          <a:bodyPr/>
          <a:lstStyle/>
          <a:p>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Shape 591"/>
          <p:cNvSpPr>
            <a:spLocks noGrp="1" noRot="1" noChangeAspect="1"/>
          </p:cNvSpPr>
          <p:nvPr>
            <p:ph type="sldImg"/>
          </p:nvPr>
        </p:nvSpPr>
        <p:spPr>
          <a:xfrm>
            <a:off x="381000" y="685800"/>
            <a:ext cx="6096000" cy="3429000"/>
          </a:xfrm>
          <a:prstGeom prst="rect">
            <a:avLst/>
          </a:prstGeom>
        </p:spPr>
        <p:txBody>
          <a:bodyPr/>
          <a:lstStyle/>
          <a:p>
            <a:endParaRPr/>
          </a:p>
        </p:txBody>
      </p:sp>
      <p:sp>
        <p:nvSpPr>
          <p:cNvPr id="592" name="Shape 59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Shape 600"/>
          <p:cNvSpPr>
            <a:spLocks noGrp="1" noRot="1" noChangeAspect="1"/>
          </p:cNvSpPr>
          <p:nvPr>
            <p:ph type="sldImg"/>
          </p:nvPr>
        </p:nvSpPr>
        <p:spPr>
          <a:xfrm>
            <a:off x="381000" y="685800"/>
            <a:ext cx="6096000" cy="3429000"/>
          </a:xfrm>
          <a:prstGeom prst="rect">
            <a:avLst/>
          </a:prstGeom>
        </p:spPr>
        <p:txBody>
          <a:bodyPr/>
          <a:lstStyle/>
          <a:p>
            <a:endParaRPr/>
          </a:p>
        </p:txBody>
      </p:sp>
      <p:sp>
        <p:nvSpPr>
          <p:cNvPr id="601" name="Shape 60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Shape 609"/>
          <p:cNvSpPr>
            <a:spLocks noGrp="1" noRot="1" noChangeAspect="1"/>
          </p:cNvSpPr>
          <p:nvPr>
            <p:ph type="sldImg"/>
          </p:nvPr>
        </p:nvSpPr>
        <p:spPr>
          <a:xfrm>
            <a:off x="381000" y="685800"/>
            <a:ext cx="6096000" cy="3429000"/>
          </a:xfrm>
          <a:prstGeom prst="rect">
            <a:avLst/>
          </a:prstGeom>
        </p:spPr>
        <p:txBody>
          <a:bodyPr/>
          <a:lstStyle/>
          <a:p>
            <a:endParaRPr/>
          </a:p>
        </p:txBody>
      </p:sp>
      <p:sp>
        <p:nvSpPr>
          <p:cNvPr id="610" name="Shape 61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Shape 618"/>
          <p:cNvSpPr>
            <a:spLocks noGrp="1" noRot="1" noChangeAspect="1"/>
          </p:cNvSpPr>
          <p:nvPr>
            <p:ph type="sldImg"/>
          </p:nvPr>
        </p:nvSpPr>
        <p:spPr>
          <a:xfrm>
            <a:off x="381000" y="685800"/>
            <a:ext cx="6096000" cy="3429000"/>
          </a:xfrm>
          <a:prstGeom prst="rect">
            <a:avLst/>
          </a:prstGeom>
        </p:spPr>
        <p:txBody>
          <a:bodyPr/>
          <a:lstStyle/>
          <a:p>
            <a:endParaRPr/>
          </a:p>
        </p:txBody>
      </p:sp>
      <p:sp>
        <p:nvSpPr>
          <p:cNvPr id="619" name="Shape 61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Shape 807"/>
          <p:cNvSpPr>
            <a:spLocks noGrp="1" noRot="1" noChangeAspect="1"/>
          </p:cNvSpPr>
          <p:nvPr>
            <p:ph type="sldImg"/>
          </p:nvPr>
        </p:nvSpPr>
        <p:spPr>
          <a:xfrm>
            <a:off x="381000" y="685800"/>
            <a:ext cx="6096000" cy="3429000"/>
          </a:xfrm>
          <a:prstGeom prst="rect">
            <a:avLst/>
          </a:prstGeom>
        </p:spPr>
        <p:txBody>
          <a:bodyPr/>
          <a:lstStyle/>
          <a:p>
            <a:endParaRPr/>
          </a:p>
        </p:txBody>
      </p:sp>
      <p:sp>
        <p:nvSpPr>
          <p:cNvPr id="808" name="Shape 808"/>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 name="Shape 816"/>
          <p:cNvSpPr>
            <a:spLocks noGrp="1" noRot="1" noChangeAspect="1"/>
          </p:cNvSpPr>
          <p:nvPr>
            <p:ph type="sldImg"/>
          </p:nvPr>
        </p:nvSpPr>
        <p:spPr>
          <a:xfrm>
            <a:off x="381000" y="685800"/>
            <a:ext cx="6096000" cy="3429000"/>
          </a:xfrm>
          <a:prstGeom prst="rect">
            <a:avLst/>
          </a:prstGeom>
        </p:spPr>
        <p:txBody>
          <a:bodyPr/>
          <a:lstStyle/>
          <a:p>
            <a:endParaRPr/>
          </a:p>
        </p:txBody>
      </p:sp>
      <p:sp>
        <p:nvSpPr>
          <p:cNvPr id="817" name="Shape 817"/>
          <p:cNvSpPr>
            <a:spLocks noGrp="1"/>
          </p:cNvSpPr>
          <p:nvPr>
            <p:ph type="body" sz="quarter" idx="1"/>
          </p:nvPr>
        </p:nvSpPr>
        <p:spPr>
          <a:prstGeom prst="rect">
            <a:avLst/>
          </a:prstGeom>
        </p:spPr>
        <p:txBody>
          <a:bodyPr/>
          <a:lstStyle/>
          <a:p>
            <a:pPr algn="l" defTabSz="457200" rtl="0" latinLnBrk="0">
              <a:lnSpc>
                <a:spcPct val="117999"/>
              </a:lnSpc>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xfrm>
            <a:off x="685800" y="914401"/>
            <a:ext cx="5029200" cy="4114800"/>
          </a:xfrm>
          <a:prstGeom prst="rect">
            <a:avLst/>
          </a:prstGeom>
        </p:spPr>
        <p:txBody>
          <a:bodyPr/>
          <a:lstStyle/>
          <a:p>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noRot="1" noChangeAspect="1"/>
          </p:cNvSpPr>
          <p:nvPr>
            <p:ph type="sldImg"/>
          </p:nvPr>
        </p:nvSpPr>
        <p:spPr>
          <a:xfrm>
            <a:off x="381000" y="685800"/>
            <a:ext cx="6096000" cy="3429000"/>
          </a:xfrm>
          <a:prstGeom prst="rect">
            <a:avLst/>
          </a:prstGeom>
        </p:spPr>
        <p:txBody>
          <a:bodyPr/>
          <a:lstStyle/>
          <a:p>
            <a:endParaRPr/>
          </a:p>
        </p:txBody>
      </p:sp>
      <p:sp>
        <p:nvSpPr>
          <p:cNvPr id="195" name="Shape 195"/>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381000" y="685800"/>
            <a:ext cx="6096000" cy="3429000"/>
          </a:xfrm>
          <a:prstGeom prst="rect">
            <a:avLst/>
          </a:prstGeom>
        </p:spPr>
        <p:txBody>
          <a:bodyPr/>
          <a:lstStyle/>
          <a:p>
            <a:pPr defTabSz="457200" rtl="0" latinLnBrk="0">
              <a:lnSpc>
                <a:spcPct val="117999"/>
              </a:lnSpc>
            </a:pPr>
            <a:endParaRPr/>
          </a:p>
        </p:txBody>
      </p:sp>
      <p:sp>
        <p:nvSpPr>
          <p:cNvPr id="2" name="Notes Placeholder 1">
            <a:extLst>
              <a:ext uri="{FF2B5EF4-FFF2-40B4-BE49-F238E27FC236}">
                <a16:creationId xmlns:a16="http://schemas.microsoft.com/office/drawing/2014/main" id="{73FE3681-C5CF-E6ED-B633-C13CC63E87EE}"/>
              </a:ext>
            </a:extLst>
          </p:cNvPr>
          <p:cNvSpPr>
            <a:spLocks noGrp="1"/>
          </p:cNvSpPr>
          <p:nvPr>
            <p:ph type="body" idx="1"/>
          </p:nvPr>
        </p:nvSpPr>
        <p:spPr/>
        <p:txBody>
          <a:bodyPr/>
          <a:lstStyle/>
          <a:p>
            <a:pPr algn="l" defTabSz="457200" rtl="0" latinLnBrk="0">
              <a:lnSpc>
                <a:spcPct val="117999"/>
              </a:lnSpc>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87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xfrm>
            <a:off x="381000" y="685800"/>
            <a:ext cx="6096000" cy="3429000"/>
          </a:xfrm>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xfrm>
            <a:off x="381000" y="685800"/>
            <a:ext cx="6096000" cy="3429000"/>
          </a:xfrm>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93" name="Body Level One…"/>
          <p:cNvSpPr txBox="1">
            <a:spLocks noGrp="1"/>
          </p:cNvSpPr>
          <p:nvPr>
            <p:ph type="body" idx="1"/>
          </p:nvPr>
        </p:nvSpPr>
        <p:spPr>
          <a:xfrm>
            <a:off x="1689100" y="1778000"/>
            <a:ext cx="21005800" cy="10160000"/>
          </a:xfrm>
          <a:prstGeom prst="rect">
            <a:avLst/>
          </a:prstGeom>
        </p:spPr>
        <p:txBody>
          <a:bodyPr/>
          <a:lstStyle>
            <a:lvl1pPr>
              <a:buClrTx/>
              <a:buFontTx/>
            </a:lvl1pPr>
            <a:lvl2pPr>
              <a:buClrTx/>
              <a:buFontTx/>
            </a:lvl2pPr>
            <a:lvl3pPr>
              <a:buClrTx/>
              <a:buFontTx/>
            </a:lvl3pPr>
            <a:lvl4pPr>
              <a:buClrTx/>
              <a:buFontTx/>
            </a:lvl4pPr>
            <a:lvl5pPr>
              <a:buClrTx/>
              <a:buFontTx/>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01" name="Close-up of an orange flower surrounded by large tropical leaves"/>
          <p:cNvSpPr>
            <a:spLocks noGrp="1"/>
          </p:cNvSpPr>
          <p:nvPr>
            <p:ph type="pic" sz="quarter" idx="21"/>
          </p:nvPr>
        </p:nvSpPr>
        <p:spPr>
          <a:xfrm>
            <a:off x="15292127" y="6870700"/>
            <a:ext cx="8341246" cy="5549900"/>
          </a:xfrm>
          <a:prstGeom prst="rect">
            <a:avLst/>
          </a:prstGeom>
        </p:spPr>
        <p:txBody>
          <a:bodyPr lIns="91439" tIns="45719" rIns="91439" bIns="45719" anchor="t">
            <a:noAutofit/>
          </a:bodyPr>
          <a:lstStyle/>
          <a:p>
            <a:endParaRPr/>
          </a:p>
        </p:txBody>
      </p:sp>
      <p:sp>
        <p:nvSpPr>
          <p:cNvPr id="102" name="Close-up of a red-eyed tree frog perched on a leaf"/>
          <p:cNvSpPr>
            <a:spLocks noGrp="1"/>
          </p:cNvSpPr>
          <p:nvPr>
            <p:ph type="pic" sz="quarter" idx="22"/>
          </p:nvPr>
        </p:nvSpPr>
        <p:spPr>
          <a:xfrm>
            <a:off x="14859000" y="952500"/>
            <a:ext cx="8324850" cy="5549900"/>
          </a:xfrm>
          <a:prstGeom prst="rect">
            <a:avLst/>
          </a:prstGeom>
        </p:spPr>
        <p:txBody>
          <a:bodyPr lIns="91439" tIns="45719" rIns="91439" bIns="45719" anchor="t">
            <a:noAutofit/>
          </a:bodyPr>
          <a:lstStyle/>
          <a:p>
            <a:endParaRPr/>
          </a:p>
        </p:txBody>
      </p:sp>
      <p:sp>
        <p:nvSpPr>
          <p:cNvPr id="103" name="River flowing through a tropical forest"/>
          <p:cNvSpPr>
            <a:spLocks noGrp="1"/>
          </p:cNvSpPr>
          <p:nvPr>
            <p:ph type="pic" idx="23"/>
          </p:nvPr>
        </p:nvSpPr>
        <p:spPr>
          <a:xfrm>
            <a:off x="651237" y="952500"/>
            <a:ext cx="15283726" cy="11468100"/>
          </a:xfrm>
          <a:prstGeom prst="rect">
            <a:avLst/>
          </a:prstGeom>
        </p:spPr>
        <p:txBody>
          <a:bodyPr lIns="91439" tIns="45719" rIns="91439" bIns="45719" anchor="t">
            <a:noAutofit/>
          </a:bodyPr>
          <a:lstStyle/>
          <a:p>
            <a:endParaRPr/>
          </a:p>
        </p:txBody>
      </p:sp>
      <p:sp>
        <p:nvSpPr>
          <p:cNvPr id="1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1"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FontTx/>
              <a:buNone/>
              <a:defRPr sz="3200" i="1"/>
            </a:lvl1pPr>
          </a:lstStyle>
          <a:p>
            <a:r>
              <a:t>–Johnny Appleseed</a:t>
            </a:r>
          </a:p>
        </p:txBody>
      </p:sp>
      <p:sp>
        <p:nvSpPr>
          <p:cNvPr id="112"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FontTx/>
              <a:buNone/>
              <a:defRPr sz="4800">
                <a:latin typeface="+mn-lt"/>
                <a:ea typeface="+mn-ea"/>
                <a:cs typeface="+mn-cs"/>
                <a:sym typeface="Helvetica Neue Medium"/>
              </a:defRPr>
            </a:lvl1pPr>
          </a:lstStyle>
          <a:p>
            <a:r>
              <a:t>“Type a quote here.” </a:t>
            </a:r>
          </a:p>
        </p:txBody>
      </p:sp>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20" name="river flowing through a tropical forest"/>
          <p:cNvSpPr>
            <a:spLocks noGrp="1"/>
          </p:cNvSpPr>
          <p:nvPr>
            <p:ph type="pic" idx="21"/>
          </p:nvPr>
        </p:nvSpPr>
        <p:spPr>
          <a:xfrm>
            <a:off x="0" y="-2290234"/>
            <a:ext cx="24384000" cy="18296468"/>
          </a:xfrm>
          <a:prstGeom prst="rect">
            <a:avLst/>
          </a:prstGeom>
        </p:spPr>
        <p:txBody>
          <a:bodyPr lIns="91439" tIns="45719" rIns="91439" bIns="45719" anchor="t">
            <a:noAutofit/>
          </a:bodyPr>
          <a:lstStyle/>
          <a:p>
            <a:endParaRP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135" name="Title Text"/>
          <p:cNvSpPr txBox="1">
            <a:spLocks noGrp="1"/>
          </p:cNvSpPr>
          <p:nvPr>
            <p:ph type="title"/>
          </p:nvPr>
        </p:nvSpPr>
        <p:spPr>
          <a:xfrm>
            <a:off x="1676400" y="730250"/>
            <a:ext cx="21031200" cy="2651126"/>
          </a:xfrm>
          <a:prstGeom prst="rect">
            <a:avLst/>
          </a:prstGeom>
        </p:spPr>
        <p:txBody>
          <a:bodyPr lIns="91439" tIns="91439" rIns="91439" bIns="91439"/>
          <a:lstStyle>
            <a:lvl1pPr algn="l" defTabSz="1828800">
              <a:lnSpc>
                <a:spcPct val="90000"/>
              </a:lnSpc>
              <a:defRPr sz="8800">
                <a:solidFill>
                  <a:srgbClr val="000000"/>
                </a:solidFill>
                <a:latin typeface="Calibri Light"/>
                <a:ea typeface="Calibri Light"/>
                <a:cs typeface="Calibri Light"/>
                <a:sym typeface="Calibri Light"/>
              </a:defRPr>
            </a:lvl1pPr>
          </a:lstStyle>
          <a:p>
            <a:r>
              <a:t>Title Text</a:t>
            </a:r>
          </a:p>
        </p:txBody>
      </p:sp>
      <p:sp>
        <p:nvSpPr>
          <p:cNvPr id="136" name="Body Level One…"/>
          <p:cNvSpPr txBox="1">
            <a:spLocks noGrp="1"/>
          </p:cNvSpPr>
          <p:nvPr>
            <p:ph type="body" idx="1"/>
          </p:nvPr>
        </p:nvSpPr>
        <p:spPr>
          <a:xfrm>
            <a:off x="1676400" y="3651250"/>
            <a:ext cx="21031200" cy="8702676"/>
          </a:xfrm>
          <a:prstGeom prst="rect">
            <a:avLst/>
          </a:prstGeom>
        </p:spPr>
        <p:txBody>
          <a:bodyPr lIns="91439" tIns="91439" rIns="91439" bIns="91439" anchor="t"/>
          <a:lstStyle>
            <a:lvl1pPr marL="457200" indent="-457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1pPr>
            <a:lvl2pPr marL="990600" indent="-5334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2pPr>
            <a:lvl3pPr marL="1554479" indent="-640079"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3pPr>
            <a:lvl4pPr marL="2082800" indent="-711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4pPr>
            <a:lvl5pPr marL="2540000" indent="-711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37" name="Slide Number"/>
          <p:cNvSpPr txBox="1">
            <a:spLocks noGrp="1"/>
          </p:cNvSpPr>
          <p:nvPr>
            <p:ph type="sldNum" sz="quarter" idx="2"/>
          </p:nvPr>
        </p:nvSpPr>
        <p:spPr>
          <a:xfrm>
            <a:off x="22203052" y="12835870"/>
            <a:ext cx="504548" cy="483910"/>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River flowing through a tropical forest"/>
          <p:cNvSpPr>
            <a:spLocks noGrp="1"/>
          </p:cNvSpPr>
          <p:nvPr>
            <p:ph type="pic" idx="21"/>
          </p:nvPr>
        </p:nvSpPr>
        <p:spPr>
          <a:xfrm>
            <a:off x="3125968" y="-1762099"/>
            <a:ext cx="18135601" cy="13607998"/>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635000" y="9512300"/>
            <a:ext cx="23114000" cy="2006600"/>
          </a:xfrm>
          <a:prstGeom prst="rect">
            <a:avLst/>
          </a:prstGeom>
        </p:spPr>
        <p:txBody>
          <a:bodyPr/>
          <a:lstStyle/>
          <a:p>
            <a:r>
              <a:t>Title Text</a:t>
            </a:r>
          </a:p>
        </p:txBody>
      </p:sp>
      <p:sp>
        <p:nvSpPr>
          <p:cNvPr id="22" name="Body Level One…"/>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Close-up of an orange flower surrounded by large tropical leaves"/>
          <p:cNvSpPr>
            <a:spLocks noGrp="1"/>
          </p:cNvSpPr>
          <p:nvPr>
            <p:ph type="pic" idx="21"/>
          </p:nvPr>
        </p:nvSpPr>
        <p:spPr>
          <a:xfrm>
            <a:off x="5803900" y="952500"/>
            <a:ext cx="17236029" cy="114681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buFontTx/>
            </a:lvl1pPr>
            <a:lvl2pPr>
              <a:buClrTx/>
              <a:buFontTx/>
            </a:lvl2pPr>
            <a:lvl3pPr>
              <a:buClrTx/>
              <a:buFontTx/>
            </a:lvl3pPr>
            <a:lvl4pPr>
              <a:buClrTx/>
              <a:buFontTx/>
            </a:lvl4pPr>
            <a:lvl5pPr>
              <a:buClrTx/>
              <a:buFontTx/>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Close-up of a red-eyed tree frog perched on a leaf"/>
          <p:cNvSpPr>
            <a:spLocks noGrp="1"/>
          </p:cNvSpPr>
          <p:nvPr>
            <p:ph type="pic" sz="half" idx="21"/>
          </p:nvPr>
        </p:nvSpPr>
        <p:spPr>
          <a:xfrm>
            <a:off x="87503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Bullets &amp; Live Video Small">
    <p:spTree>
      <p:nvGrpSpPr>
        <p:cNvPr id="1" name=""/>
        <p:cNvGrpSpPr/>
        <p:nvPr/>
      </p:nvGrpSpPr>
      <p:grpSpPr>
        <a:xfrm>
          <a:off x="0" y="0"/>
          <a:ext cx="0" cy="0"/>
          <a:chOff x="0" y="0"/>
          <a:chExt cx="0" cy="0"/>
        </a:xfrm>
      </p:grpSpPr>
      <p:sp>
        <p:nvSpPr>
          <p:cNvPr id="75" name="Title Text"/>
          <p:cNvSpPr txBox="1">
            <a:spLocks noGrp="1"/>
          </p:cNvSpPr>
          <p:nvPr>
            <p:ph type="title"/>
          </p:nvPr>
        </p:nvSpPr>
        <p:spPr>
          <a:prstGeom prst="rect">
            <a:avLst/>
          </a:prstGeom>
        </p:spPr>
        <p:txBody>
          <a:bodyPr/>
          <a:lstStyle/>
          <a:p>
            <a:r>
              <a:t>Title Text</a:t>
            </a:r>
          </a:p>
        </p:txBody>
      </p:sp>
      <p:sp>
        <p:nvSpPr>
          <p:cNvPr id="76"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Bullets &amp; Live Video Large">
    <p:spTree>
      <p:nvGrpSpPr>
        <p:cNvPr id="1" name=""/>
        <p:cNvGrpSpPr/>
        <p:nvPr/>
      </p:nvGrpSpPr>
      <p:grpSpPr>
        <a:xfrm>
          <a:off x="0" y="0"/>
          <a:ext cx="0" cy="0"/>
          <a:chOff x="0" y="0"/>
          <a:chExt cx="0" cy="0"/>
        </a:xfrm>
      </p:grpSpPr>
      <p:sp>
        <p:nvSpPr>
          <p:cNvPr id="84" name="Title Text"/>
          <p:cNvSpPr txBox="1">
            <a:spLocks noGrp="1"/>
          </p:cNvSpPr>
          <p:nvPr>
            <p:ph type="title"/>
          </p:nvPr>
        </p:nvSpPr>
        <p:spPr>
          <a:prstGeom prst="rect">
            <a:avLst/>
          </a:prstGeom>
        </p:spPr>
        <p:txBody>
          <a:bodyPr/>
          <a:lstStyle/>
          <a:p>
            <a:r>
              <a:t>Title Text</a:t>
            </a:r>
          </a:p>
        </p:txBody>
      </p:sp>
      <p:sp>
        <p:nvSpPr>
          <p:cNvPr id="85"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9pPr>
    </p:titleStyle>
    <p:bodyStyle>
      <a:lvl1pPr marL="568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1pPr>
      <a:lvl2pPr marL="1203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2pPr>
      <a:lvl3pPr marL="1838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3pPr>
      <a:lvl4pPr marL="2473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4pPr>
      <a:lvl5pPr marL="3108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5pPr>
      <a:lvl6pPr marL="3743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6pPr>
      <a:lvl7pPr marL="4378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7pPr>
      <a:lvl8pPr marL="5013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8pPr>
      <a:lvl9pPr marL="5648854" marR="0" indent="-568854" algn="l" defTabSz="825500" rtl="0" latinLnBrk="0">
        <a:lnSpc>
          <a:spcPct val="100000"/>
        </a:lnSpc>
        <a:spcBef>
          <a:spcPts val="5900"/>
        </a:spcBef>
        <a:spcAft>
          <a:spcPts val="0"/>
        </a:spcAft>
        <a:buClr>
          <a:srgbClr val="FFFFFF"/>
        </a:buClr>
        <a:buSzPct val="125000"/>
        <a:buFont typeface="Helvetica Light"/>
        <a:buChar char="•"/>
        <a:tabLst/>
        <a:defRPr sz="4300" b="0" i="0" u="none" strike="noStrike" cap="none" spc="0" baseline="0">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 0"/>
          <p:cNvSpPr txBox="1"/>
          <p:nvPr/>
        </p:nvSpPr>
        <p:spPr>
          <a:xfrm>
            <a:off x="2069103" y="3843189"/>
            <a:ext cx="15544803" cy="16761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10400" b="1"/>
            </a:lvl1pPr>
          </a:lstStyle>
          <a:p>
            <a:r>
              <a:t>From Noise to Image</a:t>
            </a:r>
          </a:p>
        </p:txBody>
      </p:sp>
      <p:sp>
        <p:nvSpPr>
          <p:cNvPr id="147" name="Text 1"/>
          <p:cNvSpPr txBox="1"/>
          <p:nvPr/>
        </p:nvSpPr>
        <p:spPr>
          <a:xfrm>
            <a:off x="2117326" y="6456633"/>
            <a:ext cx="17980843" cy="1381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t>A chronological tour of generative modeling and Image Generation processes.</a:t>
            </a:r>
          </a:p>
        </p:txBody>
      </p:sp>
      <p:grpSp>
        <p:nvGrpSpPr>
          <p:cNvPr id="151" name="Group"/>
          <p:cNvGrpSpPr/>
          <p:nvPr/>
        </p:nvGrpSpPr>
        <p:grpSpPr>
          <a:xfrm>
            <a:off x="35303" y="61145"/>
            <a:ext cx="2853948" cy="13600822"/>
            <a:chOff x="0" y="3774"/>
            <a:chExt cx="2853946" cy="13600820"/>
          </a:xfrm>
        </p:grpSpPr>
        <p:sp>
          <p:nvSpPr>
            <p:cNvPr id="14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4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5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Text 0"/>
          <p:cNvSpPr txBox="1"/>
          <p:nvPr/>
        </p:nvSpPr>
        <p:spPr>
          <a:xfrm>
            <a:off x="4190282" y="839408"/>
            <a:ext cx="15544803"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From Latent Variables to Embeddings</a:t>
            </a:r>
          </a:p>
        </p:txBody>
      </p:sp>
      <mc:AlternateContent xmlns:mc="http://schemas.openxmlformats.org/markup-compatibility/2006" xmlns:a14="http://schemas.microsoft.com/office/drawing/2010/main">
        <mc:Choice Requires="a14">
          <p:sp>
            <p:nvSpPr>
              <p:cNvPr id="237" name="Text 2"/>
              <p:cNvSpPr txBox="1"/>
              <p:nvPr/>
            </p:nvSpPr>
            <p:spPr>
              <a:xfrm>
                <a:off x="734052" y="3140822"/>
                <a:ext cx="23407510" cy="8519214"/>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p>
                <a:pPr marL="540173" indent="-400473">
                  <a:buSzPct val="100000"/>
                  <a:buChar char="‣"/>
                </a:pPr>
                <a:r>
                  <a:t>An embedding is a learned, dense vector representation of a discrete input</a:t>
                </a:r>
              </a:p>
              <a:p>
                <a:pPr marL="540173" indent="-400473">
                  <a:buSzPct val="100000"/>
                  <a:buChar char="‣"/>
                </a:pPr>
                <a:r>
                  <a:t>Text embeddings: each word/token → a vector in </a:t>
                </a:r>
                <a14:m>
                  <m:oMath xmlns:m="http://schemas.openxmlformats.org/officeDocument/2006/math">
                    <m:sSup>
                      <m:sSupPr>
                        <m:ctrlPr>
                          <a:rPr sz="5150" i="1">
                            <a:solidFill>
                              <a:srgbClr val="FEFEFE"/>
                            </a:solidFill>
                            <a:latin typeface="Cambria Math" panose="02040503050406030204" pitchFamily="18" charset="0"/>
                          </a:rPr>
                        </m:ctrlPr>
                      </m:sSupPr>
                      <m:e>
                        <m:r>
                          <a:rPr sz="5150" i="1">
                            <a:solidFill>
                              <a:srgbClr val="FEFEFE"/>
                            </a:solidFill>
                            <a:latin typeface="Cambria Math" panose="02040503050406030204" pitchFamily="18" charset="0"/>
                          </a:rPr>
                          <m:t>𝑅</m:t>
                        </m:r>
                      </m:e>
                      <m:sup>
                        <m:r>
                          <a:rPr sz="5150" i="1">
                            <a:solidFill>
                              <a:srgbClr val="FEFEFE"/>
                            </a:solidFill>
                            <a:latin typeface="Cambria Math" panose="02040503050406030204" pitchFamily="18" charset="0"/>
                          </a:rPr>
                          <m:t>𝑑</m:t>
                        </m:r>
                      </m:sup>
                    </m:sSup>
                  </m:oMath>
                </a14:m>
                <a:r>
                  <a:t> (e.g. 768 dimensions)</a:t>
                </a:r>
              </a:p>
              <a:p>
                <a:pPr marL="540173" indent="-400473">
                  <a:buSzPct val="100000"/>
                  <a:buChar char="‣"/>
                </a:pPr>
                <a:r>
                  <a:t>Image patch embeddings: each 14x14 or 16x16 pixel patch → a vector</a:t>
                </a:r>
              </a:p>
              <a:p>
                <a:pPr marL="540173" indent="-400473">
                  <a:buSzPct val="100000"/>
                  <a:buChar char="‣"/>
                </a:pPr>
                <a:r>
                  <a:t>The model decides what properties to encode</a:t>
                </a:r>
              </a:p>
              <a:p>
                <a:pPr marL="540173" indent="-400473">
                  <a:buSzPct val="100000"/>
                  <a:buChar char="‣"/>
                </a:pPr>
                <a:r>
                  <a:t>Embeddings ARE latent variables: they're the model's internal compressed representation</a:t>
                </a:r>
              </a:p>
              <a:p>
                <a:pPr marL="540173" indent="-400473">
                  <a:buSzPct val="100000"/>
                  <a:buChar char="‣"/>
                </a:pPr>
                <a:r>
                  <a:t>This is how text conditioning works in diffusion: the text prompt becomes a sequence of embeddings</a:t>
                </a:r>
              </a:p>
            </p:txBody>
          </p:sp>
        </mc:Choice>
        <mc:Fallback xmlns="">
          <p:sp>
            <p:nvSpPr>
              <p:cNvPr id="237" name="Text 2"/>
              <p:cNvSpPr txBox="1">
                <a:spLocks noRot="1" noChangeAspect="1" noMove="1" noResize="1" noEditPoints="1" noAdjustHandles="1" noChangeArrowheads="1" noChangeShapeType="1" noTextEdit="1"/>
              </p:cNvSpPr>
              <p:nvPr/>
            </p:nvSpPr>
            <p:spPr>
              <a:xfrm>
                <a:off x="734052" y="3140822"/>
                <a:ext cx="23407510" cy="8519214"/>
              </a:xfrm>
              <a:prstGeom prst="rect">
                <a:avLst/>
              </a:prstGeom>
              <a:blipFill>
                <a:blip r:embed="rId3"/>
                <a:stretch>
                  <a:fillRect l="-542" t="-1786" b="-3571"/>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nvGrpSpPr>
          <p:cNvPr id="241" name="Group"/>
          <p:cNvGrpSpPr/>
          <p:nvPr/>
        </p:nvGrpSpPr>
        <p:grpSpPr>
          <a:xfrm>
            <a:off x="35303" y="61145"/>
            <a:ext cx="2853948" cy="13600822"/>
            <a:chOff x="0" y="3774"/>
            <a:chExt cx="2853946" cy="13600820"/>
          </a:xfrm>
        </p:grpSpPr>
        <p:sp>
          <p:nvSpPr>
            <p:cNvPr id="23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3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4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Text 0"/>
          <p:cNvSpPr txBox="1"/>
          <p:nvPr/>
        </p:nvSpPr>
        <p:spPr>
          <a:xfrm>
            <a:off x="4419599" y="2310856"/>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A Decade of Generative Modeling</a:t>
            </a:r>
          </a:p>
        </p:txBody>
      </p:sp>
      <p:grpSp>
        <p:nvGrpSpPr>
          <p:cNvPr id="276" name="Group"/>
          <p:cNvGrpSpPr/>
          <p:nvPr/>
        </p:nvGrpSpPr>
        <p:grpSpPr>
          <a:xfrm>
            <a:off x="1421689" y="4945835"/>
            <a:ext cx="21889897" cy="3824329"/>
            <a:chOff x="0" y="0"/>
            <a:chExt cx="21889896" cy="3824328"/>
          </a:xfrm>
        </p:grpSpPr>
        <p:sp>
          <p:nvSpPr>
            <p:cNvPr id="251" name="Shape 1"/>
            <p:cNvSpPr/>
            <p:nvPr/>
          </p:nvSpPr>
          <p:spPr>
            <a:xfrm>
              <a:off x="1340197" y="1791681"/>
              <a:ext cx="19209503" cy="138354"/>
            </a:xfrm>
            <a:prstGeom prst="rect">
              <a:avLst/>
            </a:prstGeom>
            <a:solidFill>
              <a:srgbClr val="134E4A"/>
            </a:solidFill>
            <a:ln w="12700" cap="flat">
              <a:solidFill>
                <a:srgbClr val="134E4A"/>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52" name="Shape 2"/>
            <p:cNvSpPr/>
            <p:nvPr/>
          </p:nvSpPr>
          <p:spPr>
            <a:xfrm>
              <a:off x="1072158"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53" name="Text 3"/>
            <p:cNvSpPr txBox="1"/>
            <p:nvPr/>
          </p:nvSpPr>
          <p:spPr>
            <a:xfrm>
              <a:off x="335049" y="0"/>
              <a:ext cx="2010297"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2013</a:t>
              </a:r>
            </a:p>
          </p:txBody>
        </p:sp>
        <p:sp>
          <p:nvSpPr>
            <p:cNvPr id="254" name="Text 4"/>
            <p:cNvSpPr txBox="1"/>
            <p:nvPr/>
          </p:nvSpPr>
          <p:spPr>
            <a:xfrm>
              <a:off x="0" y="3079524"/>
              <a:ext cx="2680396"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VAE</a:t>
              </a:r>
            </a:p>
          </p:txBody>
        </p:sp>
        <p:sp>
          <p:nvSpPr>
            <p:cNvPr id="255" name="Shape 5"/>
            <p:cNvSpPr/>
            <p:nvPr/>
          </p:nvSpPr>
          <p:spPr>
            <a:xfrm>
              <a:off x="3816373"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56" name="Text 6"/>
            <p:cNvSpPr txBox="1"/>
            <p:nvPr/>
          </p:nvSpPr>
          <p:spPr>
            <a:xfrm>
              <a:off x="3079264" y="0"/>
              <a:ext cx="2010297"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2014</a:t>
              </a:r>
            </a:p>
          </p:txBody>
        </p:sp>
        <p:sp>
          <p:nvSpPr>
            <p:cNvPr id="257" name="Text 7"/>
            <p:cNvSpPr txBox="1"/>
            <p:nvPr/>
          </p:nvSpPr>
          <p:spPr>
            <a:xfrm>
              <a:off x="2744215" y="3079524"/>
              <a:ext cx="2680396"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GAN</a:t>
              </a:r>
            </a:p>
          </p:txBody>
        </p:sp>
        <p:sp>
          <p:nvSpPr>
            <p:cNvPr id="258" name="Shape 8"/>
            <p:cNvSpPr/>
            <p:nvPr/>
          </p:nvSpPr>
          <p:spPr>
            <a:xfrm>
              <a:off x="6560586"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59" name="Text 9"/>
            <p:cNvSpPr txBox="1"/>
            <p:nvPr/>
          </p:nvSpPr>
          <p:spPr>
            <a:xfrm>
              <a:off x="5823477" y="0"/>
              <a:ext cx="2010298"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2019</a:t>
              </a:r>
            </a:p>
          </p:txBody>
        </p:sp>
        <p:sp>
          <p:nvSpPr>
            <p:cNvPr id="260" name="Text 10"/>
            <p:cNvSpPr txBox="1"/>
            <p:nvPr/>
          </p:nvSpPr>
          <p:spPr>
            <a:xfrm>
              <a:off x="5488427" y="3079524"/>
              <a:ext cx="2680397"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Score-Based</a:t>
              </a:r>
            </a:p>
          </p:txBody>
        </p:sp>
        <p:sp>
          <p:nvSpPr>
            <p:cNvPr id="261" name="Shape 11"/>
            <p:cNvSpPr/>
            <p:nvPr/>
          </p:nvSpPr>
          <p:spPr>
            <a:xfrm>
              <a:off x="9304801"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62" name="Text 12"/>
            <p:cNvSpPr txBox="1"/>
            <p:nvPr/>
          </p:nvSpPr>
          <p:spPr>
            <a:xfrm>
              <a:off x="8567692" y="0"/>
              <a:ext cx="2010298"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2020</a:t>
              </a:r>
            </a:p>
          </p:txBody>
        </p:sp>
        <p:sp>
          <p:nvSpPr>
            <p:cNvPr id="263" name="Text 13"/>
            <p:cNvSpPr txBox="1"/>
            <p:nvPr/>
          </p:nvSpPr>
          <p:spPr>
            <a:xfrm>
              <a:off x="8232642" y="3079524"/>
              <a:ext cx="2680397"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DDPM</a:t>
              </a:r>
            </a:p>
          </p:txBody>
        </p:sp>
        <p:sp>
          <p:nvSpPr>
            <p:cNvPr id="264" name="Shape 14"/>
            <p:cNvSpPr/>
            <p:nvPr/>
          </p:nvSpPr>
          <p:spPr>
            <a:xfrm>
              <a:off x="12049017"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65" name="Text 15"/>
            <p:cNvSpPr txBox="1"/>
            <p:nvPr/>
          </p:nvSpPr>
          <p:spPr>
            <a:xfrm>
              <a:off x="11311907" y="0"/>
              <a:ext cx="2010297"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2021</a:t>
              </a:r>
            </a:p>
          </p:txBody>
        </p:sp>
        <p:sp>
          <p:nvSpPr>
            <p:cNvPr id="266" name="Text 16"/>
            <p:cNvSpPr txBox="1"/>
            <p:nvPr/>
          </p:nvSpPr>
          <p:spPr>
            <a:xfrm>
              <a:off x="10976858" y="3079524"/>
              <a:ext cx="2680397"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LDM / CFG</a:t>
              </a:r>
            </a:p>
          </p:txBody>
        </p:sp>
        <p:sp>
          <p:nvSpPr>
            <p:cNvPr id="267" name="Shape 17"/>
            <p:cNvSpPr/>
            <p:nvPr/>
          </p:nvSpPr>
          <p:spPr>
            <a:xfrm>
              <a:off x="14793231" y="1431960"/>
              <a:ext cx="536081"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68" name="Text 18"/>
            <p:cNvSpPr txBox="1"/>
            <p:nvPr/>
          </p:nvSpPr>
          <p:spPr>
            <a:xfrm>
              <a:off x="14056123" y="0"/>
              <a:ext cx="2010298"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2022</a:t>
              </a:r>
            </a:p>
          </p:txBody>
        </p:sp>
        <p:sp>
          <p:nvSpPr>
            <p:cNvPr id="269" name="Text 19"/>
            <p:cNvSpPr txBox="1"/>
            <p:nvPr/>
          </p:nvSpPr>
          <p:spPr>
            <a:xfrm>
              <a:off x="13721074" y="3079524"/>
              <a:ext cx="2680396"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DiT / FM</a:t>
              </a:r>
            </a:p>
          </p:txBody>
        </p:sp>
        <p:sp>
          <p:nvSpPr>
            <p:cNvPr id="270" name="Shape 20"/>
            <p:cNvSpPr/>
            <p:nvPr/>
          </p:nvSpPr>
          <p:spPr>
            <a:xfrm>
              <a:off x="17537442"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71" name="Text 21"/>
            <p:cNvSpPr txBox="1"/>
            <p:nvPr/>
          </p:nvSpPr>
          <p:spPr>
            <a:xfrm>
              <a:off x="16800335" y="0"/>
              <a:ext cx="2010298"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2023</a:t>
              </a:r>
            </a:p>
          </p:txBody>
        </p:sp>
        <p:sp>
          <p:nvSpPr>
            <p:cNvPr id="272" name="Text 22"/>
            <p:cNvSpPr txBox="1"/>
            <p:nvPr/>
          </p:nvSpPr>
          <p:spPr>
            <a:xfrm>
              <a:off x="16465286" y="3079524"/>
              <a:ext cx="2680397"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DMD / CM</a:t>
              </a:r>
            </a:p>
          </p:txBody>
        </p:sp>
        <p:sp>
          <p:nvSpPr>
            <p:cNvPr id="273" name="Shape 23"/>
            <p:cNvSpPr/>
            <p:nvPr/>
          </p:nvSpPr>
          <p:spPr>
            <a:xfrm>
              <a:off x="20281658" y="1431960"/>
              <a:ext cx="536080" cy="664099"/>
            </a:xfrm>
            <a:prstGeom prst="ellipse">
              <a:avLst/>
            </a:prstGeom>
            <a:solidFill>
              <a:srgbClr val="2DD4BF"/>
            </a:solidFill>
            <a:ln w="12700" cap="flat">
              <a:solidFill>
                <a:srgbClr val="2DD4BF"/>
              </a:solidFill>
              <a:prstDash val="solid"/>
              <a:round/>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274" name="Text 24"/>
            <p:cNvSpPr txBox="1"/>
            <p:nvPr/>
          </p:nvSpPr>
          <p:spPr>
            <a:xfrm>
              <a:off x="19544549" y="0"/>
              <a:ext cx="2010298" cy="954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3200" b="1">
                  <a:solidFill>
                    <a:srgbClr val="2DD4BF"/>
                  </a:solidFill>
                </a:defRPr>
              </a:lvl1pPr>
            </a:lstStyle>
            <a:p>
              <a:r>
                <a:t>2024</a:t>
              </a:r>
            </a:p>
          </p:txBody>
        </p:sp>
        <p:sp>
          <p:nvSpPr>
            <p:cNvPr id="275" name="Text 25"/>
            <p:cNvSpPr txBox="1"/>
            <p:nvPr/>
          </p:nvSpPr>
          <p:spPr>
            <a:xfrm>
              <a:off x="19209500" y="3079524"/>
              <a:ext cx="2680397" cy="744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defRPr sz="2700"/>
              </a:lvl1pPr>
            </a:lstStyle>
            <a:p>
              <a:r>
                <a:t>FLUX / SD3</a:t>
              </a:r>
            </a:p>
          </p:txBody>
        </p:sp>
      </p:grpSp>
      <p:grpSp>
        <p:nvGrpSpPr>
          <p:cNvPr id="280" name="Group"/>
          <p:cNvGrpSpPr/>
          <p:nvPr/>
        </p:nvGrpSpPr>
        <p:grpSpPr>
          <a:xfrm>
            <a:off x="35303" y="61145"/>
            <a:ext cx="2853948" cy="13600822"/>
            <a:chOff x="0" y="3774"/>
            <a:chExt cx="2853946" cy="13600820"/>
          </a:xfrm>
        </p:grpSpPr>
        <p:sp>
          <p:nvSpPr>
            <p:cNvPr id="277"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78"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79"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4" name="Table 1"/>
          <p:cNvGraphicFramePr/>
          <p:nvPr/>
        </p:nvGraphicFramePr>
        <p:xfrm>
          <a:off x="542199" y="3023152"/>
          <a:ext cx="22975724" cy="10046638"/>
        </p:xfrm>
        <a:graphic>
          <a:graphicData uri="http://schemas.openxmlformats.org/drawingml/2006/table">
            <a:tbl>
              <a:tblPr>
                <a:tableStyleId>{2708684C-4D16-4618-839F-0558EEFCDFE6}</a:tableStyleId>
              </a:tblPr>
              <a:tblGrid>
                <a:gridCol w="6881883">
                  <a:extLst>
                    <a:ext uri="{9D8B030D-6E8A-4147-A177-3AD203B41FA5}">
                      <a16:colId xmlns:a16="http://schemas.microsoft.com/office/drawing/2014/main" val="20000"/>
                    </a:ext>
                  </a:extLst>
                </a:gridCol>
                <a:gridCol w="16093841">
                  <a:extLst>
                    <a:ext uri="{9D8B030D-6E8A-4147-A177-3AD203B41FA5}">
                      <a16:colId xmlns:a16="http://schemas.microsoft.com/office/drawing/2014/main" val="20001"/>
                    </a:ext>
                  </a:extLst>
                </a:gridCol>
              </a:tblGrid>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Aspect</a:t>
                      </a:r>
                    </a:p>
                  </a:txBody>
                  <a:tcPr marL="0" marR="0" marT="0" marB="0" anchor="ctr" horzOverflow="overflow">
                    <a:lnL w="0">
                      <a:miter lim="400000"/>
                    </a:lnL>
                    <a:lnR w="3175">
                      <a:solidFill>
                        <a:srgbClr val="929292"/>
                      </a:solidFill>
                      <a:miter lim="400000"/>
                    </a:lnR>
                    <a:lnT w="0">
                      <a:miter lim="400000"/>
                    </a:lnT>
                    <a:lnB w="3175">
                      <a:solidFill>
                        <a:srgbClr val="929292"/>
                      </a:solidFill>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Question</a:t>
                      </a:r>
                    </a:p>
                  </a:txBody>
                  <a:tcPr marL="0" marR="0" marT="0" marB="0" anchor="ctr" horzOverflow="overflow">
                    <a:lnL w="3175">
                      <a:solidFill>
                        <a:srgbClr val="929292"/>
                      </a:solidFill>
                      <a:miter lim="400000"/>
                    </a:lnL>
                    <a:lnR w="0">
                      <a:miter lim="400000"/>
                    </a:lnR>
                    <a:lnT w="0">
                      <a:miter lim="400000"/>
                    </a:lnT>
                    <a:lnB w="3175">
                      <a:solidFill>
                        <a:srgbClr val="929292"/>
                      </a:solidFill>
                      <a:miter lim="400000"/>
                    </a:lnB>
                    <a:solidFill>
                      <a:srgbClr val="000000"/>
                    </a:solidFill>
                  </a:tcPr>
                </a:tc>
                <a:extLst>
                  <a:ext uri="{0D108BD9-81ED-4DB2-BD59-A6C34878D82A}">
                    <a16:rowId xmlns:a16="http://schemas.microsoft.com/office/drawing/2014/main" val="10000"/>
                  </a:ext>
                </a:extLst>
              </a:tr>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Network output</a:t>
                      </a:r>
                    </a:p>
                  </a:txBody>
                  <a:tcPr marL="0" marR="0" marT="0" marB="0" anchor="ctr" horzOverflow="overflow">
                    <a:lnL w="0">
                      <a:miter lim="400000"/>
                    </a:lnL>
                    <a:lnR w="3175">
                      <a:solidFill>
                        <a:srgbClr val="929292"/>
                      </a:solidFill>
                      <a:miter lim="400000"/>
                    </a:lnR>
                    <a:lnT w="3175">
                      <a:solidFill>
                        <a:srgbClr val="929292"/>
                      </a:solidFill>
                      <a:miter lim="400000"/>
                    </a:lnT>
                    <a:lnB w="3175">
                      <a:solidFill>
                        <a:srgbClr val="929292"/>
                      </a:solidFill>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What does f(𝜃) directly produce?</a:t>
                      </a:r>
                    </a:p>
                  </a:txBody>
                  <a:tcPr marL="0" marR="0" marT="0" marB="0" anchor="ctr" horzOverflow="overflow">
                    <a:lnL w="3175">
                      <a:solidFill>
                        <a:srgbClr val="929292"/>
                      </a:solidFill>
                      <a:miter lim="400000"/>
                    </a:lnL>
                    <a:lnR w="0">
                      <a:miter lim="400000"/>
                    </a:lnR>
                    <a:lnT w="3175">
                      <a:solidFill>
                        <a:srgbClr val="929292"/>
                      </a:solidFill>
                      <a:miter lim="400000"/>
                    </a:lnT>
                    <a:lnB w="3175">
                      <a:solidFill>
                        <a:srgbClr val="929292"/>
                      </a:solidFill>
                      <a:miter lim="400000"/>
                    </a:lnB>
                    <a:solidFill>
                      <a:srgbClr val="000000"/>
                    </a:solidFill>
                  </a:tcPr>
                </a:tc>
                <a:extLst>
                  <a:ext uri="{0D108BD9-81ED-4DB2-BD59-A6C34878D82A}">
                    <a16:rowId xmlns:a16="http://schemas.microsoft.com/office/drawing/2014/main" val="10001"/>
                  </a:ext>
                </a:extLst>
              </a:tr>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Distribution form</a:t>
                      </a:r>
                    </a:p>
                  </a:txBody>
                  <a:tcPr marL="0" marR="0" marT="0" marB="0" anchor="ctr" horzOverflow="overflow">
                    <a:lnL w="0">
                      <a:miter lim="400000"/>
                    </a:lnL>
                    <a:lnR w="3175">
                      <a:solidFill>
                        <a:srgbClr val="929292"/>
                      </a:solidFill>
                      <a:miter lim="400000"/>
                    </a:lnR>
                    <a:lnT w="3175">
                      <a:solidFill>
                        <a:srgbClr val="929292"/>
                      </a:solidFill>
                      <a:miter lim="400000"/>
                    </a:lnT>
                    <a:lnB w="3175">
                      <a:solidFill>
                        <a:srgbClr val="929292"/>
                      </a:solidFill>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How is P(x) related to f(𝜃)? </a:t>
                      </a:r>
                    </a:p>
                  </a:txBody>
                  <a:tcPr marL="0" marR="0" marT="0" marB="0" anchor="ctr" horzOverflow="overflow">
                    <a:lnL w="3175">
                      <a:solidFill>
                        <a:srgbClr val="929292"/>
                      </a:solidFill>
                      <a:miter lim="400000"/>
                    </a:lnL>
                    <a:lnR w="0">
                      <a:miter lim="400000"/>
                    </a:lnR>
                    <a:lnT w="3175">
                      <a:solidFill>
                        <a:srgbClr val="929292"/>
                      </a:solidFill>
                      <a:miter lim="400000"/>
                    </a:lnT>
                    <a:lnB w="3175">
                      <a:solidFill>
                        <a:srgbClr val="929292"/>
                      </a:solidFill>
                      <a:miter lim="400000"/>
                    </a:lnB>
                    <a:solidFill>
                      <a:srgbClr val="000000"/>
                    </a:solidFill>
                  </a:tcPr>
                </a:tc>
                <a:extLst>
                  <a:ext uri="{0D108BD9-81ED-4DB2-BD59-A6C34878D82A}">
                    <a16:rowId xmlns:a16="http://schemas.microsoft.com/office/drawing/2014/main" val="10002"/>
                  </a:ext>
                </a:extLst>
              </a:tr>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Normalization</a:t>
                      </a:r>
                    </a:p>
                  </a:txBody>
                  <a:tcPr marL="0" marR="0" marT="0" marB="0" anchor="ctr" horzOverflow="overflow">
                    <a:lnL w="0">
                      <a:miter lim="400000"/>
                    </a:lnL>
                    <a:lnR w="3175">
                      <a:solidFill>
                        <a:srgbClr val="929292"/>
                      </a:solidFill>
                      <a:miter lim="400000"/>
                    </a:lnR>
                    <a:lnT w="3175">
                      <a:solidFill>
                        <a:srgbClr val="929292"/>
                      </a:solidFill>
                      <a:miter lim="400000"/>
                    </a:lnT>
                    <a:lnB w="3175">
                      <a:solidFill>
                        <a:srgbClr val="929292"/>
                      </a:solidFill>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latin typeface="Helvetica"/>
                          <a:ea typeface="Helvetica"/>
                          <a:cs typeface="Helvetica"/>
                          <a:sym typeface="Helvetica"/>
                        </a:defRPr>
                      </a:pPr>
                      <a:r>
                        <a:t>Is P</a:t>
                      </a:r>
                      <a:r>
                        <a:rPr baseline="-5999"/>
                        <a:t>(𝜃),</a:t>
                      </a:r>
                      <a:r>
                        <a:t>dx = 1 enforced — and how?</a:t>
                      </a:r>
                    </a:p>
                  </a:txBody>
                  <a:tcPr marL="0" marR="0" marT="0" marB="0" anchor="ctr" horzOverflow="overflow">
                    <a:lnL w="3175">
                      <a:solidFill>
                        <a:srgbClr val="929292"/>
                      </a:solidFill>
                      <a:miter lim="400000"/>
                    </a:lnL>
                    <a:lnR w="0">
                      <a:miter lim="400000"/>
                    </a:lnR>
                    <a:lnT w="3175">
                      <a:solidFill>
                        <a:srgbClr val="929292"/>
                      </a:solidFill>
                      <a:miter lim="400000"/>
                    </a:lnT>
                    <a:lnB w="3175">
                      <a:solidFill>
                        <a:srgbClr val="929292"/>
                      </a:solidFill>
                      <a:miter lim="400000"/>
                    </a:lnB>
                    <a:solidFill>
                      <a:srgbClr val="000000"/>
                    </a:solidFill>
                  </a:tcPr>
                </a:tc>
                <a:extLst>
                  <a:ext uri="{0D108BD9-81ED-4DB2-BD59-A6C34878D82A}">
                    <a16:rowId xmlns:a16="http://schemas.microsoft.com/office/drawing/2014/main" val="10003"/>
                  </a:ext>
                </a:extLst>
              </a:tr>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Training signal</a:t>
                      </a:r>
                    </a:p>
                  </a:txBody>
                  <a:tcPr marL="0" marR="0" marT="0" marB="0" anchor="ctr" horzOverflow="overflow">
                    <a:lnL w="0">
                      <a:miter lim="400000"/>
                    </a:lnL>
                    <a:lnR w="3175">
                      <a:solidFill>
                        <a:srgbClr val="929292"/>
                      </a:solidFill>
                      <a:miter lim="400000"/>
                    </a:lnR>
                    <a:lnT w="3175">
                      <a:solidFill>
                        <a:srgbClr val="929292"/>
                      </a:solidFill>
                      <a:miter lim="400000"/>
                    </a:lnT>
                    <a:lnB w="3175">
                      <a:solidFill>
                        <a:srgbClr val="929292"/>
                      </a:solidFill>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What loss drives 𝜃?</a:t>
                      </a:r>
                    </a:p>
                  </a:txBody>
                  <a:tcPr marL="0" marR="0" marT="0" marB="0" anchor="ctr" horzOverflow="overflow">
                    <a:lnL w="3175">
                      <a:solidFill>
                        <a:srgbClr val="929292"/>
                      </a:solidFill>
                      <a:miter lim="400000"/>
                    </a:lnL>
                    <a:lnR w="0">
                      <a:miter lim="400000"/>
                    </a:lnR>
                    <a:lnT w="3175">
                      <a:solidFill>
                        <a:srgbClr val="929292"/>
                      </a:solidFill>
                      <a:miter lim="400000"/>
                    </a:lnT>
                    <a:lnB w="3175">
                      <a:solidFill>
                        <a:srgbClr val="929292"/>
                      </a:solidFill>
                      <a:miter lim="400000"/>
                    </a:lnB>
                    <a:solidFill>
                      <a:srgbClr val="000000"/>
                    </a:solidFill>
                  </a:tcPr>
                </a:tc>
                <a:extLst>
                  <a:ext uri="{0D108BD9-81ED-4DB2-BD59-A6C34878D82A}">
                    <a16:rowId xmlns:a16="http://schemas.microsoft.com/office/drawing/2014/main" val="10004"/>
                  </a:ext>
                </a:extLst>
              </a:tr>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Inference</a:t>
                      </a:r>
                    </a:p>
                  </a:txBody>
                  <a:tcPr marL="0" marR="0" marT="0" marB="0" anchor="ctr" horzOverflow="overflow">
                    <a:lnL w="0">
                      <a:miter lim="400000"/>
                    </a:lnL>
                    <a:lnR w="3175">
                      <a:solidFill>
                        <a:srgbClr val="929292"/>
                      </a:solidFill>
                      <a:miter lim="400000"/>
                    </a:lnR>
                    <a:lnT w="3175">
                      <a:solidFill>
                        <a:srgbClr val="929292"/>
                      </a:solidFill>
                      <a:miter lim="400000"/>
                    </a:lnT>
                    <a:lnB w="3175">
                      <a:solidFill>
                        <a:srgbClr val="929292"/>
                      </a:solidFill>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How do we draw a sample?</a:t>
                      </a:r>
                    </a:p>
                  </a:txBody>
                  <a:tcPr marL="0" marR="0" marT="0" marB="0" anchor="ctr" horzOverflow="overflow">
                    <a:lnL w="3175">
                      <a:solidFill>
                        <a:srgbClr val="929292"/>
                      </a:solidFill>
                      <a:miter lim="400000"/>
                    </a:lnL>
                    <a:lnR w="0">
                      <a:miter lim="400000"/>
                    </a:lnR>
                    <a:lnT w="3175">
                      <a:solidFill>
                        <a:srgbClr val="929292"/>
                      </a:solidFill>
                      <a:miter lim="400000"/>
                    </a:lnT>
                    <a:lnB w="3175">
                      <a:solidFill>
                        <a:srgbClr val="929292"/>
                      </a:solidFill>
                      <a:miter lim="400000"/>
                    </a:lnB>
                    <a:solidFill>
                      <a:srgbClr val="000000"/>
                    </a:solidFill>
                  </a:tcPr>
                </a:tc>
                <a:extLst>
                  <a:ext uri="{0D108BD9-81ED-4DB2-BD59-A6C34878D82A}">
                    <a16:rowId xmlns:a16="http://schemas.microsoft.com/office/drawing/2014/main" val="10005"/>
                  </a:ext>
                </a:extLst>
              </a:tr>
              <a:tr h="1435234">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Fundamental limit</a:t>
                      </a:r>
                    </a:p>
                  </a:txBody>
                  <a:tcPr marL="0" marR="0" marT="0" marB="0" anchor="ctr" horzOverflow="overflow">
                    <a:lnL w="0">
                      <a:miter lim="400000"/>
                    </a:lnL>
                    <a:lnR w="3175">
                      <a:solidFill>
                        <a:srgbClr val="929292"/>
                      </a:solidFill>
                      <a:miter lim="400000"/>
                    </a:lnR>
                    <a:lnT w="3175">
                      <a:solidFill>
                        <a:srgbClr val="929292"/>
                      </a:solidFill>
                      <a:miter lim="400000"/>
                    </a:lnT>
                    <a:lnB w="0">
                      <a:miter lim="400000"/>
                    </a:lnB>
                    <a:solidFill>
                      <a:srgbClr val="000000"/>
                    </a:solidFill>
                  </a:tcPr>
                </a:tc>
                <a:tc>
                  <a:txBody>
                    <a:bodyPr/>
                    <a:lstStyle/>
                    <a:p>
                      <a:pPr defTabSz="9144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4800">
                          <a:solidFill>
                            <a:srgbClr val="FFFFFF"/>
                          </a:solidFill>
                          <a:latin typeface="Helvetica"/>
                          <a:ea typeface="Helvetica"/>
                          <a:cs typeface="Helvetica"/>
                          <a:sym typeface="Helvetica"/>
                        </a:rPr>
                        <a:t>What does this parameterization structurally preclude?</a:t>
                      </a:r>
                    </a:p>
                  </a:txBody>
                  <a:tcPr marL="0" marR="0" marT="0" marB="0" anchor="ctr" horzOverflow="overflow">
                    <a:lnL w="3175">
                      <a:solidFill>
                        <a:srgbClr val="929292"/>
                      </a:solidFill>
                      <a:miter lim="400000"/>
                    </a:lnL>
                    <a:lnR w="0">
                      <a:miter lim="400000"/>
                    </a:lnR>
                    <a:lnT w="3175">
                      <a:solidFill>
                        <a:srgbClr val="929292"/>
                      </a:solidFill>
                      <a:miter lim="400000"/>
                    </a:lnT>
                    <a:lnB w="0">
                      <a:miter lim="400000"/>
                    </a:lnB>
                    <a:solidFill>
                      <a:srgbClr val="000000"/>
                    </a:solidFill>
                  </a:tcPr>
                </a:tc>
                <a:extLst>
                  <a:ext uri="{0D108BD9-81ED-4DB2-BD59-A6C34878D82A}">
                    <a16:rowId xmlns:a16="http://schemas.microsoft.com/office/drawing/2014/main" val="10006"/>
                  </a:ext>
                </a:extLst>
              </a:tr>
            </a:tbl>
          </a:graphicData>
        </a:graphic>
      </p:graphicFrame>
      <p:sp>
        <p:nvSpPr>
          <p:cNvPr id="285" name="Text"/>
          <p:cNvSpPr txBox="1"/>
          <p:nvPr/>
        </p:nvSpPr>
        <p:spPr>
          <a:xfrm>
            <a:off x="3150316" y="3298297"/>
            <a:ext cx="12700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12700">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latin typeface="Helvetica"/>
                <a:ea typeface="Helvetica"/>
                <a:cs typeface="Helvetica"/>
                <a:sym typeface="Helvetica"/>
              </a:defRPr>
            </a:pPr>
            <a:endParaRPr/>
          </a:p>
        </p:txBody>
      </p:sp>
      <p:sp>
        <p:nvSpPr>
          <p:cNvPr id="286" name="Text 0"/>
          <p:cNvSpPr txBox="1"/>
          <p:nvPr/>
        </p:nvSpPr>
        <p:spPr>
          <a:xfrm>
            <a:off x="2242779" y="1062248"/>
            <a:ext cx="19574564"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solidFill>
                  <a:srgbClr val="F0F6FC"/>
                </a:solidFill>
              </a:defRPr>
            </a:lvl1pPr>
          </a:lstStyle>
          <a:p>
            <a:r>
              <a:t>Questions to ask</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Text 0"/>
          <p:cNvSpPr txBox="1"/>
          <p:nvPr/>
        </p:nvSpPr>
        <p:spPr>
          <a:xfrm>
            <a:off x="2360439" y="300494"/>
            <a:ext cx="19574564" cy="10192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000" b="1">
                <a:solidFill>
                  <a:srgbClr val="F0F6FC"/>
                </a:solidFill>
              </a:defRPr>
            </a:lvl1pPr>
          </a:lstStyle>
          <a:p>
            <a:r>
              <a:t>Generative Modeling: A Unifying Template</a:t>
            </a:r>
          </a:p>
        </p:txBody>
      </p:sp>
      <p:graphicFrame>
        <p:nvGraphicFramePr>
          <p:cNvPr id="289" name="Table 1"/>
          <p:cNvGraphicFramePr/>
          <p:nvPr/>
        </p:nvGraphicFramePr>
        <p:xfrm>
          <a:off x="1646054" y="2286047"/>
          <a:ext cx="22719038" cy="11220545"/>
        </p:xfrm>
        <a:graphic>
          <a:graphicData uri="http://schemas.openxmlformats.org/drawingml/2006/table">
            <a:tbl>
              <a:tblPr>
                <a:tableStyleId>{4C3C2611-4C71-4FC5-86AE-919BDF0F9419}</a:tableStyleId>
              </a:tblPr>
              <a:tblGrid>
                <a:gridCol w="2245621">
                  <a:extLst>
                    <a:ext uri="{9D8B030D-6E8A-4147-A177-3AD203B41FA5}">
                      <a16:colId xmlns:a16="http://schemas.microsoft.com/office/drawing/2014/main" val="20000"/>
                    </a:ext>
                  </a:extLst>
                </a:gridCol>
                <a:gridCol w="5485040">
                  <a:extLst>
                    <a:ext uri="{9D8B030D-6E8A-4147-A177-3AD203B41FA5}">
                      <a16:colId xmlns:a16="http://schemas.microsoft.com/office/drawing/2014/main" val="20001"/>
                    </a:ext>
                  </a:extLst>
                </a:gridCol>
                <a:gridCol w="6224395">
                  <a:extLst>
                    <a:ext uri="{9D8B030D-6E8A-4147-A177-3AD203B41FA5}">
                      <a16:colId xmlns:a16="http://schemas.microsoft.com/office/drawing/2014/main" val="20002"/>
                    </a:ext>
                  </a:extLst>
                </a:gridCol>
                <a:gridCol w="4725042">
                  <a:extLst>
                    <a:ext uri="{9D8B030D-6E8A-4147-A177-3AD203B41FA5}">
                      <a16:colId xmlns:a16="http://schemas.microsoft.com/office/drawing/2014/main" val="20003"/>
                    </a:ext>
                  </a:extLst>
                </a:gridCol>
                <a:gridCol w="4038940">
                  <a:extLst>
                    <a:ext uri="{9D8B030D-6E8A-4147-A177-3AD203B41FA5}">
                      <a16:colId xmlns:a16="http://schemas.microsoft.com/office/drawing/2014/main" val="20004"/>
                    </a:ext>
                  </a:extLst>
                </a:gridCol>
              </a:tblGrid>
              <a:tr h="748623">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Paradigm</a:t>
                      </a:r>
                    </a:p>
                  </a:txBody>
                  <a:tcPr marL="0" marR="0" marT="0" marB="0" anchor="ctr" horzOverflow="overflow">
                    <a:lnL w="0">
                      <a:miter lim="400000"/>
                    </a:lnL>
                    <a:lnR w="3175">
                      <a:solidFill>
                        <a:srgbClr val="000000"/>
                      </a:solidFill>
                      <a:miter lim="400000"/>
                    </a:lnR>
                    <a:lnT w="0">
                      <a:miter lim="400000"/>
                    </a:lnT>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Network outputs</a:t>
                      </a:r>
                    </a:p>
                  </a:txBody>
                  <a:tcPr marL="0" marR="0" marT="0" marB="0" anchor="ctr" horzOverflow="overflow">
                    <a:lnL w="3175">
                      <a:solidFill>
                        <a:srgbClr val="000000"/>
                      </a:solidFill>
                      <a:miter lim="400000"/>
                    </a:lnL>
                    <a:lnR w="3175">
                      <a:solidFill>
                        <a:srgbClr val="000000"/>
                      </a:solidFill>
                      <a:miter lim="400000"/>
                    </a:lnR>
                    <a:lnT w="0">
                      <a:miter lim="400000"/>
                    </a:lnT>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Normalization</a:t>
                      </a:r>
                    </a:p>
                  </a:txBody>
                  <a:tcPr marL="0" marR="0" marT="0" marB="0" anchor="ctr" horzOverflow="overflow">
                    <a:lnL w="3175">
                      <a:solidFill>
                        <a:srgbClr val="000000"/>
                      </a:solidFill>
                      <a:miter lim="400000"/>
                    </a:lnL>
                    <a:lnR w="3175">
                      <a:solidFill>
                        <a:srgbClr val="000000"/>
                      </a:solidFill>
                      <a:miter lim="400000"/>
                    </a:lnR>
                    <a:lnT w="0">
                      <a:miter lim="400000"/>
                    </a:lnT>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Training</a:t>
                      </a:r>
                    </a:p>
                  </a:txBody>
                  <a:tcPr marL="0" marR="0" marT="0" marB="0" anchor="ctr" horzOverflow="overflow">
                    <a:lnL w="3175">
                      <a:solidFill>
                        <a:srgbClr val="000000"/>
                      </a:solidFill>
                      <a:miter lim="400000"/>
                    </a:lnL>
                    <a:lnR w="3175">
                      <a:solidFill>
                        <a:srgbClr val="000000"/>
                      </a:solidFill>
                      <a:miter lim="400000"/>
                    </a:lnR>
                    <a:lnT w="0">
                      <a:miter lim="400000"/>
                    </a:lnT>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Sampling</a:t>
                      </a:r>
                    </a:p>
                  </a:txBody>
                  <a:tcPr marL="0" marR="0" marT="0" marB="0" anchor="ctr" horzOverflow="overflow">
                    <a:lnL w="3175">
                      <a:solidFill>
                        <a:srgbClr val="000000"/>
                      </a:solidFill>
                      <a:miter lim="400000"/>
                    </a:lnL>
                    <a:lnR w="0">
                      <a:miter lim="400000"/>
                    </a:lnR>
                    <a:lnT w="0">
                      <a:miter lim="400000"/>
                    </a:lnT>
                    <a:solidFill>
                      <a:srgbClr val="000000"/>
                    </a:solidFill>
                  </a:tcPr>
                </a:tc>
                <a:extLst>
                  <a:ext uri="{0D108BD9-81ED-4DB2-BD59-A6C34878D82A}">
                    <a16:rowId xmlns:a16="http://schemas.microsoft.com/office/drawing/2014/main" val="10000"/>
                  </a:ext>
                </a:extLst>
              </a:tr>
              <a:tr h="1497247">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ARM</a:t>
                      </a:r>
                    </a:p>
                  </a:txBody>
                  <a:tcPr marL="0" marR="0" marT="0" marB="0" anchor="ctr" horzOverflow="overflow">
                    <a:lnL w="0">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conditional probabilities</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softmax per token, or
Gaussian</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exact max-
likelihood</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ancestral, token-by-token</a:t>
                      </a:r>
                    </a:p>
                  </a:txBody>
                  <a:tcPr marL="0" marR="0" marT="0" marB="0" anchor="ctr" horzOverflow="overflow">
                    <a:lnL w="3175">
                      <a:solidFill>
                        <a:srgbClr val="000000"/>
                      </a:solidFill>
                      <a:miter lim="400000"/>
                    </a:lnL>
                    <a:lnR w="0">
                      <a:miter lim="400000"/>
                    </a:lnR>
                    <a:solidFill>
                      <a:srgbClr val="000000"/>
                    </a:solidFill>
                  </a:tcPr>
                </a:tc>
                <a:extLst>
                  <a:ext uri="{0D108BD9-81ED-4DB2-BD59-A6C34878D82A}">
                    <a16:rowId xmlns:a16="http://schemas.microsoft.com/office/drawing/2014/main" val="10001"/>
                  </a:ext>
                </a:extLst>
              </a:tr>
              <a:tr h="1497247">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VAE</a:t>
                      </a:r>
                    </a:p>
                  </a:txBody>
                  <a:tcPr marL="0" marR="0" marT="0" marB="0" anchor="ctr" horzOverflow="overflow">
                    <a:lnL w="0">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mean/variance</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KL to prior (soft)</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ELBO (lower
bound)</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Z ~ P(Z), directly from prior</a:t>
                      </a:r>
                    </a:p>
                  </a:txBody>
                  <a:tcPr marL="0" marR="0" marT="0" marB="0" anchor="ctr" horzOverflow="overflow">
                    <a:lnL w="3175">
                      <a:solidFill>
                        <a:srgbClr val="000000"/>
                      </a:solidFill>
                      <a:miter lim="400000"/>
                    </a:lnL>
                    <a:lnR w="0">
                      <a:miter lim="400000"/>
                    </a:lnR>
                    <a:solidFill>
                      <a:srgbClr val="000000"/>
                    </a:solidFill>
                  </a:tcPr>
                </a:tc>
                <a:extLst>
                  <a:ext uri="{0D108BD9-81ED-4DB2-BD59-A6C34878D82A}">
                    <a16:rowId xmlns:a16="http://schemas.microsoft.com/office/drawing/2014/main" val="10002"/>
                  </a:ext>
                </a:extLst>
              </a:tr>
              <a:tr h="1497247">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GAN</a:t>
                      </a:r>
                    </a:p>
                  </a:txBody>
                  <a:tcPr marL="0" marR="0" marT="0" marB="0" anchor="ctr" horzOverflow="overflow">
                    <a:lnL w="0">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a sample - fake image for the discriminator.</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none (implicit)</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adversarial
minimax</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single forward pass</a:t>
                      </a:r>
                    </a:p>
                  </a:txBody>
                  <a:tcPr marL="0" marR="0" marT="0" marB="0" anchor="ctr" horzOverflow="overflow">
                    <a:lnL w="3175">
                      <a:solidFill>
                        <a:srgbClr val="000000"/>
                      </a:solidFill>
                      <a:miter lim="400000"/>
                    </a:lnL>
                    <a:lnR w="0">
                      <a:miter lim="400000"/>
                    </a:lnR>
                    <a:solidFill>
                      <a:srgbClr val="000000"/>
                    </a:solidFill>
                  </a:tcPr>
                </a:tc>
                <a:extLst>
                  <a:ext uri="{0D108BD9-81ED-4DB2-BD59-A6C34878D82A}">
                    <a16:rowId xmlns:a16="http://schemas.microsoft.com/office/drawing/2014/main" val="10003"/>
                  </a:ext>
                </a:extLst>
              </a:tr>
              <a:tr h="1497247">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EBM</a:t>
                      </a:r>
                    </a:p>
                  </a:txBody>
                  <a:tcPr marL="0" marR="0" marT="0" marB="0" anchor="ctr" horzOverflow="overflow">
                    <a:lnL w="0">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One scalar for any input</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partition function (intractable)</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contrastive divergence,
score matching</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MCMC
(Langevin)</a:t>
                      </a:r>
                    </a:p>
                  </a:txBody>
                  <a:tcPr marL="0" marR="0" marT="0" marB="0" anchor="ctr" horzOverflow="overflow">
                    <a:lnL w="3175">
                      <a:solidFill>
                        <a:srgbClr val="000000"/>
                      </a:solidFill>
                      <a:miter lim="400000"/>
                    </a:lnL>
                    <a:lnR w="0">
                      <a:miter lim="400000"/>
                    </a:lnR>
                    <a:solidFill>
                      <a:srgbClr val="000000"/>
                    </a:solidFill>
                  </a:tcPr>
                </a:tc>
                <a:extLst>
                  <a:ext uri="{0D108BD9-81ED-4DB2-BD59-A6C34878D82A}">
                    <a16:rowId xmlns:a16="http://schemas.microsoft.com/office/drawing/2014/main" val="10004"/>
                  </a:ext>
                </a:extLst>
              </a:tr>
              <a:tr h="1497247">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Score</a:t>
                      </a:r>
                    </a:p>
                  </a:txBody>
                  <a:tcPr marL="0" marR="0" marT="0" marB="0" anchor="ctr" horzOverflow="overflow">
                    <a:lnL w="0">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A vector field pointing toward higher density</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sidestepped — model the gradient</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denoising score
matching</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Langevin
dynamics</a:t>
                      </a:r>
                    </a:p>
                  </a:txBody>
                  <a:tcPr marL="0" marR="0" marT="0" marB="0" anchor="ctr" horzOverflow="overflow">
                    <a:lnL w="3175">
                      <a:solidFill>
                        <a:srgbClr val="000000"/>
                      </a:solidFill>
                      <a:miter lim="400000"/>
                    </a:lnL>
                    <a:lnR w="0">
                      <a:miter lim="400000"/>
                    </a:lnR>
                    <a:solidFill>
                      <a:srgbClr val="000000"/>
                    </a:solidFill>
                  </a:tcPr>
                </a:tc>
                <a:extLst>
                  <a:ext uri="{0D108BD9-81ED-4DB2-BD59-A6C34878D82A}">
                    <a16:rowId xmlns:a16="http://schemas.microsoft.com/office/drawing/2014/main" val="10005"/>
                  </a:ext>
                </a:extLst>
              </a:tr>
              <a:tr h="1497247">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DDPM</a:t>
                      </a:r>
                    </a:p>
                  </a:txBody>
                  <a:tcPr marL="0" marR="0" marT="0" marB="0" anchor="ctr" horzOverflow="overflow">
                    <a:lnL w="0">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Predicted Noise, 
same shape as input</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sidestepped</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L2 on injected
noise</a:t>
                      </a:r>
                    </a:p>
                  </a:txBody>
                  <a:tcPr marL="0" marR="0" marT="0" marB="0" anchor="ctr" horzOverflow="overflow">
                    <a:lnL w="3175">
                      <a:solidFill>
                        <a:srgbClr val="000000"/>
                      </a:solidFill>
                      <a:miter lim="400000"/>
                    </a:lnL>
                    <a:lnR w="3175">
                      <a:solidFill>
                        <a:srgbClr val="000000"/>
                      </a:solidFill>
                      <a:miter lim="400000"/>
                    </a:lnR>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reverse
chain</a:t>
                      </a:r>
                    </a:p>
                  </a:txBody>
                  <a:tcPr marL="0" marR="0" marT="0" marB="0" anchor="ctr" horzOverflow="overflow">
                    <a:lnL w="3175">
                      <a:solidFill>
                        <a:srgbClr val="000000"/>
                      </a:solidFill>
                      <a:miter lim="400000"/>
                    </a:lnL>
                    <a:lnR w="0">
                      <a:miter lim="400000"/>
                    </a:lnR>
                    <a:solidFill>
                      <a:srgbClr val="000000"/>
                    </a:solidFill>
                  </a:tcPr>
                </a:tc>
                <a:extLst>
                  <a:ext uri="{0D108BD9-81ED-4DB2-BD59-A6C34878D82A}">
                    <a16:rowId xmlns:a16="http://schemas.microsoft.com/office/drawing/2014/main" val="10006"/>
                  </a:ext>
                </a:extLst>
              </a:tr>
              <a:tr h="1488440">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Flow
Matching</a:t>
                      </a:r>
                    </a:p>
                  </a:txBody>
                  <a:tcPr marL="0" marR="0" marT="0" marB="0" anchor="ctr" horzOverflow="overflow">
                    <a:lnL w="0">
                      <a:miter lim="400000"/>
                    </a:lnL>
                    <a:lnR w="3175">
                      <a:solidFill>
                        <a:srgbClr val="000000"/>
                      </a:solidFill>
                      <a:miter lim="400000"/>
                    </a:lnR>
                    <a:lnB w="0">
                      <a:miter lim="400000"/>
                    </a:lnB>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Velocity vector</a:t>
                      </a:r>
                    </a:p>
                  </a:txBody>
                  <a:tcPr marL="0" marR="0" marT="0" marB="0" anchor="ctr" horzOverflow="overflow">
                    <a:lnL w="3175">
                      <a:solidFill>
                        <a:srgbClr val="000000"/>
                      </a:solidFill>
                      <a:miter lim="400000"/>
                    </a:lnL>
                    <a:lnR w="3175">
                      <a:solidFill>
                        <a:srgbClr val="000000"/>
                      </a:solidFill>
                      <a:miter lim="400000"/>
                    </a:lnR>
                    <a:lnB w="0">
                      <a:miter lim="400000"/>
                    </a:lnB>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sidestepped</a:t>
                      </a:r>
                    </a:p>
                  </a:txBody>
                  <a:tcPr marL="0" marR="0" marT="0" marB="0" anchor="ctr" horzOverflow="overflow">
                    <a:lnL w="3175">
                      <a:solidFill>
                        <a:srgbClr val="000000"/>
                      </a:solidFill>
                      <a:miter lim="400000"/>
                    </a:lnL>
                    <a:lnR w="3175">
                      <a:solidFill>
                        <a:srgbClr val="000000"/>
                      </a:solidFill>
                      <a:miter lim="400000"/>
                    </a:lnR>
                    <a:lnB w="0">
                      <a:miter lim="400000"/>
                    </a:lnB>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L2 on conditional
velocity</a:t>
                      </a:r>
                    </a:p>
                  </a:txBody>
                  <a:tcPr marL="0" marR="0" marT="0" marB="0" anchor="ctr" horzOverflow="overflow">
                    <a:lnL w="3175">
                      <a:solidFill>
                        <a:srgbClr val="000000"/>
                      </a:solidFill>
                      <a:miter lim="400000"/>
                    </a:lnL>
                    <a:lnR w="3175">
                      <a:solidFill>
                        <a:srgbClr val="000000"/>
                      </a:solidFill>
                      <a:miter lim="400000"/>
                    </a:lnR>
                    <a:lnB w="0">
                      <a:miter lim="400000"/>
                    </a:lnB>
                    <a:solidFill>
                      <a:srgbClr val="000000"/>
                    </a:solidFill>
                  </a:tcPr>
                </a:tc>
                <a:tc>
                  <a:txBody>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3500">
                          <a:solidFill>
                            <a:srgbClr val="FFFFFF"/>
                          </a:solidFill>
                          <a:latin typeface="Helvetica"/>
                          <a:ea typeface="Helvetica"/>
                          <a:cs typeface="Helvetica"/>
                          <a:sym typeface="Helvetica"/>
                        </a:rPr>
                        <a:t>ODE
integration</a:t>
                      </a:r>
                    </a:p>
                  </a:txBody>
                  <a:tcPr marL="0" marR="0" marT="0" marB="0" anchor="ctr" horzOverflow="overflow">
                    <a:lnL w="3175">
                      <a:solidFill>
                        <a:srgbClr val="000000"/>
                      </a:solidFill>
                      <a:miter lim="400000"/>
                    </a:lnL>
                    <a:lnR w="0">
                      <a:miter lim="400000"/>
                    </a:lnR>
                    <a:lnB w="0">
                      <a:miter lim="400000"/>
                    </a:lnB>
                    <a:solidFill>
                      <a:srgbClr val="000000"/>
                    </a:solidFill>
                  </a:tcPr>
                </a:tc>
                <a:extLst>
                  <a:ext uri="{0D108BD9-81ED-4DB2-BD59-A6C34878D82A}">
                    <a16:rowId xmlns:a16="http://schemas.microsoft.com/office/drawing/2014/main" val="10007"/>
                  </a:ext>
                </a:extLst>
              </a:tr>
            </a:tbl>
          </a:graphicData>
        </a:graphic>
      </p:graphicFrame>
      <p:sp>
        <p:nvSpPr>
          <p:cNvPr id="290" name="Text"/>
          <p:cNvSpPr txBox="1"/>
          <p:nvPr/>
        </p:nvSpPr>
        <p:spPr>
          <a:xfrm>
            <a:off x="11753543" y="2103776"/>
            <a:ext cx="12700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12700">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latin typeface="Helvetica"/>
                <a:ea typeface="Helvetica"/>
                <a:cs typeface="Helvetica"/>
                <a:sym typeface="Helvetica"/>
              </a:defRPr>
            </a:pPr>
            <a:endParaRPr/>
          </a:p>
        </p:txBody>
      </p:sp>
      <p:grpSp>
        <p:nvGrpSpPr>
          <p:cNvPr id="294" name="Group"/>
          <p:cNvGrpSpPr/>
          <p:nvPr/>
        </p:nvGrpSpPr>
        <p:grpSpPr>
          <a:xfrm>
            <a:off x="35303" y="61145"/>
            <a:ext cx="2853948" cy="13600822"/>
            <a:chOff x="0" y="3774"/>
            <a:chExt cx="2853946" cy="13600820"/>
          </a:xfrm>
        </p:grpSpPr>
        <p:sp>
          <p:nvSpPr>
            <p:cNvPr id="291"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92"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93"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0"/>
          <p:cNvSpPr/>
          <p:nvPr/>
        </p:nvSpPr>
        <p:spPr>
          <a:xfrm>
            <a:off x="4328159" y="5920740"/>
            <a:ext cx="2011679"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299" name="Text 2"/>
          <p:cNvSpPr txBox="1"/>
          <p:nvPr/>
        </p:nvSpPr>
        <p:spPr>
          <a:xfrm>
            <a:off x="4419599" y="6115815"/>
            <a:ext cx="15544802" cy="2535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VAE Origins: A Simultaneous Discovery</a:t>
            </a:r>
          </a:p>
        </p:txBody>
      </p:sp>
      <p:grpSp>
        <p:nvGrpSpPr>
          <p:cNvPr id="303" name="Group"/>
          <p:cNvGrpSpPr/>
          <p:nvPr/>
        </p:nvGrpSpPr>
        <p:grpSpPr>
          <a:xfrm>
            <a:off x="35303" y="61145"/>
            <a:ext cx="2853948" cy="13600822"/>
            <a:chOff x="0" y="3774"/>
            <a:chExt cx="2853946" cy="13600820"/>
          </a:xfrm>
        </p:grpSpPr>
        <p:sp>
          <p:nvSpPr>
            <p:cNvPr id="300"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01"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02"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Text 0"/>
          <p:cNvSpPr txBox="1"/>
          <p:nvPr/>
        </p:nvSpPr>
        <p:spPr>
          <a:xfrm>
            <a:off x="1442438" y="1799065"/>
            <a:ext cx="21499123"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The VAE: A Simultaneous Discovery (2013–2014)</a:t>
            </a:r>
          </a:p>
        </p:txBody>
      </p:sp>
      <p:sp>
        <p:nvSpPr>
          <p:cNvPr id="306" name="Text 2"/>
          <p:cNvSpPr txBox="1"/>
          <p:nvPr/>
        </p:nvSpPr>
        <p:spPr>
          <a:xfrm>
            <a:off x="573283" y="4854342"/>
            <a:ext cx="23237434" cy="70586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Kingma &amp; Welling (2013): 'Auto-Encoding Variational Bayes' — arXiv:1312.6114</a:t>
            </a:r>
          </a:p>
          <a:p>
            <a:pPr marL="540173" indent="-400473">
              <a:buSzPct val="100000"/>
              <a:buChar char="‣"/>
            </a:pPr>
            <a:r>
              <a:t>Rezende, Mohamed &amp; Wierstra (2014): 'Stochastic Backpropagation and Approximate Inference'</a:t>
            </a:r>
          </a:p>
          <a:p>
            <a:pPr>
              <a:defRPr sz="4400">
                <a:latin typeface="Graphik-SemiboldItalic"/>
                <a:ea typeface="Graphik-SemiboldItalic"/>
                <a:cs typeface="Graphik-SemiboldItalic"/>
                <a:sym typeface="Graphik Semibold"/>
              </a:defRPr>
            </a:pPr>
            <a:r>
              <a:t>The insight: Instead of encoding to a point z, encode to a distribution q(z|x)</a:t>
            </a:r>
          </a:p>
          <a:p>
            <a:pPr marL="540173" indent="-400473">
              <a:buSzPct val="100000"/>
              <a:buChar char="‣"/>
            </a:pPr>
            <a:r>
              <a:t>This forces the latent space to be smooth and continuous — enables sampling</a:t>
            </a:r>
          </a:p>
          <a:p>
            <a:pPr marL="540173" indent="-400473">
              <a:buSzPct val="100000"/>
              <a:buChar char="‣"/>
            </a:pPr>
            <a:r>
              <a:t>The decoder learns: given a sample from this distribution, reconstruct x</a:t>
            </a:r>
          </a:p>
        </p:txBody>
      </p:sp>
      <p:grpSp>
        <p:nvGrpSpPr>
          <p:cNvPr id="310" name="Group"/>
          <p:cNvGrpSpPr/>
          <p:nvPr/>
        </p:nvGrpSpPr>
        <p:grpSpPr>
          <a:xfrm>
            <a:off x="35303" y="61145"/>
            <a:ext cx="2853948" cy="13600822"/>
            <a:chOff x="0" y="3774"/>
            <a:chExt cx="2853946" cy="13600820"/>
          </a:xfrm>
        </p:grpSpPr>
        <p:sp>
          <p:nvSpPr>
            <p:cNvPr id="307"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08"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09"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Text 0"/>
          <p:cNvSpPr txBox="1"/>
          <p:nvPr/>
        </p:nvSpPr>
        <p:spPr>
          <a:xfrm>
            <a:off x="4419599" y="1428548"/>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Re-parameterization Trick</a:t>
            </a:r>
          </a:p>
        </p:txBody>
      </p:sp>
      <mc:AlternateContent xmlns:mc="http://schemas.openxmlformats.org/markup-compatibility/2006" xmlns:a14="http://schemas.microsoft.com/office/drawing/2010/main">
        <mc:Choice Requires="a14">
          <p:sp>
            <p:nvSpPr>
              <p:cNvPr id="315" name="Text 2"/>
              <p:cNvSpPr txBox="1"/>
              <p:nvPr/>
            </p:nvSpPr>
            <p:spPr>
              <a:xfrm>
                <a:off x="550836" y="3831117"/>
                <a:ext cx="23282327" cy="8271282"/>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p>
                <a:pPr marL="540173" indent="-400473">
                  <a:buSzPct val="100000"/>
                  <a:buChar char="‣"/>
                </a:pPr>
                <a:r>
                  <a:t>Problem: sampling </a:t>
                </a:r>
                <a14:m>
                  <m:oMath xmlns:m="http://schemas.openxmlformats.org/officeDocument/2006/math">
                    <m:r>
                      <a:rPr sz="5150" i="1">
                        <a:solidFill>
                          <a:srgbClr val="FEFEFE"/>
                        </a:solidFill>
                        <a:latin typeface="Cambria Math" panose="02040503050406030204" pitchFamily="18" charset="0"/>
                      </a:rPr>
                      <m:t>𝑧</m:t>
                    </m:r>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𝒩</m:t>
                    </m:r>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𝜇</m:t>
                    </m:r>
                    <m:r>
                      <a:rPr sz="5150" i="1">
                        <a:solidFill>
                          <a:srgbClr val="FEFEFE"/>
                        </a:solidFill>
                        <a:latin typeface="Cambria Math" panose="02040503050406030204" pitchFamily="18" charset="0"/>
                      </a:rPr>
                      <m:t>,</m:t>
                    </m:r>
                    <m:sSup>
                      <m:sSupPr>
                        <m:ctrlPr>
                          <a:rPr sz="5150" i="1">
                            <a:solidFill>
                              <a:srgbClr val="FEFEFE"/>
                            </a:solidFill>
                            <a:latin typeface="Cambria Math" panose="02040503050406030204" pitchFamily="18" charset="0"/>
                          </a:rPr>
                        </m:ctrlPr>
                      </m:sSupPr>
                      <m:e>
                        <m:r>
                          <a:rPr sz="5150" i="1">
                            <a:solidFill>
                              <a:srgbClr val="FEFEFE"/>
                            </a:solidFill>
                            <a:latin typeface="Cambria Math" panose="02040503050406030204" pitchFamily="18" charset="0"/>
                          </a:rPr>
                          <m:t>𝜎</m:t>
                        </m:r>
                      </m:e>
                      <m:sup>
                        <m:r>
                          <a:rPr sz="5150" i="1">
                            <a:solidFill>
                              <a:srgbClr val="FEFEFE"/>
                            </a:solidFill>
                            <a:latin typeface="Cambria Math" panose="02040503050406030204" pitchFamily="18" charset="0"/>
                          </a:rPr>
                          <m:t>2</m:t>
                        </m:r>
                      </m:sup>
                    </m:sSup>
                    <m:r>
                      <a:rPr sz="5150" i="1">
                        <a:solidFill>
                          <a:srgbClr val="FEFEFE"/>
                        </a:solidFill>
                        <a:latin typeface="Cambria Math" panose="02040503050406030204" pitchFamily="18" charset="0"/>
                      </a:rPr>
                      <m:t>)</m:t>
                    </m:r>
                  </m:oMath>
                </a14:m>
                <a:r>
                  <a:t> is a stochastic operation — gradients can't flow through it</a:t>
                </a:r>
              </a:p>
              <a:p>
                <a:pPr marL="540173" indent="-400473">
                  <a:buSzPct val="100000"/>
                  <a:buChar char="‣"/>
                </a:pPr>
                <a:r>
                  <a:t>The trick: write </a:t>
                </a:r>
                <a14:m>
                  <m:oMath xmlns:m="http://schemas.openxmlformats.org/officeDocument/2006/math">
                    <m:m>
                      <m:mPr>
                        <m:plcHide m:val="on"/>
                        <m:mcs>
                          <m:mc>
                            <m:mcPr>
                              <m:count m:val="2"/>
                              <m:mcJc m:val="center"/>
                            </m:mcPr>
                          </m:mc>
                        </m:mcs>
                        <m:ctrlPr>
                          <a:rPr sz="5150" i="1">
                            <a:solidFill>
                              <a:srgbClr val="FEFEFE"/>
                            </a:solidFill>
                            <a:latin typeface="Cambria Math" panose="02040503050406030204" pitchFamily="18" charset="0"/>
                          </a:rPr>
                        </m:ctrlPr>
                      </m:mPr>
                      <m:mr>
                        <m:e>
                          <m:r>
                            <a:rPr sz="5150" i="1">
                              <a:solidFill>
                                <a:srgbClr val="FEFEFE"/>
                              </a:solidFill>
                              <a:latin typeface="Cambria Math" panose="02040503050406030204" pitchFamily="18" charset="0"/>
                            </a:rPr>
                            <m:t>𝒛</m:t>
                          </m:r>
                        </m:e>
                        <m:e>
                          <m:r>
                            <a:rPr sz="5150" i="1">
                              <a:solidFill>
                                <a:srgbClr val="FEFEFE"/>
                              </a:solidFill>
                              <a:latin typeface="Cambria Math" panose="02040503050406030204" pitchFamily="18" charset="0"/>
                            </a:rPr>
                            <m:t> =</m:t>
                          </m:r>
                          <m:r>
                            <a:rPr sz="5150" i="1">
                              <a:solidFill>
                                <a:srgbClr val="FEFEFE"/>
                              </a:solidFill>
                              <a:latin typeface="Cambria Math" panose="02040503050406030204" pitchFamily="18" charset="0"/>
                            </a:rPr>
                            <m:t>𝝁</m:t>
                          </m:r>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𝝈</m:t>
                          </m:r>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𝝐</m:t>
                          </m:r>
                          <m:r>
                            <m:rPr>
                              <m:nor/>
                            </m:rPr>
                            <a:rPr sz="5150" i="1">
                              <a:solidFill>
                                <a:srgbClr val="FEFEFE"/>
                              </a:solidFill>
                              <a:latin typeface="Cambria Math" panose="02040503050406030204" pitchFamily="18" charset="0"/>
                            </a:rPr>
                            <m:t>, </m:t>
                          </m:r>
                          <m:r>
                            <m:rPr>
                              <m:nor/>
                            </m:rPr>
                            <a:rPr sz="5150" i="1">
                              <a:solidFill>
                                <a:srgbClr val="FEFEFE"/>
                              </a:solidFill>
                              <a:latin typeface="Cambria Math" panose="02040503050406030204" pitchFamily="18" charset="0"/>
                            </a:rPr>
                            <m:t>where</m:t>
                          </m:r>
                          <m:r>
                            <a:rPr sz="5150" i="1">
                              <a:solidFill>
                                <a:srgbClr val="FEFEFE"/>
                              </a:solidFill>
                              <a:latin typeface="Cambria Math" panose="02040503050406030204" pitchFamily="18" charset="0"/>
                            </a:rPr>
                            <m:t>𝝐</m:t>
                          </m:r>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𝒩</m:t>
                          </m:r>
                          <m:r>
                            <a:rPr sz="5150" i="1">
                              <a:solidFill>
                                <a:srgbClr val="FEFEFE"/>
                              </a:solidFill>
                              <a:latin typeface="Cambria Math" panose="02040503050406030204" pitchFamily="18" charset="0"/>
                            </a:rPr>
                            <m:t>(0,</m:t>
                          </m:r>
                          <m:r>
                            <a:rPr sz="5150" i="1">
                              <a:solidFill>
                                <a:srgbClr val="FEFEFE"/>
                              </a:solidFill>
                              <a:latin typeface="Cambria Math" panose="02040503050406030204" pitchFamily="18" charset="0"/>
                            </a:rPr>
                            <m:t>𝑰</m:t>
                          </m:r>
                          <m:r>
                            <a:rPr sz="5150" i="1">
                              <a:solidFill>
                                <a:srgbClr val="FEFEFE"/>
                              </a:solidFill>
                              <a:latin typeface="Cambria Math" panose="02040503050406030204" pitchFamily="18" charset="0"/>
                            </a:rPr>
                            <m:t>)</m:t>
                          </m:r>
                        </m:e>
                      </m:mr>
                    </m:m>
                  </m:oMath>
                </a14:m>
                <a:r>
                  <a:t>  is sampled independently</a:t>
                </a:r>
              </a:p>
              <a:p>
                <a:pPr marL="540173" indent="-400473">
                  <a:buSzPct val="100000"/>
                  <a:buChar char="‣"/>
                </a:pPr>
                <a:r>
                  <a:t>Now </a:t>
                </a:r>
                <a14:m>
                  <m:oMath xmlns:m="http://schemas.openxmlformats.org/officeDocument/2006/math">
                    <m:r>
                      <a:rPr sz="5150" i="1">
                        <a:solidFill>
                          <a:srgbClr val="FEFEFE"/>
                        </a:solidFill>
                        <a:latin typeface="Cambria Math" panose="02040503050406030204" pitchFamily="18" charset="0"/>
                      </a:rPr>
                      <m:t>𝑧</m:t>
                    </m:r>
                  </m:oMath>
                </a14:m>
                <a:r>
                  <a:t> is a deterministic function of </a:t>
                </a:r>
                <a14:m>
                  <m:oMath xmlns:m="http://schemas.openxmlformats.org/officeDocument/2006/math">
                    <m:r>
                      <a:rPr sz="5150" i="1">
                        <a:solidFill>
                          <a:srgbClr val="FEFEFE"/>
                        </a:solidFill>
                        <a:latin typeface="Cambria Math" panose="02040503050406030204" pitchFamily="18" charset="0"/>
                      </a:rPr>
                      <m:t>𝜇</m:t>
                    </m:r>
                  </m:oMath>
                </a14:m>
                <a:r>
                  <a:t> and </a:t>
                </a:r>
                <a14:m>
                  <m:oMath xmlns:m="http://schemas.openxmlformats.org/officeDocument/2006/math">
                    <m:r>
                      <a:rPr sz="5150" i="1">
                        <a:solidFill>
                          <a:srgbClr val="FEFEFE"/>
                        </a:solidFill>
                        <a:latin typeface="Cambria Math" panose="02040503050406030204" pitchFamily="18" charset="0"/>
                      </a:rPr>
                      <m:t>𝜎</m:t>
                    </m:r>
                  </m:oMath>
                </a14:m>
                <a:r>
                  <a:t> — gradients can flow through </a:t>
                </a:r>
                <a14:m>
                  <m:oMath xmlns:m="http://schemas.openxmlformats.org/officeDocument/2006/math">
                    <m:r>
                      <a:rPr sz="5150" i="1">
                        <a:solidFill>
                          <a:srgbClr val="FEFEFE"/>
                        </a:solidFill>
                        <a:latin typeface="Cambria Math" panose="02040503050406030204" pitchFamily="18" charset="0"/>
                      </a:rPr>
                      <m:t>𝜇</m:t>
                    </m:r>
                  </m:oMath>
                </a14:m>
                <a:r>
                  <a:t> and </a:t>
                </a:r>
                <a14:m>
                  <m:oMath xmlns:m="http://schemas.openxmlformats.org/officeDocument/2006/math">
                    <m:r>
                      <a:rPr sz="5150" i="1">
                        <a:solidFill>
                          <a:srgbClr val="FEFEFE"/>
                        </a:solidFill>
                        <a:latin typeface="Cambria Math" panose="02040503050406030204" pitchFamily="18" charset="0"/>
                      </a:rPr>
                      <m:t>𝜎</m:t>
                    </m:r>
                  </m:oMath>
                </a14:m>
                <a:r>
                  <a:t> </a:t>
                </a:r>
              </a:p>
              <a:p>
                <a:pPr marL="540173" indent="-400473">
                  <a:buSzPct val="100000"/>
                  <a:buChar char="‣"/>
                </a:pPr>
                <a14:m>
                  <m:oMath xmlns:m="http://schemas.openxmlformats.org/officeDocument/2006/math">
                    <m:r>
                      <a:rPr sz="5150" i="1">
                        <a:solidFill>
                          <a:srgbClr val="FEFEFE"/>
                        </a:solidFill>
                        <a:latin typeface="Cambria Math" panose="02040503050406030204" pitchFamily="18" charset="0"/>
                      </a:rPr>
                      <m:t>𝜖</m:t>
                    </m:r>
                  </m:oMath>
                </a14:m>
                <a:r>
                  <a:t> is just random noise we inject — it carries no gradient</a:t>
                </a:r>
              </a:p>
              <a:p>
                <a:pPr marL="540173" indent="-400473">
                  <a:buSzPct val="100000"/>
                  <a:buChar char="‣"/>
                </a:pPr>
                <a:r>
                  <a:t>This seemingly small trick makes VAEs trainable end-to-end with back-propagation</a:t>
                </a:r>
              </a:p>
              <a:p>
                <a:pPr marL="540173" indent="-400473">
                  <a:buSzPct val="100000"/>
                  <a:buChar char="‣"/>
                </a:pPr>
                <a:r>
                  <a:t>It reappears everywhere: Diffusion, score-based, flow-matching models all use this idea</a:t>
                </a:r>
              </a:p>
            </p:txBody>
          </p:sp>
        </mc:Choice>
        <mc:Fallback xmlns="">
          <p:sp>
            <p:nvSpPr>
              <p:cNvPr id="315" name="Text 2"/>
              <p:cNvSpPr txBox="1">
                <a:spLocks noRot="1" noChangeAspect="1" noMove="1" noResize="1" noEditPoints="1" noAdjustHandles="1" noChangeArrowheads="1" noChangeShapeType="1" noTextEdit="1"/>
              </p:cNvSpPr>
              <p:nvPr/>
            </p:nvSpPr>
            <p:spPr>
              <a:xfrm>
                <a:off x="550836" y="3831117"/>
                <a:ext cx="23282327" cy="8271282"/>
              </a:xfrm>
              <a:prstGeom prst="rect">
                <a:avLst/>
              </a:prstGeom>
              <a:blipFill>
                <a:blip r:embed="rId3"/>
                <a:stretch>
                  <a:fillRect l="-763" t="-3834" r="-164" b="-7209"/>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nvGrpSpPr>
          <p:cNvPr id="319" name="Group"/>
          <p:cNvGrpSpPr/>
          <p:nvPr/>
        </p:nvGrpSpPr>
        <p:grpSpPr>
          <a:xfrm>
            <a:off x="35303" y="61145"/>
            <a:ext cx="2853948" cy="13600822"/>
            <a:chOff x="0" y="3774"/>
            <a:chExt cx="2853946" cy="13600820"/>
          </a:xfrm>
        </p:grpSpPr>
        <p:sp>
          <p:nvSpPr>
            <p:cNvPr id="316"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17"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18"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Text 2"/>
          <p:cNvSpPr txBox="1"/>
          <p:nvPr/>
        </p:nvSpPr>
        <p:spPr>
          <a:xfrm>
            <a:off x="951362" y="3640417"/>
            <a:ext cx="22481277" cy="8265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A principled framework for learning structured latent spaces and smooth, continuous latent space you can actually sample from.</a:t>
            </a:r>
          </a:p>
          <a:p>
            <a:pPr marL="540173" indent="-400473">
              <a:buSzPct val="100000"/>
              <a:buChar char="‣"/>
            </a:pPr>
            <a:r>
              <a:t>The re-parameterization trick — foundational for all subsequent work</a:t>
            </a:r>
          </a:p>
          <a:p>
            <a:pPr marL="540173" indent="-400473">
              <a:buSzPct val="100000"/>
              <a:buChar char="‣"/>
            </a:pPr>
            <a:r>
              <a:t>The Variational/Evidence lower bound loss funstion — the conceptual template for diffusion model objectives</a:t>
            </a:r>
          </a:p>
          <a:p>
            <a:pPr marL="540173" indent="-400473">
              <a:buSzPct val="100000"/>
              <a:buChar char="‣"/>
            </a:pPr>
            <a:r>
              <a:t>Latent diffusion models (Stable Diffusion) literally run diffusion inside a VAE's latent space</a:t>
            </a:r>
          </a:p>
          <a:p>
            <a:pPr marL="540173" indent="-400473">
              <a:buSzPct val="100000"/>
              <a:buChar char="‣"/>
            </a:pPr>
            <a:r>
              <a:t>Limitation: VAE samples tend to be blurry — the reconstruction loss averages over uncertainty</a:t>
            </a:r>
          </a:p>
        </p:txBody>
      </p:sp>
      <p:sp>
        <p:nvSpPr>
          <p:cNvPr id="324" name="Text 0"/>
          <p:cNvSpPr txBox="1"/>
          <p:nvPr/>
        </p:nvSpPr>
        <p:spPr>
          <a:xfrm>
            <a:off x="4419599" y="1382825"/>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What VAEs Gave Us</a:t>
            </a:r>
          </a:p>
        </p:txBody>
      </p:sp>
      <p:grpSp>
        <p:nvGrpSpPr>
          <p:cNvPr id="328" name="Group"/>
          <p:cNvGrpSpPr/>
          <p:nvPr/>
        </p:nvGrpSpPr>
        <p:grpSpPr>
          <a:xfrm>
            <a:off x="35303" y="61145"/>
            <a:ext cx="2853948" cy="13600822"/>
            <a:chOff x="0" y="3774"/>
            <a:chExt cx="2853946" cy="13600820"/>
          </a:xfrm>
        </p:grpSpPr>
        <p:sp>
          <p:nvSpPr>
            <p:cNvPr id="32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2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2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Shape 0"/>
          <p:cNvSpPr/>
          <p:nvPr/>
        </p:nvSpPr>
        <p:spPr>
          <a:xfrm>
            <a:off x="4148630" y="6100268"/>
            <a:ext cx="2011679"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333" name="Text 2"/>
          <p:cNvSpPr txBox="1"/>
          <p:nvPr/>
        </p:nvSpPr>
        <p:spPr>
          <a:xfrm>
            <a:off x="4060541" y="6695860"/>
            <a:ext cx="15544803" cy="1304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GANs: The Adversarial Turn</a:t>
            </a:r>
          </a:p>
        </p:txBody>
      </p:sp>
      <p:sp>
        <p:nvSpPr>
          <p:cNvPr id="334" name="Line"/>
          <p:cNvSpPr/>
          <p:nvPr/>
        </p:nvSpPr>
        <p:spPr>
          <a:xfrm flipV="1">
            <a:off x="35303" y="61145"/>
            <a:ext cx="2726948" cy="2521179"/>
          </a:xfrm>
          <a:prstGeom prst="line">
            <a:avLst/>
          </a:prstGeom>
          <a:ln w="25400">
            <a:solidFill>
              <a:srgbClr val="FFFFFF"/>
            </a:solidFill>
            <a:miter lim="400000"/>
          </a:ln>
        </p:spPr>
        <p:txBody>
          <a:bodyPr lIns="50800" tIns="50800" rIns="50800" bIns="50800" anchor="ctr"/>
          <a:lstStyle/>
          <a:p>
            <a:endParaRPr/>
          </a:p>
        </p:txBody>
      </p:sp>
      <p:grpSp>
        <p:nvGrpSpPr>
          <p:cNvPr id="338" name="Group"/>
          <p:cNvGrpSpPr/>
          <p:nvPr/>
        </p:nvGrpSpPr>
        <p:grpSpPr>
          <a:xfrm>
            <a:off x="35303" y="61145"/>
            <a:ext cx="2853948" cy="13600822"/>
            <a:chOff x="0" y="3774"/>
            <a:chExt cx="2853946" cy="13600820"/>
          </a:xfrm>
        </p:grpSpPr>
        <p:sp>
          <p:nvSpPr>
            <p:cNvPr id="33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3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3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Text 0"/>
          <p:cNvSpPr txBox="1"/>
          <p:nvPr/>
        </p:nvSpPr>
        <p:spPr>
          <a:xfrm>
            <a:off x="2872240" y="775091"/>
            <a:ext cx="19788504"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Goodfellow et al., 2014: A Thought Experiment</a:t>
            </a:r>
          </a:p>
        </p:txBody>
      </p:sp>
      <p:sp>
        <p:nvSpPr>
          <p:cNvPr id="341" name="Text 2"/>
          <p:cNvSpPr txBox="1"/>
          <p:nvPr/>
        </p:nvSpPr>
        <p:spPr>
          <a:xfrm>
            <a:off x="1740276" y="2616104"/>
            <a:ext cx="21406129" cy="57497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spcBef>
                <a:spcPts val="4400"/>
              </a:spcBef>
              <a:buSzPct val="100000"/>
              <a:buChar char="‣"/>
              <a:defRPr sz="4500"/>
            </a:pPr>
            <a:r>
              <a:t>The idea: train two networks against each other</a:t>
            </a:r>
          </a:p>
          <a:p>
            <a:pPr marL="540173" indent="-400473">
              <a:spcBef>
                <a:spcPts val="4400"/>
              </a:spcBef>
              <a:buSzPct val="100000"/>
              <a:buChar char="‣"/>
              <a:defRPr sz="4500"/>
            </a:pPr>
            <a:r>
              <a:t>Generator G: takes random noise z, produces fake image G(z)</a:t>
            </a:r>
          </a:p>
          <a:p>
            <a:pPr marL="540173" indent="-400473">
              <a:spcBef>
                <a:spcPts val="4400"/>
              </a:spcBef>
              <a:buSzPct val="100000"/>
              <a:buChar char="‣"/>
              <a:defRPr sz="4500"/>
            </a:pPr>
            <a:r>
              <a:t>Discriminator D: given an image, outputs probability it's real vs fake</a:t>
            </a:r>
          </a:p>
          <a:p>
            <a:pPr marL="540173" indent="-400473">
              <a:spcBef>
                <a:spcPts val="4400"/>
              </a:spcBef>
              <a:buSzPct val="100000"/>
              <a:buChar char="‣"/>
              <a:defRPr sz="4500"/>
            </a:pPr>
            <a:r>
              <a:t>G tries to fool D. D tries to catch G. They improve together</a:t>
            </a:r>
          </a:p>
          <a:p>
            <a:pPr marL="540173" indent="-400473">
              <a:spcBef>
                <a:spcPts val="4400"/>
              </a:spcBef>
              <a:buSzPct val="100000"/>
              <a:buChar char="‣"/>
              <a:defRPr sz="4500"/>
            </a:pPr>
            <a:r>
              <a:t>At equilibrium: G produces images indistinguishable from real data</a:t>
            </a:r>
          </a:p>
        </p:txBody>
      </p:sp>
      <p:sp>
        <p:nvSpPr>
          <p:cNvPr id="342" name="Line"/>
          <p:cNvSpPr/>
          <p:nvPr/>
        </p:nvSpPr>
        <p:spPr>
          <a:xfrm flipV="1">
            <a:off x="35303" y="61145"/>
            <a:ext cx="2726948" cy="2521179"/>
          </a:xfrm>
          <a:prstGeom prst="line">
            <a:avLst/>
          </a:prstGeom>
          <a:ln w="25400">
            <a:solidFill>
              <a:srgbClr val="FFFFFF"/>
            </a:solidFill>
            <a:miter lim="400000"/>
          </a:ln>
        </p:spPr>
        <p:txBody>
          <a:bodyPr lIns="50800" tIns="50800" rIns="50800" bIns="50800" anchor="ctr"/>
          <a:lstStyle/>
          <a:p>
            <a:endParaRPr/>
          </a:p>
        </p:txBody>
      </p:sp>
      <p:grpSp>
        <p:nvGrpSpPr>
          <p:cNvPr id="346" name="Group"/>
          <p:cNvGrpSpPr/>
          <p:nvPr/>
        </p:nvGrpSpPr>
        <p:grpSpPr>
          <a:xfrm>
            <a:off x="35303" y="61145"/>
            <a:ext cx="2853948" cy="13600822"/>
            <a:chOff x="0" y="3774"/>
            <a:chExt cx="2853946" cy="13600820"/>
          </a:xfrm>
        </p:grpSpPr>
        <p:sp>
          <p:nvSpPr>
            <p:cNvPr id="34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4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4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347" name="pasted-movie.png" descr="pasted-movie.png"/>
          <p:cNvPicPr>
            <a:picLocks noChangeAspect="1"/>
          </p:cNvPicPr>
          <p:nvPr/>
        </p:nvPicPr>
        <p:blipFill>
          <a:blip r:embed="rId3"/>
          <a:srcRect b="6245"/>
          <a:stretch>
            <a:fillRect/>
          </a:stretch>
        </p:blipFill>
        <p:spPr>
          <a:xfrm>
            <a:off x="2052042" y="9369494"/>
            <a:ext cx="20279777" cy="3841060"/>
          </a:xfrm>
          <a:prstGeom prst="rect">
            <a:avLst/>
          </a:prstGeom>
          <a:ln w="12700">
            <a:miter lim="400000"/>
          </a:ln>
        </p:spPr>
      </p:pic>
      <p:sp>
        <p:nvSpPr>
          <p:cNvPr id="348" name="1412.6572"/>
          <p:cNvSpPr txBox="1"/>
          <p:nvPr/>
        </p:nvSpPr>
        <p:spPr>
          <a:xfrm>
            <a:off x="19105207" y="2600308"/>
            <a:ext cx="4308654" cy="10966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6600" b="1">
                <a:solidFill>
                  <a:srgbClr val="F0F6FC"/>
                </a:solidFill>
              </a:defRPr>
            </a:pPr>
            <a:r>
              <a:rPr b="0">
                <a:solidFill>
                  <a:srgbClr val="A9A9A9"/>
                </a:solidFill>
                <a:latin typeface="Helvetica Neue Light"/>
                <a:ea typeface="Helvetica Neue Light"/>
                <a:cs typeface="Helvetica Neue Light"/>
                <a:sym typeface="Helvetica Neue Light"/>
              </a:rPr>
              <a:t>1412.6572</a:t>
            </a:r>
            <a:r>
              <a:t>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 0"/>
          <p:cNvSpPr txBox="1"/>
          <p:nvPr/>
        </p:nvSpPr>
        <p:spPr>
          <a:xfrm>
            <a:off x="4419599" y="291710"/>
            <a:ext cx="15544802" cy="13660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spcBef>
                <a:spcPts val="0"/>
              </a:spcBef>
              <a:defRPr sz="8400">
                <a:latin typeface="+mn-lt"/>
                <a:ea typeface="+mn-ea"/>
                <a:cs typeface="+mn-cs"/>
                <a:sym typeface="Helvetica Neue Medium"/>
              </a:defRPr>
            </a:lvl1pPr>
          </a:lstStyle>
          <a:p>
            <a:r>
              <a:t>Agenda</a:t>
            </a:r>
          </a:p>
        </p:txBody>
      </p:sp>
      <p:sp>
        <p:nvSpPr>
          <p:cNvPr id="156" name="Text 1"/>
          <p:cNvSpPr txBox="1"/>
          <p:nvPr/>
        </p:nvSpPr>
        <p:spPr>
          <a:xfrm>
            <a:off x="2530332" y="2164575"/>
            <a:ext cx="15544803"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Overview of Generative Modeling</a:t>
            </a:r>
          </a:p>
        </p:txBody>
      </p:sp>
      <p:sp>
        <p:nvSpPr>
          <p:cNvPr id="157" name="Text 1"/>
          <p:cNvSpPr txBox="1"/>
          <p:nvPr/>
        </p:nvSpPr>
        <p:spPr>
          <a:xfrm>
            <a:off x="3412076" y="3349140"/>
            <a:ext cx="19378817"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Paradigms and their Implementations</a:t>
            </a:r>
          </a:p>
        </p:txBody>
      </p:sp>
      <p:sp>
        <p:nvSpPr>
          <p:cNvPr id="158" name="Text 1"/>
          <p:cNvSpPr txBox="1"/>
          <p:nvPr/>
        </p:nvSpPr>
        <p:spPr>
          <a:xfrm>
            <a:off x="2438957" y="4500797"/>
            <a:ext cx="15544803"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Diffusion Models</a:t>
            </a:r>
          </a:p>
        </p:txBody>
      </p:sp>
      <p:sp>
        <p:nvSpPr>
          <p:cNvPr id="159" name="Text 1"/>
          <p:cNvSpPr txBox="1"/>
          <p:nvPr/>
        </p:nvSpPr>
        <p:spPr>
          <a:xfrm>
            <a:off x="3436657" y="5582632"/>
            <a:ext cx="15544802"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Forward &amp; Reverse processes</a:t>
            </a:r>
          </a:p>
        </p:txBody>
      </p:sp>
      <p:sp>
        <p:nvSpPr>
          <p:cNvPr id="160" name="Text 1"/>
          <p:cNvSpPr txBox="1"/>
          <p:nvPr/>
        </p:nvSpPr>
        <p:spPr>
          <a:xfrm>
            <a:off x="3485818" y="6664468"/>
            <a:ext cx="15544802"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Classifier-Free-Guidance</a:t>
            </a:r>
          </a:p>
        </p:txBody>
      </p:sp>
      <p:grpSp>
        <p:nvGrpSpPr>
          <p:cNvPr id="164" name="Group"/>
          <p:cNvGrpSpPr/>
          <p:nvPr/>
        </p:nvGrpSpPr>
        <p:grpSpPr>
          <a:xfrm>
            <a:off x="35303" y="61145"/>
            <a:ext cx="2853948" cy="13600822"/>
            <a:chOff x="0" y="3774"/>
            <a:chExt cx="2853946" cy="13600820"/>
          </a:xfrm>
        </p:grpSpPr>
        <p:sp>
          <p:nvSpPr>
            <p:cNvPr id="161"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62"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63"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165" name="Text 1"/>
          <p:cNvSpPr txBox="1"/>
          <p:nvPr/>
        </p:nvSpPr>
        <p:spPr>
          <a:xfrm>
            <a:off x="2530332" y="7746303"/>
            <a:ext cx="15544803"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Text-to-Image Generation</a:t>
            </a:r>
          </a:p>
        </p:txBody>
      </p:sp>
      <p:sp>
        <p:nvSpPr>
          <p:cNvPr id="166" name="Text 1"/>
          <p:cNvSpPr txBox="1"/>
          <p:nvPr/>
        </p:nvSpPr>
        <p:spPr>
          <a:xfrm>
            <a:off x="3485818" y="8828139"/>
            <a:ext cx="15544802"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Latent Diffusion - Architectures in Detail</a:t>
            </a:r>
          </a:p>
        </p:txBody>
      </p:sp>
      <p:sp>
        <p:nvSpPr>
          <p:cNvPr id="167" name="Text 1"/>
          <p:cNvSpPr txBox="1"/>
          <p:nvPr/>
        </p:nvSpPr>
        <p:spPr>
          <a:xfrm>
            <a:off x="3485818" y="9909974"/>
            <a:ext cx="15544802"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Text Conditioned Image Generation</a:t>
            </a:r>
          </a:p>
        </p:txBody>
      </p:sp>
      <p:sp>
        <p:nvSpPr>
          <p:cNvPr id="168" name="Text 1"/>
          <p:cNvSpPr txBox="1"/>
          <p:nvPr/>
        </p:nvSpPr>
        <p:spPr>
          <a:xfrm>
            <a:off x="2488118" y="10991810"/>
            <a:ext cx="15544803" cy="845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58800" indent="-419100">
              <a:buSzPct val="100000"/>
              <a:buChar char="‣"/>
              <a:defRPr sz="5000"/>
            </a:lvl1pPr>
          </a:lstStyle>
          <a:p>
            <a:r>
              <a:t>Limitations and Future Directions</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Text 0"/>
          <p:cNvSpPr txBox="1"/>
          <p:nvPr/>
        </p:nvSpPr>
        <p:spPr>
          <a:xfrm>
            <a:off x="2453910" y="1636243"/>
            <a:ext cx="19476180"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What GANs Proved and What They Couldn't Do</a:t>
            </a:r>
          </a:p>
        </p:txBody>
      </p:sp>
      <p:sp>
        <p:nvSpPr>
          <p:cNvPr id="353" name="Text 2"/>
          <p:cNvSpPr txBox="1"/>
          <p:nvPr/>
        </p:nvSpPr>
        <p:spPr>
          <a:xfrm>
            <a:off x="1095940" y="4748916"/>
            <a:ext cx="22796907" cy="69697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GANs could produce astonishingly sharp, photorealistic images — a step change in quality</a:t>
            </a:r>
          </a:p>
          <a:p>
            <a:pPr marL="540173" indent="-400473">
              <a:buSzPct val="100000"/>
              <a:buChar char="‣"/>
            </a:pPr>
            <a:r>
              <a:t>The problem: training instability — mode collapse, vanishing gradients, sensitivity to hyper parameters</a:t>
            </a:r>
          </a:p>
          <a:p>
            <a:pPr marL="540173" indent="-400473">
              <a:buSzPct val="100000"/>
              <a:buChar char="‣"/>
            </a:pPr>
            <a:r>
              <a:t>Mode collapse: the generator finds a few outputs that fool the discriminator and gets stuck</a:t>
            </a:r>
          </a:p>
          <a:p>
            <a:pPr marL="540173" indent="-400473">
              <a:buSzPct val="100000"/>
              <a:buChar char="‣"/>
            </a:pPr>
            <a:r>
              <a:t>Training requires careful balancing of G and D — more art than science</a:t>
            </a:r>
          </a:p>
          <a:p>
            <a:pPr marL="540173" indent="-400473">
              <a:buSzPct val="100000"/>
              <a:buChar char="‣"/>
            </a:pPr>
            <a:r>
              <a:t>Log-likelihood is undefined: you can't evaluate how 'good' a GAN is in a principled way</a:t>
            </a:r>
          </a:p>
        </p:txBody>
      </p:sp>
      <p:sp>
        <p:nvSpPr>
          <p:cNvPr id="354" name="Line"/>
          <p:cNvSpPr/>
          <p:nvPr/>
        </p:nvSpPr>
        <p:spPr>
          <a:xfrm flipV="1">
            <a:off x="35303" y="61145"/>
            <a:ext cx="2726948" cy="2521179"/>
          </a:xfrm>
          <a:prstGeom prst="line">
            <a:avLst/>
          </a:prstGeom>
          <a:ln w="25400">
            <a:solidFill>
              <a:srgbClr val="FFFFFF"/>
            </a:solidFill>
            <a:miter lim="400000"/>
          </a:ln>
        </p:spPr>
        <p:txBody>
          <a:bodyPr lIns="50800" tIns="50800" rIns="50800" bIns="50800" anchor="ctr"/>
          <a:lstStyle/>
          <a:p>
            <a:endParaRPr/>
          </a:p>
        </p:txBody>
      </p:sp>
      <p:grpSp>
        <p:nvGrpSpPr>
          <p:cNvPr id="358" name="Group"/>
          <p:cNvGrpSpPr/>
          <p:nvPr/>
        </p:nvGrpSpPr>
        <p:grpSpPr>
          <a:xfrm>
            <a:off x="35303" y="61145"/>
            <a:ext cx="2853948" cy="13600822"/>
            <a:chOff x="0" y="3774"/>
            <a:chExt cx="2853946" cy="13600820"/>
          </a:xfrm>
        </p:grpSpPr>
        <p:sp>
          <p:nvSpPr>
            <p:cNvPr id="35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5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5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ext 0"/>
          <p:cNvSpPr txBox="1"/>
          <p:nvPr/>
        </p:nvSpPr>
        <p:spPr>
          <a:xfrm>
            <a:off x="4419599" y="1118524"/>
            <a:ext cx="15544802"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GANs vs VAEs: What Each Got Right</a:t>
            </a:r>
          </a:p>
        </p:txBody>
      </p:sp>
      <p:sp>
        <p:nvSpPr>
          <p:cNvPr id="363" name="Text 2"/>
          <p:cNvSpPr txBox="1"/>
          <p:nvPr/>
        </p:nvSpPr>
        <p:spPr>
          <a:xfrm>
            <a:off x="4245873" y="3297130"/>
            <a:ext cx="7132322" cy="746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b="1"/>
            </a:lvl1pPr>
          </a:lstStyle>
          <a:p>
            <a:r>
              <a:t>VAEs</a:t>
            </a:r>
          </a:p>
        </p:txBody>
      </p:sp>
      <p:sp>
        <p:nvSpPr>
          <p:cNvPr id="364" name="Text 3"/>
          <p:cNvSpPr txBox="1"/>
          <p:nvPr/>
        </p:nvSpPr>
        <p:spPr>
          <a:xfrm>
            <a:off x="1032288" y="4761621"/>
            <a:ext cx="9677354" cy="6322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Principled probabilistic framework</a:t>
            </a:r>
          </a:p>
          <a:p>
            <a:pPr marL="540173" indent="-400473">
              <a:buSzPct val="100000"/>
              <a:buChar char="‣"/>
            </a:pPr>
            <a:r>
              <a:t>Smooth, structured latent space</a:t>
            </a:r>
          </a:p>
          <a:p>
            <a:pPr marL="540173" indent="-400473">
              <a:buSzPct val="100000"/>
              <a:buChar char="‣"/>
            </a:pPr>
            <a:r>
              <a:t>Stable training (standard backprop)</a:t>
            </a:r>
          </a:p>
          <a:p>
            <a:pPr marL="540173" indent="-400473">
              <a:buSzPct val="100000"/>
              <a:buChar char="‣"/>
            </a:pPr>
            <a:r>
              <a:t>Can compute approximate likelihood</a:t>
            </a:r>
          </a:p>
          <a:p>
            <a:pPr marL="540173" indent="-400473">
              <a:buSzPct val="100000"/>
              <a:buChar char="‣"/>
            </a:pPr>
            <a:r>
              <a:t>Samples tend to be blurry</a:t>
            </a:r>
          </a:p>
        </p:txBody>
      </p:sp>
      <p:sp>
        <p:nvSpPr>
          <p:cNvPr id="365" name="Text 4"/>
          <p:cNvSpPr txBox="1"/>
          <p:nvPr/>
        </p:nvSpPr>
        <p:spPr>
          <a:xfrm>
            <a:off x="16502097" y="3284614"/>
            <a:ext cx="7132321" cy="7711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4400" b="1"/>
            </a:lvl1pPr>
          </a:lstStyle>
          <a:p>
            <a:r>
              <a:t>GANs</a:t>
            </a:r>
          </a:p>
        </p:txBody>
      </p:sp>
      <p:sp>
        <p:nvSpPr>
          <p:cNvPr id="366" name="Text 5"/>
          <p:cNvSpPr txBox="1"/>
          <p:nvPr/>
        </p:nvSpPr>
        <p:spPr>
          <a:xfrm>
            <a:off x="12628227" y="4285770"/>
            <a:ext cx="9771520" cy="6969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rPr dirty="0"/>
              <a:t>Excellent perceptual quality (FID)* </a:t>
            </a:r>
          </a:p>
          <a:p>
            <a:pPr marL="540173" indent="-400473">
              <a:buSzPct val="100000"/>
              <a:buChar char="‣"/>
            </a:pPr>
            <a:r>
              <a:rPr dirty="0"/>
              <a:t>Latent space less interpretable</a:t>
            </a:r>
          </a:p>
          <a:p>
            <a:pPr marL="540173" indent="-400473">
              <a:buSzPct val="100000"/>
              <a:buChar char="‣"/>
            </a:pPr>
            <a:r>
              <a:rPr dirty="0"/>
              <a:t>Unstable training, mode collapse</a:t>
            </a:r>
          </a:p>
          <a:p>
            <a:pPr marL="540173" indent="-400473">
              <a:buSzPct val="100000"/>
              <a:buChar char="‣"/>
            </a:pPr>
            <a:r>
              <a:rPr dirty="0"/>
              <a:t>No explicit likelihood — harder to evaluate</a:t>
            </a:r>
          </a:p>
          <a:p>
            <a:pPr marL="540173" indent="-400473">
              <a:buSzPct val="100000"/>
              <a:buChar char="‣"/>
            </a:pPr>
            <a:r>
              <a:rPr dirty="0"/>
              <a:t>Sharp, photorealistic outputs</a:t>
            </a:r>
          </a:p>
        </p:txBody>
      </p:sp>
      <p:sp>
        <p:nvSpPr>
          <p:cNvPr id="367" name="Line"/>
          <p:cNvSpPr/>
          <p:nvPr/>
        </p:nvSpPr>
        <p:spPr>
          <a:xfrm flipV="1">
            <a:off x="35303" y="61145"/>
            <a:ext cx="2726948" cy="2521179"/>
          </a:xfrm>
          <a:prstGeom prst="line">
            <a:avLst/>
          </a:prstGeom>
          <a:ln w="25400">
            <a:solidFill>
              <a:srgbClr val="FFFFFF"/>
            </a:solidFill>
            <a:miter lim="400000"/>
          </a:ln>
        </p:spPr>
        <p:txBody>
          <a:bodyPr lIns="50800" tIns="50800" rIns="50800" bIns="50800" anchor="ctr"/>
          <a:lstStyle/>
          <a:p>
            <a:endParaRPr/>
          </a:p>
        </p:txBody>
      </p:sp>
      <p:grpSp>
        <p:nvGrpSpPr>
          <p:cNvPr id="371" name="Group"/>
          <p:cNvGrpSpPr/>
          <p:nvPr/>
        </p:nvGrpSpPr>
        <p:grpSpPr>
          <a:xfrm>
            <a:off x="35303" y="61145"/>
            <a:ext cx="2853948" cy="13600822"/>
            <a:chOff x="0" y="3774"/>
            <a:chExt cx="2853946" cy="13600820"/>
          </a:xfrm>
        </p:grpSpPr>
        <p:sp>
          <p:nvSpPr>
            <p:cNvPr id="36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6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7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372" name="*(Fréchet Inception Distance (FID) estimates the distance between a distribution of Inception-v3/CLIP features of real images, and those of images generated by the model)"/>
          <p:cNvSpPr txBox="1"/>
          <p:nvPr/>
        </p:nvSpPr>
        <p:spPr>
          <a:xfrm>
            <a:off x="526732" y="11497961"/>
            <a:ext cx="22703331" cy="1590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spcBef>
                <a:spcPts val="3200"/>
              </a:spcBef>
              <a:defRPr sz="3500">
                <a:solidFill>
                  <a:srgbClr val="A9A9A9"/>
                </a:solidFill>
              </a:defRPr>
            </a:lvl1pPr>
          </a:lstStyle>
          <a:p>
            <a:r>
              <a:rPr dirty="0"/>
              <a:t>*(Fréchet Inception Distance (FID) estimates the distance between a distribution of Inception-v3/CLIP features of </a:t>
            </a:r>
            <a:endParaRPr lang="en-US" dirty="0"/>
          </a:p>
          <a:p>
            <a:r>
              <a:rPr dirty="0"/>
              <a:t>real images, and those of images generated by the model)</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hape 0"/>
          <p:cNvSpPr/>
          <p:nvPr/>
        </p:nvSpPr>
        <p:spPr>
          <a:xfrm>
            <a:off x="1688423" y="5449913"/>
            <a:ext cx="5403278" cy="60580"/>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386" name="Text 2"/>
          <p:cNvSpPr txBox="1"/>
          <p:nvPr/>
        </p:nvSpPr>
        <p:spPr>
          <a:xfrm>
            <a:off x="1645639" y="5689730"/>
            <a:ext cx="15544803" cy="2535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The Bridge: From Latents to Noise</a:t>
            </a:r>
          </a:p>
        </p:txBody>
      </p:sp>
      <p:sp>
        <p:nvSpPr>
          <p:cNvPr id="387" name="Line"/>
          <p:cNvSpPr/>
          <p:nvPr/>
        </p:nvSpPr>
        <p:spPr>
          <a:xfrm flipV="1">
            <a:off x="35303" y="61145"/>
            <a:ext cx="2726947" cy="2521179"/>
          </a:xfrm>
          <a:prstGeom prst="line">
            <a:avLst/>
          </a:prstGeom>
          <a:ln w="25400">
            <a:solidFill>
              <a:srgbClr val="FFFFFF"/>
            </a:solidFill>
            <a:miter lim="400000"/>
          </a:ln>
        </p:spPr>
        <p:txBody>
          <a:bodyPr lIns="50800" tIns="50800" rIns="50800" bIns="50800" anchor="ctr"/>
          <a:lstStyle/>
          <a:p>
            <a:endParaRPr/>
          </a:p>
        </p:txBody>
      </p:sp>
      <p:grpSp>
        <p:nvGrpSpPr>
          <p:cNvPr id="391" name="Group"/>
          <p:cNvGrpSpPr/>
          <p:nvPr/>
        </p:nvGrpSpPr>
        <p:grpSpPr>
          <a:xfrm>
            <a:off x="35303" y="61145"/>
            <a:ext cx="2853948" cy="13600822"/>
            <a:chOff x="0" y="3774"/>
            <a:chExt cx="2853946" cy="13600820"/>
          </a:xfrm>
        </p:grpSpPr>
        <p:sp>
          <p:nvSpPr>
            <p:cNvPr id="38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8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9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 0"/>
          <p:cNvSpPr txBox="1"/>
          <p:nvPr/>
        </p:nvSpPr>
        <p:spPr>
          <a:xfrm>
            <a:off x="1982392" y="1471855"/>
            <a:ext cx="20748336" cy="2109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Score-Based Models: A Different Way to Think About Generation</a:t>
            </a:r>
          </a:p>
        </p:txBody>
      </p:sp>
      <p:sp>
        <p:nvSpPr>
          <p:cNvPr id="394" name="Text 2"/>
          <p:cNvSpPr txBox="1"/>
          <p:nvPr/>
        </p:nvSpPr>
        <p:spPr>
          <a:xfrm>
            <a:off x="872208" y="4492235"/>
            <a:ext cx="22968705" cy="8366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Song &amp; Ermon (1907.05600): model the score function ∇_x log p(x) instead of p(x) directly</a:t>
            </a:r>
          </a:p>
          <a:p>
            <a:pPr marL="540173" indent="-400473">
              <a:buSzPct val="100000"/>
              <a:buChar char="‣"/>
            </a:pPr>
            <a:r>
              <a:t>The score is the gradient of the log-density — it points toward regions of higher probability</a:t>
            </a:r>
          </a:p>
          <a:p>
            <a:pPr marL="540173" indent="-400473">
              <a:buSzPct val="100000"/>
              <a:buChar char="‣"/>
            </a:pPr>
            <a:r>
              <a:t>To generate: start anywhere, follow the score (Langevin dynamics)</a:t>
            </a:r>
          </a:p>
          <a:p>
            <a:pPr marL="540173" indent="-400473">
              <a:buSzPct val="100000"/>
              <a:buChar char="‣"/>
            </a:pPr>
            <a:r>
              <a:t>Problem: score is intractable in high-dimensional data spaces</a:t>
            </a:r>
          </a:p>
          <a:p>
            <a:pPr marL="540173" indent="-400473">
              <a:buSzPct val="100000"/>
              <a:buChar char="‣"/>
            </a:pPr>
            <a:r>
              <a:t>Solution: add noise at many scales — score estimation becomes tractable at each scale</a:t>
            </a:r>
          </a:p>
          <a:p>
            <a:pPr marL="540173" indent="-400473">
              <a:buSzPct val="100000"/>
              <a:buChar char="‣"/>
            </a:pPr>
            <a:r>
              <a:t>This is the conceptual bridge to DDPM (Denoising Diffusion Probabilistic Models): noising = making the distribution tractable</a:t>
            </a:r>
          </a:p>
        </p:txBody>
      </p:sp>
      <p:grpSp>
        <p:nvGrpSpPr>
          <p:cNvPr id="398" name="Group"/>
          <p:cNvGrpSpPr/>
          <p:nvPr/>
        </p:nvGrpSpPr>
        <p:grpSpPr>
          <a:xfrm>
            <a:off x="35303" y="61145"/>
            <a:ext cx="2853948" cy="13600822"/>
            <a:chOff x="0" y="3774"/>
            <a:chExt cx="2853946" cy="13600820"/>
          </a:xfrm>
        </p:grpSpPr>
        <p:sp>
          <p:nvSpPr>
            <p:cNvPr id="39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9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39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Text 0"/>
          <p:cNvSpPr txBox="1"/>
          <p:nvPr/>
        </p:nvSpPr>
        <p:spPr>
          <a:xfrm>
            <a:off x="707016" y="1025422"/>
            <a:ext cx="22969968"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Before Denoising Diffusion Probabilistic Models</a:t>
            </a:r>
          </a:p>
        </p:txBody>
      </p:sp>
      <p:sp>
        <p:nvSpPr>
          <p:cNvPr id="403" name="Text 2"/>
          <p:cNvSpPr txBox="1"/>
          <p:nvPr/>
        </p:nvSpPr>
        <p:spPr>
          <a:xfrm>
            <a:off x="807267" y="3905118"/>
            <a:ext cx="23128524" cy="69697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By 2019–2020: GANs were powerful but unstable; VAEs were stable but blurry</a:t>
            </a:r>
          </a:p>
          <a:p>
            <a:pPr marL="540173" indent="-400473">
              <a:buSzPct val="100000"/>
              <a:buChar char="‣"/>
            </a:pPr>
            <a:r>
              <a:t>Score-based models were mathematically principled but slow and hard to train</a:t>
            </a:r>
          </a:p>
          <a:p>
            <a:pPr marL="540173" indent="-400473">
              <a:buSzPct val="100000"/>
              <a:buChar char="‣"/>
            </a:pPr>
            <a:r>
              <a:t>The missing piece: a simple, practical training objective that anyone could implement</a:t>
            </a:r>
          </a:p>
          <a:p>
            <a:pPr marL="540173" indent="-400473">
              <a:buSzPct val="100000"/>
              <a:buChar char="‣"/>
            </a:pPr>
            <a:r>
              <a:t>Ho et al. (2006.11239) found it: just predict the noise ε added at each step</a:t>
            </a:r>
          </a:p>
          <a:p>
            <a:pPr marL="540173" indent="-400473">
              <a:buSzPct val="100000"/>
              <a:buChar char="‣"/>
            </a:pPr>
            <a:r>
              <a:t>This reframing — predict the noise, not the image — turned a hard problem into a simple regression</a:t>
            </a:r>
          </a:p>
        </p:txBody>
      </p:sp>
      <p:sp>
        <p:nvSpPr>
          <p:cNvPr id="404" name="Group"/>
          <p:cNvSpPr/>
          <p:nvPr/>
        </p:nvSpPr>
        <p:spPr>
          <a:xfrm>
            <a:off x="125601" y="3270075"/>
            <a:ext cx="208270" cy="10391892"/>
          </a:xfrm>
          <a:prstGeom prst="roundRect">
            <a:avLst>
              <a:gd name="adj" fmla="val 50000"/>
            </a:avLst>
          </a:prstGeom>
          <a:solidFill>
            <a:srgbClr val="0F0B71"/>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endParaRPr/>
          </a:p>
        </p:txBody>
      </p:sp>
      <p:grpSp>
        <p:nvGrpSpPr>
          <p:cNvPr id="408" name="Group"/>
          <p:cNvGrpSpPr/>
          <p:nvPr/>
        </p:nvGrpSpPr>
        <p:grpSpPr>
          <a:xfrm>
            <a:off x="35303" y="61145"/>
            <a:ext cx="2853948" cy="13600822"/>
            <a:chOff x="0" y="3774"/>
            <a:chExt cx="2853946" cy="13600820"/>
          </a:xfrm>
        </p:grpSpPr>
        <p:sp>
          <p:nvSpPr>
            <p:cNvPr id="40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0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0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Shape 0"/>
          <p:cNvSpPr/>
          <p:nvPr/>
        </p:nvSpPr>
        <p:spPr>
          <a:xfrm>
            <a:off x="2001612" y="5518068"/>
            <a:ext cx="2858094" cy="135994"/>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413" name="Text 2"/>
          <p:cNvSpPr txBox="1"/>
          <p:nvPr/>
        </p:nvSpPr>
        <p:spPr>
          <a:xfrm>
            <a:off x="1891716" y="5590035"/>
            <a:ext cx="15544803" cy="2535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DDPM: Denoising Diffusion Probabilistic Models</a:t>
            </a:r>
          </a:p>
        </p:txBody>
      </p:sp>
      <p:sp>
        <p:nvSpPr>
          <p:cNvPr id="414" name="Line"/>
          <p:cNvSpPr/>
          <p:nvPr/>
        </p:nvSpPr>
        <p:spPr>
          <a:xfrm flipV="1">
            <a:off x="35303" y="61145"/>
            <a:ext cx="2726948" cy="2521179"/>
          </a:xfrm>
          <a:prstGeom prst="line">
            <a:avLst/>
          </a:prstGeom>
          <a:ln w="25400">
            <a:solidFill>
              <a:srgbClr val="3515D0"/>
            </a:solidFill>
            <a:miter lim="400000"/>
          </a:ln>
        </p:spPr>
        <p:txBody>
          <a:bodyPr lIns="50800" tIns="50800" rIns="50800" bIns="50800" anchor="ctr"/>
          <a:lstStyle/>
          <a:p>
            <a:endParaRPr/>
          </a:p>
        </p:txBody>
      </p:sp>
      <p:sp>
        <p:nvSpPr>
          <p:cNvPr id="415" name="Line"/>
          <p:cNvSpPr/>
          <p:nvPr/>
        </p:nvSpPr>
        <p:spPr>
          <a:xfrm flipV="1">
            <a:off x="162303" y="188145"/>
            <a:ext cx="2726948" cy="2521179"/>
          </a:xfrm>
          <a:prstGeom prst="line">
            <a:avLst/>
          </a:prstGeom>
          <a:ln w="25400">
            <a:solidFill>
              <a:srgbClr val="3515D0"/>
            </a:solidFill>
            <a:miter lim="400000"/>
          </a:ln>
        </p:spPr>
        <p:txBody>
          <a:bodyPr lIns="50800" tIns="50800" rIns="50800" bIns="50800" anchor="ctr"/>
          <a:lstStyle/>
          <a:p>
            <a:endParaRPr/>
          </a:p>
        </p:txBody>
      </p:sp>
      <p:sp>
        <p:nvSpPr>
          <p:cNvPr id="416" name="Rounded Rectangle"/>
          <p:cNvSpPr/>
          <p:nvPr/>
        </p:nvSpPr>
        <p:spPr>
          <a:xfrm>
            <a:off x="125601" y="3270075"/>
            <a:ext cx="208270" cy="10391892"/>
          </a:xfrm>
          <a:prstGeom prst="roundRect">
            <a:avLst>
              <a:gd name="adj" fmla="val 50000"/>
            </a:avLst>
          </a:prstGeom>
          <a:solidFill>
            <a:srgbClr val="0F0B71"/>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Line"/>
          <p:cNvSpPr/>
          <p:nvPr/>
        </p:nvSpPr>
        <p:spPr>
          <a:xfrm flipV="1">
            <a:off x="35303" y="61145"/>
            <a:ext cx="2726948" cy="2521179"/>
          </a:xfrm>
          <a:prstGeom prst="line">
            <a:avLst/>
          </a:prstGeom>
          <a:ln w="25400">
            <a:solidFill>
              <a:srgbClr val="3515D0"/>
            </a:solidFill>
            <a:miter lim="400000"/>
          </a:ln>
        </p:spPr>
        <p:txBody>
          <a:bodyPr lIns="50800" tIns="50800" rIns="50800" bIns="50800" anchor="ctr"/>
          <a:lstStyle/>
          <a:p>
            <a:endParaRPr/>
          </a:p>
        </p:txBody>
      </p:sp>
      <p:sp>
        <p:nvSpPr>
          <p:cNvPr id="419" name="Line"/>
          <p:cNvSpPr/>
          <p:nvPr/>
        </p:nvSpPr>
        <p:spPr>
          <a:xfrm flipV="1">
            <a:off x="162303" y="188145"/>
            <a:ext cx="2726948" cy="2521179"/>
          </a:xfrm>
          <a:prstGeom prst="line">
            <a:avLst/>
          </a:prstGeom>
          <a:ln w="25400">
            <a:solidFill>
              <a:srgbClr val="3515D0"/>
            </a:solidFill>
            <a:miter lim="400000"/>
          </a:ln>
        </p:spPr>
        <p:txBody>
          <a:bodyPr lIns="50800" tIns="50800" rIns="50800" bIns="50800" anchor="ctr"/>
          <a:lstStyle/>
          <a:p>
            <a:endParaRPr/>
          </a:p>
        </p:txBody>
      </p:sp>
      <p:sp>
        <p:nvSpPr>
          <p:cNvPr id="420" name="Rounded Rectangle"/>
          <p:cNvSpPr/>
          <p:nvPr/>
        </p:nvSpPr>
        <p:spPr>
          <a:xfrm>
            <a:off x="125601" y="3270075"/>
            <a:ext cx="208270" cy="10391892"/>
          </a:xfrm>
          <a:prstGeom prst="roundRect">
            <a:avLst>
              <a:gd name="adj" fmla="val 50000"/>
            </a:avLst>
          </a:prstGeom>
          <a:solidFill>
            <a:srgbClr val="0F0B71"/>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421" name="Gradually add noise and then reverse"/>
          <p:cNvSpPr txBox="1"/>
          <p:nvPr/>
        </p:nvSpPr>
        <p:spPr>
          <a:xfrm>
            <a:off x="-106208" y="638706"/>
            <a:ext cx="24596416" cy="13660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spcBef>
                <a:spcPts val="0"/>
              </a:spcBef>
              <a:defRPr sz="8400">
                <a:latin typeface="+mn-lt"/>
                <a:ea typeface="+mn-ea"/>
                <a:cs typeface="+mn-cs"/>
                <a:sym typeface="Helvetica Neue Medium"/>
              </a:defRPr>
            </a:lvl1pPr>
          </a:lstStyle>
          <a:p>
            <a:r>
              <a:t>Gradually add noise and then reverse</a:t>
            </a:r>
          </a:p>
        </p:txBody>
      </p:sp>
      <p:pic>
        <p:nvPicPr>
          <p:cNvPr id="422" name="pasted-movie.png" descr="pasted-movie.png"/>
          <p:cNvPicPr>
            <a:picLocks/>
          </p:cNvPicPr>
          <p:nvPr/>
        </p:nvPicPr>
        <p:blipFill>
          <a:blip r:embed="rId2"/>
          <a:srcRect l="547" t="6791" r="546" b="2118"/>
          <a:stretch>
            <a:fillRect/>
          </a:stretch>
        </p:blipFill>
        <p:spPr>
          <a:xfrm>
            <a:off x="602456" y="2511675"/>
            <a:ext cx="23179088" cy="11076385"/>
          </a:xfrm>
          <a:custGeom>
            <a:avLst/>
            <a:gdLst/>
            <a:ahLst/>
            <a:cxnLst>
              <a:cxn ang="0">
                <a:pos x="wd2" y="hd2"/>
              </a:cxn>
              <a:cxn ang="5400000">
                <a:pos x="wd2" y="hd2"/>
              </a:cxn>
              <a:cxn ang="10800000">
                <a:pos x="wd2" y="hd2"/>
              </a:cxn>
              <a:cxn ang="16200000">
                <a:pos x="wd2" y="hd2"/>
              </a:cxn>
            </a:cxnLst>
            <a:rect l="0" t="0" r="r" b="b"/>
            <a:pathLst>
              <a:path w="21600" h="21600" extrusionOk="0">
                <a:moveTo>
                  <a:pt x="2763" y="0"/>
                </a:moveTo>
                <a:cubicBezTo>
                  <a:pt x="1952" y="0"/>
                  <a:pt x="1466" y="0"/>
                  <a:pt x="1141" y="283"/>
                </a:cubicBezTo>
                <a:cubicBezTo>
                  <a:pt x="674" y="639"/>
                  <a:pt x="306" y="1410"/>
                  <a:pt x="135" y="2388"/>
                </a:cubicBezTo>
                <a:cubicBezTo>
                  <a:pt x="0" y="3067"/>
                  <a:pt x="0" y="4086"/>
                  <a:pt x="0" y="5782"/>
                </a:cubicBezTo>
                <a:lnTo>
                  <a:pt x="0" y="15819"/>
                </a:lnTo>
                <a:cubicBezTo>
                  <a:pt x="0" y="17515"/>
                  <a:pt x="0" y="18533"/>
                  <a:pt x="135" y="19212"/>
                </a:cubicBezTo>
                <a:cubicBezTo>
                  <a:pt x="306" y="20190"/>
                  <a:pt x="674" y="20961"/>
                  <a:pt x="1141" y="21317"/>
                </a:cubicBezTo>
                <a:cubicBezTo>
                  <a:pt x="1466" y="21600"/>
                  <a:pt x="1952" y="21600"/>
                  <a:pt x="2763" y="21600"/>
                </a:cubicBezTo>
                <a:lnTo>
                  <a:pt x="18837" y="21600"/>
                </a:lnTo>
                <a:cubicBezTo>
                  <a:pt x="19648" y="21600"/>
                  <a:pt x="20134" y="21600"/>
                  <a:pt x="20458" y="21317"/>
                </a:cubicBezTo>
                <a:cubicBezTo>
                  <a:pt x="20926" y="20961"/>
                  <a:pt x="21294" y="20190"/>
                  <a:pt x="21464" y="19212"/>
                </a:cubicBezTo>
                <a:cubicBezTo>
                  <a:pt x="21600" y="18533"/>
                  <a:pt x="21600" y="17515"/>
                  <a:pt x="21600" y="15819"/>
                </a:cubicBezTo>
                <a:lnTo>
                  <a:pt x="21600" y="5782"/>
                </a:lnTo>
                <a:cubicBezTo>
                  <a:pt x="21600" y="4086"/>
                  <a:pt x="21600" y="3067"/>
                  <a:pt x="21464" y="2388"/>
                </a:cubicBezTo>
                <a:cubicBezTo>
                  <a:pt x="21294" y="1410"/>
                  <a:pt x="20926" y="639"/>
                  <a:pt x="20458" y="283"/>
                </a:cubicBezTo>
                <a:cubicBezTo>
                  <a:pt x="20134" y="0"/>
                  <a:pt x="19648" y="0"/>
                  <a:pt x="18837" y="0"/>
                </a:cubicBezTo>
                <a:lnTo>
                  <a:pt x="2763" y="0"/>
                </a:lnTo>
                <a:close/>
                <a:moveTo>
                  <a:pt x="17444" y="718"/>
                </a:moveTo>
                <a:cubicBezTo>
                  <a:pt x="17475" y="721"/>
                  <a:pt x="17542" y="881"/>
                  <a:pt x="17542" y="971"/>
                </a:cubicBezTo>
                <a:cubicBezTo>
                  <a:pt x="17542" y="1088"/>
                  <a:pt x="17509" y="1119"/>
                  <a:pt x="17460" y="1050"/>
                </a:cubicBezTo>
                <a:cubicBezTo>
                  <a:pt x="17417" y="990"/>
                  <a:pt x="17402" y="806"/>
                  <a:pt x="17433" y="728"/>
                </a:cubicBezTo>
                <a:cubicBezTo>
                  <a:pt x="17436" y="721"/>
                  <a:pt x="17440" y="718"/>
                  <a:pt x="17444" y="718"/>
                </a:cubicBezTo>
                <a:close/>
              </a:path>
            </a:pathLst>
          </a:custGeom>
          <a:ln w="12700">
            <a:miter lim="400000"/>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Text 0"/>
          <p:cNvSpPr txBox="1"/>
          <p:nvPr/>
        </p:nvSpPr>
        <p:spPr>
          <a:xfrm>
            <a:off x="2086471" y="1023913"/>
            <a:ext cx="20211058" cy="2109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The Forward Process: Destroying Information Slowly</a:t>
            </a:r>
          </a:p>
        </p:txBody>
      </p:sp>
      <mc:AlternateContent xmlns:mc="http://schemas.openxmlformats.org/markup-compatibility/2006" xmlns:a14="http://schemas.microsoft.com/office/drawing/2010/main">
        <mc:Choice Requires="a14">
          <p:sp>
            <p:nvSpPr>
              <p:cNvPr id="425" name="Text 2"/>
              <p:cNvSpPr txBox="1"/>
              <p:nvPr/>
            </p:nvSpPr>
            <p:spPr>
              <a:xfrm>
                <a:off x="1119328" y="5047860"/>
                <a:ext cx="22145344" cy="6960495"/>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p>
                <a:pPr marL="540173" indent="-400473">
                  <a:buSzPct val="100000"/>
                  <a:buChar char="‣"/>
                </a:pPr>
                <a:r>
                  <a:rPr dirty="0"/>
                  <a:t>Start with a image x₀, add a small amount of Gaussian noise, Repeat for T steps (typically T=1000): x₀ → x₁ → x₂ → … →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𝑇</m:t>
                        </m:r>
                      </m:sub>
                    </m:sSub>
                  </m:oMath>
                </a14:m>
                <a:endParaRPr dirty="0"/>
              </a:p>
              <a:p>
                <a:pPr lvl="3" algn="ctr"/>
                <a14:m>
                  <m:oMathPara xmlns:m="http://schemas.openxmlformats.org/officeDocument/2006/math">
                    <m:oMathParaPr>
                      <m:jc m:val="center"/>
                    </m:oMathParaPr>
                    <m:oMath xmlns:m="http://schemas.openxmlformats.org/officeDocument/2006/math">
                      <m:r>
                        <a:rPr sz="5150" i="1">
                          <a:solidFill>
                            <a:srgbClr val="FEFEFE"/>
                          </a:solidFill>
                          <a:latin typeface="Cambria Math" panose="02040503050406030204" pitchFamily="18" charset="0"/>
                        </a:rPr>
                        <m:t>𝑞</m:t>
                      </m:r>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sub>
                      </m:sSub>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𝒩</m:t>
                      </m:r>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rad>
                        <m:radPr>
                          <m:degHide m:val="on"/>
                          <m:ctrlPr>
                            <a:rPr sz="5150" i="1">
                              <a:solidFill>
                                <a:srgbClr val="FEFEFE"/>
                              </a:solidFill>
                              <a:latin typeface="Cambria Math" panose="02040503050406030204" pitchFamily="18" charset="0"/>
                            </a:rPr>
                          </m:ctrlPr>
                        </m:radPr>
                        <m:deg/>
                        <m:e>
                          <m:r>
                            <a:rPr sz="5150" i="1">
                              <a:solidFill>
                                <a:srgbClr val="FEFEFE"/>
                              </a:solidFill>
                              <a:latin typeface="Cambria Math" panose="02040503050406030204" pitchFamily="18" charset="0"/>
                            </a:rPr>
                            <m:t>1−</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𝛽</m:t>
                              </m:r>
                            </m:e>
                            <m:sub>
                              <m:r>
                                <a:rPr sz="5150" i="1">
                                  <a:solidFill>
                                    <a:srgbClr val="FEFEFE"/>
                                  </a:solidFill>
                                  <a:latin typeface="Cambria Math" panose="02040503050406030204" pitchFamily="18" charset="0"/>
                                </a:rPr>
                                <m:t>𝑡</m:t>
                              </m:r>
                            </m:sub>
                          </m:sSub>
                        </m:e>
                      </m:rad>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𝛽</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𝐈</m:t>
                      </m:r>
                      <m:r>
                        <a:rPr sz="5150" i="1">
                          <a:solidFill>
                            <a:srgbClr val="FEFEFE"/>
                          </a:solidFill>
                          <a:latin typeface="Cambria Math" panose="02040503050406030204" pitchFamily="18" charset="0"/>
                        </a:rPr>
                        <m:t>) </m:t>
                      </m:r>
                      <m:r>
                        <a:rPr sz="5150" i="1">
                          <a:solidFill>
                            <a:srgbClr val="FEFEFE"/>
                          </a:solidFill>
                          <a:latin typeface="Cambria Math" panose="02040503050406030204" pitchFamily="18" charset="0"/>
                        </a:rPr>
                        <m:t>𝑞</m:t>
                      </m:r>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1:</m:t>
                          </m:r>
                          <m:r>
                            <a:rPr sz="5150" i="1">
                              <a:solidFill>
                                <a:srgbClr val="FEFEFE"/>
                              </a:solidFill>
                              <a:latin typeface="Cambria Math" panose="02040503050406030204" pitchFamily="18" charset="0"/>
                            </a:rPr>
                            <m:t>𝑇</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0</m:t>
                          </m:r>
                        </m:sub>
                      </m:sSub>
                      <m:r>
                        <a:rPr sz="5150" i="1">
                          <a:solidFill>
                            <a:srgbClr val="FEFEFE"/>
                          </a:solidFill>
                          <a:latin typeface="Cambria Math" panose="02040503050406030204" pitchFamily="18" charset="0"/>
                        </a:rPr>
                        <m:t>)=</m:t>
                      </m:r>
                      <m:limUpp>
                        <m:limUppPr>
                          <m:ctrlPr>
                            <a:rPr sz="5150" i="1">
                              <a:solidFill>
                                <a:srgbClr val="FEFEFE"/>
                              </a:solidFill>
                              <a:latin typeface="Cambria Math" panose="02040503050406030204" pitchFamily="18" charset="0"/>
                            </a:rPr>
                          </m:ctrlPr>
                        </m:limUppPr>
                        <m:e>
                          <m:limLow>
                            <m:limLowPr>
                              <m:ctrlPr>
                                <a:rPr sz="5150" i="1">
                                  <a:solidFill>
                                    <a:srgbClr val="FEFEFE"/>
                                  </a:solidFill>
                                  <a:latin typeface="Cambria Math" panose="02040503050406030204" pitchFamily="18" charset="0"/>
                                </a:rPr>
                              </m:ctrlPr>
                            </m:limLowPr>
                            <m:e>
                              <m:r>
                                <a:rPr sz="5150" i="1">
                                  <a:solidFill>
                                    <a:srgbClr val="FEFEFE"/>
                                  </a:solidFill>
                                  <a:latin typeface="Cambria Math" panose="02040503050406030204" pitchFamily="18" charset="0"/>
                                </a:rPr>
                                <m:t>∏</m:t>
                              </m:r>
                            </m:e>
                            <m:lim>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lim>
                          </m:limLow>
                        </m:e>
                        <m:lim>
                          <m:r>
                            <a:rPr sz="5150" i="1">
                              <a:solidFill>
                                <a:srgbClr val="FEFEFE"/>
                              </a:solidFill>
                              <a:latin typeface="Cambria Math" panose="02040503050406030204" pitchFamily="18" charset="0"/>
                            </a:rPr>
                            <m:t>𝑇</m:t>
                          </m:r>
                        </m:lim>
                      </m:limUpp>
                      <m:r>
                        <a:rPr sz="5150" i="1">
                          <a:solidFill>
                            <a:srgbClr val="FEFEFE"/>
                          </a:solidFill>
                          <a:latin typeface="Cambria Math" panose="02040503050406030204" pitchFamily="18" charset="0"/>
                        </a:rPr>
                        <m:t>𝑞</m:t>
                      </m:r>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𝐱</m:t>
                          </m:r>
                        </m:e>
                        <m:sub>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sub>
                      </m:sSub>
                      <m:r>
                        <a:rPr sz="5150" i="1">
                          <a:solidFill>
                            <a:srgbClr val="FEFEFE"/>
                          </a:solidFill>
                          <a:latin typeface="Cambria Math" panose="02040503050406030204" pitchFamily="18" charset="0"/>
                        </a:rPr>
                        <m:t>)</m:t>
                      </m:r>
                    </m:oMath>
                  </m:oMathPara>
                </a14:m>
                <a:endParaRPr dirty="0"/>
              </a:p>
              <a:p>
                <a:pPr marL="540173" indent="-400473">
                  <a:buSzPct val="100000"/>
                  <a:buChar char="‣"/>
                </a:pPr>
                <a:r>
                  <a:rPr dirty="0"/>
                  <a:t>By step T,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𝑇</m:t>
                        </m:r>
                      </m:sub>
                    </m:sSub>
                  </m:oMath>
                </a14:m>
                <a:r>
                  <a:rPr dirty="0"/>
                  <a:t> is pure Gaussian noise — all structure has been destroyed. The variance schedule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𝛽</m:t>
                        </m:r>
                      </m:e>
                      <m:sub>
                        <m:r>
                          <a:rPr sz="5150" i="1">
                            <a:solidFill>
                              <a:srgbClr val="FEFEFE"/>
                            </a:solidFill>
                            <a:latin typeface="Cambria Math" panose="02040503050406030204" pitchFamily="18" charset="0"/>
                          </a:rPr>
                          <m:t>𝑡</m:t>
                        </m:r>
                      </m:sub>
                    </m:sSub>
                  </m:oMath>
                </a14:m>
                <a:r>
                  <a:rPr dirty="0"/>
                  <a:t> controls how fast noise is added</a:t>
                </a:r>
              </a:p>
              <a:p>
                <a:pPr marL="540173" indent="-400473">
                  <a:buSzPct val="100000"/>
                  <a:buChar char="‣"/>
                </a:pPr>
                <a:r>
                  <a:rPr dirty="0"/>
                  <a:t>Crucially: given x₀ and t, you can compute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𝑇</m:t>
                        </m:r>
                      </m:sub>
                    </m:sSub>
                  </m:oMath>
                </a14:m>
                <a:r>
                  <a:rPr dirty="0"/>
                  <a:t> directly in one step (no need to iterate)</a:t>
                </a:r>
              </a:p>
            </p:txBody>
          </p:sp>
        </mc:Choice>
        <mc:Fallback xmlns="">
          <p:sp>
            <p:nvSpPr>
              <p:cNvPr id="425" name="Text 2"/>
              <p:cNvSpPr txBox="1">
                <a:spLocks noRot="1" noChangeAspect="1" noMove="1" noResize="1" noEditPoints="1" noAdjustHandles="1" noChangeArrowheads="1" noChangeShapeType="1" noTextEdit="1"/>
              </p:cNvSpPr>
              <p:nvPr/>
            </p:nvSpPr>
            <p:spPr>
              <a:xfrm>
                <a:off x="1119328" y="5047860"/>
                <a:ext cx="22145344" cy="6960495"/>
              </a:xfrm>
              <a:prstGeom prst="rect">
                <a:avLst/>
              </a:prstGeom>
              <a:blipFill>
                <a:blip r:embed="rId3"/>
                <a:stretch>
                  <a:fillRect l="-631" t="-1275" r="-344" b="-3097"/>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nvGrpSpPr>
          <p:cNvPr id="429" name="Group"/>
          <p:cNvGrpSpPr/>
          <p:nvPr/>
        </p:nvGrpSpPr>
        <p:grpSpPr>
          <a:xfrm>
            <a:off x="35303" y="61145"/>
            <a:ext cx="2853948" cy="13600822"/>
            <a:chOff x="0" y="3774"/>
            <a:chExt cx="2853946" cy="13600820"/>
          </a:xfrm>
        </p:grpSpPr>
        <p:sp>
          <p:nvSpPr>
            <p:cNvPr id="426"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27"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28"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Text 0"/>
          <p:cNvSpPr txBox="1"/>
          <p:nvPr/>
        </p:nvSpPr>
        <p:spPr>
          <a:xfrm>
            <a:off x="1298462" y="575406"/>
            <a:ext cx="22145344"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Single-step forward process</a:t>
            </a:r>
          </a:p>
        </p:txBody>
      </p:sp>
      <mc:AlternateContent xmlns:mc="http://schemas.openxmlformats.org/markup-compatibility/2006" xmlns:a14="http://schemas.microsoft.com/office/drawing/2010/main">
        <mc:Choice Requires="a14">
          <p:sp>
            <p:nvSpPr>
              <p:cNvPr id="434" name="Equation"/>
              <p:cNvSpPr txBox="1"/>
              <p:nvPr/>
            </p:nvSpPr>
            <p:spPr>
              <a:xfrm>
                <a:off x="537263" y="2980709"/>
                <a:ext cx="5106526" cy="73866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800" i="1">
                          <a:solidFill>
                            <a:srgbClr val="FEFFFE"/>
                          </a:solidFill>
                          <a:latin typeface="Cambria Math" panose="02040503050406030204" pitchFamily="18" charset="0"/>
                        </a:rPr>
                        <m:t>𝐿𝑒𝑡</m:t>
                      </m:r>
                      <m:r>
                        <a:rPr lang="en-US" sz="4800" b="0" i="1" smtClean="0">
                          <a:solidFill>
                            <a:srgbClr val="FEFFFE"/>
                          </a:solidFill>
                          <a:latin typeface="Cambria Math" panose="02040503050406030204" pitchFamily="18" charset="0"/>
                        </a:rPr>
                        <m:t> </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0</m:t>
                          </m:r>
                        </m:sub>
                      </m:sSub>
                      <m:r>
                        <a:rPr sz="4800" i="1">
                          <a:solidFill>
                            <a:srgbClr val="FEFFFE"/>
                          </a:solidFill>
                          <a:latin typeface="Cambria Math" panose="02040503050406030204" pitchFamily="18" charset="0"/>
                        </a:rPr>
                        <m:t>∼</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𝑝</m:t>
                          </m:r>
                        </m:e>
                        <m:sub>
                          <m:r>
                            <a:rPr sz="4800" i="1">
                              <a:solidFill>
                                <a:srgbClr val="FEFFFE"/>
                              </a:solidFill>
                              <a:latin typeface="Cambria Math" panose="02040503050406030204" pitchFamily="18" charset="0"/>
                            </a:rPr>
                            <m:t>𝑑𝑎𝑡𝑎</m:t>
                          </m:r>
                        </m:sub>
                      </m:sSub>
                      <m:r>
                        <a:rPr sz="4800" i="1">
                          <a:solidFill>
                            <a:srgbClr val="FEFFFE"/>
                          </a:solidFill>
                          <a:latin typeface="Cambria Math" panose="02040503050406030204" pitchFamily="18" charset="0"/>
                        </a:rPr>
                        <m:t>(</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0</m:t>
                          </m:r>
                        </m:sub>
                      </m:sSub>
                      <m:r>
                        <a:rPr sz="4800" i="1">
                          <a:solidFill>
                            <a:srgbClr val="FEFFFE"/>
                          </a:solidFill>
                          <a:latin typeface="Cambria Math" panose="02040503050406030204" pitchFamily="18" charset="0"/>
                        </a:rPr>
                        <m:t>)</m:t>
                      </m:r>
                    </m:oMath>
                  </m:oMathPara>
                </a14:m>
                <a:endParaRPr sz="4800" dirty="0">
                  <a:solidFill>
                    <a:srgbClr val="FFFFFF"/>
                  </a:solidFill>
                </a:endParaRPr>
              </a:p>
            </p:txBody>
          </p:sp>
        </mc:Choice>
        <mc:Fallback xmlns="">
          <p:sp>
            <p:nvSpPr>
              <p:cNvPr id="434" name="Equation"/>
              <p:cNvSpPr txBox="1">
                <a:spLocks noRot="1" noChangeAspect="1" noMove="1" noResize="1" noEditPoints="1" noAdjustHandles="1" noChangeArrowheads="1" noChangeShapeType="1" noTextEdit="1"/>
              </p:cNvSpPr>
              <p:nvPr/>
            </p:nvSpPr>
            <p:spPr>
              <a:xfrm>
                <a:off x="537263" y="2980709"/>
                <a:ext cx="5106526" cy="738664"/>
              </a:xfrm>
              <a:prstGeom prst="rect">
                <a:avLst/>
              </a:prstGeom>
              <a:blipFill>
                <a:blip r:embed="rId3"/>
                <a:stretch>
                  <a:fillRect l="-1985" t="-3390" r="-3474" b="-4067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5" name="Equation"/>
              <p:cNvSpPr txBox="1"/>
              <p:nvPr/>
            </p:nvSpPr>
            <p:spPr>
              <a:xfrm>
                <a:off x="7485661" y="3004421"/>
                <a:ext cx="14001397" cy="73866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800" i="1">
                          <a:solidFill>
                            <a:srgbClr val="FEFFFE"/>
                          </a:solidFill>
                          <a:latin typeface="Cambria Math" panose="02040503050406030204" pitchFamily="18" charset="0"/>
                        </a:rPr>
                        <m:t>𝐿𝑒𝑡</m:t>
                      </m:r>
                      <m:r>
                        <a:rPr lang="en-US" sz="4800" b="0" i="1" smtClean="0">
                          <a:solidFill>
                            <a:srgbClr val="FEFFFE"/>
                          </a:solidFill>
                          <a:latin typeface="Cambria Math" panose="02040503050406030204" pitchFamily="18" charset="0"/>
                        </a:rPr>
                        <m:t> </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𝛽</m:t>
                          </m:r>
                        </m:e>
                        <m:sub>
                          <m:r>
                            <a:rPr sz="4800" i="1">
                              <a:solidFill>
                                <a:srgbClr val="FEFFFE"/>
                              </a:solidFill>
                              <a:latin typeface="Cambria Math" panose="02040503050406030204" pitchFamily="18" charset="0"/>
                            </a:rPr>
                            <m:t>𝑡</m:t>
                          </m:r>
                        </m:sub>
                      </m:sSub>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𝑏𝑒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𝑡h𝑒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𝑣𝑎𝑟𝑖𝑎𝑛𝑐𝑒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𝑜𝑓</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𝑡h𝑒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𝑛𝑜𝑖𝑠𝑒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𝑎𝑑𝑑𝑒𝑑</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𝑎𝑡</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𝑠𝑡𝑒𝑝</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𝑡</m:t>
                      </m:r>
                    </m:oMath>
                  </m:oMathPara>
                </a14:m>
                <a:endParaRPr sz="4800" dirty="0">
                  <a:solidFill>
                    <a:srgbClr val="FFFFFF"/>
                  </a:solidFill>
                </a:endParaRPr>
              </a:p>
            </p:txBody>
          </p:sp>
        </mc:Choice>
        <mc:Fallback xmlns="">
          <p:sp>
            <p:nvSpPr>
              <p:cNvPr id="435" name="Equation"/>
              <p:cNvSpPr txBox="1">
                <a:spLocks noRot="1" noChangeAspect="1" noMove="1" noResize="1" noEditPoints="1" noAdjustHandles="1" noChangeArrowheads="1" noChangeShapeType="1" noTextEdit="1"/>
              </p:cNvSpPr>
              <p:nvPr/>
            </p:nvSpPr>
            <p:spPr>
              <a:xfrm>
                <a:off x="7485661" y="3004421"/>
                <a:ext cx="14001397" cy="738664"/>
              </a:xfrm>
              <a:prstGeom prst="rect">
                <a:avLst/>
              </a:prstGeom>
              <a:blipFill>
                <a:blip r:embed="rId4"/>
                <a:stretch>
                  <a:fillRect l="-362" t="-5085" b="-4067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6" name="Equation"/>
              <p:cNvSpPr txBox="1"/>
              <p:nvPr/>
            </p:nvSpPr>
            <p:spPr>
              <a:xfrm>
                <a:off x="125601" y="4122290"/>
                <a:ext cx="23800457" cy="1451616"/>
              </a:xfrm>
              <a:prstGeom prst="rect">
                <a:avLst/>
              </a:prstGeom>
              <a:ln w="12700">
                <a:miter lim="400000"/>
              </a:ln>
            </p:spPr>
            <p:txBody>
              <a:bodyPr wrap="squar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800" i="1">
                          <a:solidFill>
                            <a:srgbClr val="FEFFFE"/>
                          </a:solidFill>
                          <a:latin typeface="Cambria Math" panose="02040503050406030204" pitchFamily="18" charset="0"/>
                        </a:rPr>
                        <m:t>𝑇𝑜</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𝑚𝑎𝑘𝑒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𝑚𝑎𝑡h</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𝑐𝑙𝑒𝑎𝑛𝑒𝑟</m:t>
                      </m:r>
                      <m:r>
                        <a:rPr sz="4800" i="1">
                          <a:solidFill>
                            <a:srgbClr val="FEFFFE"/>
                          </a:solidFill>
                          <a:latin typeface="Cambria Math" panose="02040503050406030204" pitchFamily="18" charset="0"/>
                        </a:rPr>
                        <m:t>,</m:t>
                      </m:r>
                      <m:r>
                        <a:rPr sz="4800" i="1">
                          <a:solidFill>
                            <a:srgbClr val="FEFFFE"/>
                          </a:solidFill>
                          <a:latin typeface="Cambria Math" panose="02040503050406030204" pitchFamily="18" charset="0"/>
                        </a:rPr>
                        <m:t>𝑤𝑒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𝑑𝑒𝑓𝑖𝑛𝑒</m:t>
                      </m:r>
                      <m:r>
                        <a:rPr lang="en-US" sz="4800" b="0" i="1" smtClean="0">
                          <a:solidFill>
                            <a:srgbClr val="FEFFFE"/>
                          </a:solidFill>
                          <a:latin typeface="Cambria Math" panose="02040503050406030204" pitchFamily="18" charset="0"/>
                        </a:rPr>
                        <m:t> </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sub>
                      </m:sSub>
                      <m:r>
                        <a:rPr sz="4800" i="1">
                          <a:solidFill>
                            <a:srgbClr val="FEFFFE"/>
                          </a:solidFill>
                          <a:latin typeface="Cambria Math" panose="02040503050406030204" pitchFamily="18" charset="0"/>
                        </a:rPr>
                        <m:t>=1−</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𝛽</m:t>
                          </m:r>
                        </m:e>
                        <m:sub>
                          <m:r>
                            <a:rPr sz="4800" i="1">
                              <a:solidFill>
                                <a:srgbClr val="FEFFFE"/>
                              </a:solidFill>
                              <a:latin typeface="Cambria Math" panose="02040503050406030204" pitchFamily="18" charset="0"/>
                            </a:rPr>
                            <m:t>𝑡</m:t>
                          </m:r>
                        </m:sub>
                      </m:sSub>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𝑎𝑛𝑑</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𝑡h𝑒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𝑐𝑢𝑚𝑢𝑙𝑎𝑡𝑖𝑣𝑒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𝑝𝑟𝑜𝑑𝑢𝑐𝑡</m:t>
                      </m:r>
                      <m:r>
                        <a:rPr lang="en-US" sz="4800" b="0" i="1" smtClean="0">
                          <a:solidFill>
                            <a:srgbClr val="FEFFFE"/>
                          </a:solidFill>
                          <a:latin typeface="Cambria Math" panose="02040503050406030204" pitchFamily="18" charset="0"/>
                        </a:rPr>
                        <m:t> </m:t>
                      </m:r>
                      <m:sSub>
                        <m:sSubPr>
                          <m:ctrlPr>
                            <a:rPr sz="4800" i="1">
                              <a:solidFill>
                                <a:srgbClr val="FEFFFE"/>
                              </a:solidFill>
                              <a:latin typeface="Cambria Math" panose="02040503050406030204" pitchFamily="18" charset="0"/>
                            </a:rPr>
                          </m:ctrlPr>
                        </m:sSubPr>
                        <m:e>
                          <m:bar>
                            <m:barPr>
                              <m:pos m:val="top"/>
                              <m:ctrlPr>
                                <a:rPr sz="4800" i="1">
                                  <a:solidFill>
                                    <a:srgbClr val="FEFFFE"/>
                                  </a:solidFill>
                                  <a:latin typeface="Cambria Math" panose="02040503050406030204" pitchFamily="18" charset="0"/>
                                </a:rPr>
                              </m:ctrlPr>
                            </m:barPr>
                            <m:e>
                              <m:r>
                                <a:rPr sz="4800" i="1">
                                  <a:solidFill>
                                    <a:srgbClr val="FEFFFE"/>
                                  </a:solidFill>
                                  <a:latin typeface="Cambria Math" panose="02040503050406030204" pitchFamily="18" charset="0"/>
                                </a:rPr>
                                <m:t>𝛼</m:t>
                              </m:r>
                            </m:e>
                          </m:bar>
                        </m:e>
                        <m:sub>
                          <m:r>
                            <a:rPr sz="4800" i="1">
                              <a:solidFill>
                                <a:srgbClr val="FEFFFE"/>
                              </a:solidFill>
                              <a:latin typeface="Cambria Math" panose="02040503050406030204" pitchFamily="18" charset="0"/>
                            </a:rPr>
                            <m:t>𝑡</m:t>
                          </m:r>
                        </m:sub>
                      </m:sSub>
                      <m:r>
                        <a:rPr sz="4800" i="1">
                          <a:solidFill>
                            <a:srgbClr val="FEFFFE"/>
                          </a:solidFill>
                          <a:latin typeface="Cambria Math" panose="02040503050406030204" pitchFamily="18" charset="0"/>
                        </a:rPr>
                        <m:t>=</m:t>
                      </m:r>
                      <m:limUpp>
                        <m:limUppPr>
                          <m:ctrlPr>
                            <a:rPr sz="4800" i="1">
                              <a:solidFill>
                                <a:srgbClr val="FEFFFE"/>
                              </a:solidFill>
                              <a:latin typeface="Cambria Math" panose="02040503050406030204" pitchFamily="18" charset="0"/>
                            </a:rPr>
                          </m:ctrlPr>
                        </m:limUppPr>
                        <m:e>
                          <m:limLow>
                            <m:limLowPr>
                              <m:ctrlPr>
                                <a:rPr sz="4800" i="1">
                                  <a:solidFill>
                                    <a:srgbClr val="FEFFFE"/>
                                  </a:solidFill>
                                  <a:latin typeface="Cambria Math" panose="02040503050406030204" pitchFamily="18" charset="0"/>
                                </a:rPr>
                              </m:ctrlPr>
                            </m:limLowPr>
                            <m:e>
                              <m:r>
                                <a:rPr sz="4800" i="1">
                                  <a:solidFill>
                                    <a:srgbClr val="FEFFFE"/>
                                  </a:solidFill>
                                  <a:latin typeface="Cambria Math" panose="02040503050406030204" pitchFamily="18" charset="0"/>
                                </a:rPr>
                                <m:t>∏</m:t>
                              </m:r>
                            </m:e>
                            <m:lim>
                              <m:r>
                                <a:rPr sz="4800" i="1">
                                  <a:solidFill>
                                    <a:srgbClr val="FEFFFE"/>
                                  </a:solidFill>
                                  <a:latin typeface="Cambria Math" panose="02040503050406030204" pitchFamily="18" charset="0"/>
                                </a:rPr>
                                <m:t>𝑖</m:t>
                              </m:r>
                              <m:r>
                                <a:rPr sz="4800" i="1">
                                  <a:solidFill>
                                    <a:srgbClr val="FEFFFE"/>
                                  </a:solidFill>
                                  <a:latin typeface="Cambria Math" panose="02040503050406030204" pitchFamily="18" charset="0"/>
                                </a:rPr>
                                <m:t>=1</m:t>
                              </m:r>
                            </m:lim>
                          </m:limLow>
                        </m:e>
                        <m:lim>
                          <m:r>
                            <a:rPr sz="4800" i="1">
                              <a:solidFill>
                                <a:srgbClr val="FEFFFE"/>
                              </a:solidFill>
                              <a:latin typeface="Cambria Math" panose="02040503050406030204" pitchFamily="18" charset="0"/>
                            </a:rPr>
                            <m:t>𝑡</m:t>
                          </m:r>
                        </m:lim>
                      </m:limUpp>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𝑖</m:t>
                          </m:r>
                        </m:sub>
                      </m:sSub>
                    </m:oMath>
                  </m:oMathPara>
                </a14:m>
                <a:endParaRPr sz="4800" dirty="0">
                  <a:solidFill>
                    <a:srgbClr val="FFFFFF"/>
                  </a:solidFill>
                </a:endParaRPr>
              </a:p>
            </p:txBody>
          </p:sp>
        </mc:Choice>
        <mc:Fallback xmlns="">
          <p:sp>
            <p:nvSpPr>
              <p:cNvPr id="436" name="Equation"/>
              <p:cNvSpPr txBox="1">
                <a:spLocks noRot="1" noChangeAspect="1" noMove="1" noResize="1" noEditPoints="1" noAdjustHandles="1" noChangeArrowheads="1" noChangeShapeType="1" noTextEdit="1"/>
              </p:cNvSpPr>
              <p:nvPr/>
            </p:nvSpPr>
            <p:spPr>
              <a:xfrm>
                <a:off x="125601" y="4122290"/>
                <a:ext cx="23800457" cy="1451616"/>
              </a:xfrm>
              <a:prstGeom prst="rect">
                <a:avLst/>
              </a:prstGeom>
              <a:blipFill>
                <a:blip r:embed="rId5"/>
                <a:stretch>
                  <a:fillRect b="-9565"/>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7" name="Equation"/>
              <p:cNvSpPr txBox="1"/>
              <p:nvPr/>
            </p:nvSpPr>
            <p:spPr>
              <a:xfrm>
                <a:off x="537263" y="5976667"/>
                <a:ext cx="10599312" cy="73866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800" i="1">
                          <a:solidFill>
                            <a:srgbClr val="FEFFFE"/>
                          </a:solidFill>
                          <a:latin typeface="Cambria Math" panose="02040503050406030204" pitchFamily="18" charset="0"/>
                        </a:rPr>
                        <m:t>𝑇h𝑒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𝑠𝑖𝑛𝑔𝑙𝑒</m:t>
                      </m:r>
                      <m:r>
                        <a:rPr sz="4800" i="1">
                          <a:solidFill>
                            <a:srgbClr val="FEFFFE"/>
                          </a:solidFill>
                          <a:latin typeface="Cambria Math" panose="02040503050406030204" pitchFamily="18" charset="0"/>
                        </a:rPr>
                        <m:t>−</m:t>
                      </m:r>
                      <m:r>
                        <a:rPr sz="4800" i="1">
                          <a:solidFill>
                            <a:srgbClr val="FEFFFE"/>
                          </a:solidFill>
                          <a:latin typeface="Cambria Math" panose="02040503050406030204" pitchFamily="18" charset="0"/>
                        </a:rPr>
                        <m:t>𝑠𝑡𝑒𝑝</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𝑓𝑜𝑟𝑤𝑎𝑟𝑑</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𝑝𝑟𝑜𝑐𝑒𝑠𝑠</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𝑖𝑠</m:t>
                      </m:r>
                      <m:r>
                        <a:rPr sz="4800" i="1">
                          <a:solidFill>
                            <a:srgbClr val="FEFFFE"/>
                          </a:solidFill>
                          <a:latin typeface="Cambria Math" panose="02040503050406030204" pitchFamily="18" charset="0"/>
                        </a:rPr>
                        <m:t>:</m:t>
                      </m:r>
                    </m:oMath>
                  </m:oMathPara>
                </a14:m>
                <a:endParaRPr sz="4800" dirty="0">
                  <a:solidFill>
                    <a:srgbClr val="FFFFFF"/>
                  </a:solidFill>
                </a:endParaRPr>
              </a:p>
            </p:txBody>
          </p:sp>
        </mc:Choice>
        <mc:Fallback xmlns="">
          <p:sp>
            <p:nvSpPr>
              <p:cNvPr id="437" name="Equation"/>
              <p:cNvSpPr txBox="1">
                <a:spLocks noRot="1" noChangeAspect="1" noMove="1" noResize="1" noEditPoints="1" noAdjustHandles="1" noChangeArrowheads="1" noChangeShapeType="1" noTextEdit="1"/>
              </p:cNvSpPr>
              <p:nvPr/>
            </p:nvSpPr>
            <p:spPr>
              <a:xfrm>
                <a:off x="537263" y="5976667"/>
                <a:ext cx="10599312" cy="738664"/>
              </a:xfrm>
              <a:prstGeom prst="rect">
                <a:avLst/>
              </a:prstGeom>
              <a:blipFill>
                <a:blip r:embed="rId6"/>
                <a:stretch>
                  <a:fillRect l="-838" t="-3390" b="-4067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8" name="Equation"/>
              <p:cNvSpPr txBox="1"/>
              <p:nvPr/>
            </p:nvSpPr>
            <p:spPr>
              <a:xfrm>
                <a:off x="9296109" y="7356549"/>
                <a:ext cx="14684789" cy="73866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800" i="1">
                          <a:solidFill>
                            <a:srgbClr val="FEFFFE"/>
                          </a:solidFill>
                          <a:latin typeface="Cambria Math" panose="02040503050406030204" pitchFamily="18" charset="0"/>
                        </a:rPr>
                        <m:t>(</m:t>
                      </m:r>
                      <m:r>
                        <a:rPr sz="4800" i="1">
                          <a:solidFill>
                            <a:srgbClr val="FEFFFE"/>
                          </a:solidFill>
                          <a:latin typeface="Cambria Math" panose="02040503050406030204" pitchFamily="18" charset="0"/>
                        </a:rPr>
                        <m:t>𝑤h𝑒𝑟𝑒</m:t>
                      </m:r>
                      <m:r>
                        <a:rPr lang="en-US" sz="4800" b="0" i="1" smtClean="0">
                          <a:solidFill>
                            <a:srgbClr val="FEFFFE"/>
                          </a:solidFill>
                          <a:latin typeface="Cambria Math" panose="02040503050406030204" pitchFamily="18" charset="0"/>
                        </a:rPr>
                        <m:t> </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𝑧</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𝑖𝑠</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𝑝𝑢𝑟𝑒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𝑠𝑡𝑎𝑛𝑑𝑎𝑟𝑑</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𝐺𝑎𝑢𝑠𝑠𝑖𝑎𝑛</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𝑛𝑜𝑖𝑠𝑒</m:t>
                      </m:r>
                      <m:r>
                        <a:rPr sz="4800" i="1">
                          <a:solidFill>
                            <a:srgbClr val="FEFFFE"/>
                          </a:solidFill>
                          <a:latin typeface="Cambria Math" panose="02040503050406030204" pitchFamily="18" charset="0"/>
                        </a:rPr>
                        <m:t>𝒩</m:t>
                      </m:r>
                      <m:r>
                        <a:rPr sz="4800" i="1">
                          <a:solidFill>
                            <a:srgbClr val="FEFFFE"/>
                          </a:solidFill>
                          <a:latin typeface="Cambria Math" panose="02040503050406030204" pitchFamily="18" charset="0"/>
                        </a:rPr>
                        <m:t>(0,</m:t>
                      </m:r>
                      <m:r>
                        <a:rPr sz="4800" i="1">
                          <a:solidFill>
                            <a:srgbClr val="FEFFFE"/>
                          </a:solidFill>
                          <a:latin typeface="Cambria Math" panose="02040503050406030204" pitchFamily="18" charset="0"/>
                        </a:rPr>
                        <m:t>𝐼</m:t>
                      </m:r>
                      <m:r>
                        <a:rPr sz="4800" i="1">
                          <a:solidFill>
                            <a:srgbClr val="FEFFFE"/>
                          </a:solidFill>
                          <a:latin typeface="Cambria Math" panose="02040503050406030204" pitchFamily="18" charset="0"/>
                        </a:rPr>
                        <m:t>))</m:t>
                      </m:r>
                    </m:oMath>
                  </m:oMathPara>
                </a14:m>
                <a:endParaRPr sz="4800" dirty="0">
                  <a:solidFill>
                    <a:srgbClr val="FFFFFF"/>
                  </a:solidFill>
                </a:endParaRPr>
              </a:p>
            </p:txBody>
          </p:sp>
        </mc:Choice>
        <mc:Fallback xmlns="">
          <p:sp>
            <p:nvSpPr>
              <p:cNvPr id="438" name="Equation"/>
              <p:cNvSpPr txBox="1">
                <a:spLocks noRot="1" noChangeAspect="1" noMove="1" noResize="1" noEditPoints="1" noAdjustHandles="1" noChangeArrowheads="1" noChangeShapeType="1" noTextEdit="1"/>
              </p:cNvSpPr>
              <p:nvPr/>
            </p:nvSpPr>
            <p:spPr>
              <a:xfrm>
                <a:off x="9296109" y="7356549"/>
                <a:ext cx="14684789" cy="738664"/>
              </a:xfrm>
              <a:prstGeom prst="rect">
                <a:avLst/>
              </a:prstGeom>
              <a:blipFill>
                <a:blip r:embed="rId7"/>
                <a:stretch>
                  <a:fillRect l="-951" t="-5085" r="-864" b="-3898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9" name="Equation"/>
              <p:cNvSpPr txBox="1"/>
              <p:nvPr/>
            </p:nvSpPr>
            <p:spPr>
              <a:xfrm>
                <a:off x="537263" y="8841250"/>
                <a:ext cx="17459203" cy="73866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800" i="1">
                          <a:solidFill>
                            <a:srgbClr val="FEFFFE"/>
                          </a:solidFill>
                          <a:latin typeface="Cambria Math" panose="02040503050406030204" pitchFamily="18" charset="0"/>
                        </a:rPr>
                        <m:t>𝐿𝑒𝑡</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𝑢𝑠</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𝑒𝑥𝑝𝑎𝑛𝑑</m:t>
                      </m:r>
                      <m:sSub>
                        <m:sSubPr>
                          <m:ctrlPr>
                            <a:rPr sz="4800" i="1">
                              <a:solidFill>
                                <a:srgbClr val="FEFFFE"/>
                              </a:solidFill>
                              <a:latin typeface="Cambria Math" panose="02040503050406030204" pitchFamily="18" charset="0"/>
                            </a:rPr>
                          </m:ctrlPr>
                        </m:sSubPr>
                        <m:e>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−1 </m:t>
                          </m:r>
                        </m:sub>
                      </m:sSub>
                      <m:r>
                        <a:rPr sz="4800" i="1">
                          <a:solidFill>
                            <a:srgbClr val="FEFFFE"/>
                          </a:solidFill>
                          <a:latin typeface="Cambria Math" panose="02040503050406030204" pitchFamily="18" charset="0"/>
                        </a:rPr>
                        <m:t>𝑏𝑦</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𝑎𝑝𝑝𝑙𝑦𝑖𝑛𝑔</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𝑡h𝑒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𝑠𝑎𝑚𝑒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𝑟𝑢𝑙𝑒</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𝑡𝑜</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𝑝𝑟𝑒𝑣𝑖𝑜𝑢𝑠</m:t>
                      </m:r>
                      <m:r>
                        <a:rPr lang="en-US" sz="4800" b="0" i="1" smtClean="0">
                          <a:solidFill>
                            <a:srgbClr val="FEFFFE"/>
                          </a:solidFill>
                          <a:latin typeface="Cambria Math" panose="02040503050406030204" pitchFamily="18" charset="0"/>
                        </a:rPr>
                        <m:t> </m:t>
                      </m:r>
                      <m:r>
                        <a:rPr sz="4800" i="1">
                          <a:solidFill>
                            <a:srgbClr val="FEFFFE"/>
                          </a:solidFill>
                          <a:latin typeface="Cambria Math" panose="02040503050406030204" pitchFamily="18" charset="0"/>
                        </a:rPr>
                        <m:t>𝑠𝑡𝑒𝑝</m:t>
                      </m:r>
                      <m:r>
                        <a:rPr sz="4800" i="1">
                          <a:solidFill>
                            <a:srgbClr val="FEFFFE"/>
                          </a:solidFill>
                          <a:latin typeface="Cambria Math" panose="02040503050406030204" pitchFamily="18" charset="0"/>
                        </a:rPr>
                        <m:t>:</m:t>
                      </m:r>
                    </m:oMath>
                  </m:oMathPara>
                </a14:m>
                <a:endParaRPr sz="4800" dirty="0">
                  <a:solidFill>
                    <a:srgbClr val="FFFFFF"/>
                  </a:solidFill>
                </a:endParaRPr>
              </a:p>
            </p:txBody>
          </p:sp>
        </mc:Choice>
        <mc:Fallback xmlns="">
          <p:sp>
            <p:nvSpPr>
              <p:cNvPr id="439" name="Equation"/>
              <p:cNvSpPr txBox="1">
                <a:spLocks noRot="1" noChangeAspect="1" noMove="1" noResize="1" noEditPoints="1" noAdjustHandles="1" noChangeArrowheads="1" noChangeShapeType="1" noTextEdit="1"/>
              </p:cNvSpPr>
              <p:nvPr/>
            </p:nvSpPr>
            <p:spPr>
              <a:xfrm>
                <a:off x="537263" y="8841250"/>
                <a:ext cx="17459203" cy="738664"/>
              </a:xfrm>
              <a:prstGeom prst="rect">
                <a:avLst/>
              </a:prstGeom>
              <a:blipFill>
                <a:blip r:embed="rId8"/>
                <a:stretch>
                  <a:fillRect l="-218" t="-5085" b="-4067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0" name="Equation"/>
              <p:cNvSpPr txBox="1"/>
              <p:nvPr/>
            </p:nvSpPr>
            <p:spPr>
              <a:xfrm>
                <a:off x="5399256" y="11679070"/>
                <a:ext cx="12438654" cy="822656"/>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sub>
                          </m:sSub>
                        </m:e>
                      </m:rad>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−2</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r>
                            <a:rPr sz="4800" i="1">
                              <a:solidFill>
                                <a:srgbClr val="FEFFFE"/>
                              </a:solidFill>
                              <a:latin typeface="Cambria Math" panose="02040503050406030204" pitchFamily="18" charset="0"/>
                            </a:rPr>
                            <m:t>1−</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𝑧</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−2</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r>
                            <a:rPr sz="4800" i="1">
                              <a:solidFill>
                                <a:srgbClr val="FEFFFE"/>
                              </a:solidFill>
                              <a:latin typeface="Cambria Math" panose="02040503050406030204" pitchFamily="18" charset="0"/>
                            </a:rPr>
                            <m:t>1−</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𝑧</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oMath>
                  </m:oMathPara>
                </a14:m>
                <a:endParaRPr sz="4800">
                  <a:solidFill>
                    <a:srgbClr val="FFFFFF"/>
                  </a:solidFill>
                </a:endParaRPr>
              </a:p>
            </p:txBody>
          </p:sp>
        </mc:Choice>
        <mc:Fallback xmlns="">
          <p:sp>
            <p:nvSpPr>
              <p:cNvPr id="440" name="Equation"/>
              <p:cNvSpPr txBox="1">
                <a:spLocks noRot="1" noChangeAspect="1" noMove="1" noResize="1" noEditPoints="1" noAdjustHandles="1" noChangeArrowheads="1" noChangeShapeType="1" noTextEdit="1"/>
              </p:cNvSpPr>
              <p:nvPr/>
            </p:nvSpPr>
            <p:spPr>
              <a:xfrm>
                <a:off x="5399256" y="11679070"/>
                <a:ext cx="12438654" cy="822656"/>
              </a:xfrm>
              <a:prstGeom prst="rect">
                <a:avLst/>
              </a:prstGeom>
              <a:blipFill>
                <a:blip r:embed="rId9"/>
                <a:stretch>
                  <a:fillRect l="-1224" r="-13571" b="-3484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1" name="Equation"/>
              <p:cNvSpPr txBox="1"/>
              <p:nvPr/>
            </p:nvSpPr>
            <p:spPr>
              <a:xfrm>
                <a:off x="6673025" y="9992212"/>
                <a:ext cx="9891117" cy="822656"/>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−2</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r>
                            <a:rPr sz="4800" i="1">
                              <a:solidFill>
                                <a:srgbClr val="FEFFFE"/>
                              </a:solidFill>
                              <a:latin typeface="Cambria Math" panose="02040503050406030204" pitchFamily="18" charset="0"/>
                            </a:rPr>
                            <m:t>1−</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𝑧</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−2</m:t>
                          </m:r>
                        </m:sub>
                      </m:sSub>
                      <m:r>
                        <a:rPr sz="4800" i="1">
                          <a:solidFill>
                            <a:srgbClr val="FEFFFE"/>
                          </a:solidFill>
                          <a:latin typeface="Cambria Math" panose="02040503050406030204" pitchFamily="18" charset="0"/>
                        </a:rPr>
                        <m:t>..(2)</m:t>
                      </m:r>
                    </m:oMath>
                  </m:oMathPara>
                </a14:m>
                <a:endParaRPr sz="4800">
                  <a:solidFill>
                    <a:srgbClr val="FFFFFF"/>
                  </a:solidFill>
                </a:endParaRPr>
              </a:p>
            </p:txBody>
          </p:sp>
        </mc:Choice>
        <mc:Fallback xmlns="">
          <p:sp>
            <p:nvSpPr>
              <p:cNvPr id="441" name="Equation"/>
              <p:cNvSpPr txBox="1">
                <a:spLocks noRot="1" noChangeAspect="1" noMove="1" noResize="1" noEditPoints="1" noAdjustHandles="1" noChangeArrowheads="1" noChangeShapeType="1" noTextEdit="1"/>
              </p:cNvSpPr>
              <p:nvPr/>
            </p:nvSpPr>
            <p:spPr>
              <a:xfrm>
                <a:off x="6673025" y="9992212"/>
                <a:ext cx="9891117" cy="822656"/>
              </a:xfrm>
              <a:prstGeom prst="rect">
                <a:avLst/>
              </a:prstGeom>
              <a:blipFill>
                <a:blip r:embed="rId10"/>
                <a:stretch>
                  <a:fillRect l="-1538" r="-8462" b="-3484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2" name="Equation"/>
              <p:cNvSpPr txBox="1"/>
              <p:nvPr/>
            </p:nvSpPr>
            <p:spPr>
              <a:xfrm>
                <a:off x="11618583" y="5869004"/>
                <a:ext cx="8555453" cy="822656"/>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𝑥</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r>
                        <a:rPr sz="4800" i="1">
                          <a:solidFill>
                            <a:srgbClr val="FEFFFE"/>
                          </a:solidFill>
                          <a:latin typeface="Cambria Math" panose="02040503050406030204" pitchFamily="18" charset="0"/>
                        </a:rPr>
                        <m:t>+</m:t>
                      </m:r>
                      <m:rad>
                        <m:radPr>
                          <m:degHide m:val="on"/>
                          <m:ctrlPr>
                            <a:rPr sz="4800" i="1">
                              <a:solidFill>
                                <a:srgbClr val="FEFFFE"/>
                              </a:solidFill>
                              <a:latin typeface="Cambria Math" panose="02040503050406030204" pitchFamily="18" charset="0"/>
                            </a:rPr>
                          </m:ctrlPr>
                        </m:radPr>
                        <m:deg/>
                        <m:e>
                          <m:r>
                            <a:rPr sz="4800" i="1">
                              <a:solidFill>
                                <a:srgbClr val="FEFFFE"/>
                              </a:solidFill>
                              <a:latin typeface="Cambria Math" panose="02040503050406030204" pitchFamily="18" charset="0"/>
                            </a:rPr>
                            <m:t>1−</m:t>
                          </m:r>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𝛼</m:t>
                              </m:r>
                            </m:e>
                            <m:sub>
                              <m:r>
                                <a:rPr sz="4800" i="1">
                                  <a:solidFill>
                                    <a:srgbClr val="FEFFFE"/>
                                  </a:solidFill>
                                  <a:latin typeface="Cambria Math" panose="02040503050406030204" pitchFamily="18" charset="0"/>
                                </a:rPr>
                                <m:t>𝑡</m:t>
                              </m:r>
                            </m:sub>
                          </m:sSub>
                        </m:e>
                      </m:rad>
                      <m:sSub>
                        <m:sSubPr>
                          <m:ctrlPr>
                            <a:rPr sz="4800" i="1">
                              <a:solidFill>
                                <a:srgbClr val="FEFFFE"/>
                              </a:solidFill>
                              <a:latin typeface="Cambria Math" panose="02040503050406030204" pitchFamily="18" charset="0"/>
                            </a:rPr>
                          </m:ctrlPr>
                        </m:sSubPr>
                        <m:e>
                          <m:r>
                            <a:rPr sz="4800" i="1">
                              <a:solidFill>
                                <a:srgbClr val="FEFFFE"/>
                              </a:solidFill>
                              <a:latin typeface="Cambria Math" panose="02040503050406030204" pitchFamily="18" charset="0"/>
                            </a:rPr>
                            <m:t>𝑧</m:t>
                          </m:r>
                        </m:e>
                        <m:sub>
                          <m:r>
                            <a:rPr sz="4800" i="1">
                              <a:solidFill>
                                <a:srgbClr val="FEFFFE"/>
                              </a:solidFill>
                              <a:latin typeface="Cambria Math" panose="02040503050406030204" pitchFamily="18" charset="0"/>
                            </a:rPr>
                            <m:t>𝑡</m:t>
                          </m:r>
                          <m:r>
                            <a:rPr sz="4800" i="1">
                              <a:solidFill>
                                <a:srgbClr val="FEFFFE"/>
                              </a:solidFill>
                              <a:latin typeface="Cambria Math" panose="02040503050406030204" pitchFamily="18" charset="0"/>
                            </a:rPr>
                            <m:t>−1</m:t>
                          </m:r>
                        </m:sub>
                      </m:sSub>
                      <m:r>
                        <a:rPr sz="4800" i="1">
                          <a:solidFill>
                            <a:srgbClr val="FEFFFE"/>
                          </a:solidFill>
                          <a:latin typeface="Cambria Math" panose="02040503050406030204" pitchFamily="18" charset="0"/>
                        </a:rPr>
                        <m:t>..(1)</m:t>
                      </m:r>
                    </m:oMath>
                  </m:oMathPara>
                </a14:m>
                <a:endParaRPr sz="4800" dirty="0">
                  <a:solidFill>
                    <a:srgbClr val="FFFFFF"/>
                  </a:solidFill>
                </a:endParaRPr>
              </a:p>
            </p:txBody>
          </p:sp>
        </mc:Choice>
        <mc:Fallback xmlns="">
          <p:sp>
            <p:nvSpPr>
              <p:cNvPr id="442" name="Equation"/>
              <p:cNvSpPr txBox="1">
                <a:spLocks noRot="1" noChangeAspect="1" noMove="1" noResize="1" noEditPoints="1" noAdjustHandles="1" noChangeArrowheads="1" noChangeShapeType="1" noTextEdit="1"/>
              </p:cNvSpPr>
              <p:nvPr/>
            </p:nvSpPr>
            <p:spPr>
              <a:xfrm>
                <a:off x="11618583" y="5869004"/>
                <a:ext cx="8555453" cy="822656"/>
              </a:xfrm>
              <a:prstGeom prst="rect">
                <a:avLst/>
              </a:prstGeom>
              <a:blipFill>
                <a:blip r:embed="rId11"/>
                <a:stretch>
                  <a:fillRect l="-1778" r="-5185" b="-34848"/>
                </a:stretch>
              </a:blipFill>
              <a:ln w="12700">
                <a:miter lim="400000"/>
              </a:ln>
            </p:spPr>
            <p:txBody>
              <a:bodyPr/>
              <a:lstStyle/>
              <a:p>
                <a:r>
                  <a:rPr lang="en-US">
                    <a:noFill/>
                  </a:rPr>
                  <a:t> </a:t>
                </a:r>
              </a:p>
            </p:txBody>
          </p:sp>
        </mc:Fallback>
      </mc:AlternateContent>
      <p:grpSp>
        <p:nvGrpSpPr>
          <p:cNvPr id="446" name="Group"/>
          <p:cNvGrpSpPr/>
          <p:nvPr/>
        </p:nvGrpSpPr>
        <p:grpSpPr>
          <a:xfrm>
            <a:off x="35303" y="61145"/>
            <a:ext cx="2853948" cy="13600822"/>
            <a:chOff x="0" y="3774"/>
            <a:chExt cx="2853946" cy="13600820"/>
          </a:xfrm>
        </p:grpSpPr>
        <p:sp>
          <p:nvSpPr>
            <p:cNvPr id="44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4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4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50" name="Equation"/>
              <p:cNvSpPr txBox="1"/>
              <p:nvPr/>
            </p:nvSpPr>
            <p:spPr>
              <a:xfrm>
                <a:off x="640624" y="3409683"/>
                <a:ext cx="4936095" cy="695190"/>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𝐷𝑖𝑠𝑡𝑟𝑖𝑏𝑢𝑡𝑒</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𝑡h𝑒</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m:t>
                      </m:r>
                    </m:oMath>
                  </m:oMathPara>
                </a14:m>
                <a:endParaRPr sz="4500" dirty="0">
                  <a:solidFill>
                    <a:srgbClr val="FFFFFF"/>
                  </a:solidFill>
                </a:endParaRPr>
              </a:p>
            </p:txBody>
          </p:sp>
        </mc:Choice>
        <mc:Fallback xmlns="">
          <p:sp>
            <p:nvSpPr>
              <p:cNvPr id="450" name="Equation"/>
              <p:cNvSpPr txBox="1">
                <a:spLocks noRot="1" noChangeAspect="1" noMove="1" noResize="1" noEditPoints="1" noAdjustHandles="1" noChangeArrowheads="1" noChangeShapeType="1" noTextEdit="1"/>
              </p:cNvSpPr>
              <p:nvPr/>
            </p:nvSpPr>
            <p:spPr>
              <a:xfrm>
                <a:off x="640624" y="3409683"/>
                <a:ext cx="4936095" cy="695190"/>
              </a:xfrm>
              <a:prstGeom prst="rect">
                <a:avLst/>
              </a:prstGeom>
              <a:blipFill>
                <a:blip r:embed="rId3"/>
                <a:stretch>
                  <a:fillRect l="-2051" t="-7143" r="-513" b="-375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1" name="Equation"/>
              <p:cNvSpPr txBox="1"/>
              <p:nvPr/>
            </p:nvSpPr>
            <p:spPr>
              <a:xfrm>
                <a:off x="6112691" y="3288142"/>
                <a:ext cx="13452037" cy="771240"/>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−2</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𝑧</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−2</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𝑧</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..(3)</m:t>
                      </m:r>
                    </m:oMath>
                  </m:oMathPara>
                </a14:m>
                <a:endParaRPr sz="4500">
                  <a:solidFill>
                    <a:srgbClr val="FFFFFF"/>
                  </a:solidFill>
                </a:endParaRPr>
              </a:p>
            </p:txBody>
          </p:sp>
        </mc:Choice>
        <mc:Fallback xmlns="">
          <p:sp>
            <p:nvSpPr>
              <p:cNvPr id="451" name="Equation"/>
              <p:cNvSpPr txBox="1">
                <a:spLocks noRot="1" noChangeAspect="1" noMove="1" noResize="1" noEditPoints="1" noAdjustHandles="1" noChangeArrowheads="1" noChangeShapeType="1" noTextEdit="1"/>
              </p:cNvSpPr>
              <p:nvPr/>
            </p:nvSpPr>
            <p:spPr>
              <a:xfrm>
                <a:off x="6112691" y="3288142"/>
                <a:ext cx="13452037" cy="771240"/>
              </a:xfrm>
              <a:prstGeom prst="rect">
                <a:avLst/>
              </a:prstGeom>
              <a:blipFill>
                <a:blip r:embed="rId4"/>
                <a:stretch>
                  <a:fillRect l="-1038" r="-10094" b="-3709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2" name="Equation"/>
              <p:cNvSpPr txBox="1"/>
              <p:nvPr/>
            </p:nvSpPr>
            <p:spPr>
              <a:xfrm>
                <a:off x="1107468" y="4694988"/>
                <a:ext cx="5211065" cy="661752"/>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𝒩</m:t>
                      </m:r>
                      <m:r>
                        <a:rPr sz="4500" i="1">
                          <a:solidFill>
                            <a:srgbClr val="FEFFFE"/>
                          </a:solidFill>
                          <a:latin typeface="Cambria Math" panose="02040503050406030204" pitchFamily="18" charset="0"/>
                        </a:rPr>
                        <m:t>(0,</m:t>
                      </m:r>
                      <m:sSubSup>
                        <m:sSubSupPr>
                          <m:ctrlPr>
                            <a:rPr sz="4500" i="1">
                              <a:solidFill>
                                <a:srgbClr val="FEFFFE"/>
                              </a:solidFill>
                              <a:latin typeface="Cambria Math" panose="02040503050406030204" pitchFamily="18" charset="0"/>
                            </a:rPr>
                          </m:ctrlPr>
                        </m:sSubSupPr>
                        <m:e>
                          <m:r>
                            <a:rPr sz="4500" i="1">
                              <a:solidFill>
                                <a:srgbClr val="FEFFFE"/>
                              </a:solidFill>
                              <a:latin typeface="Cambria Math" panose="02040503050406030204" pitchFamily="18" charset="0"/>
                            </a:rPr>
                            <m:t>𝜎</m:t>
                          </m:r>
                        </m:e>
                        <m:sub>
                          <m:r>
                            <a:rPr sz="4500" i="1">
                              <a:solidFill>
                                <a:srgbClr val="FEFFFE"/>
                              </a:solidFill>
                              <a:latin typeface="Cambria Math" panose="02040503050406030204" pitchFamily="18" charset="0"/>
                            </a:rPr>
                            <m:t>1</m:t>
                          </m:r>
                        </m:sub>
                        <m:sup>
                          <m:r>
                            <a:rPr sz="4500" i="1">
                              <a:solidFill>
                                <a:srgbClr val="FEFFFE"/>
                              </a:solidFill>
                              <a:latin typeface="Cambria Math" panose="02040503050406030204" pitchFamily="18" charset="0"/>
                            </a:rPr>
                            <m:t>2</m:t>
                          </m:r>
                        </m:sup>
                      </m:sSubSup>
                      <m:r>
                        <a:rPr sz="4500" i="1">
                          <a:solidFill>
                            <a:srgbClr val="FEFFFE"/>
                          </a:solidFill>
                          <a:latin typeface="Cambria Math" panose="02040503050406030204" pitchFamily="18" charset="0"/>
                        </a:rPr>
                        <m:t>𝐈</m:t>
                      </m:r>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𝒩</m:t>
                      </m:r>
                      <m:r>
                        <a:rPr sz="4500" i="1">
                          <a:solidFill>
                            <a:srgbClr val="FEFFFE"/>
                          </a:solidFill>
                          <a:latin typeface="Cambria Math" panose="02040503050406030204" pitchFamily="18" charset="0"/>
                        </a:rPr>
                        <m:t>(0,</m:t>
                      </m:r>
                      <m:sSubSup>
                        <m:sSubSupPr>
                          <m:ctrlPr>
                            <a:rPr sz="4500" i="1">
                              <a:solidFill>
                                <a:srgbClr val="FEFFFE"/>
                              </a:solidFill>
                              <a:latin typeface="Cambria Math" panose="02040503050406030204" pitchFamily="18" charset="0"/>
                            </a:rPr>
                          </m:ctrlPr>
                        </m:sSubSupPr>
                        <m:e>
                          <m:r>
                            <a:rPr sz="4500" i="1">
                              <a:solidFill>
                                <a:srgbClr val="FEFFFE"/>
                              </a:solidFill>
                              <a:latin typeface="Cambria Math" panose="02040503050406030204" pitchFamily="18" charset="0"/>
                            </a:rPr>
                            <m:t>𝜎</m:t>
                          </m:r>
                        </m:e>
                        <m:sub>
                          <m:r>
                            <a:rPr sz="4500" i="1">
                              <a:solidFill>
                                <a:srgbClr val="FEFFFE"/>
                              </a:solidFill>
                              <a:latin typeface="Cambria Math" panose="02040503050406030204" pitchFamily="18" charset="0"/>
                            </a:rPr>
                            <m:t>2</m:t>
                          </m:r>
                        </m:sub>
                        <m:sup>
                          <m:r>
                            <a:rPr sz="4500" i="1">
                              <a:solidFill>
                                <a:srgbClr val="FEFFFE"/>
                              </a:solidFill>
                              <a:latin typeface="Cambria Math" panose="02040503050406030204" pitchFamily="18" charset="0"/>
                            </a:rPr>
                            <m:t>2</m:t>
                          </m:r>
                        </m:sup>
                      </m:sSubSup>
                      <m:r>
                        <a:rPr sz="4500" i="1">
                          <a:solidFill>
                            <a:srgbClr val="FEFFFE"/>
                          </a:solidFill>
                          <a:latin typeface="Cambria Math" panose="02040503050406030204" pitchFamily="18" charset="0"/>
                        </a:rPr>
                        <m:t>𝐈</m:t>
                      </m:r>
                      <m:r>
                        <a:rPr sz="4500" i="1">
                          <a:solidFill>
                            <a:srgbClr val="FEFFFE"/>
                          </a:solidFill>
                          <a:latin typeface="Cambria Math" panose="02040503050406030204" pitchFamily="18" charset="0"/>
                        </a:rPr>
                        <m:t>)</m:t>
                      </m:r>
                    </m:oMath>
                  </m:oMathPara>
                </a14:m>
                <a:endParaRPr sz="4500">
                  <a:solidFill>
                    <a:srgbClr val="FFFFFF"/>
                  </a:solidFill>
                </a:endParaRPr>
              </a:p>
            </p:txBody>
          </p:sp>
        </mc:Choice>
        <mc:Fallback xmlns="">
          <p:sp>
            <p:nvSpPr>
              <p:cNvPr id="452" name="Equation"/>
              <p:cNvSpPr txBox="1">
                <a:spLocks noRot="1" noChangeAspect="1" noMove="1" noResize="1" noEditPoints="1" noAdjustHandles="1" noChangeArrowheads="1" noChangeShapeType="1" noTextEdit="1"/>
              </p:cNvSpPr>
              <p:nvPr/>
            </p:nvSpPr>
            <p:spPr>
              <a:xfrm>
                <a:off x="1107468" y="4694988"/>
                <a:ext cx="5211065" cy="661752"/>
              </a:xfrm>
              <a:prstGeom prst="rect">
                <a:avLst/>
              </a:prstGeom>
              <a:blipFill>
                <a:blip r:embed="rId5"/>
                <a:stretch>
                  <a:fillRect l="-3650" r="-10949" b="-4528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3" name="Equation"/>
              <p:cNvSpPr txBox="1"/>
              <p:nvPr/>
            </p:nvSpPr>
            <p:spPr>
              <a:xfrm>
                <a:off x="7836156" y="4781812"/>
                <a:ext cx="11991424" cy="701731"/>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𝑖𝑠</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𝑎</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𝑛𝑒𝑤</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𝑛𝑜𝑟𝑚𝑎𝑙</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𝑑𝑖𝑠𝑡𝑟𝑖𝑏𝑢𝑡𝑖𝑜𝑛</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𝒩</m:t>
                      </m:r>
                      <m:r>
                        <a:rPr sz="4500" i="1">
                          <a:solidFill>
                            <a:srgbClr val="FEFFFE"/>
                          </a:solidFill>
                          <a:latin typeface="Cambria Math" panose="02040503050406030204" pitchFamily="18" charset="0"/>
                        </a:rPr>
                        <m:t>(0,(</m:t>
                      </m:r>
                      <m:sSubSup>
                        <m:sSubSupPr>
                          <m:ctrlPr>
                            <a:rPr sz="4500" i="1">
                              <a:solidFill>
                                <a:srgbClr val="FEFFFE"/>
                              </a:solidFill>
                              <a:latin typeface="Cambria Math" panose="02040503050406030204" pitchFamily="18" charset="0"/>
                            </a:rPr>
                          </m:ctrlPr>
                        </m:sSubSupPr>
                        <m:e>
                          <m:r>
                            <a:rPr sz="4500" i="1">
                              <a:solidFill>
                                <a:srgbClr val="FEFFFE"/>
                              </a:solidFill>
                              <a:latin typeface="Cambria Math" panose="02040503050406030204" pitchFamily="18" charset="0"/>
                            </a:rPr>
                            <m:t>𝜎</m:t>
                          </m:r>
                        </m:e>
                        <m:sub>
                          <m:r>
                            <a:rPr sz="4500" i="1">
                              <a:solidFill>
                                <a:srgbClr val="FEFFFE"/>
                              </a:solidFill>
                              <a:latin typeface="Cambria Math" panose="02040503050406030204" pitchFamily="18" charset="0"/>
                            </a:rPr>
                            <m:t>1</m:t>
                          </m:r>
                        </m:sub>
                        <m:sup>
                          <m:r>
                            <a:rPr sz="4500" i="1">
                              <a:solidFill>
                                <a:srgbClr val="FEFFFE"/>
                              </a:solidFill>
                              <a:latin typeface="Cambria Math" panose="02040503050406030204" pitchFamily="18" charset="0"/>
                            </a:rPr>
                            <m:t>2</m:t>
                          </m:r>
                        </m:sup>
                      </m:sSubSup>
                      <m:r>
                        <a:rPr sz="4500" i="1">
                          <a:solidFill>
                            <a:srgbClr val="FEFFFE"/>
                          </a:solidFill>
                          <a:latin typeface="Cambria Math" panose="02040503050406030204" pitchFamily="18" charset="0"/>
                        </a:rPr>
                        <m:t>+</m:t>
                      </m:r>
                      <m:sSubSup>
                        <m:sSubSupPr>
                          <m:ctrlPr>
                            <a:rPr sz="4500" i="1">
                              <a:solidFill>
                                <a:srgbClr val="FEFFFE"/>
                              </a:solidFill>
                              <a:latin typeface="Cambria Math" panose="02040503050406030204" pitchFamily="18" charset="0"/>
                            </a:rPr>
                          </m:ctrlPr>
                        </m:sSubSupPr>
                        <m:e>
                          <m:r>
                            <a:rPr sz="4500" i="1">
                              <a:solidFill>
                                <a:srgbClr val="FEFFFE"/>
                              </a:solidFill>
                              <a:latin typeface="Cambria Math" panose="02040503050406030204" pitchFamily="18" charset="0"/>
                            </a:rPr>
                            <m:t>𝜎</m:t>
                          </m:r>
                        </m:e>
                        <m:sub>
                          <m:r>
                            <a:rPr sz="4500" i="1">
                              <a:solidFill>
                                <a:srgbClr val="FEFFFE"/>
                              </a:solidFill>
                              <a:latin typeface="Cambria Math" panose="02040503050406030204" pitchFamily="18" charset="0"/>
                            </a:rPr>
                            <m:t>2</m:t>
                          </m:r>
                        </m:sub>
                        <m:sup>
                          <m:r>
                            <a:rPr sz="4500" i="1">
                              <a:solidFill>
                                <a:srgbClr val="FEFFFE"/>
                              </a:solidFill>
                              <a:latin typeface="Cambria Math" panose="02040503050406030204" pitchFamily="18" charset="0"/>
                            </a:rPr>
                            <m:t>2</m:t>
                          </m:r>
                        </m:sup>
                      </m:sSubSup>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𝐈</m:t>
                      </m:r>
                      <m:r>
                        <a:rPr sz="4500" i="1">
                          <a:solidFill>
                            <a:srgbClr val="FEFFFE"/>
                          </a:solidFill>
                          <a:latin typeface="Cambria Math" panose="02040503050406030204" pitchFamily="18" charset="0"/>
                        </a:rPr>
                        <m:t>)</m:t>
                      </m:r>
                    </m:oMath>
                  </m:oMathPara>
                </a14:m>
                <a:endParaRPr sz="4500" dirty="0">
                  <a:solidFill>
                    <a:srgbClr val="FFFFFF"/>
                  </a:solidFill>
                </a:endParaRPr>
              </a:p>
            </p:txBody>
          </p:sp>
        </mc:Choice>
        <mc:Fallback xmlns="">
          <p:sp>
            <p:nvSpPr>
              <p:cNvPr id="453" name="Equation"/>
              <p:cNvSpPr txBox="1">
                <a:spLocks noRot="1" noChangeAspect="1" noMove="1" noResize="1" noEditPoints="1" noAdjustHandles="1" noChangeArrowheads="1" noChangeShapeType="1" noTextEdit="1"/>
              </p:cNvSpPr>
              <p:nvPr/>
            </p:nvSpPr>
            <p:spPr>
              <a:xfrm>
                <a:off x="7836156" y="4781812"/>
                <a:ext cx="11991424" cy="701731"/>
              </a:xfrm>
              <a:prstGeom prst="rect">
                <a:avLst/>
              </a:prstGeom>
              <a:blipFill>
                <a:blip r:embed="rId6"/>
                <a:stretch>
                  <a:fillRect l="-423" t="-3509" r="-1057" b="-3859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4" name="Equation"/>
              <p:cNvSpPr txBox="1"/>
              <p:nvPr/>
            </p:nvSpPr>
            <p:spPr>
              <a:xfrm>
                <a:off x="1918378" y="6144416"/>
                <a:ext cx="9687594" cy="713585"/>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m:rPr>
                          <m:nor/>
                        </m:rPr>
                        <a:rPr sz="4500" i="1">
                          <a:solidFill>
                            <a:srgbClr val="FEFFFE"/>
                          </a:solidFill>
                          <a:latin typeface="Cambria Math" panose="02040503050406030204" pitchFamily="18" charset="0"/>
                        </a:rPr>
                        <m:t>Variance</m:t>
                      </m:r>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e>
                      </m:rad>
                      <m:sSup>
                        <m:sSupPr>
                          <m:ctrlPr>
                            <a:rPr sz="4500" i="1">
                              <a:solidFill>
                                <a:srgbClr val="FEFFFE"/>
                              </a:solidFill>
                              <a:latin typeface="Cambria Math" panose="02040503050406030204" pitchFamily="18" charset="0"/>
                            </a:rPr>
                          </m:ctrlPr>
                        </m:sSupPr>
                        <m:e>
                          <m:r>
                            <a:rPr sz="4500" i="1">
                              <a:solidFill>
                                <a:srgbClr val="FEFFFE"/>
                              </a:solidFill>
                              <a:latin typeface="Cambria Math" panose="02040503050406030204" pitchFamily="18" charset="0"/>
                            </a:rPr>
                            <m:t>]</m:t>
                          </m:r>
                        </m:e>
                        <m:sup>
                          <m:r>
                            <a:rPr sz="4500" i="1">
                              <a:solidFill>
                                <a:srgbClr val="FEFFFE"/>
                              </a:solidFill>
                              <a:latin typeface="Cambria Math" panose="02040503050406030204" pitchFamily="18" charset="0"/>
                            </a:rPr>
                            <m:t>2</m:t>
                          </m:r>
                        </m:sup>
                      </m:sSup>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sSup>
                        <m:sSupPr>
                          <m:ctrlPr>
                            <a:rPr sz="4500" i="1">
                              <a:solidFill>
                                <a:srgbClr val="FEFFFE"/>
                              </a:solidFill>
                              <a:latin typeface="Cambria Math" panose="02040503050406030204" pitchFamily="18" charset="0"/>
                            </a:rPr>
                          </m:ctrlPr>
                        </m:sSupPr>
                        <m:e>
                          <m:r>
                            <a:rPr sz="4500" i="1">
                              <a:solidFill>
                                <a:srgbClr val="FEFFFE"/>
                              </a:solidFill>
                              <a:latin typeface="Cambria Math" panose="02040503050406030204" pitchFamily="18" charset="0"/>
                            </a:rPr>
                            <m:t>]</m:t>
                          </m:r>
                        </m:e>
                        <m:sup>
                          <m:r>
                            <a:rPr sz="4500" i="1">
                              <a:solidFill>
                                <a:srgbClr val="FEFFFE"/>
                              </a:solidFill>
                              <a:latin typeface="Cambria Math" panose="02040503050406030204" pitchFamily="18" charset="0"/>
                            </a:rPr>
                            <m:t>2</m:t>
                          </m:r>
                        </m:sup>
                      </m:sSup>
                    </m:oMath>
                  </m:oMathPara>
                </a14:m>
                <a:endParaRPr sz="4500">
                  <a:solidFill>
                    <a:srgbClr val="FFFFFF"/>
                  </a:solidFill>
                </a:endParaRPr>
              </a:p>
            </p:txBody>
          </p:sp>
        </mc:Choice>
        <mc:Fallback xmlns="">
          <p:sp>
            <p:nvSpPr>
              <p:cNvPr id="454" name="Equation"/>
              <p:cNvSpPr txBox="1">
                <a:spLocks noRot="1" noChangeAspect="1" noMove="1" noResize="1" noEditPoints="1" noAdjustHandles="1" noChangeArrowheads="1" noChangeShapeType="1" noTextEdit="1"/>
              </p:cNvSpPr>
              <p:nvPr/>
            </p:nvSpPr>
            <p:spPr>
              <a:xfrm>
                <a:off x="1918378" y="6144416"/>
                <a:ext cx="9687594" cy="713585"/>
              </a:xfrm>
              <a:prstGeom prst="rect">
                <a:avLst/>
              </a:prstGeom>
              <a:blipFill>
                <a:blip r:embed="rId7"/>
                <a:stretch>
                  <a:fillRect l="-2097" r="-9043" b="-47368"/>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5" name="Equation"/>
              <p:cNvSpPr txBox="1"/>
              <p:nvPr/>
            </p:nvSpPr>
            <p:spPr>
              <a:xfrm>
                <a:off x="11833854" y="6265567"/>
                <a:ext cx="5124056" cy="53367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oMath>
                  </m:oMathPara>
                </a14:m>
                <a:endParaRPr sz="4500">
                  <a:solidFill>
                    <a:srgbClr val="FFFFFF"/>
                  </a:solidFill>
                </a:endParaRPr>
              </a:p>
            </p:txBody>
          </p:sp>
        </mc:Choice>
        <mc:Fallback xmlns="">
          <p:sp>
            <p:nvSpPr>
              <p:cNvPr id="455" name="Equation"/>
              <p:cNvSpPr txBox="1">
                <a:spLocks noRot="1" noChangeAspect="1" noMove="1" noResize="1" noEditPoints="1" noAdjustHandles="1" noChangeArrowheads="1" noChangeShapeType="1" noTextEdit="1"/>
              </p:cNvSpPr>
              <p:nvPr/>
            </p:nvSpPr>
            <p:spPr>
              <a:xfrm>
                <a:off x="11833854" y="6265567"/>
                <a:ext cx="5124056" cy="533673"/>
              </a:xfrm>
              <a:prstGeom prst="rect">
                <a:avLst/>
              </a:prstGeom>
              <a:blipFill>
                <a:blip r:embed="rId8"/>
                <a:stretch>
                  <a:fillRect l="-2222" r="-18025" b="-76744"/>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6" name="Equation"/>
              <p:cNvSpPr txBox="1"/>
              <p:nvPr/>
            </p:nvSpPr>
            <p:spPr>
              <a:xfrm>
                <a:off x="17428517" y="6265566"/>
                <a:ext cx="4870451" cy="53367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oMath>
                  </m:oMathPara>
                </a14:m>
                <a:endParaRPr sz="4500">
                  <a:solidFill>
                    <a:srgbClr val="FFFFFF"/>
                  </a:solidFill>
                </a:endParaRPr>
              </a:p>
            </p:txBody>
          </p:sp>
        </mc:Choice>
        <mc:Fallback xmlns="">
          <p:sp>
            <p:nvSpPr>
              <p:cNvPr id="456" name="Equation"/>
              <p:cNvSpPr txBox="1">
                <a:spLocks noRot="1" noChangeAspect="1" noMove="1" noResize="1" noEditPoints="1" noAdjustHandles="1" noChangeArrowheads="1" noChangeShapeType="1" noTextEdit="1"/>
              </p:cNvSpPr>
              <p:nvPr/>
            </p:nvSpPr>
            <p:spPr>
              <a:xfrm>
                <a:off x="17428517" y="6265566"/>
                <a:ext cx="4870451" cy="533674"/>
              </a:xfrm>
              <a:prstGeom prst="rect">
                <a:avLst/>
              </a:prstGeom>
              <a:blipFill>
                <a:blip r:embed="rId9"/>
                <a:stretch>
                  <a:fillRect l="-2604" r="-19792" b="-5116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7" name="Equation"/>
              <p:cNvSpPr txBox="1"/>
              <p:nvPr/>
            </p:nvSpPr>
            <p:spPr>
              <a:xfrm>
                <a:off x="4282580" y="7114595"/>
                <a:ext cx="2712799" cy="53367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oMath>
                  </m:oMathPara>
                </a14:m>
                <a:endParaRPr sz="4500">
                  <a:solidFill>
                    <a:srgbClr val="FFFFFF"/>
                  </a:solidFill>
                </a:endParaRPr>
              </a:p>
            </p:txBody>
          </p:sp>
        </mc:Choice>
        <mc:Fallback xmlns="">
          <p:sp>
            <p:nvSpPr>
              <p:cNvPr id="457" name="Equation"/>
              <p:cNvSpPr txBox="1">
                <a:spLocks noRot="1" noChangeAspect="1" noMove="1" noResize="1" noEditPoints="1" noAdjustHandles="1" noChangeArrowheads="1" noChangeShapeType="1" noTextEdit="1"/>
              </p:cNvSpPr>
              <p:nvPr/>
            </p:nvSpPr>
            <p:spPr>
              <a:xfrm>
                <a:off x="4282580" y="7114595"/>
                <a:ext cx="2712799" cy="533674"/>
              </a:xfrm>
              <a:prstGeom prst="rect">
                <a:avLst/>
              </a:prstGeom>
              <a:blipFill>
                <a:blip r:embed="rId10"/>
                <a:stretch>
                  <a:fillRect l="-4651" r="-23256" b="-48837"/>
                </a:stretch>
              </a:blipFill>
              <a:ln w="12700">
                <a:miter lim="400000"/>
              </a:ln>
            </p:spPr>
            <p:txBody>
              <a:bodyPr/>
              <a:lstStyle/>
              <a:p>
                <a:r>
                  <a:rPr lang="en-US">
                    <a:noFill/>
                  </a:rPr>
                  <a:t> </a:t>
                </a:r>
              </a:p>
            </p:txBody>
          </p:sp>
        </mc:Fallback>
      </mc:AlternateContent>
      <p:sp>
        <p:nvSpPr>
          <p:cNvPr id="458" name="The noise terms merge into a single noise term scaled by"/>
          <p:cNvSpPr txBox="1"/>
          <p:nvPr/>
        </p:nvSpPr>
        <p:spPr>
          <a:xfrm>
            <a:off x="567102" y="7942020"/>
            <a:ext cx="14699620" cy="734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139700"/>
          </a:lstStyle>
          <a:p>
            <a:r>
              <a:t>The noise terms merge into a single noise term scaled by </a:t>
            </a:r>
          </a:p>
        </p:txBody>
      </p:sp>
      <mc:AlternateContent xmlns:mc="http://schemas.openxmlformats.org/markup-compatibility/2006" xmlns:a14="http://schemas.microsoft.com/office/drawing/2010/main">
        <mc:Choice Requires="a14">
          <p:sp>
            <p:nvSpPr>
              <p:cNvPr id="459" name="Equation"/>
              <p:cNvSpPr txBox="1"/>
              <p:nvPr/>
            </p:nvSpPr>
            <p:spPr>
              <a:xfrm>
                <a:off x="15559402" y="7956980"/>
                <a:ext cx="2747651" cy="704089"/>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e>
                      </m:rad>
                    </m:oMath>
                  </m:oMathPara>
                </a14:m>
                <a:endParaRPr sz="4500" dirty="0">
                  <a:solidFill>
                    <a:srgbClr val="FFFFFF"/>
                  </a:solidFill>
                </a:endParaRPr>
              </a:p>
            </p:txBody>
          </p:sp>
        </mc:Choice>
        <mc:Fallback xmlns="">
          <p:sp>
            <p:nvSpPr>
              <p:cNvPr id="459" name="Equation"/>
              <p:cNvSpPr txBox="1">
                <a:spLocks noRot="1" noChangeAspect="1" noMove="1" noResize="1" noEditPoints="1" noAdjustHandles="1" noChangeArrowheads="1" noChangeShapeType="1" noTextEdit="1"/>
              </p:cNvSpPr>
              <p:nvPr/>
            </p:nvSpPr>
            <p:spPr>
              <a:xfrm>
                <a:off x="15559402" y="7956980"/>
                <a:ext cx="2747651" cy="704089"/>
              </a:xfrm>
              <a:prstGeom prst="rect">
                <a:avLst/>
              </a:prstGeom>
              <a:blipFill>
                <a:blip r:embed="rId11"/>
                <a:stretch>
                  <a:fillRect r="-16514" b="-2631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0" name="Equation"/>
              <p:cNvSpPr txBox="1"/>
              <p:nvPr/>
            </p:nvSpPr>
            <p:spPr>
              <a:xfrm>
                <a:off x="5883473" y="9189981"/>
                <a:ext cx="9164646" cy="902869"/>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5600" i="1">
                              <a:solidFill>
                                <a:srgbClr val="FEFFFE"/>
                              </a:solidFill>
                              <a:latin typeface="Cambria Math" panose="02040503050406030204" pitchFamily="18" charset="0"/>
                            </a:rPr>
                          </m:ctrlPr>
                        </m:sSubPr>
                        <m:e>
                          <m:r>
                            <a:rPr sz="5600" i="1">
                              <a:solidFill>
                                <a:srgbClr val="FEFFFE"/>
                              </a:solidFill>
                              <a:latin typeface="Cambria Math" panose="02040503050406030204" pitchFamily="18" charset="0"/>
                            </a:rPr>
                            <m:t>𝑥</m:t>
                          </m:r>
                        </m:e>
                        <m:sub>
                          <m:r>
                            <a:rPr sz="5600" i="1">
                              <a:solidFill>
                                <a:srgbClr val="FEFFFE"/>
                              </a:solidFill>
                              <a:latin typeface="Cambria Math" panose="02040503050406030204" pitchFamily="18" charset="0"/>
                            </a:rPr>
                            <m:t>𝑡</m:t>
                          </m:r>
                        </m:sub>
                      </m:sSub>
                      <m:r>
                        <a:rPr sz="5600" i="1">
                          <a:solidFill>
                            <a:srgbClr val="FEFFFE"/>
                          </a:solidFill>
                          <a:latin typeface="Cambria Math" panose="02040503050406030204" pitchFamily="18" charset="0"/>
                        </a:rPr>
                        <m:t>=</m:t>
                      </m:r>
                      <m:rad>
                        <m:radPr>
                          <m:degHide m:val="on"/>
                          <m:ctrlPr>
                            <a:rPr sz="5600" i="1">
                              <a:solidFill>
                                <a:srgbClr val="FEFFFE"/>
                              </a:solidFill>
                              <a:latin typeface="Cambria Math" panose="02040503050406030204" pitchFamily="18" charset="0"/>
                            </a:rPr>
                          </m:ctrlPr>
                        </m:radPr>
                        <m:deg/>
                        <m:e>
                          <m:sSub>
                            <m:sSubPr>
                              <m:ctrlPr>
                                <a:rPr sz="5600" i="1">
                                  <a:solidFill>
                                    <a:srgbClr val="FEFFFE"/>
                                  </a:solidFill>
                                  <a:latin typeface="Cambria Math" panose="02040503050406030204" pitchFamily="18" charset="0"/>
                                </a:rPr>
                              </m:ctrlPr>
                            </m:sSubPr>
                            <m:e>
                              <m:bar>
                                <m:barPr>
                                  <m:pos m:val="top"/>
                                  <m:ctrlPr>
                                    <a:rPr sz="5600" i="1">
                                      <a:solidFill>
                                        <a:srgbClr val="FEFFFE"/>
                                      </a:solidFill>
                                      <a:latin typeface="Cambria Math" panose="02040503050406030204" pitchFamily="18" charset="0"/>
                                    </a:rPr>
                                  </m:ctrlPr>
                                </m:barPr>
                                <m:e>
                                  <m:r>
                                    <a:rPr sz="5600" i="1">
                                      <a:solidFill>
                                        <a:srgbClr val="FEFFFE"/>
                                      </a:solidFill>
                                      <a:latin typeface="Cambria Math" panose="02040503050406030204" pitchFamily="18" charset="0"/>
                                    </a:rPr>
                                    <m:t>𝛼</m:t>
                                  </m:r>
                                </m:e>
                              </m:bar>
                            </m:e>
                            <m:sub>
                              <m:r>
                                <a:rPr sz="5600" i="1">
                                  <a:solidFill>
                                    <a:srgbClr val="FEFFFE"/>
                                  </a:solidFill>
                                  <a:latin typeface="Cambria Math" panose="02040503050406030204" pitchFamily="18" charset="0"/>
                                </a:rPr>
                                <m:t>𝑡</m:t>
                              </m:r>
                            </m:sub>
                          </m:sSub>
                        </m:e>
                      </m:rad>
                      <m:sSub>
                        <m:sSubPr>
                          <m:ctrlPr>
                            <a:rPr sz="5600" i="1">
                              <a:solidFill>
                                <a:srgbClr val="FEFFFE"/>
                              </a:solidFill>
                              <a:latin typeface="Cambria Math" panose="02040503050406030204" pitchFamily="18" charset="0"/>
                            </a:rPr>
                          </m:ctrlPr>
                        </m:sSubPr>
                        <m:e>
                          <m:r>
                            <a:rPr sz="5600" i="1">
                              <a:solidFill>
                                <a:srgbClr val="FEFFFE"/>
                              </a:solidFill>
                              <a:latin typeface="Cambria Math" panose="02040503050406030204" pitchFamily="18" charset="0"/>
                            </a:rPr>
                            <m:t>𝑥</m:t>
                          </m:r>
                        </m:e>
                        <m:sub>
                          <m:r>
                            <a:rPr sz="5600" i="1">
                              <a:solidFill>
                                <a:srgbClr val="FEFFFE"/>
                              </a:solidFill>
                              <a:latin typeface="Cambria Math" panose="02040503050406030204" pitchFamily="18" charset="0"/>
                            </a:rPr>
                            <m:t>0</m:t>
                          </m:r>
                        </m:sub>
                      </m:sSub>
                      <m:r>
                        <a:rPr sz="5600" i="1">
                          <a:solidFill>
                            <a:srgbClr val="FEFFFE"/>
                          </a:solidFill>
                          <a:latin typeface="Cambria Math" panose="02040503050406030204" pitchFamily="18" charset="0"/>
                        </a:rPr>
                        <m:t>+</m:t>
                      </m:r>
                      <m:rad>
                        <m:radPr>
                          <m:degHide m:val="on"/>
                          <m:ctrlPr>
                            <a:rPr sz="5600" i="1">
                              <a:solidFill>
                                <a:srgbClr val="FEFFFE"/>
                              </a:solidFill>
                              <a:latin typeface="Cambria Math" panose="02040503050406030204" pitchFamily="18" charset="0"/>
                            </a:rPr>
                          </m:ctrlPr>
                        </m:radPr>
                        <m:deg/>
                        <m:e>
                          <m:r>
                            <a:rPr sz="5600" i="1">
                              <a:solidFill>
                                <a:srgbClr val="FEFFFE"/>
                              </a:solidFill>
                              <a:latin typeface="Cambria Math" panose="02040503050406030204" pitchFamily="18" charset="0"/>
                            </a:rPr>
                            <m:t>1−</m:t>
                          </m:r>
                          <m:sSub>
                            <m:sSubPr>
                              <m:ctrlPr>
                                <a:rPr sz="5600" i="1">
                                  <a:solidFill>
                                    <a:srgbClr val="FEFFFE"/>
                                  </a:solidFill>
                                  <a:latin typeface="Cambria Math" panose="02040503050406030204" pitchFamily="18" charset="0"/>
                                </a:rPr>
                              </m:ctrlPr>
                            </m:sSubPr>
                            <m:e>
                              <m:bar>
                                <m:barPr>
                                  <m:pos m:val="top"/>
                                  <m:ctrlPr>
                                    <a:rPr sz="5600" i="1">
                                      <a:solidFill>
                                        <a:srgbClr val="FEFFFE"/>
                                      </a:solidFill>
                                      <a:latin typeface="Cambria Math" panose="02040503050406030204" pitchFamily="18" charset="0"/>
                                    </a:rPr>
                                  </m:ctrlPr>
                                </m:barPr>
                                <m:e>
                                  <m:r>
                                    <a:rPr sz="5600" i="1">
                                      <a:solidFill>
                                        <a:srgbClr val="FEFFFE"/>
                                      </a:solidFill>
                                      <a:latin typeface="Cambria Math" panose="02040503050406030204" pitchFamily="18" charset="0"/>
                                    </a:rPr>
                                    <m:t>𝛼</m:t>
                                  </m:r>
                                </m:e>
                              </m:bar>
                            </m:e>
                            <m:sub>
                              <m:r>
                                <a:rPr sz="5600" i="1">
                                  <a:solidFill>
                                    <a:srgbClr val="FEFFFE"/>
                                  </a:solidFill>
                                  <a:latin typeface="Cambria Math" panose="02040503050406030204" pitchFamily="18" charset="0"/>
                                </a:rPr>
                                <m:t>𝑡</m:t>
                              </m:r>
                            </m:sub>
                          </m:sSub>
                        </m:e>
                      </m:rad>
                      <m:r>
                        <a:rPr sz="5600" i="1">
                          <a:solidFill>
                            <a:srgbClr val="FEFFFE"/>
                          </a:solidFill>
                          <a:latin typeface="Cambria Math" panose="02040503050406030204" pitchFamily="18" charset="0"/>
                        </a:rPr>
                        <m:t>𝜖</m:t>
                      </m:r>
                      <m:r>
                        <a:rPr sz="5600" i="1">
                          <a:solidFill>
                            <a:srgbClr val="FEFFFE"/>
                          </a:solidFill>
                          <a:latin typeface="Cambria Math" panose="02040503050406030204" pitchFamily="18" charset="0"/>
                        </a:rPr>
                        <m:t>...(4)</m:t>
                      </m:r>
                    </m:oMath>
                  </m:oMathPara>
                </a14:m>
                <a:endParaRPr sz="5600">
                  <a:solidFill>
                    <a:srgbClr val="FFFFFF"/>
                  </a:solidFill>
                </a:endParaRPr>
              </a:p>
            </p:txBody>
          </p:sp>
        </mc:Choice>
        <mc:Fallback xmlns="">
          <p:sp>
            <p:nvSpPr>
              <p:cNvPr id="460" name="Equation"/>
              <p:cNvSpPr txBox="1">
                <a:spLocks noRot="1" noChangeAspect="1" noMove="1" noResize="1" noEditPoints="1" noAdjustHandles="1" noChangeArrowheads="1" noChangeShapeType="1" noTextEdit="1"/>
              </p:cNvSpPr>
              <p:nvPr/>
            </p:nvSpPr>
            <p:spPr>
              <a:xfrm>
                <a:off x="5883473" y="9189981"/>
                <a:ext cx="9164646" cy="902869"/>
              </a:xfrm>
              <a:prstGeom prst="rect">
                <a:avLst/>
              </a:prstGeom>
              <a:blipFill>
                <a:blip r:embed="rId12"/>
                <a:stretch>
                  <a:fillRect l="-692" r="-2351" b="-4861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1" name="Equation"/>
              <p:cNvSpPr txBox="1"/>
              <p:nvPr/>
            </p:nvSpPr>
            <p:spPr>
              <a:xfrm>
                <a:off x="2803626" y="10350936"/>
                <a:ext cx="17115518" cy="692497"/>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𝑤h𝑒𝑟𝑒</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𝜖</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𝑖𝑠</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𝑡h𝑒</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𝑐𝑜𝑚𝑏𝑖𝑛𝑒𝑑</m:t>
                      </m:r>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𝑠𝑖𝑛𝑔𝑙𝑒</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𝑠𝑡𝑎𝑛𝑑𝑎𝑟𝑑</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𝐺𝑎𝑢𝑠𝑠𝑖𝑎𝑛</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𝑛𝑜𝑖𝑠𝑒</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𝒩</m:t>
                      </m:r>
                      <m:r>
                        <a:rPr sz="4500" i="1">
                          <a:solidFill>
                            <a:srgbClr val="FEFFFE"/>
                          </a:solidFill>
                          <a:latin typeface="Cambria Math" panose="02040503050406030204" pitchFamily="18" charset="0"/>
                        </a:rPr>
                        <m:t>(0,</m:t>
                      </m:r>
                      <m:r>
                        <a:rPr sz="4500" i="1">
                          <a:solidFill>
                            <a:srgbClr val="FEFFFE"/>
                          </a:solidFill>
                          <a:latin typeface="Cambria Math" panose="02040503050406030204" pitchFamily="18" charset="0"/>
                        </a:rPr>
                        <m:t>𝐼</m:t>
                      </m:r>
                      <m:r>
                        <a:rPr sz="4500" i="1">
                          <a:solidFill>
                            <a:srgbClr val="FEFFFE"/>
                          </a:solidFill>
                          <a:latin typeface="Cambria Math" panose="02040503050406030204" pitchFamily="18" charset="0"/>
                        </a:rPr>
                        <m:t>))</m:t>
                      </m:r>
                    </m:oMath>
                  </m:oMathPara>
                </a14:m>
                <a:endParaRPr sz="4500" dirty="0">
                  <a:solidFill>
                    <a:srgbClr val="FFFFFF"/>
                  </a:solidFill>
                </a:endParaRPr>
              </a:p>
            </p:txBody>
          </p:sp>
        </mc:Choice>
        <mc:Fallback xmlns="">
          <p:sp>
            <p:nvSpPr>
              <p:cNvPr id="461" name="Equation"/>
              <p:cNvSpPr txBox="1">
                <a:spLocks noRot="1" noChangeAspect="1" noMove="1" noResize="1" noEditPoints="1" noAdjustHandles="1" noChangeArrowheads="1" noChangeShapeType="1" noTextEdit="1"/>
              </p:cNvSpPr>
              <p:nvPr/>
            </p:nvSpPr>
            <p:spPr>
              <a:xfrm>
                <a:off x="2803626" y="10350936"/>
                <a:ext cx="17115518" cy="692497"/>
              </a:xfrm>
              <a:prstGeom prst="rect">
                <a:avLst/>
              </a:prstGeom>
              <a:blipFill>
                <a:blip r:embed="rId13"/>
                <a:stretch>
                  <a:fillRect l="-1038" t="-5455" r="-1038" b="-40000"/>
                </a:stretch>
              </a:blipFill>
              <a:ln w="12700">
                <a:miter lim="400000"/>
              </a:ln>
            </p:spPr>
            <p:txBody>
              <a:bodyPr/>
              <a:lstStyle/>
              <a:p>
                <a:r>
                  <a:rPr lang="en-US">
                    <a:noFill/>
                  </a:rPr>
                  <a:t> </a:t>
                </a:r>
              </a:p>
            </p:txBody>
          </p:sp>
        </mc:Fallback>
      </mc:AlternateContent>
      <p:grpSp>
        <p:nvGrpSpPr>
          <p:cNvPr id="465" name="Group"/>
          <p:cNvGrpSpPr/>
          <p:nvPr/>
        </p:nvGrpSpPr>
        <p:grpSpPr>
          <a:xfrm>
            <a:off x="35303" y="61145"/>
            <a:ext cx="2853948" cy="13600822"/>
            <a:chOff x="0" y="3774"/>
            <a:chExt cx="2853946" cy="13600820"/>
          </a:xfrm>
        </p:grpSpPr>
        <p:sp>
          <p:nvSpPr>
            <p:cNvPr id="462"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63"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64"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466" name="Text 0"/>
          <p:cNvSpPr txBox="1"/>
          <p:nvPr/>
        </p:nvSpPr>
        <p:spPr>
          <a:xfrm>
            <a:off x="1503155" y="1302328"/>
            <a:ext cx="22145343"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Single-step forward process (Continued)</a:t>
            </a:r>
          </a:p>
        </p:txBody>
      </p:sp>
      <mc:AlternateContent xmlns:mc="http://schemas.openxmlformats.org/markup-compatibility/2006" xmlns:a14="http://schemas.microsoft.com/office/drawing/2010/main">
        <mc:Choice Requires="a14">
          <p:sp>
            <p:nvSpPr>
              <p:cNvPr id="467" name="Equation"/>
              <p:cNvSpPr txBox="1"/>
              <p:nvPr/>
            </p:nvSpPr>
            <p:spPr>
              <a:xfrm>
                <a:off x="5388042" y="11634563"/>
                <a:ext cx="11369955" cy="103266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m>
                        <m:mPr>
                          <m:plcHide m:val="on"/>
                          <m:mcs>
                            <m:mc>
                              <m:mcPr>
                                <m:count m:val="2"/>
                                <m:mcJc m:val="center"/>
                              </m:mcPr>
                            </m:mc>
                          </m:mcs>
                          <m:ctrlPr>
                            <a:rPr sz="6600" i="1">
                              <a:solidFill>
                                <a:srgbClr val="FEFEFE"/>
                              </a:solidFill>
                              <a:latin typeface="Cambria Math" panose="02040503050406030204" pitchFamily="18" charset="0"/>
                            </a:rPr>
                          </m:ctrlPr>
                        </m:mPr>
                        <m:mr>
                          <m:e>
                            <m:r>
                              <a:rPr sz="6600" i="1">
                                <a:solidFill>
                                  <a:srgbClr val="FEFEFE"/>
                                </a:solidFill>
                                <a:latin typeface="Cambria Math" panose="02040503050406030204" pitchFamily="18" charset="0"/>
                              </a:rPr>
                              <m:t>𝑞</m:t>
                            </m:r>
                            <m:r>
                              <a:rPr sz="6600" i="1">
                                <a:solidFill>
                                  <a:srgbClr val="FEFEFE"/>
                                </a:solidFill>
                                <a:latin typeface="Cambria Math" panose="02040503050406030204" pitchFamily="18" charset="0"/>
                              </a:rPr>
                              <m:t>(</m:t>
                            </m:r>
                            <m:sSub>
                              <m:sSubPr>
                                <m:ctrlPr>
                                  <a:rPr sz="6600" i="1">
                                    <a:solidFill>
                                      <a:srgbClr val="FEFEFE"/>
                                    </a:solidFill>
                                    <a:latin typeface="Cambria Math" panose="02040503050406030204" pitchFamily="18" charset="0"/>
                                  </a:rPr>
                                </m:ctrlPr>
                              </m:sSubPr>
                              <m:e>
                                <m:r>
                                  <a:rPr sz="6600" i="1">
                                    <a:solidFill>
                                      <a:srgbClr val="FEFEFE"/>
                                    </a:solidFill>
                                    <a:latin typeface="Cambria Math" panose="02040503050406030204" pitchFamily="18" charset="0"/>
                                  </a:rPr>
                                  <m:t>𝐱</m:t>
                                </m:r>
                              </m:e>
                              <m:sub>
                                <m:r>
                                  <a:rPr sz="6600" i="1">
                                    <a:solidFill>
                                      <a:srgbClr val="FEFEFE"/>
                                    </a:solidFill>
                                    <a:latin typeface="Cambria Math" panose="02040503050406030204" pitchFamily="18" charset="0"/>
                                  </a:rPr>
                                  <m:t>𝑡</m:t>
                                </m:r>
                              </m:sub>
                            </m:sSub>
                            <m:r>
                              <a:rPr sz="6600" i="1">
                                <a:solidFill>
                                  <a:srgbClr val="FEFEFE"/>
                                </a:solidFill>
                                <a:latin typeface="Cambria Math" panose="02040503050406030204" pitchFamily="18" charset="0"/>
                              </a:rPr>
                              <m:t>|</m:t>
                            </m:r>
                            <m:sSub>
                              <m:sSubPr>
                                <m:ctrlPr>
                                  <a:rPr sz="6600" i="1">
                                    <a:solidFill>
                                      <a:srgbClr val="FEFEFE"/>
                                    </a:solidFill>
                                    <a:latin typeface="Cambria Math" panose="02040503050406030204" pitchFamily="18" charset="0"/>
                                  </a:rPr>
                                </m:ctrlPr>
                              </m:sSubPr>
                              <m:e>
                                <m:r>
                                  <a:rPr sz="6600" i="1">
                                    <a:solidFill>
                                      <a:srgbClr val="FEFEFE"/>
                                    </a:solidFill>
                                    <a:latin typeface="Cambria Math" panose="02040503050406030204" pitchFamily="18" charset="0"/>
                                  </a:rPr>
                                  <m:t>𝐱</m:t>
                                </m:r>
                              </m:e>
                              <m:sub>
                                <m:r>
                                  <a:rPr sz="6600" i="1">
                                    <a:solidFill>
                                      <a:srgbClr val="FEFEFE"/>
                                    </a:solidFill>
                                    <a:latin typeface="Cambria Math" panose="02040503050406030204" pitchFamily="18" charset="0"/>
                                  </a:rPr>
                                  <m:t>0</m:t>
                                </m:r>
                              </m:sub>
                            </m:sSub>
                            <m:r>
                              <a:rPr sz="6600" i="1">
                                <a:solidFill>
                                  <a:srgbClr val="FEFEFE"/>
                                </a:solidFill>
                                <a:latin typeface="Cambria Math" panose="02040503050406030204" pitchFamily="18" charset="0"/>
                              </a:rPr>
                              <m:t>)</m:t>
                            </m:r>
                          </m:e>
                          <m:e>
                            <m:r>
                              <a:rPr sz="6600" i="1">
                                <a:solidFill>
                                  <a:srgbClr val="FEFEFE"/>
                                </a:solidFill>
                                <a:latin typeface="Cambria Math" panose="02040503050406030204" pitchFamily="18" charset="0"/>
                              </a:rPr>
                              <m:t> =</m:t>
                            </m:r>
                            <m:r>
                              <a:rPr sz="6600" i="1">
                                <a:solidFill>
                                  <a:srgbClr val="FEFEFE"/>
                                </a:solidFill>
                                <a:latin typeface="Cambria Math" panose="02040503050406030204" pitchFamily="18" charset="0"/>
                              </a:rPr>
                              <m:t>𝒩</m:t>
                            </m:r>
                            <m:r>
                              <a:rPr sz="6600" i="1">
                                <a:solidFill>
                                  <a:srgbClr val="FEFEFE"/>
                                </a:solidFill>
                                <a:latin typeface="Cambria Math" panose="02040503050406030204" pitchFamily="18" charset="0"/>
                              </a:rPr>
                              <m:t>(</m:t>
                            </m:r>
                            <m:sSub>
                              <m:sSubPr>
                                <m:ctrlPr>
                                  <a:rPr sz="6600" i="1">
                                    <a:solidFill>
                                      <a:srgbClr val="FEFEFE"/>
                                    </a:solidFill>
                                    <a:latin typeface="Cambria Math" panose="02040503050406030204" pitchFamily="18" charset="0"/>
                                  </a:rPr>
                                </m:ctrlPr>
                              </m:sSubPr>
                              <m:e>
                                <m:r>
                                  <a:rPr sz="6600" i="1">
                                    <a:solidFill>
                                      <a:srgbClr val="FEFEFE"/>
                                    </a:solidFill>
                                    <a:latin typeface="Cambria Math" panose="02040503050406030204" pitchFamily="18" charset="0"/>
                                  </a:rPr>
                                  <m:t>𝐱</m:t>
                                </m:r>
                              </m:e>
                              <m:sub>
                                <m:r>
                                  <a:rPr sz="6600" i="1">
                                    <a:solidFill>
                                      <a:srgbClr val="FEFEFE"/>
                                    </a:solidFill>
                                    <a:latin typeface="Cambria Math" panose="02040503050406030204" pitchFamily="18" charset="0"/>
                                  </a:rPr>
                                  <m:t>𝑡</m:t>
                                </m:r>
                              </m:sub>
                            </m:sSub>
                            <m:r>
                              <a:rPr sz="6600" i="1">
                                <a:solidFill>
                                  <a:srgbClr val="FEFEFE"/>
                                </a:solidFill>
                                <a:latin typeface="Cambria Math" panose="02040503050406030204" pitchFamily="18" charset="0"/>
                              </a:rPr>
                              <m:t>;</m:t>
                            </m:r>
                            <m:rad>
                              <m:radPr>
                                <m:degHide m:val="on"/>
                                <m:ctrlPr>
                                  <a:rPr sz="6600" i="1">
                                    <a:solidFill>
                                      <a:srgbClr val="FEFEFE"/>
                                    </a:solidFill>
                                    <a:latin typeface="Cambria Math" panose="02040503050406030204" pitchFamily="18" charset="0"/>
                                  </a:rPr>
                                </m:ctrlPr>
                              </m:radPr>
                              <m:deg/>
                              <m:e>
                                <m:sSub>
                                  <m:sSubPr>
                                    <m:ctrlPr>
                                      <a:rPr sz="6600" i="1">
                                        <a:solidFill>
                                          <a:srgbClr val="FEFEFE"/>
                                        </a:solidFill>
                                        <a:latin typeface="Cambria Math" panose="02040503050406030204" pitchFamily="18" charset="0"/>
                                      </a:rPr>
                                    </m:ctrlPr>
                                  </m:sSubPr>
                                  <m:e>
                                    <m:bar>
                                      <m:barPr>
                                        <m:pos m:val="top"/>
                                        <m:ctrlPr>
                                          <a:rPr sz="6600" i="1">
                                            <a:solidFill>
                                              <a:srgbClr val="FEFEFE"/>
                                            </a:solidFill>
                                            <a:latin typeface="Cambria Math" panose="02040503050406030204" pitchFamily="18" charset="0"/>
                                          </a:rPr>
                                        </m:ctrlPr>
                                      </m:barPr>
                                      <m:e>
                                        <m:r>
                                          <a:rPr sz="6600" i="1">
                                            <a:solidFill>
                                              <a:srgbClr val="FEFEFE"/>
                                            </a:solidFill>
                                            <a:latin typeface="Cambria Math" panose="02040503050406030204" pitchFamily="18" charset="0"/>
                                          </a:rPr>
                                          <m:t>𝛼</m:t>
                                        </m:r>
                                      </m:e>
                                    </m:bar>
                                  </m:e>
                                  <m:sub>
                                    <m:r>
                                      <a:rPr sz="6600" i="1">
                                        <a:solidFill>
                                          <a:srgbClr val="FEFEFE"/>
                                        </a:solidFill>
                                        <a:latin typeface="Cambria Math" panose="02040503050406030204" pitchFamily="18" charset="0"/>
                                      </a:rPr>
                                      <m:t>𝑡</m:t>
                                    </m:r>
                                  </m:sub>
                                </m:sSub>
                              </m:e>
                            </m:rad>
                            <m:sSub>
                              <m:sSubPr>
                                <m:ctrlPr>
                                  <a:rPr sz="6600" i="1">
                                    <a:solidFill>
                                      <a:srgbClr val="FEFEFE"/>
                                    </a:solidFill>
                                    <a:latin typeface="Cambria Math" panose="02040503050406030204" pitchFamily="18" charset="0"/>
                                  </a:rPr>
                                </m:ctrlPr>
                              </m:sSubPr>
                              <m:e>
                                <m:r>
                                  <a:rPr sz="6600" i="1">
                                    <a:solidFill>
                                      <a:srgbClr val="FEFEFE"/>
                                    </a:solidFill>
                                    <a:latin typeface="Cambria Math" panose="02040503050406030204" pitchFamily="18" charset="0"/>
                                  </a:rPr>
                                  <m:t>𝐱</m:t>
                                </m:r>
                              </m:e>
                              <m:sub>
                                <m:r>
                                  <a:rPr sz="6600" i="1">
                                    <a:solidFill>
                                      <a:srgbClr val="FEFEFE"/>
                                    </a:solidFill>
                                    <a:latin typeface="Cambria Math" panose="02040503050406030204" pitchFamily="18" charset="0"/>
                                  </a:rPr>
                                  <m:t>0</m:t>
                                </m:r>
                              </m:sub>
                            </m:sSub>
                            <m:r>
                              <a:rPr sz="6600" i="1">
                                <a:solidFill>
                                  <a:srgbClr val="FEFEFE"/>
                                </a:solidFill>
                                <a:latin typeface="Cambria Math" panose="02040503050406030204" pitchFamily="18" charset="0"/>
                              </a:rPr>
                              <m:t>,(1−</m:t>
                            </m:r>
                            <m:sSub>
                              <m:sSubPr>
                                <m:ctrlPr>
                                  <a:rPr sz="6600" i="1">
                                    <a:solidFill>
                                      <a:srgbClr val="FEFEFE"/>
                                    </a:solidFill>
                                    <a:latin typeface="Cambria Math" panose="02040503050406030204" pitchFamily="18" charset="0"/>
                                  </a:rPr>
                                </m:ctrlPr>
                              </m:sSubPr>
                              <m:e>
                                <m:bar>
                                  <m:barPr>
                                    <m:pos m:val="top"/>
                                    <m:ctrlPr>
                                      <a:rPr sz="6600" i="1">
                                        <a:solidFill>
                                          <a:srgbClr val="FEFEFE"/>
                                        </a:solidFill>
                                        <a:latin typeface="Cambria Math" panose="02040503050406030204" pitchFamily="18" charset="0"/>
                                      </a:rPr>
                                    </m:ctrlPr>
                                  </m:barPr>
                                  <m:e>
                                    <m:r>
                                      <a:rPr sz="6600" i="1">
                                        <a:solidFill>
                                          <a:srgbClr val="FEFEFE"/>
                                        </a:solidFill>
                                        <a:latin typeface="Cambria Math" panose="02040503050406030204" pitchFamily="18" charset="0"/>
                                      </a:rPr>
                                      <m:t>𝛼</m:t>
                                    </m:r>
                                  </m:e>
                                </m:bar>
                              </m:e>
                              <m:sub>
                                <m:r>
                                  <a:rPr sz="6600" i="1">
                                    <a:solidFill>
                                      <a:srgbClr val="FEFEFE"/>
                                    </a:solidFill>
                                    <a:latin typeface="Cambria Math" panose="02040503050406030204" pitchFamily="18" charset="0"/>
                                  </a:rPr>
                                  <m:t>𝑡</m:t>
                                </m:r>
                              </m:sub>
                            </m:sSub>
                            <m:r>
                              <a:rPr sz="6600" i="1">
                                <a:solidFill>
                                  <a:srgbClr val="FEFEFE"/>
                                </a:solidFill>
                                <a:latin typeface="Cambria Math" panose="02040503050406030204" pitchFamily="18" charset="0"/>
                              </a:rPr>
                              <m:t>)</m:t>
                            </m:r>
                            <m:r>
                              <a:rPr sz="6600" i="1">
                                <a:solidFill>
                                  <a:srgbClr val="FEFEFE"/>
                                </a:solidFill>
                                <a:latin typeface="Cambria Math" panose="02040503050406030204" pitchFamily="18" charset="0"/>
                              </a:rPr>
                              <m:t>𝐈</m:t>
                            </m:r>
                            <m:r>
                              <a:rPr sz="6600" i="1">
                                <a:solidFill>
                                  <a:srgbClr val="FEFEFE"/>
                                </a:solidFill>
                                <a:latin typeface="Cambria Math" panose="02040503050406030204" pitchFamily="18" charset="0"/>
                              </a:rPr>
                              <m:t>)</m:t>
                            </m:r>
                          </m:e>
                        </m:mr>
                      </m:m>
                    </m:oMath>
                  </m:oMathPara>
                </a14:m>
                <a:endParaRPr sz="6600">
                  <a:solidFill>
                    <a:srgbClr val="FFFFFF"/>
                  </a:solidFill>
                </a:endParaRPr>
              </a:p>
            </p:txBody>
          </p:sp>
        </mc:Choice>
        <mc:Fallback xmlns="">
          <p:sp>
            <p:nvSpPr>
              <p:cNvPr id="467" name="Equation"/>
              <p:cNvSpPr txBox="1">
                <a:spLocks noRot="1" noChangeAspect="1" noMove="1" noResize="1" noEditPoints="1" noAdjustHandles="1" noChangeArrowheads="1" noChangeShapeType="1" noTextEdit="1"/>
              </p:cNvSpPr>
              <p:nvPr/>
            </p:nvSpPr>
            <p:spPr>
              <a:xfrm>
                <a:off x="5388042" y="11634563"/>
                <a:ext cx="11369955" cy="1032663"/>
              </a:xfrm>
              <a:prstGeom prst="rect">
                <a:avLst/>
              </a:prstGeom>
              <a:blipFill>
                <a:blip r:embed="rId14"/>
                <a:stretch>
                  <a:fillRect l="-2567" r="-22545" b="-57317"/>
                </a:stretch>
              </a:blipFill>
              <a:ln w="12700">
                <a:miter lim="400000"/>
              </a:ln>
            </p:spPr>
            <p:txBody>
              <a:bodyPr/>
              <a:lstStyle/>
              <a:p>
                <a:r>
                  <a:rPr lang="en-US">
                    <a:noFill/>
                  </a:rPr>
                  <a:t> </a:t>
                </a:r>
              </a:p>
            </p:txBody>
          </p:sp>
        </mc:Fallback>
      </mc:AlternateContent>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0"/>
          <p:cNvSpPr/>
          <p:nvPr/>
        </p:nvSpPr>
        <p:spPr>
          <a:xfrm>
            <a:off x="4283418" y="5875998"/>
            <a:ext cx="2011679"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173" name="Text 2"/>
          <p:cNvSpPr txBox="1"/>
          <p:nvPr/>
        </p:nvSpPr>
        <p:spPr>
          <a:xfrm>
            <a:off x="4128780" y="6205985"/>
            <a:ext cx="15544803" cy="1304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lvl1pPr>
          </a:lstStyle>
          <a:p>
            <a:r>
              <a:t>Overview</a:t>
            </a:r>
          </a:p>
        </p:txBody>
      </p:sp>
      <p:grpSp>
        <p:nvGrpSpPr>
          <p:cNvPr id="177" name="Group"/>
          <p:cNvGrpSpPr/>
          <p:nvPr/>
        </p:nvGrpSpPr>
        <p:grpSpPr>
          <a:xfrm>
            <a:off x="35303" y="61145"/>
            <a:ext cx="2853948" cy="13600822"/>
            <a:chOff x="0" y="3774"/>
            <a:chExt cx="2853946" cy="13600820"/>
          </a:xfrm>
        </p:grpSpPr>
        <p:sp>
          <p:nvSpPr>
            <p:cNvPr id="174"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75"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76"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4" name="Group"/>
          <p:cNvGrpSpPr/>
          <p:nvPr/>
        </p:nvGrpSpPr>
        <p:grpSpPr>
          <a:xfrm>
            <a:off x="35303" y="61145"/>
            <a:ext cx="2853948" cy="13600822"/>
            <a:chOff x="0" y="3774"/>
            <a:chExt cx="2853946" cy="13600820"/>
          </a:xfrm>
        </p:grpSpPr>
        <p:sp>
          <p:nvSpPr>
            <p:cNvPr id="471"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72"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73"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475" name="pasted-movie.png" descr="pasted-movie.png"/>
          <p:cNvPicPr>
            <a:picLocks/>
          </p:cNvPicPr>
          <p:nvPr/>
        </p:nvPicPr>
        <p:blipFill>
          <a:blip r:embed="rId3"/>
          <a:srcRect l="1853" t="2577" r="795" b="588"/>
          <a:stretch>
            <a:fillRect/>
          </a:stretch>
        </p:blipFill>
        <p:spPr>
          <a:xfrm>
            <a:off x="604837" y="1982615"/>
            <a:ext cx="23289023" cy="11167270"/>
          </a:xfrm>
          <a:custGeom>
            <a:avLst/>
            <a:gdLst/>
            <a:ahLst/>
            <a:cxnLst>
              <a:cxn ang="0">
                <a:pos x="wd2" y="hd2"/>
              </a:cxn>
              <a:cxn ang="5400000">
                <a:pos x="wd2" y="hd2"/>
              </a:cxn>
              <a:cxn ang="10800000">
                <a:pos x="wd2" y="hd2"/>
              </a:cxn>
              <a:cxn ang="16200000">
                <a:pos x="wd2" y="hd2"/>
              </a:cxn>
            </a:cxnLst>
            <a:rect l="0" t="0" r="r" b="b"/>
            <a:pathLst>
              <a:path w="21600" h="21600" extrusionOk="0">
                <a:moveTo>
                  <a:pt x="2946" y="0"/>
                </a:moveTo>
                <a:cubicBezTo>
                  <a:pt x="2081" y="0"/>
                  <a:pt x="1563" y="0"/>
                  <a:pt x="1217" y="301"/>
                </a:cubicBezTo>
                <a:cubicBezTo>
                  <a:pt x="718" y="679"/>
                  <a:pt x="326" y="1498"/>
                  <a:pt x="144" y="2538"/>
                </a:cubicBezTo>
                <a:cubicBezTo>
                  <a:pt x="0" y="3259"/>
                  <a:pt x="0" y="4341"/>
                  <a:pt x="0" y="6144"/>
                </a:cubicBezTo>
                <a:lnTo>
                  <a:pt x="0" y="15456"/>
                </a:lnTo>
                <a:cubicBezTo>
                  <a:pt x="0" y="17259"/>
                  <a:pt x="0" y="18341"/>
                  <a:pt x="144" y="19062"/>
                </a:cubicBezTo>
                <a:cubicBezTo>
                  <a:pt x="326" y="20102"/>
                  <a:pt x="718" y="20921"/>
                  <a:pt x="1217" y="21299"/>
                </a:cubicBezTo>
                <a:cubicBezTo>
                  <a:pt x="1563" y="21600"/>
                  <a:pt x="2081" y="21600"/>
                  <a:pt x="2946" y="21600"/>
                </a:cubicBezTo>
                <a:lnTo>
                  <a:pt x="18654" y="21600"/>
                </a:lnTo>
                <a:cubicBezTo>
                  <a:pt x="19519" y="21600"/>
                  <a:pt x="20037" y="21600"/>
                  <a:pt x="20383" y="21299"/>
                </a:cubicBezTo>
                <a:cubicBezTo>
                  <a:pt x="20882" y="20921"/>
                  <a:pt x="21274" y="20102"/>
                  <a:pt x="21456" y="19062"/>
                </a:cubicBezTo>
                <a:cubicBezTo>
                  <a:pt x="21600" y="18341"/>
                  <a:pt x="21600" y="17259"/>
                  <a:pt x="21600" y="15456"/>
                </a:cubicBezTo>
                <a:lnTo>
                  <a:pt x="21600" y="6144"/>
                </a:lnTo>
                <a:cubicBezTo>
                  <a:pt x="21600" y="4341"/>
                  <a:pt x="21600" y="3259"/>
                  <a:pt x="21456" y="2538"/>
                </a:cubicBezTo>
                <a:cubicBezTo>
                  <a:pt x="21274" y="1498"/>
                  <a:pt x="20882" y="679"/>
                  <a:pt x="20383" y="301"/>
                </a:cubicBezTo>
                <a:cubicBezTo>
                  <a:pt x="20037" y="0"/>
                  <a:pt x="19519" y="0"/>
                  <a:pt x="18654" y="0"/>
                </a:cubicBezTo>
                <a:lnTo>
                  <a:pt x="2946" y="0"/>
                </a:lnTo>
                <a:close/>
              </a:path>
            </a:pathLst>
          </a:custGeom>
          <a:ln w="12700">
            <a:miter lim="400000"/>
          </a:ln>
        </p:spPr>
      </p:pic>
      <p:sp>
        <p:nvSpPr>
          <p:cNvPr id="476" name="Text 0"/>
          <p:cNvSpPr txBox="1"/>
          <p:nvPr/>
        </p:nvSpPr>
        <p:spPr>
          <a:xfrm>
            <a:off x="3317165" y="311709"/>
            <a:ext cx="17749670"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Reverse Process - De-noise</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Text 0"/>
          <p:cNvSpPr txBox="1"/>
          <p:nvPr/>
        </p:nvSpPr>
        <p:spPr>
          <a:xfrm>
            <a:off x="3087892" y="941763"/>
            <a:ext cx="17749670"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Reverse Process: Learning to De-noise</a:t>
            </a:r>
          </a:p>
        </p:txBody>
      </p:sp>
      <mc:AlternateContent xmlns:mc="http://schemas.openxmlformats.org/markup-compatibility/2006" xmlns:a14="http://schemas.microsoft.com/office/drawing/2010/main">
        <mc:Choice Requires="a14">
          <p:sp>
            <p:nvSpPr>
              <p:cNvPr id="481" name="Text 2"/>
              <p:cNvSpPr txBox="1"/>
              <p:nvPr/>
            </p:nvSpPr>
            <p:spPr>
              <a:xfrm>
                <a:off x="1104956" y="3595983"/>
                <a:ext cx="22174087" cy="9516117"/>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p>
                <a:pPr marL="540173" indent="-400473">
                  <a:buSzPct val="100000"/>
                  <a:buChar char="‣"/>
                </a:pPr>
                <a:r>
                  <a:t>The reverse process: given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𝑇</m:t>
                        </m:r>
                      </m:sub>
                    </m:sSub>
                  </m:oMath>
                </a14:m>
                <a:r>
                  <a:t> (pure noise), recover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0</m:t>
                        </m:r>
                      </m:sub>
                    </m:sSub>
                  </m:oMath>
                </a14:m>
                <a:r>
                  <a:t> step by step</a:t>
                </a:r>
              </a:p>
              <a:p>
                <a:pPr marL="540173" indent="-400473">
                  <a:buSzPct val="100000"/>
                  <a:buChar char="‣"/>
                </a:pPr>
                <a:r>
                  <a:t>The model learns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𝑝</m:t>
                        </m:r>
                      </m:e>
                      <m:sub>
                        <m:r>
                          <a:rPr sz="5150" i="1">
                            <a:solidFill>
                              <a:srgbClr val="FEFEFE"/>
                            </a:solidFill>
                            <a:latin typeface="Cambria Math" panose="02040503050406030204" pitchFamily="18" charset="0"/>
                          </a:rPr>
                          <m:t>𝜃</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oMath>
                </a14:m>
                <a:r>
                  <a:t>: given a noisy image at step </a:t>
                </a:r>
                <a14:m>
                  <m:oMath xmlns:m="http://schemas.openxmlformats.org/officeDocument/2006/math">
                    <m:r>
                      <a:rPr sz="5150" i="1">
                        <a:solidFill>
                          <a:srgbClr val="FEFEFE"/>
                        </a:solidFill>
                        <a:latin typeface="Cambria Math" panose="02040503050406030204" pitchFamily="18" charset="0"/>
                      </a:rPr>
                      <m:t>𝑡</m:t>
                    </m:r>
                  </m:oMath>
                </a14:m>
                <a:r>
                  <a:t>, predict the slightly less noisy image at </a:t>
                </a:r>
                <a14:m>
                  <m:oMath xmlns:m="http://schemas.openxmlformats.org/officeDocument/2006/math">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oMath>
                </a14:m>
                <a:endParaRPr/>
              </a:p>
              <a:p>
                <a:pPr marL="540173" indent="-400473">
                  <a:buSzPct val="100000"/>
                  <a:buChar char="‣"/>
                </a:pPr>
                <a:r>
                  <a:t>This is parameterized as a Gaussian: mean and variance depend on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sub>
                    </m:sSub>
                  </m:oMath>
                </a14:m>
                <a:r>
                  <a:t> </a:t>
                </a:r>
              </a:p>
              <a:p>
                <a:pPr marL="540173" indent="-400473">
                  <a:buSzPct val="100000"/>
                  <a:buChar char="‣"/>
                </a:pPr>
                <a:r>
                  <a:t>Ho et al. showed: predicting the noise </a:t>
                </a:r>
                <a14:m>
                  <m:oMath xmlns:m="http://schemas.openxmlformats.org/officeDocument/2006/math">
                    <m:r>
                      <a:rPr sz="5150" i="1">
                        <a:solidFill>
                          <a:srgbClr val="FEFEFE"/>
                        </a:solidFill>
                        <a:latin typeface="Cambria Math" panose="02040503050406030204" pitchFamily="18" charset="0"/>
                      </a:rPr>
                      <m:t>𝜖</m:t>
                    </m:r>
                  </m:oMath>
                </a14:m>
                <a:r>
                  <a:t> is equivalent to predicting the mean</a:t>
                </a:r>
              </a:p>
              <a:p>
                <a:pPr marL="540173" indent="-400473">
                  <a:buSzPct val="100000"/>
                  <a:buChar char="‣"/>
                </a:pPr>
                <a:r>
                  <a:t>So the model is a neural network that takes </a:t>
                </a:r>
                <a14:m>
                  <m:oMath xmlns:m="http://schemas.openxmlformats.org/officeDocument/2006/math">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m:t>
                    </m:r>
                  </m:oMath>
                </a14:m>
                <a:r>
                  <a:t> as input and outputs </a:t>
                </a:r>
                <a14:m>
                  <m:oMath xmlns:m="http://schemas.openxmlformats.org/officeDocument/2006/math">
                    <m:limUpp>
                      <m:limUppPr>
                        <m:ctrlPr>
                          <a:rPr sz="5150" i="1">
                            <a:solidFill>
                              <a:srgbClr val="FEFEFE"/>
                            </a:solidFill>
                            <a:latin typeface="Cambria Math" panose="02040503050406030204" pitchFamily="18" charset="0"/>
                          </a:rPr>
                        </m:ctrlPr>
                      </m:limUppPr>
                      <m:e>
                        <m:r>
                          <a:rPr sz="5150" i="1">
                            <a:solidFill>
                              <a:srgbClr val="FEFEFE"/>
                            </a:solidFill>
                            <a:latin typeface="Cambria Math" panose="02040503050406030204" pitchFamily="18" charset="0"/>
                          </a:rPr>
                          <m:t>𝜖</m:t>
                        </m:r>
                      </m:e>
                      <m:lim>
                        <m:r>
                          <a:rPr sz="5150" i="1">
                            <a:solidFill>
                              <a:srgbClr val="FEFEFE"/>
                            </a:solidFill>
                            <a:latin typeface="Cambria Math" panose="02040503050406030204" pitchFamily="18" charset="0"/>
                          </a:rPr>
                          <m:t>̂</m:t>
                        </m:r>
                      </m:lim>
                    </m:limUpp>
                  </m:oMath>
                </a14:m>
                <a:endParaRPr/>
              </a:p>
              <a:p>
                <a:pPr marL="540173" indent="-400473">
                  <a:buSzPct val="100000"/>
                  <a:buChar char="‣"/>
                </a:pPr>
                <a:r>
                  <a:t>Training: sample </a:t>
                </a:r>
                <a14:m>
                  <m:oMath xmlns:m="http://schemas.openxmlformats.org/officeDocument/2006/math">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0</m:t>
                        </m:r>
                      </m:sub>
                    </m:sSub>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𝜀</m:t>
                    </m:r>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m:t>
                    </m:r>
                  </m:oMath>
                </a14:m>
                <a:r>
                  <a:t>, compute </a:t>
                </a: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sub>
                    </m:sSub>
                  </m:oMath>
                </a14:m>
                <a:r>
                  <a:t>, minimize </a:t>
                </a:r>
                <a14:m>
                  <m:oMath xmlns:m="http://schemas.openxmlformats.org/officeDocument/2006/math">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𝜖</m:t>
                    </m:r>
                    <m:r>
                      <a:rPr sz="5150" i="1">
                        <a:solidFill>
                          <a:srgbClr val="FEFEFE"/>
                        </a:solidFill>
                        <a:latin typeface="Cambria Math" panose="02040503050406030204" pitchFamily="18" charset="0"/>
                      </a:rPr>
                      <m:t>−</m:t>
                    </m:r>
                    <m:limUpp>
                      <m:limUppPr>
                        <m:ctrlPr>
                          <a:rPr sz="5150" i="1">
                            <a:solidFill>
                              <a:srgbClr val="FEFEFE"/>
                            </a:solidFill>
                            <a:latin typeface="Cambria Math" panose="02040503050406030204" pitchFamily="18" charset="0"/>
                          </a:rPr>
                        </m:ctrlPr>
                      </m:limUppPr>
                      <m:e>
                        <m:r>
                          <a:rPr sz="5150" i="1">
                            <a:solidFill>
                              <a:srgbClr val="FEFEFE"/>
                            </a:solidFill>
                            <a:latin typeface="Cambria Math" panose="02040503050406030204" pitchFamily="18" charset="0"/>
                          </a:rPr>
                          <m:t>𝜖</m:t>
                        </m:r>
                      </m:e>
                      <m:lim>
                        <m:r>
                          <a:rPr sz="5150" i="1">
                            <a:solidFill>
                              <a:srgbClr val="FEFEFE"/>
                            </a:solidFill>
                            <a:latin typeface="Cambria Math" panose="02040503050406030204" pitchFamily="18" charset="0"/>
                          </a:rPr>
                          <m:t>̂</m:t>
                        </m:r>
                      </m:lim>
                    </m:limUpp>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m:t>
                    </m:r>
                    <m:sSup>
                      <m:sSupPr>
                        <m:ctrlPr>
                          <a:rPr sz="5150" i="1">
                            <a:solidFill>
                              <a:srgbClr val="FEFEFE"/>
                            </a:solidFill>
                            <a:latin typeface="Cambria Math" panose="02040503050406030204" pitchFamily="18" charset="0"/>
                          </a:rPr>
                        </m:ctrlPr>
                      </m:sSupPr>
                      <m:e>
                        <m:r>
                          <a:rPr sz="5150" i="1">
                            <a:solidFill>
                              <a:srgbClr val="FEFEFE"/>
                            </a:solidFill>
                            <a:latin typeface="Cambria Math" panose="02040503050406030204" pitchFamily="18" charset="0"/>
                          </a:rPr>
                          <m:t>|</m:t>
                        </m:r>
                      </m:e>
                      <m:sup>
                        <m:r>
                          <a:rPr sz="5150" i="1">
                            <a:solidFill>
                              <a:srgbClr val="FEFEFE"/>
                            </a:solidFill>
                            <a:latin typeface="Cambria Math" panose="02040503050406030204" pitchFamily="18" charset="0"/>
                          </a:rPr>
                          <m:t>2</m:t>
                        </m:r>
                      </m:sup>
                    </m:sSup>
                  </m:oMath>
                </a14:m>
                <a:endParaRPr/>
              </a:p>
            </p:txBody>
          </p:sp>
        </mc:Choice>
        <mc:Fallback xmlns="">
          <p:sp>
            <p:nvSpPr>
              <p:cNvPr id="481" name="Text 2"/>
              <p:cNvSpPr txBox="1">
                <a:spLocks noRot="1" noChangeAspect="1" noMove="1" noResize="1" noEditPoints="1" noAdjustHandles="1" noChangeArrowheads="1" noChangeShapeType="1" noTextEdit="1"/>
              </p:cNvSpPr>
              <p:nvPr/>
            </p:nvSpPr>
            <p:spPr>
              <a:xfrm>
                <a:off x="1104956" y="3595983"/>
                <a:ext cx="22174087" cy="9516117"/>
              </a:xfrm>
              <a:prstGeom prst="rect">
                <a:avLst/>
              </a:prstGeom>
              <a:blipFill>
                <a:blip r:embed="rId3"/>
                <a:stretch>
                  <a:fillRect l="-572" t="-1867" b="-4133"/>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nvGrpSpPr>
          <p:cNvPr id="485" name="Group"/>
          <p:cNvGrpSpPr/>
          <p:nvPr/>
        </p:nvGrpSpPr>
        <p:grpSpPr>
          <a:xfrm>
            <a:off x="35303" y="61145"/>
            <a:ext cx="2853948" cy="13600822"/>
            <a:chOff x="0" y="3774"/>
            <a:chExt cx="2853946" cy="13600820"/>
          </a:xfrm>
        </p:grpSpPr>
        <p:sp>
          <p:nvSpPr>
            <p:cNvPr id="482"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83"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84"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Text 0"/>
          <p:cNvSpPr txBox="1"/>
          <p:nvPr/>
        </p:nvSpPr>
        <p:spPr>
          <a:xfrm>
            <a:off x="3317165" y="532935"/>
            <a:ext cx="17749670"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Reverse Process: Learning to De-noise</a:t>
            </a:r>
          </a:p>
        </p:txBody>
      </p:sp>
      <p:grpSp>
        <p:nvGrpSpPr>
          <p:cNvPr id="493" name="Group"/>
          <p:cNvGrpSpPr/>
          <p:nvPr/>
        </p:nvGrpSpPr>
        <p:grpSpPr>
          <a:xfrm>
            <a:off x="35303" y="61145"/>
            <a:ext cx="2853948" cy="13600822"/>
            <a:chOff x="0" y="3774"/>
            <a:chExt cx="2853946" cy="13600820"/>
          </a:xfrm>
        </p:grpSpPr>
        <p:sp>
          <p:nvSpPr>
            <p:cNvPr id="490"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91"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492"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mc:AlternateContent xmlns:mc="http://schemas.openxmlformats.org/markup-compatibility/2006" xmlns:a14="http://schemas.microsoft.com/office/drawing/2010/main">
        <mc:Choice Requires="a14">
          <p:sp>
            <p:nvSpPr>
              <p:cNvPr id="494" name="Equation"/>
              <p:cNvSpPr txBox="1"/>
              <p:nvPr/>
            </p:nvSpPr>
            <p:spPr>
              <a:xfrm>
                <a:off x="384791" y="3459022"/>
                <a:ext cx="10609808" cy="138096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num>
                        <m:den>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den>
                      </m:f>
                      <m:r>
                        <a:rPr sz="4500" i="1">
                          <a:solidFill>
                            <a:srgbClr val="FEFFFE"/>
                          </a:solidFill>
                          <a:latin typeface="Cambria Math" panose="02040503050406030204" pitchFamily="18" charset="0"/>
                        </a:rPr>
                        <m:t>..(5)</m:t>
                      </m:r>
                    </m:oMath>
                  </m:oMathPara>
                </a14:m>
                <a:endParaRPr sz="4500" dirty="0">
                  <a:solidFill>
                    <a:srgbClr val="FFFFFF"/>
                  </a:solidFill>
                </a:endParaRPr>
              </a:p>
            </p:txBody>
          </p:sp>
        </mc:Choice>
        <mc:Fallback xmlns="">
          <p:sp>
            <p:nvSpPr>
              <p:cNvPr id="494" name="Equation"/>
              <p:cNvSpPr txBox="1">
                <a:spLocks noRot="1" noChangeAspect="1" noMove="1" noResize="1" noEditPoints="1" noAdjustHandles="1" noChangeArrowheads="1" noChangeShapeType="1" noTextEdit="1"/>
              </p:cNvSpPr>
              <p:nvPr/>
            </p:nvSpPr>
            <p:spPr>
              <a:xfrm>
                <a:off x="384791" y="3459022"/>
                <a:ext cx="10609808" cy="1380963"/>
              </a:xfrm>
              <a:prstGeom prst="rect">
                <a:avLst/>
              </a:prstGeom>
              <a:blipFill>
                <a:blip r:embed="rId3"/>
                <a:stretch>
                  <a:fillRect l="-1914" t="-4545" r="-9450" b="-21818"/>
                </a:stretch>
              </a:blipFill>
              <a:ln w="12700">
                <a:miter lim="400000"/>
              </a:ln>
            </p:spPr>
            <p:txBody>
              <a:bodyPr/>
              <a:lstStyle/>
              <a:p>
                <a:r>
                  <a:rPr lang="en-US">
                    <a:noFill/>
                  </a:rPr>
                  <a:t> </a:t>
                </a:r>
              </a:p>
            </p:txBody>
          </p:sp>
        </mc:Fallback>
      </mc:AlternateContent>
      <p:sp>
        <p:nvSpPr>
          <p:cNvPr id="495" name="Using Bayes’ Theorem:"/>
          <p:cNvSpPr txBox="1"/>
          <p:nvPr/>
        </p:nvSpPr>
        <p:spPr>
          <a:xfrm>
            <a:off x="1138504" y="2525568"/>
            <a:ext cx="5788826" cy="734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Using Bayes’ Theorem:</a:t>
            </a:r>
          </a:p>
        </p:txBody>
      </p:sp>
      <mc:AlternateContent xmlns:mc="http://schemas.openxmlformats.org/markup-compatibility/2006" xmlns:a14="http://schemas.microsoft.com/office/drawing/2010/main">
        <mc:Choice Requires="a14">
          <p:sp>
            <p:nvSpPr>
              <p:cNvPr id="496" name="Equation"/>
              <p:cNvSpPr txBox="1"/>
              <p:nvPr/>
            </p:nvSpPr>
            <p:spPr>
              <a:xfrm>
                <a:off x="13061320" y="3811847"/>
                <a:ext cx="10207787" cy="544321"/>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)..(6)</m:t>
                      </m:r>
                    </m:oMath>
                  </m:oMathPara>
                </a14:m>
                <a:endParaRPr sz="4500" dirty="0">
                  <a:solidFill>
                    <a:srgbClr val="FFFFFF"/>
                  </a:solidFill>
                </a:endParaRPr>
              </a:p>
            </p:txBody>
          </p:sp>
        </mc:Choice>
        <mc:Fallback xmlns="">
          <p:sp>
            <p:nvSpPr>
              <p:cNvPr id="496" name="Equation"/>
              <p:cNvSpPr txBox="1">
                <a:spLocks noRot="1" noChangeAspect="1" noMove="1" noResize="1" noEditPoints="1" noAdjustHandles="1" noChangeArrowheads="1" noChangeShapeType="1" noTextEdit="1"/>
              </p:cNvSpPr>
              <p:nvPr/>
            </p:nvSpPr>
            <p:spPr>
              <a:xfrm>
                <a:off x="13061320" y="3811847"/>
                <a:ext cx="10207787" cy="544321"/>
              </a:xfrm>
              <a:prstGeom prst="rect">
                <a:avLst/>
              </a:prstGeom>
              <a:blipFill>
                <a:blip r:embed="rId4"/>
                <a:stretch>
                  <a:fillRect l="-1863" r="-8944" b="-7272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7" name="Equation"/>
              <p:cNvSpPr txBox="1"/>
              <p:nvPr/>
            </p:nvSpPr>
            <p:spPr>
              <a:xfrm>
                <a:off x="4461531" y="7064029"/>
                <a:ext cx="3971481" cy="1323572"/>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m:rPr>
                          <m:sty m:val="p"/>
                        </m:rPr>
                        <a:rPr sz="4500" i="1">
                          <a:solidFill>
                            <a:srgbClr val="FEFFFE"/>
                          </a:solidFill>
                          <a:latin typeface="Cambria Math" panose="02040503050406030204" pitchFamily="18" charset="0"/>
                        </a:rPr>
                        <m:t>exp</m:t>
                      </m:r>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num>
                        <m:den>
                          <m:r>
                            <a:rPr sz="4500" i="1">
                              <a:solidFill>
                                <a:srgbClr val="FEFFFE"/>
                              </a:solidFill>
                              <a:latin typeface="Cambria Math" panose="02040503050406030204" pitchFamily="18" charset="0"/>
                            </a:rPr>
                            <m:t>2</m:t>
                          </m:r>
                        </m:den>
                      </m:f>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𝑥</m:t>
                          </m:r>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𝜇</m:t>
                          </m:r>
                          <m:sSup>
                            <m:sSupPr>
                              <m:ctrlPr>
                                <a:rPr sz="4500" i="1">
                                  <a:solidFill>
                                    <a:srgbClr val="FEFFFE"/>
                                  </a:solidFill>
                                  <a:latin typeface="Cambria Math" panose="02040503050406030204" pitchFamily="18" charset="0"/>
                                </a:rPr>
                              </m:ctrlPr>
                            </m:sSupPr>
                            <m:e>
                              <m:r>
                                <a:rPr sz="4500" i="1">
                                  <a:solidFill>
                                    <a:srgbClr val="FEFFFE"/>
                                  </a:solidFill>
                                  <a:latin typeface="Cambria Math" panose="02040503050406030204" pitchFamily="18" charset="0"/>
                                </a:rPr>
                                <m:t>)</m:t>
                              </m:r>
                            </m:e>
                            <m:sup>
                              <m:r>
                                <a:rPr sz="4500" i="1">
                                  <a:solidFill>
                                    <a:srgbClr val="FEFFFE"/>
                                  </a:solidFill>
                                  <a:latin typeface="Cambria Math" panose="02040503050406030204" pitchFamily="18" charset="0"/>
                                </a:rPr>
                                <m:t>2</m:t>
                              </m:r>
                            </m:sup>
                          </m:sSup>
                        </m:num>
                        <m:den>
                          <m:sSup>
                            <m:sSupPr>
                              <m:ctrlPr>
                                <a:rPr sz="4500" i="1">
                                  <a:solidFill>
                                    <a:srgbClr val="FEFFFE"/>
                                  </a:solidFill>
                                  <a:latin typeface="Cambria Math" panose="02040503050406030204" pitchFamily="18" charset="0"/>
                                </a:rPr>
                              </m:ctrlPr>
                            </m:sSupPr>
                            <m:e>
                              <m:r>
                                <a:rPr sz="4500" i="1">
                                  <a:solidFill>
                                    <a:srgbClr val="FEFFFE"/>
                                  </a:solidFill>
                                  <a:latin typeface="Cambria Math" panose="02040503050406030204" pitchFamily="18" charset="0"/>
                                </a:rPr>
                                <m:t>𝜎</m:t>
                              </m:r>
                            </m:e>
                            <m:sup>
                              <m:r>
                                <a:rPr sz="4500" i="1">
                                  <a:solidFill>
                                    <a:srgbClr val="FEFFFE"/>
                                  </a:solidFill>
                                  <a:latin typeface="Cambria Math" panose="02040503050406030204" pitchFamily="18" charset="0"/>
                                </a:rPr>
                                <m:t>2</m:t>
                              </m:r>
                            </m:sup>
                          </m:sSup>
                        </m:den>
                      </m:f>
                      <m:r>
                        <a:rPr sz="4500" i="1">
                          <a:solidFill>
                            <a:srgbClr val="FEFFFE"/>
                          </a:solidFill>
                          <a:latin typeface="Cambria Math" panose="02040503050406030204" pitchFamily="18" charset="0"/>
                        </a:rPr>
                        <m:t>)</m:t>
                      </m:r>
                    </m:oMath>
                  </m:oMathPara>
                </a14:m>
                <a:endParaRPr sz="4500" dirty="0">
                  <a:solidFill>
                    <a:srgbClr val="FFFFFF"/>
                  </a:solidFill>
                </a:endParaRPr>
              </a:p>
            </p:txBody>
          </p:sp>
        </mc:Choice>
        <mc:Fallback xmlns="">
          <p:sp>
            <p:nvSpPr>
              <p:cNvPr id="497" name="Equation"/>
              <p:cNvSpPr txBox="1">
                <a:spLocks noRot="1" noChangeAspect="1" noMove="1" noResize="1" noEditPoints="1" noAdjustHandles="1" noChangeArrowheads="1" noChangeShapeType="1" noTextEdit="1"/>
              </p:cNvSpPr>
              <p:nvPr/>
            </p:nvSpPr>
            <p:spPr>
              <a:xfrm>
                <a:off x="4461531" y="7064029"/>
                <a:ext cx="3971481" cy="1323572"/>
              </a:xfrm>
              <a:prstGeom prst="rect">
                <a:avLst/>
              </a:prstGeom>
              <a:blipFill>
                <a:blip r:embed="rId5"/>
                <a:stretch>
                  <a:fillRect l="-4792" r="-16613" b="-18095"/>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8" name="Equation"/>
              <p:cNvSpPr txBox="1"/>
              <p:nvPr/>
            </p:nvSpPr>
            <p:spPr>
              <a:xfrm>
                <a:off x="384791" y="5712441"/>
                <a:ext cx="13375713" cy="695190"/>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𝐹𝑜𝑟</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𝑚𝑒𝑎𝑛</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𝑖𝑠</m:t>
                      </m:r>
                      <m:r>
                        <a:rPr lang="en-US" sz="4500" b="0" i="1" smtClean="0">
                          <a:solidFill>
                            <a:srgbClr val="FEFFFE"/>
                          </a:solidFill>
                          <a:latin typeface="Cambria Math" panose="02040503050406030204" pitchFamily="18" charset="0"/>
                        </a:rPr>
                        <m:t> </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𝑎𝑛𝑑</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𝑣𝑎𝑟𝑖𝑎𝑛𝑐𝑒</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𝑖𝑠</m:t>
                      </m:r>
                      <m:r>
                        <a:rPr lang="en-US" sz="4500" b="0" i="1" smtClean="0">
                          <a:solidFill>
                            <a:srgbClr val="FEFFFE"/>
                          </a:solidFill>
                          <a:latin typeface="Cambria Math" panose="02040503050406030204" pitchFamily="18" charset="0"/>
                        </a:rPr>
                        <m:t> </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oMath>
                  </m:oMathPara>
                </a14:m>
                <a:endParaRPr sz="4500" dirty="0">
                  <a:solidFill>
                    <a:srgbClr val="FFFFFF"/>
                  </a:solidFill>
                </a:endParaRPr>
              </a:p>
            </p:txBody>
          </p:sp>
        </mc:Choice>
        <mc:Fallback xmlns="">
          <p:sp>
            <p:nvSpPr>
              <p:cNvPr id="498" name="Equation"/>
              <p:cNvSpPr txBox="1">
                <a:spLocks noRot="1" noChangeAspect="1" noMove="1" noResize="1" noEditPoints="1" noAdjustHandles="1" noChangeArrowheads="1" noChangeShapeType="1" noTextEdit="1"/>
              </p:cNvSpPr>
              <p:nvPr/>
            </p:nvSpPr>
            <p:spPr>
              <a:xfrm>
                <a:off x="384791" y="5712441"/>
                <a:ext cx="13375713" cy="695190"/>
              </a:xfrm>
              <a:prstGeom prst="rect">
                <a:avLst/>
              </a:prstGeom>
              <a:blipFill>
                <a:blip r:embed="rId6"/>
                <a:stretch>
                  <a:fillRect l="-1423" t="-5357" r="-1423" b="-3750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9" name="Equation"/>
              <p:cNvSpPr txBox="1"/>
              <p:nvPr/>
            </p:nvSpPr>
            <p:spPr>
              <a:xfrm>
                <a:off x="13811425" y="5519032"/>
                <a:ext cx="10025116" cy="838499"/>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r>
                        <a:rPr sz="4500" i="1">
                          <a:solidFill>
                            <a:srgbClr val="FEFFFE"/>
                          </a:solidFill>
                          <a:latin typeface="Cambria Math" panose="02040503050406030204" pitchFamily="18" charset="0"/>
                        </a:rPr>
                        <m:t>𝐹𝑜𝑟</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𝑞</m:t>
                      </m:r>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𝑎𝑛𝑑</m:t>
                      </m:r>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oMath>
                  </m:oMathPara>
                </a14:m>
                <a:endParaRPr sz="4500" dirty="0">
                  <a:solidFill>
                    <a:srgbClr val="FFFFFF"/>
                  </a:solidFill>
                </a:endParaRPr>
              </a:p>
            </p:txBody>
          </p:sp>
        </mc:Choice>
        <mc:Fallback xmlns="">
          <p:sp>
            <p:nvSpPr>
              <p:cNvPr id="499" name="Equation"/>
              <p:cNvSpPr txBox="1">
                <a:spLocks noRot="1" noChangeAspect="1" noMove="1" noResize="1" noEditPoints="1" noAdjustHandles="1" noChangeArrowheads="1" noChangeShapeType="1" noTextEdit="1"/>
              </p:cNvSpPr>
              <p:nvPr/>
            </p:nvSpPr>
            <p:spPr>
              <a:xfrm>
                <a:off x="13811425" y="5519032"/>
                <a:ext cx="10025116" cy="838499"/>
              </a:xfrm>
              <a:prstGeom prst="rect">
                <a:avLst/>
              </a:prstGeom>
              <a:blipFill>
                <a:blip r:embed="rId7"/>
                <a:stretch>
                  <a:fillRect l="-1392" r="-1392" b="-3283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0" name="Equation"/>
              <p:cNvSpPr txBox="1"/>
              <p:nvPr/>
            </p:nvSpPr>
            <p:spPr>
              <a:xfrm>
                <a:off x="9502478" y="6857457"/>
                <a:ext cx="12897024" cy="211125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num>
                        <m:den>
                          <m:r>
                            <a:rPr sz="4500" i="1">
                              <a:solidFill>
                                <a:srgbClr val="FEFFFE"/>
                              </a:solidFill>
                              <a:latin typeface="Cambria Math" panose="02040503050406030204" pitchFamily="18" charset="0"/>
                            </a:rPr>
                            <m:t>2</m:t>
                          </m:r>
                        </m:den>
                      </m:f>
                      <m:d>
                        <m:dPr>
                          <m:begChr m:val="["/>
                          <m:endChr m:val="]"/>
                          <m:ctrlPr>
                            <a:rPr sz="4500" i="1">
                              <a:solidFill>
                                <a:srgbClr val="FEFFFE"/>
                              </a:solidFill>
                              <a:latin typeface="Cambria Math" panose="02040503050406030204" pitchFamily="18" charset="0"/>
                            </a:rPr>
                          </m:ctrlPr>
                        </m:dPr>
                        <m:e>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sSup>
                                <m:sSupPr>
                                  <m:ctrlPr>
                                    <a:rPr sz="4500" i="1">
                                      <a:solidFill>
                                        <a:srgbClr val="FEFFFE"/>
                                      </a:solidFill>
                                      <a:latin typeface="Cambria Math" panose="02040503050406030204" pitchFamily="18" charset="0"/>
                                    </a:rPr>
                                  </m:ctrlPr>
                                </m:sSupPr>
                                <m:e>
                                  <m:r>
                                    <a:rPr sz="4500" i="1">
                                      <a:solidFill>
                                        <a:srgbClr val="FEFFFE"/>
                                      </a:solidFill>
                                      <a:latin typeface="Cambria Math" panose="02040503050406030204" pitchFamily="18" charset="0"/>
                                    </a:rPr>
                                    <m:t>)</m:t>
                                  </m:r>
                                </m:e>
                                <m:sup>
                                  <m:r>
                                    <a:rPr sz="4500" i="1">
                                      <a:solidFill>
                                        <a:srgbClr val="FEFFFE"/>
                                      </a:solidFill>
                                      <a:latin typeface="Cambria Math" panose="02040503050406030204" pitchFamily="18" charset="0"/>
                                    </a:rPr>
                                    <m:t>2</m:t>
                                  </m:r>
                                </m:sup>
                              </m:sSup>
                            </m:num>
                            <m:den>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den>
                          </m:f>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sSup>
                                <m:sSupPr>
                                  <m:ctrlPr>
                                    <a:rPr sz="4500" i="1">
                                      <a:solidFill>
                                        <a:srgbClr val="FEFFFE"/>
                                      </a:solidFill>
                                      <a:latin typeface="Cambria Math" panose="02040503050406030204" pitchFamily="18" charset="0"/>
                                    </a:rPr>
                                  </m:ctrlPr>
                                </m:sSupPr>
                                <m:e>
                                  <m:r>
                                    <a:rPr sz="4500" i="1">
                                      <a:solidFill>
                                        <a:srgbClr val="FEFFFE"/>
                                      </a:solidFill>
                                      <a:latin typeface="Cambria Math" panose="02040503050406030204" pitchFamily="18" charset="0"/>
                                    </a:rPr>
                                    <m:t>)</m:t>
                                  </m:r>
                                </m:e>
                                <m:sup>
                                  <m:r>
                                    <a:rPr sz="4500" i="1">
                                      <a:solidFill>
                                        <a:srgbClr val="FEFFFE"/>
                                      </a:solidFill>
                                      <a:latin typeface="Cambria Math" panose="02040503050406030204" pitchFamily="18" charset="0"/>
                                    </a:rPr>
                                    <m:t>2</m:t>
                                  </m:r>
                                </m:sup>
                              </m:sSup>
                            </m:num>
                            <m:den>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den>
                          </m:f>
                        </m:e>
                      </m:d>
                      <m:r>
                        <a:rPr sz="4500" i="1">
                          <a:solidFill>
                            <a:srgbClr val="FEFFFE"/>
                          </a:solidFill>
                          <a:latin typeface="Cambria Math" panose="02040503050406030204" pitchFamily="18" charset="0"/>
                        </a:rPr>
                        <m:t>..(7)</m:t>
                      </m:r>
                    </m:oMath>
                  </m:oMathPara>
                </a14:m>
                <a:endParaRPr sz="4500" dirty="0">
                  <a:solidFill>
                    <a:srgbClr val="FFFFFF"/>
                  </a:solidFill>
                </a:endParaRPr>
              </a:p>
            </p:txBody>
          </p:sp>
        </mc:Choice>
        <mc:Fallback xmlns="">
          <p:sp>
            <p:nvSpPr>
              <p:cNvPr id="500" name="Equation"/>
              <p:cNvSpPr txBox="1">
                <a:spLocks noRot="1" noChangeAspect="1" noMove="1" noResize="1" noEditPoints="1" noAdjustHandles="1" noChangeArrowheads="1" noChangeShapeType="1" noTextEdit="1"/>
              </p:cNvSpPr>
              <p:nvPr/>
            </p:nvSpPr>
            <p:spPr>
              <a:xfrm>
                <a:off x="9502478" y="6857457"/>
                <a:ext cx="12897024" cy="2111253"/>
              </a:xfrm>
              <a:prstGeom prst="rect">
                <a:avLst/>
              </a:prstGeom>
              <a:blipFill>
                <a:blip r:embed="rId8"/>
                <a:stretch>
                  <a:fillRect l="-591" r="-147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1" name="Equation"/>
              <p:cNvSpPr txBox="1"/>
              <p:nvPr/>
            </p:nvSpPr>
            <p:spPr>
              <a:xfrm>
                <a:off x="4461531" y="9418536"/>
                <a:ext cx="5411483" cy="1369098"/>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limUpp>
                            <m:limUppPr>
                              <m:ctrlPr>
                                <a:rPr sz="4500" i="1">
                                  <a:solidFill>
                                    <a:srgbClr val="FEFFFE"/>
                                  </a:solidFill>
                                  <a:latin typeface="Cambria Math" panose="02040503050406030204" pitchFamily="18" charset="0"/>
                                </a:rPr>
                              </m:ctrlPr>
                            </m:limUppPr>
                            <m:e>
                              <m:r>
                                <a:rPr sz="4500" i="1">
                                  <a:solidFill>
                                    <a:srgbClr val="FEFFFE"/>
                                  </a:solidFill>
                                  <a:latin typeface="Cambria Math" panose="02040503050406030204" pitchFamily="18" charset="0"/>
                                </a:rPr>
                                <m:t>𝛽</m:t>
                              </m:r>
                            </m:e>
                            <m:lim>
                              <m:r>
                                <a:rPr sz="4500" i="1">
                                  <a:solidFill>
                                    <a:srgbClr val="FEFFFE"/>
                                  </a:solidFill>
                                  <a:latin typeface="Cambria Math" panose="02040503050406030204" pitchFamily="18" charset="0"/>
                                </a:rPr>
                                <m:t>˜</m:t>
                              </m:r>
                            </m:lim>
                          </m:limUpp>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num>
                        <m:den>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den>
                      </m:f>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..(8)</m:t>
                      </m:r>
                    </m:oMath>
                  </m:oMathPara>
                </a14:m>
                <a:endParaRPr sz="4500">
                  <a:solidFill>
                    <a:srgbClr val="FFFFFF"/>
                  </a:solidFill>
                </a:endParaRPr>
              </a:p>
            </p:txBody>
          </p:sp>
        </mc:Choice>
        <mc:Fallback xmlns="">
          <p:sp>
            <p:nvSpPr>
              <p:cNvPr id="501" name="Equation"/>
              <p:cNvSpPr txBox="1">
                <a:spLocks noRot="1" noChangeAspect="1" noMove="1" noResize="1" noEditPoints="1" noAdjustHandles="1" noChangeArrowheads="1" noChangeShapeType="1" noTextEdit="1"/>
              </p:cNvSpPr>
              <p:nvPr/>
            </p:nvSpPr>
            <p:spPr>
              <a:xfrm>
                <a:off x="4461531" y="9418536"/>
                <a:ext cx="5411483" cy="1369098"/>
              </a:xfrm>
              <a:prstGeom prst="rect">
                <a:avLst/>
              </a:prstGeom>
              <a:blipFill>
                <a:blip r:embed="rId9"/>
                <a:stretch>
                  <a:fillRect l="-3044" r="-3279" b="-14679"/>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2" name="Equation"/>
              <p:cNvSpPr txBox="1"/>
              <p:nvPr/>
            </p:nvSpPr>
            <p:spPr>
              <a:xfrm>
                <a:off x="11481495" y="9293764"/>
                <a:ext cx="9585340" cy="153951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limUpp>
                            <m:limUppPr>
                              <m:ctrlPr>
                                <a:rPr sz="4500" i="1">
                                  <a:solidFill>
                                    <a:srgbClr val="FEFFFE"/>
                                  </a:solidFill>
                                  <a:latin typeface="Cambria Math" panose="02040503050406030204" pitchFamily="18" charset="0"/>
                                </a:rPr>
                              </m:ctrlPr>
                            </m:limUppPr>
                            <m:e>
                              <m:r>
                                <a:rPr sz="4500" i="1">
                                  <a:solidFill>
                                    <a:srgbClr val="FEFFFE"/>
                                  </a:solidFill>
                                  <a:latin typeface="Cambria Math" panose="02040503050406030204" pitchFamily="18" charset="0"/>
                                </a:rPr>
                                <m:t>𝜇</m:t>
                              </m:r>
                            </m:e>
                            <m:lim>
                              <m:r>
                                <a:rPr sz="4500" i="1">
                                  <a:solidFill>
                                    <a:srgbClr val="FEFFFE"/>
                                  </a:solidFill>
                                  <a:latin typeface="Cambria Math" panose="02040503050406030204" pitchFamily="18" charset="0"/>
                                </a:rPr>
                                <m:t>˜</m:t>
                              </m:r>
                            </m:lim>
                          </m:limUpp>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num>
                        <m:den>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den>
                      </m:f>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num>
                        <m:den>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den>
                      </m:f>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..(9)</m:t>
                      </m:r>
                    </m:oMath>
                  </m:oMathPara>
                </a14:m>
                <a:endParaRPr sz="4500" dirty="0">
                  <a:solidFill>
                    <a:srgbClr val="FFFFFF"/>
                  </a:solidFill>
                </a:endParaRPr>
              </a:p>
            </p:txBody>
          </p:sp>
        </mc:Choice>
        <mc:Fallback xmlns="">
          <p:sp>
            <p:nvSpPr>
              <p:cNvPr id="502" name="Equation"/>
              <p:cNvSpPr txBox="1">
                <a:spLocks noRot="1" noChangeAspect="1" noMove="1" noResize="1" noEditPoints="1" noAdjustHandles="1" noChangeArrowheads="1" noChangeShapeType="1" noTextEdit="1"/>
              </p:cNvSpPr>
              <p:nvPr/>
            </p:nvSpPr>
            <p:spPr>
              <a:xfrm>
                <a:off x="11481495" y="9293764"/>
                <a:ext cx="9585340" cy="1539513"/>
              </a:xfrm>
              <a:prstGeom prst="rect">
                <a:avLst/>
              </a:prstGeom>
              <a:blipFill>
                <a:blip r:embed="rId10"/>
                <a:stretch>
                  <a:fillRect l="-1984" r="-7407" b="-1322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3" name="Equation"/>
              <p:cNvSpPr txBox="1"/>
              <p:nvPr/>
            </p:nvSpPr>
            <p:spPr>
              <a:xfrm>
                <a:off x="8897837" y="11691143"/>
                <a:ext cx="6588327" cy="1709929"/>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𝜖</m:t>
                          </m:r>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den>
                      </m:f>
                      <m:r>
                        <a:rPr sz="4500" i="1">
                          <a:solidFill>
                            <a:srgbClr val="FEFFFE"/>
                          </a:solidFill>
                          <a:latin typeface="Cambria Math" panose="02040503050406030204" pitchFamily="18" charset="0"/>
                        </a:rPr>
                        <m:t>..(10)</m:t>
                      </m:r>
                    </m:oMath>
                  </m:oMathPara>
                </a14:m>
                <a:endParaRPr sz="4500">
                  <a:solidFill>
                    <a:srgbClr val="FFFFFF"/>
                  </a:solidFill>
                </a:endParaRPr>
              </a:p>
            </p:txBody>
          </p:sp>
        </mc:Choice>
        <mc:Fallback xmlns="">
          <p:sp>
            <p:nvSpPr>
              <p:cNvPr id="503" name="Equation"/>
              <p:cNvSpPr txBox="1">
                <a:spLocks noRot="1" noChangeAspect="1" noMove="1" noResize="1" noEditPoints="1" noAdjustHandles="1" noChangeArrowheads="1" noChangeShapeType="1" noTextEdit="1"/>
              </p:cNvSpPr>
              <p:nvPr/>
            </p:nvSpPr>
            <p:spPr>
              <a:xfrm>
                <a:off x="8897837" y="11691143"/>
                <a:ext cx="6588327" cy="1709929"/>
              </a:xfrm>
              <a:prstGeom prst="rect">
                <a:avLst/>
              </a:prstGeom>
              <a:blipFill>
                <a:blip r:embed="rId11"/>
                <a:stretch>
                  <a:fillRect l="-577" r="-2692" b="-8824"/>
                </a:stretch>
              </a:blipFill>
              <a:ln w="12700">
                <a:miter lim="400000"/>
              </a:ln>
            </p:spPr>
            <p:txBody>
              <a:bodyPr/>
              <a:lstStyle/>
              <a:p>
                <a:r>
                  <a:rPr lang="en-US">
                    <a:noFill/>
                  </a:rPr>
                  <a:t> </a:t>
                </a:r>
              </a:p>
            </p:txBody>
          </p:sp>
        </mc:Fallback>
      </mc:AlternateContent>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 0"/>
          <p:cNvSpPr txBox="1"/>
          <p:nvPr/>
        </p:nvSpPr>
        <p:spPr>
          <a:xfrm>
            <a:off x="3317165" y="532935"/>
            <a:ext cx="17749670"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Reverse Process: Learning to De-noise</a:t>
            </a:r>
          </a:p>
        </p:txBody>
      </p:sp>
      <p:grpSp>
        <p:nvGrpSpPr>
          <p:cNvPr id="511" name="Group"/>
          <p:cNvGrpSpPr/>
          <p:nvPr/>
        </p:nvGrpSpPr>
        <p:grpSpPr>
          <a:xfrm>
            <a:off x="35303" y="61145"/>
            <a:ext cx="2853948" cy="13600822"/>
            <a:chOff x="0" y="3774"/>
            <a:chExt cx="2853946" cy="13600820"/>
          </a:xfrm>
        </p:grpSpPr>
        <p:sp>
          <p:nvSpPr>
            <p:cNvPr id="50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0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1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mc:AlternateContent xmlns:mc="http://schemas.openxmlformats.org/markup-compatibility/2006" xmlns:a14="http://schemas.microsoft.com/office/drawing/2010/main">
        <mc:Choice Requires="a14">
          <p:sp>
            <p:nvSpPr>
              <p:cNvPr id="512" name="Equation"/>
              <p:cNvSpPr txBox="1"/>
              <p:nvPr/>
            </p:nvSpPr>
            <p:spPr>
              <a:xfrm>
                <a:off x="1425901" y="2781664"/>
                <a:ext cx="6588327" cy="1709929"/>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0</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𝜖</m:t>
                          </m:r>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den>
                      </m:f>
                      <m:r>
                        <a:rPr sz="4500" i="1">
                          <a:solidFill>
                            <a:srgbClr val="FEFFFE"/>
                          </a:solidFill>
                          <a:latin typeface="Cambria Math" panose="02040503050406030204" pitchFamily="18" charset="0"/>
                        </a:rPr>
                        <m:t>..(10)</m:t>
                      </m:r>
                    </m:oMath>
                  </m:oMathPara>
                </a14:m>
                <a:endParaRPr sz="4500">
                  <a:solidFill>
                    <a:srgbClr val="FFFFFF"/>
                  </a:solidFill>
                </a:endParaRPr>
              </a:p>
            </p:txBody>
          </p:sp>
        </mc:Choice>
        <mc:Fallback xmlns="">
          <p:sp>
            <p:nvSpPr>
              <p:cNvPr id="512" name="Equation"/>
              <p:cNvSpPr txBox="1">
                <a:spLocks noRot="1" noChangeAspect="1" noMove="1" noResize="1" noEditPoints="1" noAdjustHandles="1" noChangeArrowheads="1" noChangeShapeType="1" noTextEdit="1"/>
              </p:cNvSpPr>
              <p:nvPr/>
            </p:nvSpPr>
            <p:spPr>
              <a:xfrm>
                <a:off x="1425901" y="2781664"/>
                <a:ext cx="6588327" cy="1709929"/>
              </a:xfrm>
              <a:prstGeom prst="rect">
                <a:avLst/>
              </a:prstGeom>
              <a:blipFill>
                <a:blip r:embed="rId3"/>
                <a:stretch>
                  <a:fillRect l="-769" r="-2692" b="-9559"/>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3" name="Equation"/>
              <p:cNvSpPr txBox="1"/>
              <p:nvPr/>
            </p:nvSpPr>
            <p:spPr>
              <a:xfrm>
                <a:off x="9486773" y="2757947"/>
                <a:ext cx="14000499" cy="175736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limUpp>
                            <m:limUppPr>
                              <m:ctrlPr>
                                <a:rPr sz="4500" i="1">
                                  <a:solidFill>
                                    <a:srgbClr val="FEFFFE"/>
                                  </a:solidFill>
                                  <a:latin typeface="Cambria Math" panose="02040503050406030204" pitchFamily="18" charset="0"/>
                                </a:rPr>
                              </m:ctrlPr>
                            </m:limUppPr>
                            <m:e>
                              <m:r>
                                <a:rPr sz="4500" i="1">
                                  <a:solidFill>
                                    <a:srgbClr val="FEFFFE"/>
                                  </a:solidFill>
                                  <a:latin typeface="Cambria Math" panose="02040503050406030204" pitchFamily="18" charset="0"/>
                                </a:rPr>
                                <m:t>𝜇</m:t>
                              </m:r>
                            </m:e>
                            <m:lim>
                              <m:r>
                                <a:rPr sz="4500" i="1">
                                  <a:solidFill>
                                    <a:srgbClr val="FEFFFE"/>
                                  </a:solidFill>
                                  <a:latin typeface="Cambria Math" panose="02040503050406030204" pitchFamily="18" charset="0"/>
                                </a:rPr>
                                <m:t>˜</m:t>
                              </m:r>
                            </m:lim>
                          </m:limUpp>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num>
                        <m:den>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den>
                      </m:f>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e>
                          </m:rad>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num>
                        <m:den>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den>
                      </m:f>
                      <m:d>
                        <m:dPr>
                          <m:ctrlPr>
                            <a:rPr sz="4500" i="1">
                              <a:solidFill>
                                <a:srgbClr val="FEFFFE"/>
                              </a:solidFill>
                              <a:latin typeface="Cambria Math" panose="02040503050406030204" pitchFamily="18" charset="0"/>
                            </a:rPr>
                          </m:ctrlPr>
                        </m:dPr>
                        <m:e>
                          <m:f>
                            <m:fPr>
                              <m:ctrlPr>
                                <a:rPr sz="4500" i="1">
                                  <a:solidFill>
                                    <a:srgbClr val="FEFFFE"/>
                                  </a:solidFill>
                                  <a:latin typeface="Cambria Math" panose="02040503050406030204" pitchFamily="18" charset="0"/>
                                </a:rPr>
                              </m:ctrlPr>
                            </m:fPr>
                            <m:num>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𝜖</m:t>
                              </m:r>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den>
                          </m:f>
                        </m:e>
                      </m:d>
                      <m:r>
                        <a:rPr sz="4500" i="1">
                          <a:solidFill>
                            <a:srgbClr val="FEFFFE"/>
                          </a:solidFill>
                          <a:latin typeface="Cambria Math" panose="02040503050406030204" pitchFamily="18" charset="0"/>
                        </a:rPr>
                        <m:t>..(11)</m:t>
                      </m:r>
                    </m:oMath>
                  </m:oMathPara>
                </a14:m>
                <a:endParaRPr sz="4500">
                  <a:solidFill>
                    <a:srgbClr val="FFFFFF"/>
                  </a:solidFill>
                </a:endParaRPr>
              </a:p>
            </p:txBody>
          </p:sp>
        </mc:Choice>
        <mc:Fallback xmlns="">
          <p:sp>
            <p:nvSpPr>
              <p:cNvPr id="513" name="Equation"/>
              <p:cNvSpPr txBox="1">
                <a:spLocks noRot="1" noChangeAspect="1" noMove="1" noResize="1" noEditPoints="1" noAdjustHandles="1" noChangeArrowheads="1" noChangeShapeType="1" noTextEdit="1"/>
              </p:cNvSpPr>
              <p:nvPr/>
            </p:nvSpPr>
            <p:spPr>
              <a:xfrm>
                <a:off x="9486773" y="2757947"/>
                <a:ext cx="14000499" cy="1757363"/>
              </a:xfrm>
              <a:prstGeom prst="rect">
                <a:avLst/>
              </a:prstGeom>
              <a:blipFill>
                <a:blip r:embed="rId4"/>
                <a:stretch>
                  <a:fillRect l="-1359" r="-2083" b="-6429"/>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4" name="Equation"/>
              <p:cNvSpPr txBox="1"/>
              <p:nvPr/>
            </p:nvSpPr>
            <p:spPr>
              <a:xfrm>
                <a:off x="476488" y="5161470"/>
                <a:ext cx="8220946" cy="1517403"/>
              </a:xfrm>
              <a:prstGeom prst="rect">
                <a:avLst/>
              </a:prstGeom>
              <a:ln w="12700">
                <a:miter lim="400000"/>
              </a:ln>
            </p:spPr>
            <p:txBody>
              <a:bodyPr wrap="squar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lang="en-US" sz="4500" b="0" i="1" smtClean="0">
                          <a:solidFill>
                            <a:srgbClr val="FEFFFE"/>
                          </a:solidFill>
                          <a:latin typeface="Cambria Math" panose="02040503050406030204" pitchFamily="18" charset="0"/>
                        </a:rPr>
                        <m:t> </m:t>
                      </m:r>
                      <m:r>
                        <m:rPr>
                          <m:nor/>
                        </m:rPr>
                        <a:rPr sz="4500" i="1">
                          <a:solidFill>
                            <a:srgbClr val="FEFFFE"/>
                          </a:solidFill>
                          <a:latin typeface="Cambria Math" panose="02040503050406030204" pitchFamily="18" charset="0"/>
                        </a:rPr>
                        <m:t>multiplier</m:t>
                      </m:r>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r>
                                <a:rPr sz="4500" i="1">
                                  <a:solidFill>
                                    <a:srgbClr val="FEFFFE"/>
                                  </a:solidFill>
                                  <a:latin typeface="Cambria Math" panose="02040503050406030204" pitchFamily="18" charset="0"/>
                                </a:rPr>
                                <m:t>−1</m:t>
                              </m:r>
                            </m:sub>
                          </m:sSub>
                          <m:r>
                            <a:rPr sz="4500" i="1">
                              <a:solidFill>
                                <a:srgbClr val="FEFFFE"/>
                              </a:solidFill>
                              <a:latin typeface="Cambria Math" panose="02040503050406030204" pitchFamily="18" charset="0"/>
                            </a:rPr>
                            <m:t>)+</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den>
                      </m:f>
                    </m:oMath>
                  </m:oMathPara>
                </a14:m>
                <a:endParaRPr sz="4500" dirty="0">
                  <a:solidFill>
                    <a:srgbClr val="FFFFFF"/>
                  </a:solidFill>
                </a:endParaRPr>
              </a:p>
            </p:txBody>
          </p:sp>
        </mc:Choice>
        <mc:Fallback xmlns="">
          <p:sp>
            <p:nvSpPr>
              <p:cNvPr id="514" name="Equation"/>
              <p:cNvSpPr txBox="1">
                <a:spLocks noRot="1" noChangeAspect="1" noMove="1" noResize="1" noEditPoints="1" noAdjustHandles="1" noChangeArrowheads="1" noChangeShapeType="1" noTextEdit="1"/>
              </p:cNvSpPr>
              <p:nvPr/>
            </p:nvSpPr>
            <p:spPr>
              <a:xfrm>
                <a:off x="476488" y="5161470"/>
                <a:ext cx="8220946" cy="1517403"/>
              </a:xfrm>
              <a:prstGeom prst="rect">
                <a:avLst/>
              </a:prstGeom>
              <a:blipFill>
                <a:blip r:embed="rId5"/>
                <a:stretch>
                  <a:fillRect l="-1389" t="-1653" r="-926" b="-1322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5" name="Equation"/>
              <p:cNvSpPr txBox="1"/>
              <p:nvPr/>
            </p:nvSpPr>
            <p:spPr>
              <a:xfrm>
                <a:off x="8840052" y="5207426"/>
                <a:ext cx="1368219" cy="1518477"/>
              </a:xfrm>
              <a:prstGeom prst="rect">
                <a:avLst/>
              </a:prstGeom>
              <a:ln w="12700">
                <a:miter lim="400000"/>
              </a:ln>
            </p:spPr>
            <p:txBody>
              <a:bodyPr wrap="squar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den>
                      </m:f>
                    </m:oMath>
                  </m:oMathPara>
                </a14:m>
                <a:endParaRPr sz="4500" dirty="0">
                  <a:solidFill>
                    <a:srgbClr val="FFFFFF"/>
                  </a:solidFill>
                </a:endParaRPr>
              </a:p>
            </p:txBody>
          </p:sp>
        </mc:Choice>
        <mc:Fallback xmlns="">
          <p:sp>
            <p:nvSpPr>
              <p:cNvPr id="515" name="Equation"/>
              <p:cNvSpPr txBox="1">
                <a:spLocks noRot="1" noChangeAspect="1" noMove="1" noResize="1" noEditPoints="1" noAdjustHandles="1" noChangeArrowheads="1" noChangeShapeType="1" noTextEdit="1"/>
              </p:cNvSpPr>
              <p:nvPr/>
            </p:nvSpPr>
            <p:spPr>
              <a:xfrm>
                <a:off x="8840052" y="5207426"/>
                <a:ext cx="1368219" cy="1518477"/>
              </a:xfrm>
              <a:prstGeom prst="rect">
                <a:avLst/>
              </a:prstGeom>
              <a:blipFill>
                <a:blip r:embed="rId6"/>
                <a:stretch>
                  <a:fillRect l="-9174" r="-17431" b="-826"/>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6" name="Equation"/>
              <p:cNvSpPr txBox="1"/>
              <p:nvPr/>
            </p:nvSpPr>
            <p:spPr>
              <a:xfrm>
                <a:off x="10414028" y="5054749"/>
                <a:ext cx="10652807" cy="1803251"/>
              </a:xfrm>
              <a:prstGeom prst="rect">
                <a:avLst/>
              </a:prstGeom>
              <a:ln w="12700">
                <a:miter lim="400000"/>
              </a:ln>
            </p:spPr>
            <p:txBody>
              <a:bodyPr wrap="squar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lang="en-US" sz="4500" b="0" i="1" smtClean="0">
                          <a:solidFill>
                            <a:srgbClr val="FEFFFE"/>
                          </a:solidFill>
                          <a:latin typeface="Cambria Math" panose="02040503050406030204" pitchFamily="18" charset="0"/>
                        </a:rPr>
                        <m:t> ,</m:t>
                      </m:r>
                      <m:r>
                        <a:rPr sz="4500" i="1">
                          <a:solidFill>
                            <a:srgbClr val="FEFFFE"/>
                          </a:solidFill>
                          <a:latin typeface="Cambria Math" panose="02040503050406030204" pitchFamily="18" charset="0"/>
                        </a:rPr>
                        <m:t>𝜖</m:t>
                      </m:r>
                      <m:r>
                        <m:rPr>
                          <m:nor/>
                        </m:rPr>
                        <a:rPr lang="en-US" sz="4500" b="0" i="1" smtClean="0">
                          <a:solidFill>
                            <a:srgbClr val="FEFFFE"/>
                          </a:solidFill>
                          <a:latin typeface="Cambria Math" panose="02040503050406030204" pitchFamily="18" charset="0"/>
                        </a:rPr>
                        <m:t> </m:t>
                      </m:r>
                      <m:r>
                        <m:rPr>
                          <m:nor/>
                        </m:rPr>
                        <a:rPr sz="4500" i="1">
                          <a:solidFill>
                            <a:srgbClr val="FEFFFE"/>
                          </a:solidFill>
                          <a:latin typeface="Cambria Math" panose="02040503050406030204" pitchFamily="18" charset="0"/>
                        </a:rPr>
                        <m:t>multiplier</m:t>
                      </m:r>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den>
                      </m:f>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𝛽</m:t>
                              </m:r>
                            </m:e>
                            <m:sub>
                              <m:r>
                                <a:rPr sz="4500" i="1">
                                  <a:solidFill>
                                    <a:srgbClr val="FEFFFE"/>
                                  </a:solidFill>
                                  <a:latin typeface="Cambria Math" panose="02040503050406030204" pitchFamily="18" charset="0"/>
                                </a:rPr>
                                <m:t>𝑡</m:t>
                              </m:r>
                            </m:sub>
                          </m:sSub>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den>
                      </m:f>
                    </m:oMath>
                  </m:oMathPara>
                </a14:m>
                <a:endParaRPr sz="4500" dirty="0">
                  <a:solidFill>
                    <a:srgbClr val="FFFFFF"/>
                  </a:solidFill>
                </a:endParaRPr>
              </a:p>
            </p:txBody>
          </p:sp>
        </mc:Choice>
        <mc:Fallback xmlns="">
          <p:sp>
            <p:nvSpPr>
              <p:cNvPr id="516" name="Equation"/>
              <p:cNvSpPr txBox="1">
                <a:spLocks noRot="1" noChangeAspect="1" noMove="1" noResize="1" noEditPoints="1" noAdjustHandles="1" noChangeArrowheads="1" noChangeShapeType="1" noTextEdit="1"/>
              </p:cNvSpPr>
              <p:nvPr/>
            </p:nvSpPr>
            <p:spPr>
              <a:xfrm>
                <a:off x="10414028" y="5054749"/>
                <a:ext cx="10652807" cy="1803251"/>
              </a:xfrm>
              <a:prstGeom prst="rect">
                <a:avLst/>
              </a:prstGeom>
              <a:blipFill>
                <a:blip r:embed="rId7"/>
                <a:stretch>
                  <a:fillRect l="-2143" r="-476" b="-4895"/>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7" name="Equation"/>
              <p:cNvSpPr txBox="1"/>
              <p:nvPr/>
            </p:nvSpPr>
            <p:spPr>
              <a:xfrm>
                <a:off x="18685867" y="7044697"/>
                <a:ext cx="3701013" cy="1597040"/>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den>
                      </m:f>
                    </m:oMath>
                  </m:oMathPara>
                </a14:m>
                <a:endParaRPr sz="4500" dirty="0">
                  <a:solidFill>
                    <a:srgbClr val="FFFFFF"/>
                  </a:solidFill>
                </a:endParaRPr>
              </a:p>
            </p:txBody>
          </p:sp>
        </mc:Choice>
        <mc:Fallback xmlns="">
          <p:sp>
            <p:nvSpPr>
              <p:cNvPr id="517" name="Equation"/>
              <p:cNvSpPr txBox="1">
                <a:spLocks noRot="1" noChangeAspect="1" noMove="1" noResize="1" noEditPoints="1" noAdjustHandles="1" noChangeArrowheads="1" noChangeShapeType="1" noTextEdit="1"/>
              </p:cNvSpPr>
              <p:nvPr/>
            </p:nvSpPr>
            <p:spPr>
              <a:xfrm>
                <a:off x="18685867" y="7044697"/>
                <a:ext cx="3701013" cy="1597040"/>
              </a:xfrm>
              <a:prstGeom prst="rect">
                <a:avLst/>
              </a:prstGeom>
              <a:blipFill>
                <a:blip r:embed="rId8"/>
                <a:stretch>
                  <a:fillRect l="-685" t="-787" b="-3937"/>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9" name="Equation"/>
              <p:cNvSpPr txBox="1"/>
              <p:nvPr/>
            </p:nvSpPr>
            <p:spPr>
              <a:xfrm>
                <a:off x="7817383" y="8330295"/>
                <a:ext cx="8749234" cy="1757364"/>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4500" i="1">
                              <a:solidFill>
                                <a:srgbClr val="FEFFFE"/>
                              </a:solidFill>
                              <a:latin typeface="Cambria Math" panose="02040503050406030204" pitchFamily="18" charset="0"/>
                            </a:rPr>
                          </m:ctrlPr>
                        </m:sSubPr>
                        <m:e>
                          <m:limUpp>
                            <m:limUppPr>
                              <m:ctrlPr>
                                <a:rPr sz="4500" i="1">
                                  <a:solidFill>
                                    <a:srgbClr val="FEFFFE"/>
                                  </a:solidFill>
                                  <a:latin typeface="Cambria Math" panose="02040503050406030204" pitchFamily="18" charset="0"/>
                                </a:rPr>
                              </m:ctrlPr>
                            </m:limUppPr>
                            <m:e>
                              <m:r>
                                <a:rPr sz="4500" i="1">
                                  <a:solidFill>
                                    <a:srgbClr val="FEFFFE"/>
                                  </a:solidFill>
                                  <a:latin typeface="Cambria Math" panose="02040503050406030204" pitchFamily="18" charset="0"/>
                                </a:rPr>
                                <m:t>𝜇</m:t>
                              </m:r>
                            </m:e>
                            <m:lim>
                              <m:r>
                                <a:rPr sz="4500" i="1">
                                  <a:solidFill>
                                    <a:srgbClr val="FEFFFE"/>
                                  </a:solidFill>
                                  <a:latin typeface="Cambria Math" panose="02040503050406030204" pitchFamily="18" charset="0"/>
                                </a:rPr>
                                <m:t>˜</m:t>
                              </m:r>
                            </m:lim>
                          </m:limUpp>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num>
                        <m:den>
                          <m:rad>
                            <m:radPr>
                              <m:degHide m:val="on"/>
                              <m:ctrlPr>
                                <a:rPr sz="4500" i="1">
                                  <a:solidFill>
                                    <a:srgbClr val="FEFFFE"/>
                                  </a:solidFill>
                                  <a:latin typeface="Cambria Math" panose="02040503050406030204" pitchFamily="18" charset="0"/>
                                </a:rPr>
                              </m:ctrlPr>
                            </m:radPr>
                            <m:deg/>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e>
                          </m:rad>
                        </m:den>
                      </m:f>
                      <m:d>
                        <m:dPr>
                          <m:ctrlPr>
                            <a:rPr sz="4500" i="1">
                              <a:solidFill>
                                <a:srgbClr val="FEFFFE"/>
                              </a:solidFill>
                              <a:latin typeface="Cambria Math" panose="02040503050406030204" pitchFamily="18" charset="0"/>
                            </a:rPr>
                          </m:ctrlPr>
                        </m:dPr>
                        <m:e>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𝑥</m:t>
                              </m:r>
                            </m:e>
                            <m:sub>
                              <m:r>
                                <a:rPr sz="4500" i="1">
                                  <a:solidFill>
                                    <a:srgbClr val="FEFFFE"/>
                                  </a:solidFill>
                                  <a:latin typeface="Cambria Math" panose="02040503050406030204" pitchFamily="18" charset="0"/>
                                </a:rPr>
                                <m:t>𝑡</m:t>
                              </m:r>
                            </m:sub>
                          </m:sSub>
                          <m:r>
                            <a:rPr sz="4500" i="1">
                              <a:solidFill>
                                <a:srgbClr val="FEFFFE"/>
                              </a:solidFill>
                              <a:latin typeface="Cambria Math" panose="02040503050406030204" pitchFamily="18" charset="0"/>
                            </a:rPr>
                            <m:t>−</m:t>
                          </m:r>
                          <m:f>
                            <m:fPr>
                              <m:ctrlPr>
                                <a:rPr sz="4500" i="1">
                                  <a:solidFill>
                                    <a:srgbClr val="FEFFFE"/>
                                  </a:solidFill>
                                  <a:latin typeface="Cambria Math" panose="02040503050406030204" pitchFamily="18" charset="0"/>
                                </a:rPr>
                              </m:ctrlPr>
                            </m:fPr>
                            <m:num>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r>
                                    <a:rPr sz="4500" i="1">
                                      <a:solidFill>
                                        <a:srgbClr val="FEFFFE"/>
                                      </a:solidFill>
                                      <a:latin typeface="Cambria Math" panose="02040503050406030204" pitchFamily="18" charset="0"/>
                                    </a:rPr>
                                    <m:t>𝛼</m:t>
                                  </m:r>
                                </m:e>
                                <m:sub>
                                  <m:r>
                                    <a:rPr sz="4500" i="1">
                                      <a:solidFill>
                                        <a:srgbClr val="FEFFFE"/>
                                      </a:solidFill>
                                      <a:latin typeface="Cambria Math" panose="02040503050406030204" pitchFamily="18" charset="0"/>
                                    </a:rPr>
                                    <m:t>𝑡</m:t>
                                  </m:r>
                                </m:sub>
                              </m:sSub>
                            </m:num>
                            <m:den>
                              <m:rad>
                                <m:radPr>
                                  <m:degHide m:val="on"/>
                                  <m:ctrlPr>
                                    <a:rPr sz="4500" i="1">
                                      <a:solidFill>
                                        <a:srgbClr val="FEFFFE"/>
                                      </a:solidFill>
                                      <a:latin typeface="Cambria Math" panose="02040503050406030204" pitchFamily="18" charset="0"/>
                                    </a:rPr>
                                  </m:ctrlPr>
                                </m:radPr>
                                <m:deg/>
                                <m:e>
                                  <m:r>
                                    <a:rPr sz="4500" i="1">
                                      <a:solidFill>
                                        <a:srgbClr val="FEFFFE"/>
                                      </a:solidFill>
                                      <a:latin typeface="Cambria Math" panose="02040503050406030204" pitchFamily="18" charset="0"/>
                                    </a:rPr>
                                    <m:t>1−</m:t>
                                  </m:r>
                                  <m:sSub>
                                    <m:sSubPr>
                                      <m:ctrlPr>
                                        <a:rPr sz="4500" i="1">
                                          <a:solidFill>
                                            <a:srgbClr val="FEFFFE"/>
                                          </a:solidFill>
                                          <a:latin typeface="Cambria Math" panose="02040503050406030204" pitchFamily="18" charset="0"/>
                                        </a:rPr>
                                      </m:ctrlPr>
                                    </m:sSubPr>
                                    <m:e>
                                      <m:bar>
                                        <m:barPr>
                                          <m:pos m:val="top"/>
                                          <m:ctrlPr>
                                            <a:rPr sz="4500" i="1">
                                              <a:solidFill>
                                                <a:srgbClr val="FEFFFE"/>
                                              </a:solidFill>
                                              <a:latin typeface="Cambria Math" panose="02040503050406030204" pitchFamily="18" charset="0"/>
                                            </a:rPr>
                                          </m:ctrlPr>
                                        </m:barPr>
                                        <m:e>
                                          <m:r>
                                            <a:rPr sz="4500" i="1">
                                              <a:solidFill>
                                                <a:srgbClr val="FEFFFE"/>
                                              </a:solidFill>
                                              <a:latin typeface="Cambria Math" panose="02040503050406030204" pitchFamily="18" charset="0"/>
                                            </a:rPr>
                                            <m:t>𝛼</m:t>
                                          </m:r>
                                        </m:e>
                                      </m:bar>
                                    </m:e>
                                    <m:sub>
                                      <m:r>
                                        <a:rPr sz="4500" i="1">
                                          <a:solidFill>
                                            <a:srgbClr val="FEFFFE"/>
                                          </a:solidFill>
                                          <a:latin typeface="Cambria Math" panose="02040503050406030204" pitchFamily="18" charset="0"/>
                                        </a:rPr>
                                        <m:t>𝑡</m:t>
                                      </m:r>
                                    </m:sub>
                                  </m:sSub>
                                </m:e>
                              </m:rad>
                            </m:den>
                          </m:f>
                          <m:r>
                            <a:rPr sz="4500" i="1">
                              <a:solidFill>
                                <a:srgbClr val="FEFFFE"/>
                              </a:solidFill>
                              <a:latin typeface="Cambria Math" panose="02040503050406030204" pitchFamily="18" charset="0"/>
                            </a:rPr>
                            <m:t>𝜖</m:t>
                          </m:r>
                        </m:e>
                      </m:d>
                      <m:r>
                        <a:rPr sz="4500" i="1">
                          <a:solidFill>
                            <a:srgbClr val="FEFFFE"/>
                          </a:solidFill>
                          <a:latin typeface="Cambria Math" panose="02040503050406030204" pitchFamily="18" charset="0"/>
                        </a:rPr>
                        <m:t>..(12)</m:t>
                      </m:r>
                    </m:oMath>
                  </m:oMathPara>
                </a14:m>
                <a:endParaRPr sz="4500">
                  <a:solidFill>
                    <a:srgbClr val="FFFFFF"/>
                  </a:solidFill>
                </a:endParaRPr>
              </a:p>
            </p:txBody>
          </p:sp>
        </mc:Choice>
        <mc:Fallback xmlns="">
          <p:sp>
            <p:nvSpPr>
              <p:cNvPr id="519" name="Equation"/>
              <p:cNvSpPr txBox="1">
                <a:spLocks noRot="1" noChangeAspect="1" noMove="1" noResize="1" noEditPoints="1" noAdjustHandles="1" noChangeArrowheads="1" noChangeShapeType="1" noTextEdit="1"/>
              </p:cNvSpPr>
              <p:nvPr/>
            </p:nvSpPr>
            <p:spPr>
              <a:xfrm>
                <a:off x="7817383" y="8330295"/>
                <a:ext cx="8749234" cy="1757364"/>
              </a:xfrm>
              <a:prstGeom prst="rect">
                <a:avLst/>
              </a:prstGeom>
              <a:blipFill>
                <a:blip r:embed="rId9"/>
                <a:stretch>
                  <a:fillRect/>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0" name="Equation"/>
              <p:cNvSpPr txBox="1"/>
              <p:nvPr/>
            </p:nvSpPr>
            <p:spPr>
              <a:xfrm>
                <a:off x="7622926" y="12034005"/>
                <a:ext cx="9138148" cy="792913"/>
              </a:xfrm>
              <a:prstGeom prst="rect">
                <a:avLst/>
              </a:prstGeom>
              <a:ln w="12700">
                <a:miter lim="400000"/>
              </a:ln>
            </p:spPr>
            <p:txBody>
              <a:bodyPr wrap="none" lIns="0" tIns="0" rIns="0" bIns="0">
                <a:spAutoFit/>
              </a:bodyPr>
              <a:lstStyle/>
              <a:p>
                <a:pPr defTabSz="914400" latinLnBrk="1">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sSub>
                        <m:sSubPr>
                          <m:ctrlPr>
                            <a:rPr sz="6200" i="1">
                              <a:solidFill>
                                <a:srgbClr val="FEFEFE"/>
                              </a:solidFill>
                              <a:latin typeface="Cambria Math" panose="02040503050406030204" pitchFamily="18" charset="0"/>
                            </a:rPr>
                          </m:ctrlPr>
                        </m:sSubPr>
                        <m:e>
                          <m:r>
                            <a:rPr sz="6200" i="1">
                              <a:solidFill>
                                <a:srgbClr val="FEFEFE"/>
                              </a:solidFill>
                              <a:latin typeface="Cambria Math" panose="02040503050406030204" pitchFamily="18" charset="0"/>
                            </a:rPr>
                            <m:t>𝐿</m:t>
                          </m:r>
                        </m:e>
                        <m:sub>
                          <m:r>
                            <m:rPr>
                              <m:nor/>
                            </m:rPr>
                            <a:rPr sz="6200" i="1">
                              <a:solidFill>
                                <a:srgbClr val="FEFEFE"/>
                              </a:solidFill>
                              <a:latin typeface="Cambria Math" panose="02040503050406030204" pitchFamily="18" charset="0"/>
                            </a:rPr>
                            <m:t>VLB</m:t>
                          </m:r>
                        </m:sub>
                      </m:sSub>
                      <m:r>
                        <a:rPr sz="6200" i="1">
                          <a:solidFill>
                            <a:srgbClr val="FEFEFE"/>
                          </a:solidFill>
                          <a:latin typeface="Cambria Math" panose="02040503050406030204" pitchFamily="18" charset="0"/>
                        </a:rPr>
                        <m:t>=</m:t>
                      </m:r>
                      <m:sSub>
                        <m:sSubPr>
                          <m:ctrlPr>
                            <a:rPr sz="6200" i="1">
                              <a:solidFill>
                                <a:srgbClr val="FEFEFE"/>
                              </a:solidFill>
                              <a:latin typeface="Cambria Math" panose="02040503050406030204" pitchFamily="18" charset="0"/>
                            </a:rPr>
                          </m:ctrlPr>
                        </m:sSubPr>
                        <m:e>
                          <m:r>
                            <a:rPr sz="6200" i="1">
                              <a:solidFill>
                                <a:srgbClr val="FEFEFE"/>
                              </a:solidFill>
                              <a:latin typeface="Cambria Math" panose="02040503050406030204" pitchFamily="18" charset="0"/>
                            </a:rPr>
                            <m:t>𝐿</m:t>
                          </m:r>
                        </m:e>
                        <m:sub>
                          <m:r>
                            <a:rPr sz="6200" i="1">
                              <a:solidFill>
                                <a:srgbClr val="FEFEFE"/>
                              </a:solidFill>
                              <a:latin typeface="Cambria Math" panose="02040503050406030204" pitchFamily="18" charset="0"/>
                            </a:rPr>
                            <m:t>𝑇</m:t>
                          </m:r>
                        </m:sub>
                      </m:sSub>
                      <m:r>
                        <a:rPr sz="6200" i="1">
                          <a:solidFill>
                            <a:srgbClr val="FEFEFE"/>
                          </a:solidFill>
                          <a:latin typeface="Cambria Math" panose="02040503050406030204" pitchFamily="18" charset="0"/>
                        </a:rPr>
                        <m:t>+</m:t>
                      </m:r>
                      <m:sSub>
                        <m:sSubPr>
                          <m:ctrlPr>
                            <a:rPr sz="6200" i="1">
                              <a:solidFill>
                                <a:srgbClr val="FEFEFE"/>
                              </a:solidFill>
                              <a:latin typeface="Cambria Math" panose="02040503050406030204" pitchFamily="18" charset="0"/>
                            </a:rPr>
                          </m:ctrlPr>
                        </m:sSubPr>
                        <m:e>
                          <m:r>
                            <a:rPr sz="6200" i="1">
                              <a:solidFill>
                                <a:srgbClr val="FEFEFE"/>
                              </a:solidFill>
                              <a:latin typeface="Cambria Math" panose="02040503050406030204" pitchFamily="18" charset="0"/>
                            </a:rPr>
                            <m:t>𝐿</m:t>
                          </m:r>
                        </m:e>
                        <m:sub>
                          <m:r>
                            <a:rPr sz="6200" i="1">
                              <a:solidFill>
                                <a:srgbClr val="FEFEFE"/>
                              </a:solidFill>
                              <a:latin typeface="Cambria Math" panose="02040503050406030204" pitchFamily="18" charset="0"/>
                            </a:rPr>
                            <m:t>𝑇</m:t>
                          </m:r>
                          <m:r>
                            <a:rPr sz="6200" i="1">
                              <a:solidFill>
                                <a:srgbClr val="FEFEFE"/>
                              </a:solidFill>
                              <a:latin typeface="Cambria Math" panose="02040503050406030204" pitchFamily="18" charset="0"/>
                            </a:rPr>
                            <m:t>−1</m:t>
                          </m:r>
                        </m:sub>
                      </m:sSub>
                      <m:r>
                        <a:rPr sz="6200" i="1">
                          <a:solidFill>
                            <a:srgbClr val="FEFEFE"/>
                          </a:solidFill>
                          <a:latin typeface="Cambria Math" panose="02040503050406030204" pitchFamily="18" charset="0"/>
                        </a:rPr>
                        <m:t>+…+</m:t>
                      </m:r>
                      <m:sSub>
                        <m:sSubPr>
                          <m:ctrlPr>
                            <a:rPr sz="6200" i="1">
                              <a:solidFill>
                                <a:srgbClr val="FEFEFE"/>
                              </a:solidFill>
                              <a:latin typeface="Cambria Math" panose="02040503050406030204" pitchFamily="18" charset="0"/>
                            </a:rPr>
                          </m:ctrlPr>
                        </m:sSubPr>
                        <m:e>
                          <m:r>
                            <a:rPr sz="6200" i="1">
                              <a:solidFill>
                                <a:srgbClr val="FEFEFE"/>
                              </a:solidFill>
                              <a:latin typeface="Cambria Math" panose="02040503050406030204" pitchFamily="18" charset="0"/>
                            </a:rPr>
                            <m:t>𝐿</m:t>
                          </m:r>
                        </m:e>
                        <m:sub>
                          <m:r>
                            <a:rPr sz="6200" i="1">
                              <a:solidFill>
                                <a:srgbClr val="FEFEFE"/>
                              </a:solidFill>
                              <a:latin typeface="Cambria Math" panose="02040503050406030204" pitchFamily="18" charset="0"/>
                            </a:rPr>
                            <m:t>0</m:t>
                          </m:r>
                        </m:sub>
                      </m:sSub>
                    </m:oMath>
                  </m:oMathPara>
                </a14:m>
                <a:endParaRPr sz="6200">
                  <a:solidFill>
                    <a:srgbClr val="FFFFFF"/>
                  </a:solidFill>
                </a:endParaRPr>
              </a:p>
            </p:txBody>
          </p:sp>
        </mc:Choice>
        <mc:Fallback xmlns="">
          <p:sp>
            <p:nvSpPr>
              <p:cNvPr id="520" name="Equation"/>
              <p:cNvSpPr txBox="1">
                <a:spLocks noRot="1" noChangeAspect="1" noMove="1" noResize="1" noEditPoints="1" noAdjustHandles="1" noChangeArrowheads="1" noChangeShapeType="1" noTextEdit="1"/>
              </p:cNvSpPr>
              <p:nvPr/>
            </p:nvSpPr>
            <p:spPr>
              <a:xfrm>
                <a:off x="7622926" y="12034005"/>
                <a:ext cx="9138148" cy="792913"/>
              </a:xfrm>
              <a:prstGeom prst="rect">
                <a:avLst/>
              </a:prstGeom>
              <a:blipFill>
                <a:blip r:embed="rId10"/>
                <a:stretch>
                  <a:fillRect l="-2917" r="-6111" b="-57143"/>
                </a:stretch>
              </a:blipFill>
              <a:ln w="12700">
                <a:miter lim="400000"/>
              </a:ln>
            </p:spPr>
            <p:txBody>
              <a:bodyPr/>
              <a:lstStyle/>
              <a:p>
                <a:r>
                  <a:rPr lang="en-US">
                    <a:noFill/>
                  </a:rPr>
                  <a:t> </a:t>
                </a:r>
              </a:p>
            </p:txBody>
          </p:sp>
        </mc:Fallback>
      </mc:AlternateContent>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24" name="Text 2"/>
              <p:cNvSpPr txBox="1"/>
              <p:nvPr/>
            </p:nvSpPr>
            <p:spPr>
              <a:xfrm>
                <a:off x="1260871" y="4355855"/>
                <a:ext cx="21862258" cy="7345705"/>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0" tIns="0" rIns="0" bIns="0" anchor="ctr">
                <a:spAutoFit/>
              </a:bodyPr>
              <a:lstStyle/>
              <a:p>
                <a:pPr marL="540173" indent="-400473">
                  <a:buSzPct val="100000"/>
                  <a:buChar char="‣"/>
                </a:pPr>
                <a:r>
                  <a:t>The full ELBO for the diffusion model is complex — KL divergences at each step</a:t>
                </a:r>
              </a:p>
              <a:p>
                <a:pPr lvl="4" defTabSz="12700">
                  <a:spcBef>
                    <a:spcPts val="0"/>
                  </a:spcBef>
                </a:pPr>
                <a:r>
                  <a:t>    </a:t>
                </a:r>
                <a14:m>
                  <m:oMath xmlns:m="http://schemas.openxmlformats.org/officeDocument/2006/math">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𝐿</m:t>
                        </m:r>
                      </m:e>
                      <m:sub>
                        <m:r>
                          <m:rPr>
                            <m:nor/>
                          </m:rPr>
                          <a:rPr sz="4450" i="1">
                            <a:solidFill>
                              <a:srgbClr val="FEFEFE"/>
                            </a:solidFill>
                            <a:latin typeface="Cambria Math" panose="02040503050406030204" pitchFamily="18" charset="0"/>
                          </a:rPr>
                          <m:t>VLB</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𝔼</m:t>
                        </m:r>
                      </m:e>
                      <m:sub>
                        <m:r>
                          <a:rPr sz="4450" i="1">
                            <a:solidFill>
                              <a:srgbClr val="FEFEFE"/>
                            </a:solidFill>
                            <a:latin typeface="Cambria Math" panose="02040503050406030204" pitchFamily="18" charset="0"/>
                          </a:rPr>
                          <m:t>𝑞</m:t>
                        </m:r>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0:</m:t>
                            </m:r>
                            <m:r>
                              <a:rPr sz="4450" i="1">
                                <a:solidFill>
                                  <a:srgbClr val="FEFEFE"/>
                                </a:solidFill>
                                <a:latin typeface="Cambria Math" panose="02040503050406030204" pitchFamily="18" charset="0"/>
                              </a:rPr>
                              <m:t>𝑇</m:t>
                            </m:r>
                          </m:sub>
                        </m:sSub>
                        <m:r>
                          <a:rPr sz="4450" i="1">
                            <a:solidFill>
                              <a:srgbClr val="FEFEFE"/>
                            </a:solidFill>
                            <a:latin typeface="Cambria Math" panose="02040503050406030204" pitchFamily="18" charset="0"/>
                          </a:rPr>
                          <m:t>)</m:t>
                        </m:r>
                      </m:sub>
                    </m:sSub>
                    <m:r>
                      <a:rPr sz="4450" i="1">
                        <a:solidFill>
                          <a:srgbClr val="FEFEFE"/>
                        </a:solidFill>
                        <a:latin typeface="Cambria Math" panose="02040503050406030204" pitchFamily="18" charset="0"/>
                      </a:rPr>
                      <m:t>[</m:t>
                    </m:r>
                    <m:r>
                      <m:rPr>
                        <m:sty m:val="p"/>
                      </m:rPr>
                      <a:rPr sz="4450" i="1">
                        <a:solidFill>
                          <a:srgbClr val="FEFEFE"/>
                        </a:solidFill>
                        <a:latin typeface="Cambria Math" panose="02040503050406030204" pitchFamily="18" charset="0"/>
                      </a:rPr>
                      <m:t>log</m:t>
                    </m:r>
                    <m:f>
                      <m:fPr>
                        <m:ctrlPr>
                          <a:rPr sz="4450" i="1">
                            <a:solidFill>
                              <a:srgbClr val="FEFEFE"/>
                            </a:solidFill>
                            <a:latin typeface="Cambria Math" panose="02040503050406030204" pitchFamily="18" charset="0"/>
                          </a:rPr>
                        </m:ctrlPr>
                      </m:fPr>
                      <m:num>
                        <m:r>
                          <a:rPr sz="4450" i="1">
                            <a:solidFill>
                              <a:srgbClr val="FEFEFE"/>
                            </a:solidFill>
                            <a:latin typeface="Cambria Math" panose="02040503050406030204" pitchFamily="18" charset="0"/>
                          </a:rPr>
                          <m:t>𝑞</m:t>
                        </m:r>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1:</m:t>
                            </m:r>
                            <m:r>
                              <a:rPr sz="4450" i="1">
                                <a:solidFill>
                                  <a:srgbClr val="FEFEFE"/>
                                </a:solidFill>
                                <a:latin typeface="Cambria Math" panose="02040503050406030204" pitchFamily="18" charset="0"/>
                              </a:rPr>
                              <m:t>𝑇</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0</m:t>
                            </m:r>
                          </m:sub>
                        </m:sSub>
                        <m:r>
                          <a:rPr sz="4450" i="1">
                            <a:solidFill>
                              <a:srgbClr val="FEFEFE"/>
                            </a:solidFill>
                            <a:latin typeface="Cambria Math" panose="02040503050406030204" pitchFamily="18" charset="0"/>
                          </a:rPr>
                          <m:t>)</m:t>
                        </m:r>
                      </m:num>
                      <m:den>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𝑝</m:t>
                            </m:r>
                          </m:e>
                          <m:sub>
                            <m:r>
                              <a:rPr sz="4450" i="1">
                                <a:solidFill>
                                  <a:srgbClr val="FEFEFE"/>
                                </a:solidFill>
                                <a:latin typeface="Cambria Math" panose="02040503050406030204" pitchFamily="18" charset="0"/>
                              </a:rPr>
                              <m:t>𝜃</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0:</m:t>
                            </m:r>
                            <m:r>
                              <a:rPr sz="4450" i="1">
                                <a:solidFill>
                                  <a:srgbClr val="FEFEFE"/>
                                </a:solidFill>
                                <a:latin typeface="Cambria Math" panose="02040503050406030204" pitchFamily="18" charset="0"/>
                              </a:rPr>
                              <m:t>𝑇</m:t>
                            </m:r>
                          </m:sub>
                        </m:sSub>
                        <m:r>
                          <a:rPr sz="4450" i="1">
                            <a:solidFill>
                              <a:srgbClr val="FEFEFE"/>
                            </a:solidFill>
                            <a:latin typeface="Cambria Math" panose="02040503050406030204" pitchFamily="18" charset="0"/>
                          </a:rPr>
                          <m:t>)</m:t>
                        </m:r>
                      </m:den>
                    </m:f>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𝔼</m:t>
                        </m:r>
                      </m:e>
                      <m:sub>
                        <m:r>
                          <a:rPr sz="4450" i="1">
                            <a:solidFill>
                              <a:srgbClr val="FEFEFE"/>
                            </a:solidFill>
                            <a:latin typeface="Cambria Math" panose="02040503050406030204" pitchFamily="18" charset="0"/>
                          </a:rPr>
                          <m:t>𝑞</m:t>
                        </m:r>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0</m:t>
                            </m:r>
                          </m:sub>
                        </m:sSub>
                        <m:r>
                          <a:rPr sz="4450" i="1">
                            <a:solidFill>
                              <a:srgbClr val="FEFEFE"/>
                            </a:solidFill>
                            <a:latin typeface="Cambria Math" panose="02040503050406030204" pitchFamily="18" charset="0"/>
                          </a:rPr>
                          <m:t>)</m:t>
                        </m:r>
                      </m:sub>
                    </m:sSub>
                    <m:r>
                      <m:rPr>
                        <m:sty m:val="p"/>
                      </m:rPr>
                      <a:rPr sz="4450" i="1">
                        <a:solidFill>
                          <a:srgbClr val="FEFEFE"/>
                        </a:solidFill>
                        <a:latin typeface="Cambria Math" panose="02040503050406030204" pitchFamily="18" charset="0"/>
                      </a:rPr>
                      <m:t>log</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𝑝</m:t>
                        </m:r>
                      </m:e>
                      <m:sub>
                        <m:r>
                          <a:rPr sz="4450" i="1">
                            <a:solidFill>
                              <a:srgbClr val="FEFEFE"/>
                            </a:solidFill>
                            <a:latin typeface="Cambria Math" panose="02040503050406030204" pitchFamily="18" charset="0"/>
                          </a:rPr>
                          <m:t>𝜃</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0</m:t>
                        </m:r>
                      </m:sub>
                    </m:sSub>
                    <m:r>
                      <a:rPr sz="4450" i="1">
                        <a:solidFill>
                          <a:srgbClr val="FEFEFE"/>
                        </a:solidFill>
                        <a:latin typeface="Cambria Math" panose="02040503050406030204" pitchFamily="18" charset="0"/>
                      </a:rPr>
                      <m:t>)</m:t>
                    </m:r>
                  </m:oMath>
                </a14:m>
                <a:r>
                  <a:rPr sz="3700"/>
                  <a:t>           </a:t>
                </a:r>
                <a14:m>
                  <m:oMath xmlns:m="http://schemas.openxmlformats.org/officeDocument/2006/math">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𝑝</m:t>
                        </m:r>
                      </m:e>
                      <m:sub>
                        <m:r>
                          <a:rPr sz="4450" i="1">
                            <a:solidFill>
                              <a:srgbClr val="FEFEFE"/>
                            </a:solidFill>
                            <a:latin typeface="Cambria Math" panose="02040503050406030204" pitchFamily="18" charset="0"/>
                          </a:rPr>
                          <m:t>𝜃</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0:</m:t>
                        </m:r>
                        <m:r>
                          <a:rPr sz="4450" i="1">
                            <a:solidFill>
                              <a:srgbClr val="FEFEFE"/>
                            </a:solidFill>
                            <a:latin typeface="Cambria Math" panose="02040503050406030204" pitchFamily="18" charset="0"/>
                          </a:rPr>
                          <m:t>𝑇</m:t>
                        </m:r>
                      </m:sub>
                    </m:sSub>
                    <m:r>
                      <a:rPr sz="4450" i="1">
                        <a:solidFill>
                          <a:srgbClr val="FEFEFE"/>
                        </a:solidFill>
                        <a:latin typeface="Cambria Math" panose="02040503050406030204" pitchFamily="18" charset="0"/>
                      </a:rPr>
                      <m:t>)=</m:t>
                    </m:r>
                    <m:r>
                      <a:rPr sz="4450" i="1">
                        <a:solidFill>
                          <a:srgbClr val="FEFEFE"/>
                        </a:solidFill>
                        <a:latin typeface="Cambria Math" panose="02040503050406030204" pitchFamily="18" charset="0"/>
                      </a:rPr>
                      <m:t>𝑝</m:t>
                    </m:r>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𝑇</m:t>
                        </m:r>
                      </m:sub>
                    </m:sSub>
                    <m:r>
                      <a:rPr sz="4450" i="1">
                        <a:solidFill>
                          <a:srgbClr val="FEFEFE"/>
                        </a:solidFill>
                        <a:latin typeface="Cambria Math" panose="02040503050406030204" pitchFamily="18" charset="0"/>
                      </a:rPr>
                      <m:t>)</m:t>
                    </m:r>
                    <m:limUpp>
                      <m:limUppPr>
                        <m:ctrlPr>
                          <a:rPr sz="4450" i="1">
                            <a:solidFill>
                              <a:srgbClr val="FEFEFE"/>
                            </a:solidFill>
                            <a:latin typeface="Cambria Math" panose="02040503050406030204" pitchFamily="18" charset="0"/>
                          </a:rPr>
                        </m:ctrlPr>
                      </m:limUppPr>
                      <m:e>
                        <m:limLow>
                          <m:limLowPr>
                            <m:ctrlPr>
                              <a:rPr sz="4450" i="1">
                                <a:solidFill>
                                  <a:srgbClr val="FEFEFE"/>
                                </a:solidFill>
                                <a:latin typeface="Cambria Math" panose="02040503050406030204" pitchFamily="18" charset="0"/>
                              </a:rPr>
                            </m:ctrlPr>
                          </m:limLowPr>
                          <m:e>
                            <m:r>
                              <a:rPr sz="4450" i="1">
                                <a:solidFill>
                                  <a:srgbClr val="FEFEFE"/>
                                </a:solidFill>
                                <a:latin typeface="Cambria Math" panose="02040503050406030204" pitchFamily="18" charset="0"/>
                              </a:rPr>
                              <m:t>∏</m:t>
                            </m:r>
                          </m:e>
                          <m:lim>
                            <m:r>
                              <a:rPr sz="4450" i="1">
                                <a:solidFill>
                                  <a:srgbClr val="FEFEFE"/>
                                </a:solidFill>
                                <a:latin typeface="Cambria Math" panose="02040503050406030204" pitchFamily="18" charset="0"/>
                              </a:rPr>
                              <m:t>𝑡</m:t>
                            </m:r>
                            <m:r>
                              <a:rPr sz="4450" i="1">
                                <a:solidFill>
                                  <a:srgbClr val="FEFEFE"/>
                                </a:solidFill>
                                <a:latin typeface="Cambria Math" panose="02040503050406030204" pitchFamily="18" charset="0"/>
                              </a:rPr>
                              <m:t>=1</m:t>
                            </m:r>
                          </m:lim>
                        </m:limLow>
                      </m:e>
                      <m:lim>
                        <m:r>
                          <a:rPr sz="4450" i="1">
                            <a:solidFill>
                              <a:srgbClr val="FEFEFE"/>
                            </a:solidFill>
                            <a:latin typeface="Cambria Math" panose="02040503050406030204" pitchFamily="18" charset="0"/>
                          </a:rPr>
                          <m:t>𝑇</m:t>
                        </m:r>
                      </m:lim>
                    </m:limUpp>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𝑝</m:t>
                        </m:r>
                      </m:e>
                      <m:sub>
                        <m:r>
                          <a:rPr sz="4450" i="1">
                            <a:solidFill>
                              <a:srgbClr val="FEFEFE"/>
                            </a:solidFill>
                            <a:latin typeface="Cambria Math" panose="02040503050406030204" pitchFamily="18" charset="0"/>
                          </a:rPr>
                          <m:t>𝜃</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𝑡</m:t>
                        </m:r>
                        <m:r>
                          <a:rPr sz="4450" i="1">
                            <a:solidFill>
                              <a:srgbClr val="FEFEFE"/>
                            </a:solidFill>
                            <a:latin typeface="Cambria Math" panose="02040503050406030204" pitchFamily="18" charset="0"/>
                          </a:rPr>
                          <m:t>−1</m:t>
                        </m:r>
                      </m:sub>
                    </m:sSub>
                    <m:r>
                      <a:rPr sz="4450" i="1">
                        <a:solidFill>
                          <a:srgbClr val="FEFEFE"/>
                        </a:solidFill>
                        <a:latin typeface="Cambria Math" panose="02040503050406030204" pitchFamily="18" charset="0"/>
                      </a:rPr>
                      <m:t>|</m:t>
                    </m:r>
                    <m:sSub>
                      <m:sSubPr>
                        <m:ctrlPr>
                          <a:rPr sz="4450" i="1">
                            <a:solidFill>
                              <a:srgbClr val="FEFEFE"/>
                            </a:solidFill>
                            <a:latin typeface="Cambria Math" panose="02040503050406030204" pitchFamily="18" charset="0"/>
                          </a:rPr>
                        </m:ctrlPr>
                      </m:sSubPr>
                      <m:e>
                        <m:r>
                          <a:rPr sz="4450" i="1">
                            <a:solidFill>
                              <a:srgbClr val="FEFEFE"/>
                            </a:solidFill>
                            <a:latin typeface="Cambria Math" panose="02040503050406030204" pitchFamily="18" charset="0"/>
                          </a:rPr>
                          <m:t>𝐱</m:t>
                        </m:r>
                      </m:e>
                      <m:sub>
                        <m:r>
                          <a:rPr sz="4450" i="1">
                            <a:solidFill>
                              <a:srgbClr val="FEFEFE"/>
                            </a:solidFill>
                            <a:latin typeface="Cambria Math" panose="02040503050406030204" pitchFamily="18" charset="0"/>
                          </a:rPr>
                          <m:t>𝑡</m:t>
                        </m:r>
                      </m:sub>
                    </m:sSub>
                    <m:r>
                      <a:rPr sz="4450" i="1">
                        <a:solidFill>
                          <a:srgbClr val="FEFEFE"/>
                        </a:solidFill>
                        <a:latin typeface="Cambria Math" panose="02040503050406030204" pitchFamily="18" charset="0"/>
                      </a:rPr>
                      <m:t>)</m:t>
                    </m:r>
                  </m:oMath>
                </a14:m>
                <a:endParaRPr sz="3700"/>
              </a:p>
              <a:p>
                <a:pPr marL="540173" indent="-400473">
                  <a:spcBef>
                    <a:spcPts val="3700"/>
                  </a:spcBef>
                  <a:buSzPct val="100000"/>
                  <a:buChar char="‣"/>
                </a:pPr>
                <a:r>
                  <a:t>Ho et al. showed a simplified version works better in practice:</a:t>
                </a:r>
              </a:p>
              <a:p>
                <a:pPr marL="540173" indent="-400473">
                  <a:spcBef>
                    <a:spcPts val="3800"/>
                  </a:spcBef>
                  <a:buSzPct val="100000"/>
                  <a:buChar char="‣"/>
                </a:pPr>
                <a14:m>
                  <m:oMath xmlns:m="http://schemas.openxmlformats.org/officeDocument/2006/math">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ℒ</m:t>
                        </m:r>
                      </m:e>
                      <m:sub>
                        <m:r>
                          <a:rPr sz="5150" i="1">
                            <a:solidFill>
                              <a:srgbClr val="FEFEFE"/>
                            </a:solidFill>
                            <a:latin typeface="Cambria Math" panose="02040503050406030204" pitchFamily="18" charset="0"/>
                          </a:rPr>
                          <m:t>𝑠𝑖𝑚𝑝𝑙𝑒</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𝔼</m:t>
                        </m:r>
                      </m:e>
                      <m:sub>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0</m:t>
                            </m:r>
                          </m:sub>
                        </m:sSub>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𝜖</m:t>
                        </m:r>
                      </m:sub>
                    </m:sSub>
                    <m:d>
                      <m:dPr>
                        <m:begChr m:val="["/>
                        <m:endChr m:val="]"/>
                        <m:ctrlPr>
                          <a:rPr sz="5150" i="1">
                            <a:solidFill>
                              <a:srgbClr val="FEFEFE"/>
                            </a:solidFill>
                            <a:latin typeface="Cambria Math" panose="02040503050406030204" pitchFamily="18" charset="0"/>
                          </a:rPr>
                        </m:ctrlPr>
                      </m:dPr>
                      <m:e>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𝜖</m:t>
                        </m:r>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𝜖</m:t>
                            </m:r>
                          </m:e>
                          <m:sub>
                            <m:r>
                              <a:rPr sz="5150" i="1">
                                <a:solidFill>
                                  <a:srgbClr val="FEFEFE"/>
                                </a:solidFill>
                                <a:latin typeface="Cambria Math" panose="02040503050406030204" pitchFamily="18" charset="0"/>
                              </a:rPr>
                              <m:t>𝜃</m:t>
                            </m:r>
                          </m:sub>
                        </m:sSub>
                        <m:r>
                          <a:rPr sz="5150" i="1">
                            <a:solidFill>
                              <a:srgbClr val="FEFEFE"/>
                            </a:solidFill>
                            <a:latin typeface="Cambria Math" panose="02040503050406030204" pitchFamily="18" charset="0"/>
                          </a:rPr>
                          <m:t>(</m:t>
                        </m:r>
                        <m:sSub>
                          <m:sSubPr>
                            <m:ctrlPr>
                              <a:rPr sz="5150" i="1">
                                <a:solidFill>
                                  <a:srgbClr val="FEFEFE"/>
                                </a:solidFill>
                                <a:latin typeface="Cambria Math" panose="02040503050406030204" pitchFamily="18" charset="0"/>
                              </a:rPr>
                            </m:ctrlPr>
                          </m:sSubPr>
                          <m:e>
                            <m:r>
                              <a:rPr sz="5150" i="1">
                                <a:solidFill>
                                  <a:srgbClr val="FEFEFE"/>
                                </a:solidFill>
                                <a:latin typeface="Cambria Math" panose="02040503050406030204" pitchFamily="18" charset="0"/>
                              </a:rPr>
                              <m:t>𝑥</m:t>
                            </m:r>
                          </m:e>
                          <m:sub>
                            <m:r>
                              <a:rPr sz="5150" i="1">
                                <a:solidFill>
                                  <a:srgbClr val="FEFEFE"/>
                                </a:solidFill>
                                <a:latin typeface="Cambria Math" panose="02040503050406030204" pitchFamily="18" charset="0"/>
                              </a:rPr>
                              <m:t>𝑡</m:t>
                            </m:r>
                          </m:sub>
                        </m:sSub>
                        <m:r>
                          <a:rPr sz="5150" i="1">
                            <a:solidFill>
                              <a:srgbClr val="FEFEFE"/>
                            </a:solidFill>
                            <a:latin typeface="Cambria Math" panose="02040503050406030204" pitchFamily="18" charset="0"/>
                          </a:rPr>
                          <m:t>,</m:t>
                        </m:r>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m:t>
                        </m:r>
                        <m:sSup>
                          <m:sSupPr>
                            <m:ctrlPr>
                              <a:rPr sz="5150" i="1">
                                <a:solidFill>
                                  <a:srgbClr val="FEFEFE"/>
                                </a:solidFill>
                                <a:latin typeface="Cambria Math" panose="02040503050406030204" pitchFamily="18" charset="0"/>
                              </a:rPr>
                            </m:ctrlPr>
                          </m:sSupPr>
                          <m:e>
                            <m:r>
                              <a:rPr sz="5150" i="1">
                                <a:solidFill>
                                  <a:srgbClr val="FEFEFE"/>
                                </a:solidFill>
                                <a:latin typeface="Cambria Math" panose="02040503050406030204" pitchFamily="18" charset="0"/>
                              </a:rPr>
                              <m:t>|</m:t>
                            </m:r>
                          </m:e>
                          <m:sup>
                            <m:r>
                              <a:rPr sz="5150" i="1">
                                <a:solidFill>
                                  <a:srgbClr val="FEFEFE"/>
                                </a:solidFill>
                                <a:latin typeface="Cambria Math" panose="02040503050406030204" pitchFamily="18" charset="0"/>
                              </a:rPr>
                              <m:t>2</m:t>
                            </m:r>
                          </m:sup>
                        </m:sSup>
                      </m:e>
                    </m:d>
                  </m:oMath>
                </a14:m>
                <a:r>
                  <a:t> - This is just a mean squared error between the true noise and the predicted noise</a:t>
                </a:r>
              </a:p>
              <a:p>
                <a:pPr marL="558800" indent="-419100">
                  <a:spcBef>
                    <a:spcPts val="3200"/>
                  </a:spcBef>
                  <a:buSzPct val="100000"/>
                  <a:buChar char="‣"/>
                </a:pPr>
                <a:r>
                  <a:t>Drop the weighting terms from the full ELBO — empirically better FID scores.</a:t>
                </a:r>
              </a:p>
            </p:txBody>
          </p:sp>
        </mc:Choice>
        <mc:Fallback xmlns="">
          <p:sp>
            <p:nvSpPr>
              <p:cNvPr id="524" name="Text 2"/>
              <p:cNvSpPr txBox="1">
                <a:spLocks noRot="1" noChangeAspect="1" noMove="1" noResize="1" noEditPoints="1" noAdjustHandles="1" noChangeArrowheads="1" noChangeShapeType="1" noTextEdit="1"/>
              </p:cNvSpPr>
              <p:nvPr/>
            </p:nvSpPr>
            <p:spPr>
              <a:xfrm>
                <a:off x="1260871" y="4355855"/>
                <a:ext cx="21862258" cy="7345705"/>
              </a:xfrm>
              <a:prstGeom prst="rect">
                <a:avLst/>
              </a:prstGeom>
              <a:blipFill>
                <a:blip r:embed="rId3"/>
                <a:stretch>
                  <a:fillRect l="-1568" r="-1626"/>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grpSp>
        <p:nvGrpSpPr>
          <p:cNvPr id="528" name="Group"/>
          <p:cNvGrpSpPr/>
          <p:nvPr/>
        </p:nvGrpSpPr>
        <p:grpSpPr>
          <a:xfrm>
            <a:off x="35303" y="61145"/>
            <a:ext cx="2853948" cy="13600822"/>
            <a:chOff x="0" y="3774"/>
            <a:chExt cx="2853946" cy="13600820"/>
          </a:xfrm>
        </p:grpSpPr>
        <p:sp>
          <p:nvSpPr>
            <p:cNvPr id="52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2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2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529" name="Text 0"/>
          <p:cNvSpPr txBox="1"/>
          <p:nvPr/>
        </p:nvSpPr>
        <p:spPr>
          <a:xfrm>
            <a:off x="3201722" y="1196285"/>
            <a:ext cx="17980556"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Training Objective: Simplified ELBO</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Text 0"/>
          <p:cNvSpPr txBox="1"/>
          <p:nvPr/>
        </p:nvSpPr>
        <p:spPr>
          <a:xfrm>
            <a:off x="3387740" y="1089790"/>
            <a:ext cx="17608520"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Sampling: Walking Back Through Noise</a:t>
            </a:r>
          </a:p>
        </p:txBody>
      </p:sp>
      <p:sp>
        <p:nvSpPr>
          <p:cNvPr id="534" name="Text 2"/>
          <p:cNvSpPr txBox="1"/>
          <p:nvPr/>
        </p:nvSpPr>
        <p:spPr>
          <a:xfrm>
            <a:off x="1133375" y="3869715"/>
            <a:ext cx="22117250" cy="7719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Sample xT ~ N(0, I) — start from pure Gaussian noise</a:t>
            </a:r>
          </a:p>
          <a:p>
            <a:pPr marL="540173" indent="-400473">
              <a:buSzPct val="100000"/>
              <a:buChar char="‣"/>
            </a:pPr>
            <a:r>
              <a:t>For t = T, T-1, ..., 1: compute x_{t-1} = (1/√α_t)(x_t - β_t/√(1-ᾱ_t) · ε_θ(x_t, t)) + σ_t·z</a:t>
            </a:r>
          </a:p>
          <a:p>
            <a:pPr marL="540173" indent="-400473">
              <a:buSzPct val="100000"/>
              <a:buChar char="‣"/>
            </a:pPr>
            <a:r>
              <a:t>At each step: predict the noise, remove most of it, add a tiny bit of fresh noise</a:t>
            </a:r>
          </a:p>
          <a:p>
            <a:pPr marL="540173" indent="-400473">
              <a:buSzPct val="100000"/>
              <a:buChar char="‣"/>
            </a:pPr>
            <a:r>
              <a:t>The fresh noise injection (σ_t · z) is important: it prevents the sample from collapsing</a:t>
            </a:r>
          </a:p>
          <a:p>
            <a:pPr marL="540173" indent="-400473">
              <a:buSzPct val="100000"/>
              <a:buChar char="‣"/>
            </a:pPr>
            <a:r>
              <a:t>Requires T=1000 forward passes through the network — expensive!</a:t>
            </a:r>
          </a:p>
          <a:p>
            <a:pPr marL="540173" indent="-400473">
              <a:buSzPct val="100000"/>
              <a:buChar char="‣"/>
            </a:pPr>
            <a:r>
              <a:t>This is the sampling bottleneck that motivates all subsequent distillation work</a:t>
            </a:r>
          </a:p>
        </p:txBody>
      </p:sp>
      <p:grpSp>
        <p:nvGrpSpPr>
          <p:cNvPr id="538" name="Group"/>
          <p:cNvGrpSpPr/>
          <p:nvPr/>
        </p:nvGrpSpPr>
        <p:grpSpPr>
          <a:xfrm>
            <a:off x="35303" y="61145"/>
            <a:ext cx="2853948" cy="13600822"/>
            <a:chOff x="0" y="3774"/>
            <a:chExt cx="2853946" cy="13600820"/>
          </a:xfrm>
        </p:grpSpPr>
        <p:sp>
          <p:nvSpPr>
            <p:cNvPr id="53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3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3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Text 0"/>
          <p:cNvSpPr txBox="1"/>
          <p:nvPr/>
        </p:nvSpPr>
        <p:spPr>
          <a:xfrm>
            <a:off x="4419599" y="1412768"/>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solidFill>
                  <a:srgbClr val="F0F6FC"/>
                </a:solidFill>
              </a:defRPr>
            </a:lvl1pPr>
          </a:lstStyle>
          <a:p>
            <a:r>
              <a:t>Sampling &amp; Training algorithms</a:t>
            </a:r>
          </a:p>
        </p:txBody>
      </p:sp>
      <p:grpSp>
        <p:nvGrpSpPr>
          <p:cNvPr id="546" name="Group"/>
          <p:cNvGrpSpPr/>
          <p:nvPr/>
        </p:nvGrpSpPr>
        <p:grpSpPr>
          <a:xfrm>
            <a:off x="35303" y="61145"/>
            <a:ext cx="2853948" cy="13600822"/>
            <a:chOff x="0" y="3774"/>
            <a:chExt cx="2853946" cy="13600820"/>
          </a:xfrm>
        </p:grpSpPr>
        <p:sp>
          <p:nvSpPr>
            <p:cNvPr id="54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4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4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547" name="DDPM-algo.jpg" descr="DDPM-algo.jpg"/>
          <p:cNvPicPr>
            <a:picLocks/>
          </p:cNvPicPr>
          <p:nvPr/>
        </p:nvPicPr>
        <p:blipFill>
          <a:blip r:embed="rId3"/>
          <a:stretch>
            <a:fillRect/>
          </a:stretch>
        </p:blipFill>
        <p:spPr>
          <a:xfrm>
            <a:off x="578246" y="3181151"/>
            <a:ext cx="23227331" cy="73536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799"/>
                </a:lnTo>
                <a:lnTo>
                  <a:pt x="0" y="21600"/>
                </a:lnTo>
                <a:lnTo>
                  <a:pt x="10800" y="21600"/>
                </a:lnTo>
                <a:lnTo>
                  <a:pt x="21600" y="21600"/>
                </a:lnTo>
                <a:lnTo>
                  <a:pt x="21600" y="10799"/>
                </a:lnTo>
                <a:lnTo>
                  <a:pt x="21600" y="0"/>
                </a:lnTo>
                <a:lnTo>
                  <a:pt x="10800" y="0"/>
                </a:lnTo>
                <a:lnTo>
                  <a:pt x="0" y="0"/>
                </a:lnTo>
                <a:close/>
                <a:moveTo>
                  <a:pt x="20920" y="8539"/>
                </a:moveTo>
                <a:cubicBezTo>
                  <a:pt x="20927" y="8546"/>
                  <a:pt x="20934" y="8564"/>
                  <a:pt x="20938" y="8590"/>
                </a:cubicBezTo>
                <a:cubicBezTo>
                  <a:pt x="20947" y="8644"/>
                  <a:pt x="20942" y="8714"/>
                  <a:pt x="20929" y="8747"/>
                </a:cubicBezTo>
                <a:cubicBezTo>
                  <a:pt x="20915" y="8780"/>
                  <a:pt x="20897" y="8763"/>
                  <a:pt x="20889" y="8709"/>
                </a:cubicBezTo>
                <a:cubicBezTo>
                  <a:pt x="20888" y="8702"/>
                  <a:pt x="20889" y="8694"/>
                  <a:pt x="20888" y="8686"/>
                </a:cubicBezTo>
                <a:cubicBezTo>
                  <a:pt x="20886" y="8710"/>
                  <a:pt x="20883" y="8732"/>
                  <a:pt x="20877" y="8747"/>
                </a:cubicBezTo>
                <a:cubicBezTo>
                  <a:pt x="20864" y="8780"/>
                  <a:pt x="20845" y="8763"/>
                  <a:pt x="20837" y="8709"/>
                </a:cubicBezTo>
                <a:cubicBezTo>
                  <a:pt x="20829" y="8656"/>
                  <a:pt x="20833" y="8586"/>
                  <a:pt x="20847" y="8553"/>
                </a:cubicBezTo>
                <a:cubicBezTo>
                  <a:pt x="20853" y="8537"/>
                  <a:pt x="20861" y="8533"/>
                  <a:pt x="20869" y="8540"/>
                </a:cubicBezTo>
                <a:cubicBezTo>
                  <a:pt x="20876" y="8547"/>
                  <a:pt x="20882" y="8564"/>
                  <a:pt x="20886" y="8590"/>
                </a:cubicBezTo>
                <a:cubicBezTo>
                  <a:pt x="20887" y="8598"/>
                  <a:pt x="20887" y="8606"/>
                  <a:pt x="20887" y="8614"/>
                </a:cubicBezTo>
                <a:cubicBezTo>
                  <a:pt x="20889" y="8590"/>
                  <a:pt x="20893" y="8567"/>
                  <a:pt x="20898" y="8553"/>
                </a:cubicBezTo>
                <a:cubicBezTo>
                  <a:pt x="20905" y="8537"/>
                  <a:pt x="20913" y="8532"/>
                  <a:pt x="20920" y="8539"/>
                </a:cubicBezTo>
                <a:close/>
              </a:path>
            </a:pathLst>
          </a:custGeom>
          <a:ln w="12700">
            <a:miter lim="400000"/>
          </a:ln>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Text 0"/>
          <p:cNvSpPr txBox="1"/>
          <p:nvPr/>
        </p:nvSpPr>
        <p:spPr>
          <a:xfrm>
            <a:off x="4419599" y="1512952"/>
            <a:ext cx="15544802"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6600" b="1"/>
            </a:lvl1pPr>
          </a:lstStyle>
          <a:p>
            <a:r>
              <a:t>DDPM Results and Impact</a:t>
            </a:r>
          </a:p>
        </p:txBody>
      </p:sp>
      <p:sp>
        <p:nvSpPr>
          <p:cNvPr id="557" name="Text 2"/>
          <p:cNvSpPr txBox="1"/>
          <p:nvPr/>
        </p:nvSpPr>
        <p:spPr>
          <a:xfrm>
            <a:off x="881855" y="4693013"/>
            <a:ext cx="22620290" cy="69697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DDPM matched or exceeded GAN quality on CIFAR-10 and 256x256 LSUN — without adversarial training</a:t>
            </a:r>
          </a:p>
          <a:p>
            <a:pPr marL="540173" indent="-400473">
              <a:buSzPct val="100000"/>
              <a:buChar char="‣"/>
            </a:pPr>
            <a:r>
              <a:t>FID scores competitive with the best GANs of the time</a:t>
            </a:r>
          </a:p>
          <a:p>
            <a:pPr marL="540173" indent="-400473">
              <a:buSzPct val="100000"/>
              <a:buChar char="‣"/>
            </a:pPr>
            <a:r>
              <a:t>Log-likelihoods better than any previous likelihood-based model</a:t>
            </a:r>
          </a:p>
          <a:p>
            <a:pPr marL="540173" indent="-400473">
              <a:buSzPct val="100000"/>
              <a:buChar char="‣"/>
            </a:pPr>
            <a:r>
              <a:t>Stable, reproducible training — no mode collapse, no discriminator balancing</a:t>
            </a:r>
          </a:p>
          <a:p>
            <a:pPr marL="540173" indent="-400473">
              <a:buSzPct val="100000"/>
              <a:buChar char="‣"/>
            </a:pPr>
            <a:r>
              <a:t>Within 18 months: Stable Diffusion, DALL-E 2, Imagen all built on this foundation</a:t>
            </a:r>
          </a:p>
        </p:txBody>
      </p:sp>
      <p:grpSp>
        <p:nvGrpSpPr>
          <p:cNvPr id="561" name="Group"/>
          <p:cNvGrpSpPr/>
          <p:nvPr/>
        </p:nvGrpSpPr>
        <p:grpSpPr>
          <a:xfrm>
            <a:off x="35303" y="61145"/>
            <a:ext cx="2853948" cy="13600822"/>
            <a:chOff x="0" y="3774"/>
            <a:chExt cx="2853946" cy="13600820"/>
          </a:xfrm>
        </p:grpSpPr>
        <p:sp>
          <p:nvSpPr>
            <p:cNvPr id="55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5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6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 name="Shape 0"/>
          <p:cNvSpPr/>
          <p:nvPr/>
        </p:nvSpPr>
        <p:spPr>
          <a:xfrm>
            <a:off x="2605620" y="6062345"/>
            <a:ext cx="2011679"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570" name="Text 2"/>
          <p:cNvSpPr txBox="1"/>
          <p:nvPr/>
        </p:nvSpPr>
        <p:spPr>
          <a:xfrm>
            <a:off x="2473353" y="6347590"/>
            <a:ext cx="15544802" cy="1304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Classifier-Free Guidance</a:t>
            </a:r>
          </a:p>
        </p:txBody>
      </p:sp>
      <p:grpSp>
        <p:nvGrpSpPr>
          <p:cNvPr id="574" name="Group"/>
          <p:cNvGrpSpPr/>
          <p:nvPr/>
        </p:nvGrpSpPr>
        <p:grpSpPr>
          <a:xfrm>
            <a:off x="35303" y="61145"/>
            <a:ext cx="2853948" cy="13600822"/>
            <a:chOff x="0" y="3774"/>
            <a:chExt cx="2853946" cy="13600820"/>
          </a:xfrm>
        </p:grpSpPr>
        <p:sp>
          <p:nvSpPr>
            <p:cNvPr id="571"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72"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73"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Text 0"/>
          <p:cNvSpPr txBox="1"/>
          <p:nvPr/>
        </p:nvSpPr>
        <p:spPr>
          <a:xfrm>
            <a:off x="4419599" y="1318224"/>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Conditional Generation Problem</a:t>
            </a:r>
          </a:p>
        </p:txBody>
      </p:sp>
      <p:sp>
        <p:nvSpPr>
          <p:cNvPr id="577" name="Text 2"/>
          <p:cNvSpPr txBox="1"/>
          <p:nvPr/>
        </p:nvSpPr>
        <p:spPr>
          <a:xfrm>
            <a:off x="1153516" y="3557439"/>
            <a:ext cx="22076968" cy="9014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Unconditional generation: sample from p(x) — any image from the training distribution</a:t>
            </a:r>
          </a:p>
          <a:p>
            <a:pPr marL="540173" indent="-400473">
              <a:buSzPct val="100000"/>
              <a:buChar char="‣"/>
            </a:pPr>
            <a:r>
              <a:t>Conditional generation: sample from p(x|c) — an image matching a condition c (text, class, etc.)</a:t>
            </a:r>
          </a:p>
          <a:p>
            <a:pPr marL="540173" indent="-400473">
              <a:buSzPct val="100000"/>
              <a:buChar char="‣"/>
            </a:pPr>
            <a:r>
              <a:t>For text-to-image: the model should generate an image matching the text prompt</a:t>
            </a:r>
          </a:p>
          <a:p>
            <a:pPr marL="540173" indent="-400473">
              <a:buSzPct val="100000"/>
              <a:buChar char="‣"/>
            </a:pPr>
            <a:r>
              <a:t>First approach: classifier guidance (Dhariwal &amp; Nichol, 2021)</a:t>
            </a:r>
          </a:p>
          <a:p>
            <a:pPr marL="540173" indent="-400473">
              <a:buSzPct val="100000"/>
              <a:buChar char="‣"/>
            </a:pPr>
            <a:r>
              <a:t>Train a noise-robust classifier p(c|x_t) and use its gradient to steer the diffusion process</a:t>
            </a:r>
          </a:p>
          <a:p>
            <a:pPr marL="540173" indent="-400473">
              <a:buSzPct val="100000"/>
              <a:buChar char="‣"/>
            </a:pPr>
            <a:r>
              <a:t>Problem: requires a separate classifier trained on noisy images — double the training complexity</a:t>
            </a:r>
          </a:p>
        </p:txBody>
      </p:sp>
      <p:grpSp>
        <p:nvGrpSpPr>
          <p:cNvPr id="581" name="Group"/>
          <p:cNvGrpSpPr/>
          <p:nvPr/>
        </p:nvGrpSpPr>
        <p:grpSpPr>
          <a:xfrm>
            <a:off x="35303" y="61145"/>
            <a:ext cx="2853948" cy="13600822"/>
            <a:chOff x="0" y="3774"/>
            <a:chExt cx="2853946" cy="13600820"/>
          </a:xfrm>
        </p:grpSpPr>
        <p:sp>
          <p:nvSpPr>
            <p:cNvPr id="57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7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8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 0"/>
          <p:cNvSpPr txBox="1"/>
          <p:nvPr/>
        </p:nvSpPr>
        <p:spPr>
          <a:xfrm>
            <a:off x="4419599" y="2310856"/>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The Question We're Trying to Answer</a:t>
            </a:r>
          </a:p>
        </p:txBody>
      </p:sp>
      <p:sp>
        <p:nvSpPr>
          <p:cNvPr id="180" name="Text 2"/>
          <p:cNvSpPr txBox="1"/>
          <p:nvPr/>
        </p:nvSpPr>
        <p:spPr>
          <a:xfrm>
            <a:off x="1220140" y="5196168"/>
            <a:ext cx="20954122" cy="4925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How do you teach a machine to imagine?</a:t>
            </a:r>
          </a:p>
          <a:p>
            <a:pPr marL="540173" indent="-400473">
              <a:buSzPct val="100000"/>
              <a:buChar char="‣"/>
            </a:pPr>
            <a:r>
              <a:t>Not to classify, not to predict — but to create something that didn't exist</a:t>
            </a:r>
          </a:p>
          <a:p>
            <a:pPr marL="540173" indent="-400473">
              <a:buSzPct val="100000"/>
              <a:buChar char="‣"/>
            </a:pPr>
            <a:r>
              <a:t>Specifically: to generate a photorealistic image from scratch, or from a text prompt</a:t>
            </a:r>
          </a:p>
          <a:p>
            <a:pPr marL="540173" indent="-400473">
              <a:buSzPct val="100000"/>
              <a:buChar char="‣"/>
            </a:pPr>
            <a:r>
              <a:t>This sounds like art. It's actually a math problem about probability distributions</a:t>
            </a:r>
          </a:p>
        </p:txBody>
      </p:sp>
      <p:grpSp>
        <p:nvGrpSpPr>
          <p:cNvPr id="184" name="Group"/>
          <p:cNvGrpSpPr/>
          <p:nvPr/>
        </p:nvGrpSpPr>
        <p:grpSpPr>
          <a:xfrm>
            <a:off x="35303" y="61145"/>
            <a:ext cx="2853948" cy="13600822"/>
            <a:chOff x="0" y="3774"/>
            <a:chExt cx="2853946" cy="13600820"/>
          </a:xfrm>
        </p:grpSpPr>
        <p:sp>
          <p:nvSpPr>
            <p:cNvPr id="181"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82"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83"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Text 0"/>
          <p:cNvSpPr txBox="1"/>
          <p:nvPr/>
        </p:nvSpPr>
        <p:spPr>
          <a:xfrm>
            <a:off x="2172802" y="1427930"/>
            <a:ext cx="20038397"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Classifier-Free Guidance: One Model, Two Roles</a:t>
            </a:r>
          </a:p>
        </p:txBody>
      </p:sp>
      <p:sp>
        <p:nvSpPr>
          <p:cNvPr id="586" name="Text 2"/>
          <p:cNvSpPr txBox="1"/>
          <p:nvPr/>
        </p:nvSpPr>
        <p:spPr>
          <a:xfrm>
            <a:off x="1343916" y="3460960"/>
            <a:ext cx="21696167" cy="9064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Ho &amp; Salimans (2022): train a single model that handles both conditional and unconditional generation</a:t>
            </a:r>
          </a:p>
          <a:p>
            <a:pPr marL="540173" indent="-400473">
              <a:buSzPct val="100000"/>
              <a:buChar char="‣"/>
            </a:pPr>
            <a:r>
              <a:t>During training: randomly drop the condition c with probability p (e.g. 10–20%)</a:t>
            </a:r>
          </a:p>
          <a:p>
            <a:pPr marL="540173" indent="-400473">
              <a:buSzPct val="100000"/>
              <a:buChar char="‣"/>
            </a:pPr>
            <a:r>
              <a:t>When c is dropped, replace with a null token ∅ — the model learns unconditional generation</a:t>
            </a:r>
          </a:p>
          <a:p>
            <a:pPr marL="540173" indent="-400473">
              <a:buSzPct val="100000"/>
              <a:buChar char="‣"/>
            </a:pPr>
            <a:r>
              <a:t>At inference: run the model twice — once with condition, once without</a:t>
            </a:r>
          </a:p>
          <a:p>
            <a:pPr marL="540173" indent="-400473">
              <a:buSzPct val="100000"/>
              <a:buChar char="‣"/>
            </a:pPr>
            <a:r>
              <a:t>Guided score = unconditional score + w · (conditional score − unconditional score)</a:t>
            </a:r>
          </a:p>
          <a:p>
            <a:pPr marL="540173" indent="-400473">
              <a:buSzPct val="100000"/>
              <a:buChar char="‣"/>
            </a:pPr>
            <a:r>
              <a:t>w is the guidance scale: higher w = more faithful to condition, less diverse</a:t>
            </a:r>
          </a:p>
        </p:txBody>
      </p:sp>
      <p:grpSp>
        <p:nvGrpSpPr>
          <p:cNvPr id="590" name="Group"/>
          <p:cNvGrpSpPr/>
          <p:nvPr/>
        </p:nvGrpSpPr>
        <p:grpSpPr>
          <a:xfrm>
            <a:off x="35303" y="61145"/>
            <a:ext cx="2853948" cy="13600822"/>
            <a:chOff x="0" y="3774"/>
            <a:chExt cx="2853946" cy="13600820"/>
          </a:xfrm>
        </p:grpSpPr>
        <p:sp>
          <p:nvSpPr>
            <p:cNvPr id="587"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88"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89"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Text 0"/>
          <p:cNvSpPr txBox="1"/>
          <p:nvPr/>
        </p:nvSpPr>
        <p:spPr>
          <a:xfrm>
            <a:off x="4419599" y="1023923"/>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Why CFG Was a Turning Point</a:t>
            </a:r>
          </a:p>
        </p:txBody>
      </p:sp>
      <p:sp>
        <p:nvSpPr>
          <p:cNvPr id="595" name="Text 2"/>
          <p:cNvSpPr txBox="1"/>
          <p:nvPr/>
        </p:nvSpPr>
        <p:spPr>
          <a:xfrm>
            <a:off x="1284187" y="3434593"/>
            <a:ext cx="21815626" cy="7739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Eliminated the need for a second trained model — simpler pipeline</a:t>
            </a:r>
          </a:p>
          <a:p>
            <a:pPr marL="540173" indent="-400473">
              <a:buSzPct val="100000"/>
              <a:buChar char="‣"/>
            </a:pPr>
            <a:r>
              <a:t>The guidance scale w became a user-controllable knob: creativity vs. fidelity</a:t>
            </a:r>
          </a:p>
          <a:p>
            <a:pPr marL="540173" indent="-400473">
              <a:buSzPct val="100000"/>
              <a:buChar char="‣"/>
            </a:pPr>
            <a:r>
              <a:t>W ≈ 7.5 became the default for Stable Diffusion (a well-calibrated sweet spot)</a:t>
            </a:r>
          </a:p>
          <a:p>
            <a:pPr marL="540173" indent="-400473">
              <a:buSzPct val="100000"/>
              <a:buChar char="‣"/>
            </a:pPr>
            <a:r>
              <a:t>Made high-quality text-to-image generation practical to train and deploy</a:t>
            </a:r>
          </a:p>
          <a:p>
            <a:pPr marL="540173" indent="-400473">
              <a:buSzPct val="100000"/>
              <a:buChar char="‣"/>
            </a:pPr>
            <a:r>
              <a:t>Every major text-to-image model since 2022 uses CFG or a direct descendant</a:t>
            </a:r>
          </a:p>
          <a:p>
            <a:pPr marL="540173" indent="-400473">
              <a:buSzPct val="100000"/>
              <a:buChar char="‣"/>
            </a:pPr>
            <a:r>
              <a:t>The null conditioning ∅ trick: elegant, general, applicable beyond text prompts</a:t>
            </a:r>
          </a:p>
        </p:txBody>
      </p:sp>
      <p:grpSp>
        <p:nvGrpSpPr>
          <p:cNvPr id="599" name="Group"/>
          <p:cNvGrpSpPr/>
          <p:nvPr/>
        </p:nvGrpSpPr>
        <p:grpSpPr>
          <a:xfrm>
            <a:off x="35303" y="61145"/>
            <a:ext cx="2853948" cy="13600822"/>
            <a:chOff x="0" y="3774"/>
            <a:chExt cx="2853946" cy="13600820"/>
          </a:xfrm>
        </p:grpSpPr>
        <p:sp>
          <p:nvSpPr>
            <p:cNvPr id="596"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97"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598"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Text 0"/>
          <p:cNvSpPr txBox="1"/>
          <p:nvPr/>
        </p:nvSpPr>
        <p:spPr>
          <a:xfrm>
            <a:off x="4419599" y="942285"/>
            <a:ext cx="15544802" cy="1093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The Guidance Scale Tradeoff</a:t>
            </a:r>
          </a:p>
        </p:txBody>
      </p:sp>
      <p:sp>
        <p:nvSpPr>
          <p:cNvPr id="604" name="Text 2"/>
          <p:cNvSpPr txBox="1"/>
          <p:nvPr/>
        </p:nvSpPr>
        <p:spPr>
          <a:xfrm>
            <a:off x="1119385" y="2674645"/>
            <a:ext cx="22145230" cy="83667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Low w (1–3): diverse, creative, sometimes doesn't match the prompt well</a:t>
            </a:r>
          </a:p>
          <a:p>
            <a:pPr marL="540173" indent="-400473">
              <a:buSzPct val="100000"/>
              <a:buChar char="‣"/>
            </a:pPr>
            <a:r>
              <a:t>Medium w (5–9): good balance — matches prompt, retains variety</a:t>
            </a:r>
          </a:p>
          <a:p>
            <a:pPr marL="540173" indent="-400473">
              <a:buSzPct val="100000"/>
              <a:buChar char="‣"/>
            </a:pPr>
            <a:r>
              <a:t>High w (10–20): very prompt-faithful, but images can look oversaturated or distorted</a:t>
            </a:r>
          </a:p>
          <a:p>
            <a:pPr marL="540173" indent="-400473">
              <a:buSzPct val="100000"/>
              <a:buChar char="‣"/>
            </a:pPr>
            <a:r>
              <a:t>Very high w (&gt;20): artifacts, unrealistic images — the model is being pushed off-manifold</a:t>
            </a:r>
          </a:p>
          <a:p>
            <a:pPr marL="540173" indent="-400473">
              <a:buSzPct val="100000"/>
              <a:buChar char="‣"/>
            </a:pPr>
            <a:r>
              <a:t>The tradeoff is fundamental: there's no free lunch between diversity and fidelity</a:t>
            </a:r>
          </a:p>
          <a:p>
            <a:pPr marL="540173" indent="-400473">
              <a:buSzPct val="100000"/>
              <a:buChar char="‣"/>
            </a:pPr>
            <a:r>
              <a:t>Recent work (Perturbed-Attention Guidance, etc.) tries to get better tradeoffs</a:t>
            </a:r>
          </a:p>
        </p:txBody>
      </p:sp>
      <p:grpSp>
        <p:nvGrpSpPr>
          <p:cNvPr id="608" name="Group"/>
          <p:cNvGrpSpPr/>
          <p:nvPr/>
        </p:nvGrpSpPr>
        <p:grpSpPr>
          <a:xfrm>
            <a:off x="35303" y="61145"/>
            <a:ext cx="2853948" cy="13600822"/>
            <a:chOff x="0" y="3774"/>
            <a:chExt cx="2853946" cy="13600820"/>
          </a:xfrm>
        </p:grpSpPr>
        <p:sp>
          <p:nvSpPr>
            <p:cNvPr id="60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0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0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Text 0"/>
          <p:cNvSpPr txBox="1"/>
          <p:nvPr/>
        </p:nvSpPr>
        <p:spPr>
          <a:xfrm>
            <a:off x="4419599" y="1413933"/>
            <a:ext cx="18651071"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Negative Prompting: CFG's Unexpected Gift</a:t>
            </a:r>
          </a:p>
        </p:txBody>
      </p:sp>
      <p:sp>
        <p:nvSpPr>
          <p:cNvPr id="613" name="Text 2"/>
          <p:cNvSpPr txBox="1"/>
          <p:nvPr/>
        </p:nvSpPr>
        <p:spPr>
          <a:xfrm>
            <a:off x="1193898" y="4031444"/>
            <a:ext cx="21996204" cy="77695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CFG opened an unexpected door: negative prompting</a:t>
            </a:r>
          </a:p>
          <a:p>
            <a:pPr marL="540173" indent="-400473">
              <a:buSzPct val="100000"/>
              <a:buChar char="‣"/>
            </a:pPr>
            <a:r>
              <a:t>Instead of null ∅, use a negative condition c_neg: 'blurry, low quality, watermark'</a:t>
            </a:r>
          </a:p>
          <a:p>
            <a:pPr marL="540173" indent="-400473">
              <a:buSzPct val="100000"/>
              <a:buChar char="‣"/>
            </a:pPr>
            <a:r>
              <a:t>Guided score = ε(x_t, c_neg) + w · (ε(x_t, c_pos) - ε(x_t, c_neg))</a:t>
            </a:r>
          </a:p>
          <a:p>
            <a:pPr marL="540173" indent="-400473">
              <a:buSzPct val="100000"/>
              <a:buChar char="‣"/>
            </a:pPr>
            <a:r>
              <a:t>Steers the generation away from the negative condition and toward the positive</a:t>
            </a:r>
          </a:p>
          <a:p>
            <a:pPr marL="540173" indent="-400473">
              <a:buSzPct val="100000"/>
              <a:buChar char="‣"/>
            </a:pPr>
            <a:r>
              <a:t>Not in the original paper — discovered by the community through experimentation</a:t>
            </a:r>
          </a:p>
          <a:p>
            <a:pPr marL="540173" indent="-400473">
              <a:buSzPct val="100000"/>
              <a:buChar char="‣"/>
            </a:pPr>
            <a:r>
              <a:t>Became a standard technique in Stable Diffusion workflows almost immediately</a:t>
            </a:r>
          </a:p>
        </p:txBody>
      </p:sp>
      <p:grpSp>
        <p:nvGrpSpPr>
          <p:cNvPr id="617" name="Group"/>
          <p:cNvGrpSpPr/>
          <p:nvPr/>
        </p:nvGrpSpPr>
        <p:grpSpPr>
          <a:xfrm>
            <a:off x="35303" y="61145"/>
            <a:ext cx="2853948" cy="13600822"/>
            <a:chOff x="0" y="3774"/>
            <a:chExt cx="2853946" cy="13600820"/>
          </a:xfrm>
        </p:grpSpPr>
        <p:sp>
          <p:nvSpPr>
            <p:cNvPr id="614"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15"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16"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Shape 0"/>
          <p:cNvSpPr/>
          <p:nvPr/>
        </p:nvSpPr>
        <p:spPr>
          <a:xfrm>
            <a:off x="2605620" y="6062345"/>
            <a:ext cx="2011679"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622" name="Text 2"/>
          <p:cNvSpPr txBox="1"/>
          <p:nvPr/>
        </p:nvSpPr>
        <p:spPr>
          <a:xfrm>
            <a:off x="2473353" y="6347590"/>
            <a:ext cx="15544802" cy="1304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Architectures</a:t>
            </a:r>
          </a:p>
        </p:txBody>
      </p:sp>
      <p:grpSp>
        <p:nvGrpSpPr>
          <p:cNvPr id="626" name="Group"/>
          <p:cNvGrpSpPr/>
          <p:nvPr/>
        </p:nvGrpSpPr>
        <p:grpSpPr>
          <a:xfrm>
            <a:off x="35303" y="61145"/>
            <a:ext cx="2853948" cy="13600822"/>
            <a:chOff x="0" y="3774"/>
            <a:chExt cx="2853946" cy="13600820"/>
          </a:xfrm>
        </p:grpSpPr>
        <p:sp>
          <p:nvSpPr>
            <p:cNvPr id="62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2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2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1" name="Group"/>
          <p:cNvGrpSpPr/>
          <p:nvPr/>
        </p:nvGrpSpPr>
        <p:grpSpPr>
          <a:xfrm>
            <a:off x="35303" y="61145"/>
            <a:ext cx="2853948" cy="13600822"/>
            <a:chOff x="0" y="3774"/>
            <a:chExt cx="2853946" cy="13600820"/>
          </a:xfrm>
        </p:grpSpPr>
        <p:sp>
          <p:nvSpPr>
            <p:cNvPr id="62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2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3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632" name="Screenshot 2026-04-27 at 1.06.03 AM.png" descr="Screenshot 2026-04-27 at 1.06.03 AM.png"/>
          <p:cNvPicPr>
            <a:picLocks noChangeAspect="1"/>
          </p:cNvPicPr>
          <p:nvPr/>
        </p:nvPicPr>
        <p:blipFill>
          <a:blip r:embed="rId2"/>
          <a:srcRect l="1871" t="3548" r="2753" b="3548"/>
          <a:stretch>
            <a:fillRect/>
          </a:stretch>
        </p:blipFill>
        <p:spPr>
          <a:xfrm>
            <a:off x="5004932" y="2643252"/>
            <a:ext cx="16373448" cy="10420450"/>
          </a:xfrm>
          <a:prstGeom prst="rect">
            <a:avLst/>
          </a:prstGeom>
          <a:ln w="12700">
            <a:miter lim="400000"/>
          </a:ln>
        </p:spPr>
      </p:pic>
      <p:sp>
        <p:nvSpPr>
          <p:cNvPr id="633" name="Text 0"/>
          <p:cNvSpPr txBox="1"/>
          <p:nvPr/>
        </p:nvSpPr>
        <p:spPr>
          <a:xfrm>
            <a:off x="988499" y="558091"/>
            <a:ext cx="22407001" cy="14473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lgn="ctr">
              <a:spcBef>
                <a:spcPts val="0"/>
              </a:spcBef>
              <a:defRPr sz="8400">
                <a:latin typeface="+mn-lt"/>
                <a:ea typeface="+mn-ea"/>
                <a:cs typeface="+mn-cs"/>
                <a:sym typeface="Helvetica Neue Medium"/>
              </a:defRPr>
            </a:lvl1pPr>
          </a:lstStyle>
          <a:p>
            <a:r>
              <a:t>UNet (Ronneberger et al., 2015)</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8" name="Group"/>
          <p:cNvGrpSpPr/>
          <p:nvPr/>
        </p:nvGrpSpPr>
        <p:grpSpPr>
          <a:xfrm>
            <a:off x="35303" y="61145"/>
            <a:ext cx="2853948" cy="13600822"/>
            <a:chOff x="0" y="3774"/>
            <a:chExt cx="2853946" cy="13600820"/>
          </a:xfrm>
        </p:grpSpPr>
        <p:sp>
          <p:nvSpPr>
            <p:cNvPr id="63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3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3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639" name="Text 0"/>
          <p:cNvSpPr txBox="1"/>
          <p:nvPr/>
        </p:nvSpPr>
        <p:spPr>
          <a:xfrm>
            <a:off x="1317627" y="1442994"/>
            <a:ext cx="22407001" cy="14473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lgn="ctr">
              <a:spcBef>
                <a:spcPts val="0"/>
              </a:spcBef>
              <a:defRPr sz="8400">
                <a:latin typeface="+mn-lt"/>
                <a:ea typeface="+mn-ea"/>
                <a:cs typeface="+mn-cs"/>
                <a:sym typeface="Helvetica Neue Medium"/>
              </a:defRPr>
            </a:lvl1pPr>
          </a:lstStyle>
          <a:p>
            <a:r>
              <a:t>Modifications to UNet</a:t>
            </a:r>
          </a:p>
        </p:txBody>
      </p:sp>
      <mc:AlternateContent xmlns:mc="http://schemas.openxmlformats.org/markup-compatibility/2006" xmlns:a14="http://schemas.microsoft.com/office/drawing/2010/main">
        <mc:Choice Requires="a14">
          <p:sp>
            <p:nvSpPr>
              <p:cNvPr id="640" name="Text 2"/>
              <p:cNvSpPr txBox="1"/>
              <p:nvPr/>
            </p:nvSpPr>
            <p:spPr>
              <a:xfrm>
                <a:off x="1153714" y="4175831"/>
                <a:ext cx="22076573" cy="7323166"/>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tIns="91439" bIns="91439">
                <a:spAutoFit/>
              </a:bodyPr>
              <a:lstStyle/>
              <a:p>
                <a:pPr marL="1079999" indent="-719999">
                  <a:buSzPct val="100000"/>
                  <a:buChar char="‣"/>
                </a:pPr>
                <a:r>
                  <a:t>DDPM’s UNet has one addition beyond the medical imaging version: timestep conditioning. </a:t>
                </a:r>
              </a:p>
              <a:p>
                <a:pPr marL="1079999" indent="-719999">
                  <a:buSzPct val="100000"/>
                  <a:buChar char="‣"/>
                </a:pPr>
                <a:r>
                  <a:t>The network needs to know how noisy the input is — </a:t>
                </a:r>
              </a:p>
              <a:p>
                <a:pPr marL="1800000" lvl="1" indent="-720000">
                  <a:buSzPct val="100000"/>
                  <a:buChar char="‣"/>
                </a:pPr>
                <a:r>
                  <a:t>At </a:t>
                </a:r>
                <a14:m>
                  <m:oMath xmlns:m="http://schemas.openxmlformats.org/officeDocument/2006/math">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=999</m:t>
                    </m:r>
                  </m:oMath>
                </a14:m>
                <a:r>
                  <a:t> it should make bold structural guesses; </a:t>
                </a:r>
              </a:p>
              <a:p>
                <a:pPr marL="1800000" lvl="1" indent="-720000">
                  <a:buSzPct val="100000"/>
                  <a:buChar char="‣"/>
                </a:pPr>
                <a:r>
                  <a:t>At </a:t>
                </a:r>
                <a14:m>
                  <m:oMath xmlns:m="http://schemas.openxmlformats.org/officeDocument/2006/math">
                    <m:r>
                      <a:rPr sz="5150" i="1">
                        <a:solidFill>
                          <a:srgbClr val="FEFEFE"/>
                        </a:solidFill>
                        <a:latin typeface="Cambria Math" panose="02040503050406030204" pitchFamily="18" charset="0"/>
                      </a:rPr>
                      <m:t>𝑡</m:t>
                    </m:r>
                    <m:r>
                      <a:rPr sz="5150" i="1">
                        <a:solidFill>
                          <a:srgbClr val="FEFEFE"/>
                        </a:solidFill>
                        <a:latin typeface="Cambria Math" panose="02040503050406030204" pitchFamily="18" charset="0"/>
                      </a:rPr>
                      <m:t>=1</m:t>
                    </m:r>
                  </m:oMath>
                </a14:m>
                <a:r>
                  <a:t> should make careful touches. </a:t>
                </a:r>
              </a:p>
              <a:p>
                <a:pPr marL="1079999" indent="-719999">
                  <a:buSzPct val="100000"/>
                  <a:buChar char="‣"/>
                </a:pPr>
                <a:r>
                  <a:t>The timestep is embedded using sinusoidal positional encoding</a:t>
                </a:r>
              </a:p>
            </p:txBody>
          </p:sp>
        </mc:Choice>
        <mc:Fallback xmlns="">
          <p:sp>
            <p:nvSpPr>
              <p:cNvPr id="640" name="Text 2"/>
              <p:cNvSpPr txBox="1">
                <a:spLocks noRot="1" noChangeAspect="1" noMove="1" noResize="1" noEditPoints="1" noAdjustHandles="1" noChangeArrowheads="1" noChangeShapeType="1" noTextEdit="1"/>
              </p:cNvSpPr>
              <p:nvPr/>
            </p:nvSpPr>
            <p:spPr>
              <a:xfrm>
                <a:off x="1153714" y="4175831"/>
                <a:ext cx="22076573" cy="7323166"/>
              </a:xfrm>
              <a:prstGeom prst="rect">
                <a:avLst/>
              </a:prstGeom>
              <a:blipFill>
                <a:blip r:embed="rId2"/>
                <a:stretch>
                  <a:fillRect t="-1038" b="-3460"/>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 name="Group"/>
          <p:cNvGrpSpPr/>
          <p:nvPr/>
        </p:nvGrpSpPr>
        <p:grpSpPr>
          <a:xfrm>
            <a:off x="35303" y="61145"/>
            <a:ext cx="2853948" cy="13600822"/>
            <a:chOff x="0" y="3774"/>
            <a:chExt cx="2853946" cy="13600820"/>
          </a:xfrm>
        </p:grpSpPr>
        <p:sp>
          <p:nvSpPr>
            <p:cNvPr id="642"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43"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44"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646" name="Screenshot 2026-04-27 at 1.01.42 AM.png" descr="Screenshot 2026-04-27 at 1.01.42 AM.png"/>
          <p:cNvPicPr>
            <a:picLocks noChangeAspect="1"/>
          </p:cNvPicPr>
          <p:nvPr/>
        </p:nvPicPr>
        <p:blipFill>
          <a:blip r:embed="rId2"/>
          <a:srcRect l="2798" t="2722" r="48178" b="388"/>
          <a:stretch>
            <a:fillRect/>
          </a:stretch>
        </p:blipFill>
        <p:spPr>
          <a:xfrm>
            <a:off x="1056915" y="4629316"/>
            <a:ext cx="7773440" cy="6448442"/>
          </a:xfrm>
          <a:prstGeom prst="rect">
            <a:avLst/>
          </a:prstGeom>
          <a:ln w="12700">
            <a:miter lim="400000"/>
          </a:ln>
        </p:spPr>
      </p:pic>
      <p:pic>
        <p:nvPicPr>
          <p:cNvPr id="647" name="Screenshot 2026-04-27 at 1.02.14 AM.png" descr="Screenshot 2026-04-27 at 1.02.14 AM.png"/>
          <p:cNvPicPr>
            <a:picLocks noChangeAspect="1"/>
          </p:cNvPicPr>
          <p:nvPr/>
        </p:nvPicPr>
        <p:blipFill>
          <a:blip r:embed="rId3"/>
          <a:srcRect l="2711" t="7672" r="2711" b="2405"/>
          <a:stretch>
            <a:fillRect/>
          </a:stretch>
        </p:blipFill>
        <p:spPr>
          <a:xfrm>
            <a:off x="8771792" y="5271166"/>
            <a:ext cx="15487313" cy="5979136"/>
          </a:xfrm>
          <a:prstGeom prst="rect">
            <a:avLst/>
          </a:prstGeom>
          <a:ln w="12700">
            <a:miter lim="400000"/>
          </a:ln>
        </p:spPr>
      </p:pic>
      <p:sp>
        <p:nvSpPr>
          <p:cNvPr id="648" name="Text 0"/>
          <p:cNvSpPr txBox="1"/>
          <p:nvPr/>
        </p:nvSpPr>
        <p:spPr>
          <a:xfrm>
            <a:off x="1900912" y="623230"/>
            <a:ext cx="20582176" cy="27427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lgn="ctr">
              <a:spcBef>
                <a:spcPts val="0"/>
              </a:spcBef>
              <a:defRPr sz="8400">
                <a:latin typeface="+mn-lt"/>
                <a:ea typeface="+mn-ea"/>
                <a:cs typeface="+mn-cs"/>
                <a:sym typeface="Helvetica Neue Medium"/>
              </a:defRPr>
            </a:lvl1pPr>
          </a:lstStyle>
          <a:p>
            <a:r>
              <a:t>Scalable Diffusion Models with Transformers</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3" name="Group"/>
          <p:cNvGrpSpPr/>
          <p:nvPr/>
        </p:nvGrpSpPr>
        <p:grpSpPr>
          <a:xfrm>
            <a:off x="35303" y="61145"/>
            <a:ext cx="2853948" cy="13600822"/>
            <a:chOff x="0" y="3774"/>
            <a:chExt cx="2853946" cy="13600820"/>
          </a:xfrm>
        </p:grpSpPr>
        <p:sp>
          <p:nvSpPr>
            <p:cNvPr id="650"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51"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52"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654" name="Text 0"/>
          <p:cNvSpPr txBox="1"/>
          <p:nvPr/>
        </p:nvSpPr>
        <p:spPr>
          <a:xfrm>
            <a:off x="1317627" y="1442994"/>
            <a:ext cx="22407001" cy="14473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lgn="ctr">
              <a:spcBef>
                <a:spcPts val="0"/>
              </a:spcBef>
              <a:defRPr sz="8400">
                <a:latin typeface="+mn-lt"/>
                <a:ea typeface="+mn-ea"/>
                <a:cs typeface="+mn-cs"/>
                <a:sym typeface="Helvetica Neue Medium"/>
              </a:defRPr>
            </a:lvl1pPr>
          </a:lstStyle>
          <a:p>
            <a:r>
              <a:t>DiT Architecture: Patches as Noisy Latents</a:t>
            </a:r>
          </a:p>
        </p:txBody>
      </p:sp>
      <p:sp>
        <p:nvSpPr>
          <p:cNvPr id="655" name="Text 2"/>
          <p:cNvSpPr txBox="1"/>
          <p:nvPr/>
        </p:nvSpPr>
        <p:spPr>
          <a:xfrm>
            <a:off x="1153714" y="3757960"/>
            <a:ext cx="22076573" cy="84479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p>
            <a:pPr marL="935121" indent="-755121">
              <a:buClr>
                <a:srgbClr val="FFFFFF"/>
              </a:buClr>
              <a:buSzPct val="100000"/>
              <a:buChar char="‣"/>
            </a:pPr>
            <a:r>
              <a:t>Input: the noisy latent from the VAE (e.g. 32x32x4 for a 256x256 image in latent space)</a:t>
            </a:r>
          </a:p>
          <a:p>
            <a:pPr marL="935121" indent="-755121">
              <a:buClr>
                <a:srgbClr val="FFFFFF"/>
              </a:buClr>
              <a:buSzPct val="100000"/>
              <a:buChar char="‣"/>
            </a:pPr>
            <a:r>
              <a:t>Patchify: split into non-overlapping patches (e.g. 2x2), flatten each to a vector</a:t>
            </a:r>
          </a:p>
          <a:p>
            <a:pPr marL="935121" indent="-755121">
              <a:buClr>
                <a:srgbClr val="FFFFFF"/>
              </a:buClr>
              <a:buSzPct val="100000"/>
              <a:buChar char="‣"/>
            </a:pPr>
            <a:r>
              <a:t>Add positional embeddings to preserve spatial structure</a:t>
            </a:r>
          </a:p>
          <a:p>
            <a:pPr marL="935121" indent="-755121">
              <a:buClr>
                <a:srgbClr val="FFFFFF"/>
              </a:buClr>
              <a:buSzPct val="100000"/>
              <a:buChar char="‣"/>
            </a:pPr>
            <a:r>
              <a:t>Add timestep embedding and class/text conditioning via adaLN-Zero modulation</a:t>
            </a:r>
          </a:p>
          <a:p>
            <a:pPr marL="935121" indent="-755121">
              <a:buClr>
                <a:srgbClr val="FFFFFF"/>
              </a:buClr>
              <a:buSzPct val="100000"/>
              <a:buChar char="‣"/>
            </a:pPr>
            <a:r>
              <a:t>Stack N transformer blocks — standard self-attention + MLP</a:t>
            </a:r>
          </a:p>
          <a:p>
            <a:pPr marL="935121" indent="-755121">
              <a:buClr>
                <a:srgbClr val="FFFFFF"/>
              </a:buClr>
              <a:buSzPct val="100000"/>
              <a:buChar char="‣"/>
            </a:pPr>
            <a:r>
              <a:t>Unpatchify: reshape output back to spatial layout, predict noise ε</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0" name="Group"/>
          <p:cNvGrpSpPr/>
          <p:nvPr/>
        </p:nvGrpSpPr>
        <p:grpSpPr>
          <a:xfrm>
            <a:off x="35303" y="61145"/>
            <a:ext cx="2853948" cy="13600822"/>
            <a:chOff x="0" y="3774"/>
            <a:chExt cx="2853946" cy="13600820"/>
          </a:xfrm>
        </p:grpSpPr>
        <p:sp>
          <p:nvSpPr>
            <p:cNvPr id="657"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58"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59"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661" name="Screenshot 2026-04-27 at 1.04.19 AM.png" descr="Screenshot 2026-04-27 at 1.04.19 AM.png"/>
          <p:cNvPicPr>
            <a:picLocks noChangeAspect="1"/>
          </p:cNvPicPr>
          <p:nvPr/>
        </p:nvPicPr>
        <p:blipFill>
          <a:blip r:embed="rId2"/>
          <a:srcRect l="2059" t="5857" r="2059" b="3614"/>
          <a:stretch>
            <a:fillRect/>
          </a:stretch>
        </p:blipFill>
        <p:spPr>
          <a:xfrm>
            <a:off x="495101" y="3819975"/>
            <a:ext cx="23815772" cy="8897243"/>
          </a:xfrm>
          <a:prstGeom prst="rect">
            <a:avLst/>
          </a:prstGeom>
          <a:ln w="12700">
            <a:miter lim="400000"/>
          </a:ln>
        </p:spPr>
      </p:pic>
      <p:sp>
        <p:nvSpPr>
          <p:cNvPr id="662" name="Text 0"/>
          <p:cNvSpPr txBox="1"/>
          <p:nvPr/>
        </p:nvSpPr>
        <p:spPr>
          <a:xfrm>
            <a:off x="1900912" y="623230"/>
            <a:ext cx="20582176" cy="27427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lgn="ctr">
              <a:spcBef>
                <a:spcPts val="0"/>
              </a:spcBef>
              <a:defRPr sz="8400">
                <a:latin typeface="+mn-lt"/>
                <a:ea typeface="+mn-ea"/>
                <a:cs typeface="+mn-cs"/>
                <a:sym typeface="Helvetica Neue Medium"/>
              </a:defRPr>
            </a:lvl1pPr>
          </a:lstStyle>
          <a:p>
            <a:r>
              <a:t>Scalable Diffusion Models with Transformers - Results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Text 0"/>
          <p:cNvSpPr txBox="1"/>
          <p:nvPr/>
        </p:nvSpPr>
        <p:spPr>
          <a:xfrm>
            <a:off x="2639745" y="1218341"/>
            <a:ext cx="19104509"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Why Does This Matter Beyond Pretty Pictures?</a:t>
            </a:r>
          </a:p>
        </p:txBody>
      </p:sp>
      <p:sp>
        <p:nvSpPr>
          <p:cNvPr id="189" name="Text 2"/>
          <p:cNvSpPr txBox="1"/>
          <p:nvPr/>
        </p:nvSpPr>
        <p:spPr>
          <a:xfrm>
            <a:off x="1389365" y="3271533"/>
            <a:ext cx="21605270" cy="8912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Image generation forced breakthroughs in how we represent, compress, and reason about data</a:t>
            </a:r>
          </a:p>
          <a:p>
            <a:pPr marL="540173" indent="-400473">
              <a:buSzPct val="100000"/>
              <a:buChar char="‣"/>
            </a:pPr>
            <a:r>
              <a:t>The latent space machinery that powers Stable Diffusion also powers drug discovery models</a:t>
            </a:r>
          </a:p>
          <a:p>
            <a:pPr marL="540173" indent="-400473">
              <a:buSzPct val="100000"/>
              <a:buChar char="‣"/>
            </a:pPr>
            <a:r>
              <a:t>Score matching, flow matching — these are general tools for learning distributions, not just for pixels</a:t>
            </a:r>
          </a:p>
          <a:p>
            <a:pPr marL="540173" indent="-400473">
              <a:buSzPct val="100000"/>
              <a:buChar char="‣"/>
            </a:pPr>
            <a:r>
              <a:t>The architectures (UNet, DiT) influenced how we build all deep learning systems</a:t>
            </a:r>
          </a:p>
          <a:p>
            <a:pPr marL="540173" indent="-400473">
              <a:buSzPct val="100000"/>
              <a:buChar char="‣"/>
            </a:pPr>
            <a:r>
              <a:t>And the open questions here — about discrete vs continuous generation — are reshaping language models too</a:t>
            </a:r>
          </a:p>
        </p:txBody>
      </p:sp>
      <p:grpSp>
        <p:nvGrpSpPr>
          <p:cNvPr id="193" name="Group"/>
          <p:cNvGrpSpPr/>
          <p:nvPr/>
        </p:nvGrpSpPr>
        <p:grpSpPr>
          <a:xfrm>
            <a:off x="35303" y="61145"/>
            <a:ext cx="2853948" cy="13600822"/>
            <a:chOff x="0" y="3774"/>
            <a:chExt cx="2853946" cy="13600820"/>
          </a:xfrm>
        </p:grpSpPr>
        <p:sp>
          <p:nvSpPr>
            <p:cNvPr id="190"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91"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192"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7" name="Group"/>
          <p:cNvGrpSpPr/>
          <p:nvPr/>
        </p:nvGrpSpPr>
        <p:grpSpPr>
          <a:xfrm>
            <a:off x="35303" y="61145"/>
            <a:ext cx="2853948" cy="13600822"/>
            <a:chOff x="0" y="3774"/>
            <a:chExt cx="2853946" cy="13600820"/>
          </a:xfrm>
        </p:grpSpPr>
        <p:sp>
          <p:nvSpPr>
            <p:cNvPr id="664"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65"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66"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
        <p:nvSpPr>
          <p:cNvPr id="668" name="Text 0"/>
          <p:cNvSpPr txBox="1"/>
          <p:nvPr/>
        </p:nvSpPr>
        <p:spPr>
          <a:xfrm>
            <a:off x="5058695" y="463582"/>
            <a:ext cx="15544803" cy="1039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lstStyle>
            <a:lvl1pPr algn="ctr">
              <a:spcBef>
                <a:spcPts val="0"/>
              </a:spcBef>
              <a:defRPr sz="5400"/>
            </a:lvl1pPr>
          </a:lstStyle>
          <a:p>
            <a:r>
              <a:t>DiT Scaling: The Transformer Advantage</a:t>
            </a:r>
          </a:p>
        </p:txBody>
      </p:sp>
      <p:sp>
        <p:nvSpPr>
          <p:cNvPr id="669" name="Text 2"/>
          <p:cNvSpPr txBox="1"/>
          <p:nvPr/>
        </p:nvSpPr>
        <p:spPr>
          <a:xfrm>
            <a:off x="1384370" y="2875097"/>
            <a:ext cx="22893454" cy="8309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lstStyle/>
          <a:p>
            <a:pPr marL="539999" indent="-539999" defTabSz="2438400">
              <a:spcBef>
                <a:spcPts val="4200"/>
              </a:spcBef>
              <a:buSzPct val="100000"/>
              <a:buChar char="‣"/>
              <a:defRPr sz="4200">
                <a:solidFill>
                  <a:srgbClr val="F0F6FC"/>
                </a:solidFill>
                <a:latin typeface="Helvetica"/>
                <a:ea typeface="Helvetica"/>
                <a:cs typeface="Helvetica"/>
                <a:sym typeface="Helvetica"/>
              </a:defRPr>
            </a:pPr>
            <a:r>
              <a:t>Peebles &amp; Xie tested DiT-S, DiT-B, DiT-L, DiT-XL (28 to 675 million parameters)</a:t>
            </a:r>
          </a:p>
          <a:p>
            <a:pPr marL="539999" indent="-539999" defTabSz="2438400">
              <a:spcBef>
                <a:spcPts val="4200"/>
              </a:spcBef>
              <a:buSzPct val="100000"/>
              <a:buChar char="‣"/>
              <a:defRPr sz="4200">
                <a:solidFill>
                  <a:srgbClr val="CBD5E1"/>
                </a:solidFill>
                <a:latin typeface="Helvetica"/>
                <a:ea typeface="Helvetica"/>
                <a:cs typeface="Helvetica"/>
                <a:sym typeface="Helvetica"/>
              </a:defRPr>
            </a:pPr>
            <a:r>
              <a:t>Finding: FID improves smoothly and predictably with model size — no saturation</a:t>
            </a:r>
          </a:p>
          <a:p>
            <a:pPr marL="539999" indent="-539999" defTabSz="2438400">
              <a:spcBef>
                <a:spcPts val="4200"/>
              </a:spcBef>
              <a:buSzPct val="100000"/>
              <a:buChar char="‣"/>
              <a:defRPr sz="4200">
                <a:solidFill>
                  <a:srgbClr val="CBD5E1"/>
                </a:solidFill>
                <a:latin typeface="Helvetica"/>
                <a:ea typeface="Helvetica"/>
                <a:cs typeface="Helvetica"/>
                <a:sym typeface="Helvetica"/>
              </a:defRPr>
            </a:pPr>
            <a:r>
              <a:t>DiT-XL/2 achieved state-of-the-art FID on ImageNet 256x256, beating UNet-based ADM</a:t>
            </a:r>
          </a:p>
          <a:p>
            <a:pPr marL="539999" indent="-539999" defTabSz="2438400">
              <a:spcBef>
                <a:spcPts val="4200"/>
              </a:spcBef>
              <a:buSzPct val="100000"/>
              <a:buChar char="‣"/>
              <a:defRPr sz="4200">
                <a:solidFill>
                  <a:srgbClr val="CBD5E1"/>
                </a:solidFill>
                <a:latin typeface="Helvetica"/>
                <a:ea typeface="Helvetica"/>
                <a:cs typeface="Helvetica"/>
                <a:sym typeface="Helvetica"/>
              </a:defRPr>
            </a:pPr>
            <a:r>
              <a:t>The result held across compute budgets — more compute always helps, no ceiling visible</a:t>
            </a:r>
          </a:p>
          <a:p>
            <a:pPr marL="539999" indent="-539999" defTabSz="2438400">
              <a:spcBef>
                <a:spcPts val="4200"/>
              </a:spcBef>
              <a:buSzPct val="100000"/>
              <a:buChar char="‣"/>
              <a:defRPr sz="4200">
                <a:solidFill>
                  <a:srgbClr val="CBD5E1"/>
                </a:solidFill>
                <a:latin typeface="Helvetica"/>
                <a:ea typeface="Helvetica"/>
                <a:cs typeface="Helvetica"/>
                <a:sym typeface="Helvetica"/>
              </a:defRPr>
            </a:pPr>
            <a:r>
              <a:t>This is the transformer scaling law applied to image generation</a:t>
            </a:r>
          </a:p>
          <a:p>
            <a:pPr marL="539999" indent="-539999" defTabSz="2438400">
              <a:spcBef>
                <a:spcPts val="4200"/>
              </a:spcBef>
              <a:buSzPct val="100000"/>
              <a:buChar char="‣"/>
              <a:defRPr sz="4200">
                <a:solidFill>
                  <a:srgbClr val="CBD5E1"/>
                </a:solidFill>
                <a:latin typeface="Helvetica"/>
                <a:ea typeface="Helvetica"/>
                <a:cs typeface="Helvetica"/>
                <a:sym typeface="Helvetica"/>
              </a:defRPr>
            </a:pPr>
            <a:r>
              <a:t>Practical implication: you can plan your compute budget and predict output quality</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Shape 0"/>
          <p:cNvSpPr/>
          <p:nvPr/>
        </p:nvSpPr>
        <p:spPr>
          <a:xfrm>
            <a:off x="2605620" y="6062345"/>
            <a:ext cx="2011679"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672" name="Text 2"/>
          <p:cNvSpPr txBox="1"/>
          <p:nvPr/>
        </p:nvSpPr>
        <p:spPr>
          <a:xfrm>
            <a:off x="2473353" y="6347590"/>
            <a:ext cx="15544802" cy="1304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Text-to-Image Generation</a:t>
            </a:r>
          </a:p>
        </p:txBody>
      </p:sp>
      <p:grpSp>
        <p:nvGrpSpPr>
          <p:cNvPr id="676" name="Group"/>
          <p:cNvGrpSpPr/>
          <p:nvPr/>
        </p:nvGrpSpPr>
        <p:grpSpPr>
          <a:xfrm>
            <a:off x="35303" y="61145"/>
            <a:ext cx="2853948" cy="13600822"/>
            <a:chOff x="0" y="3774"/>
            <a:chExt cx="2853946" cy="13600820"/>
          </a:xfrm>
        </p:grpSpPr>
        <p:sp>
          <p:nvSpPr>
            <p:cNvPr id="67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7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67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8" name="Picture 2" descr="Picture 2"/>
          <p:cNvPicPr>
            <a:picLocks noChangeAspect="1"/>
          </p:cNvPicPr>
          <p:nvPr/>
        </p:nvPicPr>
        <p:blipFill>
          <a:blip r:embed="rId2"/>
          <a:stretch>
            <a:fillRect/>
          </a:stretch>
        </p:blipFill>
        <p:spPr>
          <a:xfrm>
            <a:off x="0" y="167882"/>
            <a:ext cx="24384000" cy="13380235"/>
          </a:xfrm>
          <a:prstGeom prst="rect">
            <a:avLst/>
          </a:prstGeom>
          <a:ln w="12700">
            <a:solidFill>
              <a:srgbClr val="F3F7F5"/>
            </a:solidFill>
            <a:miter lim="400000"/>
          </a:ln>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80" name="Title 3"/>
          <p:cNvSpPr txBox="1">
            <a:spLocks noGrp="1"/>
          </p:cNvSpPr>
          <p:nvPr>
            <p:ph type="title"/>
          </p:nvPr>
        </p:nvSpPr>
        <p:spPr>
          <a:xfrm>
            <a:off x="1206500" y="1079500"/>
            <a:ext cx="21971000" cy="1433163"/>
          </a:xfrm>
          <a:prstGeom prst="rect">
            <a:avLst/>
          </a:prstGeom>
        </p:spPr>
        <p:txBody>
          <a:bodyPr/>
          <a:lstStyle>
            <a:lvl1pPr algn="ctr">
              <a:defRPr sz="6400" b="1">
                <a:solidFill>
                  <a:srgbClr val="FFFFFF"/>
                </a:solidFill>
                <a:latin typeface="Helvetica"/>
                <a:ea typeface="Helvetica"/>
                <a:cs typeface="Helvetica"/>
                <a:sym typeface="Helvetica"/>
              </a:defRPr>
            </a:lvl1pPr>
          </a:lstStyle>
          <a:p>
            <a:r>
              <a:t>What is Text-to-Image Generation?</a:t>
            </a:r>
          </a:p>
        </p:txBody>
      </p:sp>
      <p:sp>
        <p:nvSpPr>
          <p:cNvPr id="681" name="Content Placeholder 4"/>
          <p:cNvSpPr txBox="1">
            <a:spLocks noGrp="1"/>
          </p:cNvSpPr>
          <p:nvPr>
            <p:ph type="body" idx="1"/>
          </p:nvPr>
        </p:nvSpPr>
        <p:spPr>
          <a:xfrm>
            <a:off x="1206500" y="3393187"/>
            <a:ext cx="21971000" cy="9922490"/>
          </a:xfrm>
          <a:prstGeom prst="rect">
            <a:avLst/>
          </a:prstGeom>
        </p:spPr>
        <p:txBody>
          <a:bodyPr/>
          <a:lstStyle/>
          <a:p>
            <a:pPr marL="0" indent="0">
              <a:buSzTx/>
              <a:buNone/>
              <a:defRPr sz="3600">
                <a:solidFill>
                  <a:srgbClr val="FFFFFF"/>
                </a:solidFill>
                <a:latin typeface="Helvetica"/>
                <a:ea typeface="Helvetica"/>
                <a:cs typeface="Helvetica"/>
                <a:sym typeface="Helvetica"/>
              </a:defRPr>
            </a:pPr>
            <a:r>
              <a:t>Text-to-Image Generation is the task of automatically synthesizing a realistic or artistic image from a natural language description (called a "prompt"). The model takes a sentence like </a:t>
            </a:r>
            <a:r>
              <a:rPr i="1"/>
              <a:t>"a red fox sitting on a snowy mountain at sunset"</a:t>
            </a:r>
            <a:r>
              <a:t> and produces a pixel-level image that matches that description.</a:t>
            </a:r>
          </a:p>
          <a:p>
            <a:pPr marL="0" indent="0">
              <a:buSzTx/>
              <a:buNone/>
              <a:defRPr sz="3600">
                <a:solidFill>
                  <a:srgbClr val="FFFFFF"/>
                </a:solidFill>
                <a:latin typeface="Helvetica"/>
                <a:ea typeface="Helvetica"/>
                <a:cs typeface="Helvetica"/>
                <a:sym typeface="Helvetica"/>
              </a:defRPr>
            </a:pPr>
            <a:endParaRPr/>
          </a:p>
          <a:p>
            <a:pPr marL="0" indent="0">
              <a:buSzTx/>
              <a:buNone/>
              <a:defRPr sz="3600" b="1">
                <a:solidFill>
                  <a:srgbClr val="FFFFFF"/>
                </a:solidFill>
                <a:latin typeface="Helvetica"/>
                <a:ea typeface="Helvetica"/>
                <a:cs typeface="Helvetica"/>
                <a:sym typeface="Helvetica"/>
              </a:defRPr>
            </a:pPr>
            <a:r>
              <a:t>Key characteristics:</a:t>
            </a:r>
          </a:p>
          <a:p>
            <a:pPr>
              <a:defRPr sz="3600">
                <a:solidFill>
                  <a:srgbClr val="FFFFFF"/>
                </a:solidFill>
                <a:latin typeface="Helvetica"/>
                <a:ea typeface="Helvetica"/>
                <a:cs typeface="Helvetica"/>
                <a:sym typeface="Helvetica"/>
              </a:defRPr>
            </a:pPr>
            <a:r>
              <a:t>Input: free-form natural language text</a:t>
            </a:r>
          </a:p>
          <a:p>
            <a:pPr>
              <a:defRPr sz="3600">
                <a:solidFill>
                  <a:srgbClr val="FFFFFF"/>
                </a:solidFill>
                <a:latin typeface="Helvetica"/>
                <a:ea typeface="Helvetica"/>
                <a:cs typeface="Helvetica"/>
                <a:sym typeface="Helvetica"/>
              </a:defRPr>
            </a:pPr>
            <a:r>
              <a:t>Output: high-resolution image (typically 512×512 or 1024×1024 pixels)</a:t>
            </a:r>
          </a:p>
          <a:p>
            <a:pPr>
              <a:defRPr sz="3600">
                <a:solidFill>
                  <a:srgbClr val="FFFFFF"/>
                </a:solidFill>
                <a:latin typeface="Helvetica"/>
                <a:ea typeface="Helvetica"/>
                <a:cs typeface="Helvetica"/>
                <a:sym typeface="Helvetica"/>
              </a:defRPr>
            </a:pPr>
            <a:r>
              <a:t>The model must understand both language semantics and visual concepts simultaneously</a:t>
            </a:r>
            <a:r>
              <a:rPr b="1"/>
              <a:t> </a:t>
            </a:r>
          </a:p>
          <a:p>
            <a:pPr marL="0" indent="0">
              <a:buSzTx/>
              <a:buNone/>
              <a:defRPr sz="3600" b="1">
                <a:solidFill>
                  <a:srgbClr val="FFFFFF"/>
                </a:solidFill>
                <a:latin typeface="Helvetica"/>
                <a:ea typeface="Helvetica"/>
                <a:cs typeface="Helvetica"/>
                <a:sym typeface="Helvetica"/>
              </a:defRPr>
            </a:pPr>
            <a:r>
              <a:t>Real-World Text-to-Image Systems</a:t>
            </a:r>
          </a:p>
          <a:p>
            <a:pPr>
              <a:defRPr sz="3600">
                <a:solidFill>
                  <a:srgbClr val="FFFFFF"/>
                </a:solidFill>
                <a:latin typeface="Helvetica"/>
                <a:ea typeface="Helvetica"/>
                <a:cs typeface="Helvetica"/>
                <a:sym typeface="Helvetica"/>
              </a:defRPr>
            </a:pPr>
            <a:r>
              <a:t>DALL·E 3 — created by OpenAI (2023)</a:t>
            </a:r>
          </a:p>
          <a:p>
            <a:pPr>
              <a:defRPr sz="3600">
                <a:solidFill>
                  <a:srgbClr val="FFFFFF"/>
                </a:solidFill>
                <a:latin typeface="Helvetica"/>
                <a:ea typeface="Helvetica"/>
                <a:cs typeface="Helvetica"/>
                <a:sym typeface="Helvetica"/>
              </a:defRPr>
            </a:pPr>
            <a:r>
              <a:t>Stable Diffusion — created by Stability AI (2022)</a:t>
            </a:r>
          </a:p>
          <a:p>
            <a:pPr>
              <a:defRPr sz="3600">
                <a:solidFill>
                  <a:srgbClr val="FFFFFF"/>
                </a:solidFill>
                <a:latin typeface="Helvetica"/>
                <a:ea typeface="Helvetica"/>
                <a:cs typeface="Helvetica"/>
                <a:sym typeface="Helvetica"/>
              </a:defRPr>
            </a:pPr>
            <a:r>
              <a:t>Midjourney — created by Midjourney Inc. (2022)</a:t>
            </a:r>
          </a:p>
          <a:p>
            <a:pPr>
              <a:defRPr sz="3600">
                <a:solidFill>
                  <a:srgbClr val="FFFFFF"/>
                </a:solidFill>
                <a:latin typeface="Helvetica"/>
                <a:ea typeface="Helvetica"/>
                <a:cs typeface="Helvetica"/>
                <a:sym typeface="Helvetica"/>
              </a:defRPr>
            </a:pPr>
            <a:r>
              <a:t>Imagen — created by Google (2022)</a:t>
            </a:r>
          </a:p>
          <a:p>
            <a:pPr>
              <a:defRPr sz="3600">
                <a:solidFill>
                  <a:srgbClr val="FFFFFF"/>
                </a:solidFill>
                <a:latin typeface="Helvetica"/>
                <a:ea typeface="Helvetica"/>
                <a:cs typeface="Helvetica"/>
                <a:sym typeface="Helvetica"/>
              </a:defRPr>
            </a:pPr>
            <a:r>
              <a:t>Adobe Firefly — created by Adobe (2023)</a:t>
            </a:r>
            <a:r>
              <a:rPr b="1"/>
              <a:t>     </a:t>
            </a:r>
          </a:p>
        </p:txBody>
      </p:sp>
      <p:grpSp>
        <p:nvGrpSpPr>
          <p:cNvPr id="685" name="Group"/>
          <p:cNvGrpSpPr/>
          <p:nvPr/>
        </p:nvGrpSpPr>
        <p:grpSpPr>
          <a:xfrm>
            <a:off x="35303" y="61145"/>
            <a:ext cx="2853948" cy="13600822"/>
            <a:chOff x="0" y="3774"/>
            <a:chExt cx="2853946" cy="13600820"/>
          </a:xfrm>
        </p:grpSpPr>
        <p:sp>
          <p:nvSpPr>
            <p:cNvPr id="682"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683"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684"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87" name="Title 3"/>
          <p:cNvSpPr txBox="1">
            <a:spLocks noGrp="1"/>
          </p:cNvSpPr>
          <p:nvPr>
            <p:ph type="title"/>
          </p:nvPr>
        </p:nvSpPr>
        <p:spPr>
          <a:xfrm>
            <a:off x="1206500" y="1079500"/>
            <a:ext cx="21971000" cy="1433163"/>
          </a:xfrm>
          <a:prstGeom prst="rect">
            <a:avLst/>
          </a:prstGeom>
        </p:spPr>
        <p:txBody>
          <a:bodyPr/>
          <a:lstStyle>
            <a:lvl1pPr algn="ctr">
              <a:defRPr sz="6400" b="1">
                <a:solidFill>
                  <a:srgbClr val="FFFFFF"/>
                </a:solidFill>
                <a:latin typeface="Helvetica"/>
                <a:ea typeface="Helvetica"/>
                <a:cs typeface="Helvetica"/>
                <a:sym typeface="Helvetica"/>
              </a:defRPr>
            </a:lvl1pPr>
          </a:lstStyle>
          <a:p>
            <a:r>
              <a:t>Why is Text-to-Image Generation Hard?</a:t>
            </a:r>
          </a:p>
        </p:txBody>
      </p:sp>
      <p:sp>
        <p:nvSpPr>
          <p:cNvPr id="688" name="Content Placeholder 4"/>
          <p:cNvSpPr txBox="1">
            <a:spLocks noGrp="1"/>
          </p:cNvSpPr>
          <p:nvPr>
            <p:ph type="body" idx="1"/>
          </p:nvPr>
        </p:nvSpPr>
        <p:spPr>
          <a:xfrm>
            <a:off x="1206500" y="3294864"/>
            <a:ext cx="21971000" cy="9922490"/>
          </a:xfrm>
          <a:prstGeom prst="rect">
            <a:avLst/>
          </a:prstGeom>
        </p:spPr>
        <p:txBody>
          <a:bodyPr/>
          <a:lstStyle/>
          <a:p>
            <a:pPr marL="0" indent="0" defTabSz="1719072">
              <a:spcBef>
                <a:spcPts val="1800"/>
              </a:spcBef>
              <a:buSzTx/>
              <a:buNone/>
              <a:defRPr sz="3384">
                <a:solidFill>
                  <a:srgbClr val="FFFFFF"/>
                </a:solidFill>
                <a:latin typeface="Helvetica"/>
                <a:ea typeface="Helvetica"/>
                <a:cs typeface="Helvetica"/>
                <a:sym typeface="Helvetica"/>
              </a:defRPr>
            </a:pPr>
            <a:r>
              <a:t>Text-to-image generation is difficult because it has to connect text (words) with images (visuals).</a:t>
            </a:r>
          </a:p>
          <a:p>
            <a:pPr marL="0" indent="0" defTabSz="1719072">
              <a:spcBef>
                <a:spcPts val="1800"/>
              </a:spcBef>
              <a:buSzTx/>
              <a:buNone/>
              <a:defRPr sz="3384">
                <a:solidFill>
                  <a:srgbClr val="FFFFFF"/>
                </a:solidFill>
                <a:latin typeface="Helvetica"/>
                <a:ea typeface="Helvetica"/>
                <a:cs typeface="Helvetica"/>
                <a:sym typeface="Helvetica"/>
              </a:defRPr>
            </a:pPr>
            <a:r>
              <a:t>There are three main challenges:</a:t>
            </a:r>
          </a:p>
          <a:p>
            <a:pPr marL="0" indent="0" defTabSz="1719072">
              <a:spcBef>
                <a:spcPts val="1800"/>
              </a:spcBef>
              <a:buSzTx/>
              <a:buNone/>
              <a:defRPr sz="3384">
                <a:solidFill>
                  <a:srgbClr val="FFFFFF"/>
                </a:solidFill>
                <a:latin typeface="Helvetica"/>
                <a:ea typeface="Helvetica"/>
                <a:cs typeface="Helvetica"/>
                <a:sym typeface="Helvetica"/>
              </a:defRPr>
            </a:pPr>
            <a:r>
              <a:rPr b="1"/>
              <a:t>Challenge 1</a:t>
            </a:r>
            <a:r>
              <a:t> — Large Image Size</a:t>
            </a:r>
          </a:p>
          <a:p>
            <a:pPr marL="429768" indent="-429768" defTabSz="1719072">
              <a:spcBef>
                <a:spcPts val="1800"/>
              </a:spcBef>
              <a:defRPr sz="3384">
                <a:solidFill>
                  <a:srgbClr val="FFFFFF"/>
                </a:solidFill>
                <a:latin typeface="Helvetica"/>
                <a:ea typeface="Helvetica"/>
                <a:cs typeface="Helvetica"/>
                <a:sym typeface="Helvetica"/>
              </a:defRPr>
            </a:pPr>
            <a:r>
              <a:t>Images have a huge number of pixels. For example, A 512×512 image has more than (700,000+) pixel values.</a:t>
            </a:r>
          </a:p>
          <a:p>
            <a:pPr marL="429768" indent="-429768" defTabSz="1719072">
              <a:spcBef>
                <a:spcPts val="1800"/>
              </a:spcBef>
              <a:defRPr sz="3384">
                <a:solidFill>
                  <a:srgbClr val="FFFFFF"/>
                </a:solidFill>
                <a:latin typeface="Helvetica"/>
                <a:ea typeface="Helvetica"/>
                <a:cs typeface="Helvetica"/>
                <a:sym typeface="Helvetica"/>
              </a:defRPr>
            </a:pPr>
            <a:r>
              <a:t>The model must figure out which pixel values make a real image.</a:t>
            </a:r>
          </a:p>
          <a:p>
            <a:pPr marL="429768" indent="-429768" defTabSz="1719072">
              <a:spcBef>
                <a:spcPts val="1800"/>
              </a:spcBef>
              <a:defRPr sz="3384">
                <a:solidFill>
                  <a:srgbClr val="FFFFFF"/>
                </a:solidFill>
                <a:latin typeface="Helvetica"/>
                <a:ea typeface="Helvetica"/>
                <a:cs typeface="Helvetica"/>
                <a:sym typeface="Helvetica"/>
              </a:defRPr>
            </a:pPr>
            <a:r>
              <a:t>Random pixels do not form a clear or meaningful image.</a:t>
            </a:r>
          </a:p>
          <a:p>
            <a:pPr marL="429768" indent="-429768" defTabSz="1719072">
              <a:spcBef>
                <a:spcPts val="1800"/>
              </a:spcBef>
              <a:defRPr sz="3384">
                <a:solidFill>
                  <a:srgbClr val="FFFFFF"/>
                </a:solidFill>
                <a:latin typeface="Helvetica"/>
                <a:ea typeface="Helvetica"/>
                <a:cs typeface="Helvetica"/>
                <a:sym typeface="Helvetica"/>
              </a:defRPr>
            </a:pPr>
            <a:endParaRPr/>
          </a:p>
          <a:p>
            <a:pPr marL="0" indent="0" defTabSz="1719072">
              <a:spcBef>
                <a:spcPts val="1800"/>
              </a:spcBef>
              <a:buSzTx/>
              <a:buNone/>
              <a:defRPr sz="3384">
                <a:solidFill>
                  <a:srgbClr val="FFFFFF"/>
                </a:solidFill>
                <a:latin typeface="Helvetica"/>
                <a:ea typeface="Helvetica"/>
                <a:cs typeface="Helvetica"/>
                <a:sym typeface="Helvetica"/>
              </a:defRPr>
            </a:pPr>
            <a:r>
              <a:rPr b="1"/>
              <a:t>Challenge 2</a:t>
            </a:r>
            <a:r>
              <a:t> — Understanding Text and Images Together</a:t>
            </a:r>
          </a:p>
          <a:p>
            <a:pPr marL="429768" indent="-429768" defTabSz="1719072">
              <a:spcBef>
                <a:spcPts val="1800"/>
              </a:spcBef>
              <a:defRPr sz="3384">
                <a:solidFill>
                  <a:srgbClr val="FFFFFF"/>
                </a:solidFill>
                <a:latin typeface="Helvetica"/>
                <a:ea typeface="Helvetica"/>
                <a:cs typeface="Helvetica"/>
                <a:sym typeface="Helvetica"/>
              </a:defRPr>
            </a:pPr>
            <a:r>
              <a:t>Words can have different meanings. For example, “apple” can mean a fruit or a company.</a:t>
            </a:r>
          </a:p>
          <a:p>
            <a:pPr marL="429768" indent="-429768" defTabSz="1719072">
              <a:spcBef>
                <a:spcPts val="1800"/>
              </a:spcBef>
              <a:defRPr sz="3384">
                <a:solidFill>
                  <a:srgbClr val="FFFFFF"/>
                </a:solidFill>
                <a:latin typeface="Helvetica"/>
                <a:ea typeface="Helvetica"/>
                <a:cs typeface="Helvetica"/>
                <a:sym typeface="Helvetica"/>
              </a:defRPr>
            </a:pPr>
            <a:r>
              <a:t>The model must learn how words match with correct images.</a:t>
            </a:r>
          </a:p>
          <a:p>
            <a:pPr marL="429768" indent="-429768" defTabSz="1719072">
              <a:spcBef>
                <a:spcPts val="1800"/>
              </a:spcBef>
              <a:defRPr sz="3384">
                <a:solidFill>
                  <a:srgbClr val="FFFFFF"/>
                </a:solidFill>
                <a:latin typeface="Helvetica"/>
                <a:ea typeface="Helvetica"/>
                <a:cs typeface="Helvetica"/>
                <a:sym typeface="Helvetica"/>
              </a:defRPr>
            </a:pPr>
            <a:endParaRPr/>
          </a:p>
          <a:p>
            <a:pPr marL="0" indent="0" defTabSz="1719072">
              <a:spcBef>
                <a:spcPts val="1800"/>
              </a:spcBef>
              <a:buSzTx/>
              <a:buNone/>
              <a:defRPr sz="3384">
                <a:solidFill>
                  <a:srgbClr val="FFFFFF"/>
                </a:solidFill>
                <a:latin typeface="Helvetica"/>
                <a:ea typeface="Helvetica"/>
                <a:cs typeface="Helvetica"/>
                <a:sym typeface="Helvetica"/>
              </a:defRPr>
            </a:pPr>
            <a:r>
              <a:rPr b="1"/>
              <a:t>Challenge 3 </a:t>
            </a:r>
            <a:r>
              <a:t>— Understanding Relationships</a:t>
            </a:r>
          </a:p>
          <a:p>
            <a:pPr marL="429768" indent="-429768" defTabSz="1719072">
              <a:spcBef>
                <a:spcPts val="1800"/>
              </a:spcBef>
              <a:defRPr sz="3384">
                <a:solidFill>
                  <a:srgbClr val="FFFFFF"/>
                </a:solidFill>
                <a:latin typeface="Helvetica"/>
                <a:ea typeface="Helvetica"/>
                <a:cs typeface="Helvetica"/>
                <a:sym typeface="Helvetica"/>
              </a:defRPr>
            </a:pPr>
            <a:r>
              <a:t>Prompts can be complex. For example, A red ball next to a blue box.</a:t>
            </a:r>
          </a:p>
          <a:p>
            <a:pPr marL="429768" indent="-429768" defTabSz="1719072">
              <a:spcBef>
                <a:spcPts val="1800"/>
              </a:spcBef>
              <a:defRPr sz="3384">
                <a:solidFill>
                  <a:srgbClr val="FFFFFF"/>
                </a:solidFill>
                <a:latin typeface="Helvetica"/>
                <a:ea typeface="Helvetica"/>
                <a:cs typeface="Helvetica"/>
                <a:sym typeface="Helvetica"/>
              </a:defRPr>
            </a:pPr>
            <a:r>
              <a:t>The model must understand: objects, colors, positions.</a:t>
            </a:r>
          </a:p>
        </p:txBody>
      </p:sp>
      <p:grpSp>
        <p:nvGrpSpPr>
          <p:cNvPr id="692" name="Group"/>
          <p:cNvGrpSpPr/>
          <p:nvPr/>
        </p:nvGrpSpPr>
        <p:grpSpPr>
          <a:xfrm>
            <a:off x="35303" y="61145"/>
            <a:ext cx="2853948" cy="13600822"/>
            <a:chOff x="0" y="3774"/>
            <a:chExt cx="2853946" cy="13600820"/>
          </a:xfrm>
        </p:grpSpPr>
        <p:sp>
          <p:nvSpPr>
            <p:cNvPr id="689"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690"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691"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Picture 4" descr="Picture 4"/>
          <p:cNvPicPr>
            <a:picLocks noChangeAspect="1"/>
          </p:cNvPicPr>
          <p:nvPr/>
        </p:nvPicPr>
        <p:blipFill>
          <a:blip r:embed="rId2"/>
          <a:stretch>
            <a:fillRect/>
          </a:stretch>
        </p:blipFill>
        <p:spPr>
          <a:xfrm>
            <a:off x="0" y="320514"/>
            <a:ext cx="24384000" cy="13159816"/>
          </a:xfrm>
          <a:prstGeom prst="rect">
            <a:avLst/>
          </a:prstGeom>
          <a:ln w="12700">
            <a:miter lim="400000"/>
          </a:ln>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96" name="Title 3"/>
          <p:cNvSpPr txBox="1">
            <a:spLocks noGrp="1"/>
          </p:cNvSpPr>
          <p:nvPr>
            <p:ph type="title"/>
          </p:nvPr>
        </p:nvSpPr>
        <p:spPr>
          <a:xfrm>
            <a:off x="1206500" y="1079500"/>
            <a:ext cx="21971000" cy="1435100"/>
          </a:xfrm>
          <a:prstGeom prst="rect">
            <a:avLst/>
          </a:prstGeom>
        </p:spPr>
        <p:txBody>
          <a:bodyPr/>
          <a:lstStyle>
            <a:lvl1pPr algn="ctr">
              <a:defRPr sz="6400" b="1">
                <a:solidFill>
                  <a:srgbClr val="FFFFFF"/>
                </a:solidFill>
                <a:latin typeface="Helvetica"/>
                <a:ea typeface="Helvetica"/>
                <a:cs typeface="Helvetica"/>
                <a:sym typeface="Helvetica"/>
              </a:defRPr>
            </a:lvl1pPr>
          </a:lstStyle>
          <a:p>
            <a:r>
              <a:t>What is a Latent Diffusion Model?</a:t>
            </a:r>
          </a:p>
        </p:txBody>
      </p:sp>
      <p:sp>
        <p:nvSpPr>
          <p:cNvPr id="697" name="Content Placeholder 4"/>
          <p:cNvSpPr txBox="1">
            <a:spLocks noGrp="1"/>
          </p:cNvSpPr>
          <p:nvPr>
            <p:ph type="body" idx="1"/>
          </p:nvPr>
        </p:nvSpPr>
        <p:spPr>
          <a:xfrm>
            <a:off x="1206500" y="2606473"/>
            <a:ext cx="21971000" cy="9898043"/>
          </a:xfrm>
          <a:prstGeom prst="rect">
            <a:avLst/>
          </a:prstGeom>
        </p:spPr>
        <p:txBody>
          <a:bodyPr/>
          <a:lstStyle/>
          <a:p>
            <a:pPr marL="0" indent="0" defTabSz="1664208">
              <a:spcBef>
                <a:spcPts val="1800"/>
              </a:spcBef>
              <a:buSzTx/>
              <a:buNone/>
              <a:defRPr sz="2912">
                <a:solidFill>
                  <a:srgbClr val="FFFFFF"/>
                </a:solidFill>
                <a:latin typeface="Helvetica"/>
                <a:ea typeface="Helvetica"/>
                <a:cs typeface="Helvetica"/>
                <a:sym typeface="Helvetica"/>
              </a:defRPr>
            </a:pPr>
            <a:r>
              <a:t>A Latent Diffusion Model is a method used to generate images from text.</a:t>
            </a:r>
          </a:p>
          <a:p>
            <a:pPr marL="0" indent="0" defTabSz="1664208">
              <a:spcBef>
                <a:spcPts val="1800"/>
              </a:spcBef>
              <a:buSzTx/>
              <a:buNone/>
              <a:defRPr sz="2912">
                <a:solidFill>
                  <a:srgbClr val="FFFFFF"/>
                </a:solidFill>
                <a:latin typeface="Helvetica"/>
                <a:ea typeface="Helvetica"/>
                <a:cs typeface="Helvetica"/>
                <a:sym typeface="Helvetica"/>
              </a:defRPr>
            </a:pPr>
            <a:r>
              <a:t>It does not work directly on full images. Instead, it works on a small compressed version of the image (called latent space) and then converts it into a full image.</a:t>
            </a:r>
            <a:endParaRPr sz="4550"/>
          </a:p>
          <a:p>
            <a:pPr marL="0" indent="0" defTabSz="1664208">
              <a:spcBef>
                <a:spcPts val="1800"/>
              </a:spcBef>
              <a:buSzTx/>
              <a:buNone/>
              <a:defRPr sz="2912" b="1">
                <a:solidFill>
                  <a:srgbClr val="FFFFFF"/>
                </a:solidFill>
                <a:latin typeface="Helvetica"/>
                <a:ea typeface="Helvetica"/>
                <a:cs typeface="Helvetica"/>
                <a:sym typeface="Helvetica"/>
              </a:defRPr>
            </a:pPr>
            <a:r>
              <a:t>Simple Idea (Core Concept)</a:t>
            </a:r>
            <a:endParaRPr sz="4550"/>
          </a:p>
          <a:p>
            <a:pPr marL="0" indent="0" defTabSz="1664208">
              <a:spcBef>
                <a:spcPts val="1800"/>
              </a:spcBef>
              <a:buSzTx/>
              <a:buNone/>
              <a:defRPr sz="2912">
                <a:solidFill>
                  <a:srgbClr val="FFFFFF"/>
                </a:solidFill>
                <a:latin typeface="Helvetica"/>
                <a:ea typeface="Helvetica"/>
                <a:cs typeface="Helvetica"/>
                <a:sym typeface="Helvetica"/>
              </a:defRPr>
            </a:pPr>
            <a:r>
              <a:t>Imagine you want to draw “a cat sitting on a beach”.</a:t>
            </a:r>
            <a:endParaRPr sz="3276" b="1"/>
          </a:p>
          <a:p>
            <a:pPr marL="416052" indent="-416052" defTabSz="1664208">
              <a:spcBef>
                <a:spcPts val="1800"/>
              </a:spcBef>
              <a:defRPr sz="2912">
                <a:solidFill>
                  <a:srgbClr val="FFFFFF"/>
                </a:solidFill>
                <a:latin typeface="Helvetica"/>
                <a:ea typeface="Helvetica"/>
                <a:cs typeface="Helvetica"/>
                <a:sym typeface="Helvetica"/>
              </a:defRPr>
            </a:pPr>
            <a:r>
              <a:t>First, you make a rough sketch (small version).</a:t>
            </a:r>
            <a:endParaRPr sz="4550"/>
          </a:p>
          <a:p>
            <a:pPr marL="416052" indent="-416052" defTabSz="1664208">
              <a:spcBef>
                <a:spcPts val="1800"/>
              </a:spcBef>
              <a:defRPr sz="2912">
                <a:solidFill>
                  <a:srgbClr val="FFFFFF"/>
                </a:solidFill>
                <a:latin typeface="Helvetica"/>
                <a:ea typeface="Helvetica"/>
                <a:cs typeface="Helvetica"/>
                <a:sym typeface="Helvetica"/>
              </a:defRPr>
            </a:pPr>
            <a:r>
              <a:t>Then you add details step by step. </a:t>
            </a:r>
            <a:endParaRPr sz="4550"/>
          </a:p>
          <a:p>
            <a:pPr marL="0" indent="0" defTabSz="1664208">
              <a:spcBef>
                <a:spcPts val="1800"/>
              </a:spcBef>
              <a:buSzTx/>
              <a:buNone/>
              <a:defRPr sz="2912" b="1">
                <a:solidFill>
                  <a:srgbClr val="FFFFFF"/>
                </a:solidFill>
                <a:latin typeface="Helvetica"/>
                <a:ea typeface="Helvetica"/>
                <a:cs typeface="Helvetica"/>
                <a:sym typeface="Helvetica"/>
              </a:defRPr>
            </a:pPr>
            <a:r>
              <a:t>Latent Diffusion Model works in the same way:</a:t>
            </a:r>
            <a:endParaRPr sz="4550"/>
          </a:p>
          <a:p>
            <a:pPr marL="0" indent="0" defTabSz="1664208">
              <a:spcBef>
                <a:spcPts val="1800"/>
              </a:spcBef>
              <a:buSzTx/>
              <a:buNone/>
              <a:defRPr sz="2912">
                <a:solidFill>
                  <a:srgbClr val="FFFFFF"/>
                </a:solidFill>
                <a:latin typeface="Helvetica"/>
                <a:ea typeface="Helvetica"/>
                <a:cs typeface="Helvetica"/>
                <a:sym typeface="Helvetica"/>
              </a:defRPr>
            </a:pPr>
            <a:r>
              <a:t>It first works on a small compressed version of the image, and then converts it into a full high-quality detailed image.</a:t>
            </a:r>
            <a:endParaRPr sz="4550"/>
          </a:p>
          <a:p>
            <a:pPr marL="0" indent="0" defTabSz="1664208">
              <a:spcBef>
                <a:spcPts val="1800"/>
              </a:spcBef>
              <a:buSzTx/>
              <a:buNone/>
              <a:defRPr sz="2912" b="1">
                <a:solidFill>
                  <a:srgbClr val="FFFFFF"/>
                </a:solidFill>
                <a:latin typeface="Helvetica"/>
                <a:ea typeface="Helvetica"/>
                <a:cs typeface="Helvetica"/>
                <a:sym typeface="Helvetica"/>
              </a:defRPr>
            </a:pPr>
            <a:r>
              <a:t>Why is this useful?</a:t>
            </a:r>
            <a:endParaRPr sz="4550"/>
          </a:p>
          <a:p>
            <a:pPr marL="416052" indent="-416052" defTabSz="1664208">
              <a:spcBef>
                <a:spcPts val="1800"/>
              </a:spcBef>
              <a:defRPr sz="2912">
                <a:solidFill>
                  <a:srgbClr val="FFFFFF"/>
                </a:solidFill>
                <a:latin typeface="Helvetica"/>
                <a:ea typeface="Helvetica"/>
                <a:cs typeface="Helvetica"/>
                <a:sym typeface="Helvetica"/>
              </a:defRPr>
            </a:pPr>
            <a:r>
              <a:t>A full image (512×512) has a very large number of pixels (~700,000) </a:t>
            </a:r>
            <a:endParaRPr sz="4550"/>
          </a:p>
          <a:p>
            <a:pPr marL="416052" indent="-416052" defTabSz="1664208">
              <a:spcBef>
                <a:spcPts val="1800"/>
              </a:spcBef>
              <a:defRPr sz="2912">
                <a:solidFill>
                  <a:srgbClr val="FFFFFF"/>
                </a:solidFill>
                <a:latin typeface="Helvetica"/>
                <a:ea typeface="Helvetica"/>
                <a:cs typeface="Helvetica"/>
                <a:sym typeface="Helvetica"/>
              </a:defRPr>
            </a:pPr>
            <a:r>
              <a:t>The compressed version has much fewer values (~16K) </a:t>
            </a:r>
            <a:endParaRPr sz="4550"/>
          </a:p>
          <a:p>
            <a:pPr marL="0" indent="0" defTabSz="1664208">
              <a:spcBef>
                <a:spcPts val="1800"/>
              </a:spcBef>
              <a:buSzTx/>
              <a:buNone/>
              <a:defRPr sz="2912">
                <a:solidFill>
                  <a:srgbClr val="FFFFFF"/>
                </a:solidFill>
                <a:latin typeface="Helvetica"/>
                <a:ea typeface="Helvetica"/>
                <a:cs typeface="Helvetica"/>
                <a:sym typeface="Helvetica"/>
              </a:defRPr>
            </a:pPr>
            <a:r>
              <a:t>Because of this:</a:t>
            </a:r>
            <a:endParaRPr sz="4550"/>
          </a:p>
          <a:p>
            <a:pPr marL="416052" indent="-416052" defTabSz="1664208">
              <a:spcBef>
                <a:spcPts val="1800"/>
              </a:spcBef>
              <a:defRPr sz="2912">
                <a:solidFill>
                  <a:srgbClr val="FFFFFF"/>
                </a:solidFill>
                <a:latin typeface="Helvetica"/>
                <a:ea typeface="Helvetica"/>
                <a:cs typeface="Helvetica"/>
                <a:sym typeface="Helvetica"/>
              </a:defRPr>
            </a:pPr>
            <a:r>
              <a:t>Training becomes faster </a:t>
            </a:r>
            <a:endParaRPr sz="4550"/>
          </a:p>
          <a:p>
            <a:pPr marL="416052" indent="-416052" defTabSz="1664208">
              <a:spcBef>
                <a:spcPts val="1800"/>
              </a:spcBef>
              <a:defRPr sz="2912">
                <a:solidFill>
                  <a:srgbClr val="FFFFFF"/>
                </a:solidFill>
                <a:latin typeface="Helvetica"/>
                <a:ea typeface="Helvetica"/>
                <a:cs typeface="Helvetica"/>
                <a:sym typeface="Helvetica"/>
              </a:defRPr>
            </a:pPr>
            <a:r>
              <a:t>Image generation is quicker </a:t>
            </a:r>
            <a:endParaRPr sz="4550"/>
          </a:p>
          <a:p>
            <a:pPr marL="416052" indent="-416052" defTabSz="1664208">
              <a:spcBef>
                <a:spcPts val="1800"/>
              </a:spcBef>
              <a:defRPr sz="2912">
                <a:solidFill>
                  <a:srgbClr val="FFFFFF"/>
                </a:solidFill>
                <a:latin typeface="Helvetica"/>
                <a:ea typeface="Helvetica"/>
                <a:cs typeface="Helvetica"/>
                <a:sym typeface="Helvetica"/>
              </a:defRPr>
            </a:pPr>
            <a:r>
              <a:t>The quality of the image is still maintained</a:t>
            </a:r>
          </a:p>
        </p:txBody>
      </p:sp>
      <p:grpSp>
        <p:nvGrpSpPr>
          <p:cNvPr id="701" name="Group"/>
          <p:cNvGrpSpPr/>
          <p:nvPr/>
        </p:nvGrpSpPr>
        <p:grpSpPr>
          <a:xfrm>
            <a:off x="35303" y="61145"/>
            <a:ext cx="2853948" cy="13600822"/>
            <a:chOff x="0" y="3774"/>
            <a:chExt cx="2853946" cy="13600820"/>
          </a:xfrm>
        </p:grpSpPr>
        <p:sp>
          <p:nvSpPr>
            <p:cNvPr id="69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69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0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03" name="Title 3"/>
          <p:cNvSpPr txBox="1">
            <a:spLocks noGrp="1"/>
          </p:cNvSpPr>
          <p:nvPr>
            <p:ph type="title"/>
          </p:nvPr>
        </p:nvSpPr>
        <p:spPr>
          <a:xfrm>
            <a:off x="1206500" y="1079500"/>
            <a:ext cx="21971000" cy="1433163"/>
          </a:xfrm>
          <a:prstGeom prst="rect">
            <a:avLst/>
          </a:prstGeom>
        </p:spPr>
        <p:txBody>
          <a:bodyPr/>
          <a:lstStyle>
            <a:lvl1pPr algn="ctr">
              <a:defRPr sz="6400" b="1">
                <a:solidFill>
                  <a:srgbClr val="FFFFFF"/>
                </a:solidFill>
                <a:latin typeface="Helvetica"/>
                <a:ea typeface="Helvetica"/>
                <a:cs typeface="Helvetica"/>
                <a:sym typeface="Helvetica"/>
              </a:defRPr>
            </a:lvl1pPr>
          </a:lstStyle>
          <a:p>
            <a:r>
              <a:t>Why Latent Space? (Role of VAE)</a:t>
            </a:r>
          </a:p>
        </p:txBody>
      </p:sp>
      <p:sp>
        <p:nvSpPr>
          <p:cNvPr id="704" name="Content Placeholder 4"/>
          <p:cNvSpPr txBox="1">
            <a:spLocks noGrp="1"/>
          </p:cNvSpPr>
          <p:nvPr>
            <p:ph type="body" idx="1"/>
          </p:nvPr>
        </p:nvSpPr>
        <p:spPr>
          <a:xfrm>
            <a:off x="1206500" y="2582026"/>
            <a:ext cx="21971000" cy="9922490"/>
          </a:xfrm>
          <a:prstGeom prst="rect">
            <a:avLst/>
          </a:prstGeom>
        </p:spPr>
        <p:txBody>
          <a:bodyPr/>
          <a:lstStyle/>
          <a:p>
            <a:pPr marL="0" indent="0" defTabSz="1664208">
              <a:lnSpc>
                <a:spcPct val="72000"/>
              </a:lnSpc>
              <a:spcBef>
                <a:spcPts val="1800"/>
              </a:spcBef>
              <a:buSzTx/>
              <a:buNone/>
              <a:defRPr sz="3276">
                <a:solidFill>
                  <a:srgbClr val="FFFFFF"/>
                </a:solidFill>
                <a:latin typeface="Helvetica"/>
                <a:ea typeface="Helvetica"/>
                <a:cs typeface="Helvetica"/>
                <a:sym typeface="Helvetica"/>
              </a:defRPr>
            </a:pPr>
            <a:r>
              <a:t>Working directly on full images is difficult because images have a very large number of pixels. The model has to process all of them at every step. This makes training very slow and requires high computational power.</a:t>
            </a:r>
            <a:endParaRPr sz="4550"/>
          </a:p>
          <a:p>
            <a:pPr marL="0" indent="0" defTabSz="1664208">
              <a:lnSpc>
                <a:spcPct val="72000"/>
              </a:lnSpc>
              <a:spcBef>
                <a:spcPts val="1800"/>
              </a:spcBef>
              <a:buSzTx/>
              <a:buNone/>
              <a:defRPr sz="3276">
                <a:solidFill>
                  <a:srgbClr val="FFFFFF"/>
                </a:solidFill>
                <a:latin typeface="Helvetica"/>
                <a:ea typeface="Helvetica"/>
                <a:cs typeface="Helvetica"/>
                <a:sym typeface="Helvetica"/>
              </a:defRPr>
            </a:pPr>
            <a:r>
              <a:t>To solve this problem, we use a compressed version of the image, called </a:t>
            </a:r>
            <a:r>
              <a:rPr i="1"/>
              <a:t>latent</a:t>
            </a:r>
            <a:r>
              <a:t>. This is done using a Variational Auto-encoder (VAE), which helps reduce the size of the data while keeping important information.</a:t>
            </a:r>
            <a:endParaRPr sz="4550"/>
          </a:p>
          <a:p>
            <a:pPr marL="0" indent="0" defTabSz="1664208">
              <a:lnSpc>
                <a:spcPct val="72000"/>
              </a:lnSpc>
              <a:spcBef>
                <a:spcPts val="1800"/>
              </a:spcBef>
              <a:buSzTx/>
              <a:buNone/>
              <a:defRPr sz="3276" b="1">
                <a:solidFill>
                  <a:srgbClr val="FFFFFF"/>
                </a:solidFill>
                <a:latin typeface="Helvetica"/>
                <a:ea typeface="Helvetica"/>
                <a:cs typeface="Helvetica"/>
                <a:sym typeface="Helvetica"/>
              </a:defRPr>
            </a:pPr>
            <a:r>
              <a:t>What is VAE (Variational Auto-encoder)?</a:t>
            </a:r>
            <a:endParaRPr sz="4550"/>
          </a:p>
          <a:p>
            <a:pPr marL="0" indent="0" defTabSz="1664208">
              <a:lnSpc>
                <a:spcPct val="72000"/>
              </a:lnSpc>
              <a:spcBef>
                <a:spcPts val="1800"/>
              </a:spcBef>
              <a:buSzTx/>
              <a:buNone/>
              <a:defRPr sz="3276">
                <a:solidFill>
                  <a:srgbClr val="FFFFFF"/>
                </a:solidFill>
                <a:latin typeface="Helvetica"/>
                <a:ea typeface="Helvetica"/>
                <a:cs typeface="Helvetica"/>
                <a:sym typeface="Helvetica"/>
              </a:defRPr>
            </a:pPr>
            <a:r>
              <a:t>A VAE has two main parts:</a:t>
            </a:r>
            <a:endParaRPr sz="4550"/>
          </a:p>
          <a:p>
            <a:pPr marL="416052" indent="-416052" defTabSz="1664208">
              <a:lnSpc>
                <a:spcPct val="72000"/>
              </a:lnSpc>
              <a:spcBef>
                <a:spcPts val="1800"/>
              </a:spcBef>
              <a:defRPr sz="3276" b="1">
                <a:solidFill>
                  <a:srgbClr val="FFFFFF"/>
                </a:solidFill>
                <a:latin typeface="Helvetica"/>
                <a:ea typeface="Helvetica"/>
                <a:cs typeface="Helvetica"/>
                <a:sym typeface="Helvetica"/>
              </a:defRPr>
            </a:pPr>
            <a:r>
              <a:t>Encoder (E):</a:t>
            </a:r>
            <a:r>
              <a:rPr b="0"/>
              <a:t> Converts the original image into a smaller compressed form (latent z) </a:t>
            </a:r>
            <a:endParaRPr sz="4550"/>
          </a:p>
          <a:p>
            <a:pPr marL="416052" indent="-416052" defTabSz="1664208">
              <a:lnSpc>
                <a:spcPct val="72000"/>
              </a:lnSpc>
              <a:spcBef>
                <a:spcPts val="1800"/>
              </a:spcBef>
              <a:defRPr sz="3276" b="1">
                <a:solidFill>
                  <a:srgbClr val="FFFFFF"/>
                </a:solidFill>
                <a:latin typeface="Helvetica"/>
                <a:ea typeface="Helvetica"/>
                <a:cs typeface="Helvetica"/>
                <a:sym typeface="Helvetica"/>
              </a:defRPr>
            </a:pPr>
            <a:r>
              <a:t>Decoder (D):</a:t>
            </a:r>
            <a:r>
              <a:rPr b="0"/>
              <a:t> Converts the compressed form back into a full image </a:t>
            </a:r>
            <a:endParaRPr sz="4550"/>
          </a:p>
          <a:p>
            <a:pPr marL="0" indent="0" defTabSz="1664208">
              <a:lnSpc>
                <a:spcPct val="72000"/>
              </a:lnSpc>
              <a:spcBef>
                <a:spcPts val="1800"/>
              </a:spcBef>
              <a:buSzTx/>
              <a:buNone/>
              <a:defRPr sz="3276" b="1">
                <a:solidFill>
                  <a:srgbClr val="FFFFFF"/>
                </a:solidFill>
                <a:latin typeface="Helvetica"/>
                <a:ea typeface="Helvetica"/>
                <a:cs typeface="Helvetica"/>
                <a:sym typeface="Helvetica"/>
              </a:defRPr>
            </a:pPr>
            <a:r>
              <a:t>What does latent space look like?</a:t>
            </a:r>
            <a:endParaRPr sz="3640"/>
          </a:p>
          <a:p>
            <a:pPr marL="416052" indent="-416052" defTabSz="1664208">
              <a:lnSpc>
                <a:spcPct val="72000"/>
              </a:lnSpc>
              <a:spcBef>
                <a:spcPts val="1800"/>
              </a:spcBef>
              <a:defRPr sz="3276">
                <a:solidFill>
                  <a:srgbClr val="FFFFFF"/>
                </a:solidFill>
                <a:latin typeface="Helvetica"/>
                <a:ea typeface="Helvetica"/>
                <a:cs typeface="Helvetica"/>
                <a:sym typeface="Helvetica"/>
              </a:defRPr>
            </a:pPr>
            <a:r>
              <a:t>Original image: 512 × 512 × 3 </a:t>
            </a:r>
            <a:endParaRPr sz="4550"/>
          </a:p>
          <a:p>
            <a:pPr marL="416052" indent="-416052" defTabSz="1664208">
              <a:lnSpc>
                <a:spcPct val="72000"/>
              </a:lnSpc>
              <a:spcBef>
                <a:spcPts val="1800"/>
              </a:spcBef>
              <a:defRPr sz="3276">
                <a:solidFill>
                  <a:srgbClr val="FFFFFF"/>
                </a:solidFill>
                <a:latin typeface="Helvetica"/>
                <a:ea typeface="Helvetica"/>
                <a:cs typeface="Helvetica"/>
                <a:sym typeface="Helvetica"/>
              </a:defRPr>
            </a:pPr>
            <a:r>
              <a:t>Latent representation: 64 × 64 × 4</a:t>
            </a:r>
            <a:endParaRPr sz="4550"/>
          </a:p>
          <a:p>
            <a:pPr marL="0" indent="0" defTabSz="1664208">
              <a:lnSpc>
                <a:spcPct val="72000"/>
              </a:lnSpc>
              <a:spcBef>
                <a:spcPts val="1800"/>
              </a:spcBef>
              <a:buSzTx/>
              <a:buNone/>
              <a:defRPr sz="3276">
                <a:solidFill>
                  <a:srgbClr val="FFFFFF"/>
                </a:solidFill>
                <a:latin typeface="Helvetica"/>
                <a:ea typeface="Helvetica"/>
                <a:cs typeface="Helvetica"/>
                <a:sym typeface="Helvetica"/>
              </a:defRPr>
            </a:pPr>
            <a:r>
              <a:t>Smaller but still keeps important features (shapes, colors)</a:t>
            </a:r>
            <a:endParaRPr sz="4550"/>
          </a:p>
          <a:p>
            <a:pPr marL="0" indent="0" defTabSz="1664208">
              <a:lnSpc>
                <a:spcPct val="72000"/>
              </a:lnSpc>
              <a:spcBef>
                <a:spcPts val="1800"/>
              </a:spcBef>
              <a:buSzTx/>
              <a:buNone/>
              <a:defRPr sz="3276" b="1">
                <a:solidFill>
                  <a:srgbClr val="FFFFFF"/>
                </a:solidFill>
                <a:latin typeface="Helvetica"/>
                <a:ea typeface="Helvetica"/>
                <a:cs typeface="Helvetica"/>
                <a:sym typeface="Helvetica"/>
              </a:defRPr>
            </a:pPr>
            <a:r>
              <a:t>Why is latent space useful?</a:t>
            </a:r>
            <a:endParaRPr sz="3640"/>
          </a:p>
          <a:p>
            <a:pPr marL="416052" indent="-416052" defTabSz="1664208">
              <a:lnSpc>
                <a:spcPct val="72000"/>
              </a:lnSpc>
              <a:spcBef>
                <a:spcPts val="1800"/>
              </a:spcBef>
              <a:defRPr sz="3276">
                <a:solidFill>
                  <a:srgbClr val="FFFFFF"/>
                </a:solidFill>
                <a:latin typeface="Helvetica"/>
                <a:ea typeface="Helvetica"/>
                <a:cs typeface="Helvetica"/>
                <a:sym typeface="Helvetica"/>
              </a:defRPr>
            </a:pPr>
            <a:r>
              <a:t>Reduces computation </a:t>
            </a:r>
            <a:endParaRPr sz="4550"/>
          </a:p>
          <a:p>
            <a:pPr marL="416052" indent="-416052" defTabSz="1664208">
              <a:lnSpc>
                <a:spcPct val="72000"/>
              </a:lnSpc>
              <a:spcBef>
                <a:spcPts val="1800"/>
              </a:spcBef>
              <a:defRPr sz="3276">
                <a:solidFill>
                  <a:srgbClr val="FFFFFF"/>
                </a:solidFill>
                <a:latin typeface="Helvetica"/>
                <a:ea typeface="Helvetica"/>
                <a:cs typeface="Helvetica"/>
                <a:sym typeface="Helvetica"/>
              </a:defRPr>
            </a:pPr>
            <a:r>
              <a:t>Makes training faster </a:t>
            </a:r>
            <a:endParaRPr sz="4550"/>
          </a:p>
          <a:p>
            <a:pPr marL="416052" indent="-416052" defTabSz="1664208">
              <a:lnSpc>
                <a:spcPct val="72000"/>
              </a:lnSpc>
              <a:spcBef>
                <a:spcPts val="1800"/>
              </a:spcBef>
              <a:defRPr sz="3276">
                <a:solidFill>
                  <a:srgbClr val="FFFFFF"/>
                </a:solidFill>
                <a:latin typeface="Helvetica"/>
                <a:ea typeface="Helvetica"/>
                <a:cs typeface="Helvetica"/>
                <a:sym typeface="Helvetica"/>
              </a:defRPr>
            </a:pPr>
            <a:r>
              <a:t>Speeds up image generation </a:t>
            </a:r>
            <a:endParaRPr sz="4550"/>
          </a:p>
          <a:p>
            <a:pPr marL="416052" indent="-416052" defTabSz="1664208">
              <a:lnSpc>
                <a:spcPct val="72000"/>
              </a:lnSpc>
              <a:spcBef>
                <a:spcPts val="1800"/>
              </a:spcBef>
              <a:defRPr sz="3276">
                <a:solidFill>
                  <a:srgbClr val="FFFFFF"/>
                </a:solidFill>
                <a:latin typeface="Helvetica"/>
                <a:ea typeface="Helvetica"/>
                <a:cs typeface="Helvetica"/>
                <a:sym typeface="Helvetica"/>
              </a:defRPr>
            </a:pPr>
            <a:r>
              <a:t>Maintains good image quality</a:t>
            </a:r>
          </a:p>
        </p:txBody>
      </p:sp>
      <p:grpSp>
        <p:nvGrpSpPr>
          <p:cNvPr id="708" name="Group"/>
          <p:cNvGrpSpPr/>
          <p:nvPr/>
        </p:nvGrpSpPr>
        <p:grpSpPr>
          <a:xfrm>
            <a:off x="35303" y="61145"/>
            <a:ext cx="2853948" cy="13600822"/>
            <a:chOff x="0" y="3774"/>
            <a:chExt cx="2853946" cy="13600820"/>
          </a:xfrm>
        </p:grpSpPr>
        <p:sp>
          <p:nvSpPr>
            <p:cNvPr id="70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0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0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0" name="Title 3"/>
          <p:cNvSpPr txBox="1">
            <a:spLocks noGrp="1"/>
          </p:cNvSpPr>
          <p:nvPr>
            <p:ph type="title"/>
          </p:nvPr>
        </p:nvSpPr>
        <p:spPr>
          <a:xfrm>
            <a:off x="1206500" y="1079500"/>
            <a:ext cx="21971000" cy="1433163"/>
          </a:xfrm>
          <a:prstGeom prst="rect">
            <a:avLst/>
          </a:prstGeom>
        </p:spPr>
        <p:txBody>
          <a:bodyPr/>
          <a:lstStyle>
            <a:lvl1pPr algn="ctr">
              <a:defRPr sz="6400" b="1">
                <a:solidFill>
                  <a:srgbClr val="FFFFFF"/>
                </a:solidFill>
                <a:latin typeface="Helvetica"/>
                <a:ea typeface="Helvetica"/>
                <a:cs typeface="Helvetica"/>
                <a:sym typeface="Helvetica"/>
              </a:defRPr>
            </a:lvl1pPr>
          </a:lstStyle>
          <a:p>
            <a:r>
              <a:t>VAE Architecture (Encoder &amp; Decoder)</a:t>
            </a:r>
          </a:p>
        </p:txBody>
      </p:sp>
      <p:sp>
        <p:nvSpPr>
          <p:cNvPr id="711" name="Content Placeholder 4"/>
          <p:cNvSpPr txBox="1">
            <a:spLocks noGrp="1"/>
          </p:cNvSpPr>
          <p:nvPr>
            <p:ph type="body" idx="1"/>
          </p:nvPr>
        </p:nvSpPr>
        <p:spPr>
          <a:xfrm>
            <a:off x="1206500" y="2582026"/>
            <a:ext cx="21971000" cy="9922490"/>
          </a:xfrm>
          <a:prstGeom prst="rect">
            <a:avLst/>
          </a:prstGeom>
        </p:spPr>
        <p:txBody>
          <a:bodyPr/>
          <a:lstStyle/>
          <a:p>
            <a:pPr marL="370331" indent="-370331" defTabSz="1481327">
              <a:spcBef>
                <a:spcPts val="1600"/>
              </a:spcBef>
              <a:buFontTx/>
              <a:buAutoNum type="arabicPeriod"/>
              <a:defRPr sz="3240" b="1">
                <a:solidFill>
                  <a:srgbClr val="FFFFFF"/>
                </a:solidFill>
                <a:latin typeface="Helvetica"/>
                <a:ea typeface="Helvetica"/>
                <a:cs typeface="Helvetica"/>
                <a:sym typeface="Helvetica"/>
              </a:defRPr>
            </a:pPr>
            <a:r>
              <a:t>Encoder</a:t>
            </a:r>
          </a:p>
          <a:p>
            <a:pPr marL="370331" indent="-370331" defTabSz="1481327">
              <a:spcBef>
                <a:spcPts val="1600"/>
              </a:spcBef>
              <a:defRPr sz="3240">
                <a:solidFill>
                  <a:srgbClr val="FFFFFF"/>
                </a:solidFill>
                <a:latin typeface="Helvetica"/>
                <a:ea typeface="Helvetica"/>
                <a:cs typeface="Helvetica"/>
                <a:sym typeface="Helvetica"/>
              </a:defRPr>
            </a:pPr>
            <a:r>
              <a:t>Takes input image (512 × 512 × 3)</a:t>
            </a:r>
          </a:p>
          <a:p>
            <a:pPr marL="370331" indent="-370331" defTabSz="1481327">
              <a:spcBef>
                <a:spcPts val="1600"/>
              </a:spcBef>
              <a:defRPr sz="3240">
                <a:solidFill>
                  <a:srgbClr val="FFFFFF"/>
                </a:solidFill>
                <a:latin typeface="Helvetica"/>
                <a:ea typeface="Helvetica"/>
                <a:cs typeface="Helvetica"/>
                <a:sym typeface="Helvetica"/>
              </a:defRPr>
            </a:pPr>
            <a:r>
              <a:t>Gradually reduces size using convolution layers</a:t>
            </a:r>
          </a:p>
          <a:p>
            <a:pPr marL="370331" indent="-370331" defTabSz="1481327">
              <a:spcBef>
                <a:spcPts val="1600"/>
              </a:spcBef>
              <a:defRPr sz="3240">
                <a:solidFill>
                  <a:srgbClr val="FFFFFF"/>
                </a:solidFill>
                <a:latin typeface="Helvetica"/>
                <a:ea typeface="Helvetica"/>
                <a:cs typeface="Helvetica"/>
                <a:sym typeface="Helvetica"/>
              </a:defRPr>
            </a:pPr>
            <a:r>
              <a:t>Final output is a small compressed representation</a:t>
            </a:r>
          </a:p>
          <a:p>
            <a:pPr marL="0" indent="0" defTabSz="1481327">
              <a:spcBef>
                <a:spcPts val="1600"/>
              </a:spcBef>
              <a:buSzTx/>
              <a:buNone/>
              <a:defRPr sz="3240">
                <a:solidFill>
                  <a:srgbClr val="FFFFFF"/>
                </a:solidFill>
                <a:latin typeface="Helvetica"/>
                <a:ea typeface="Helvetica"/>
                <a:cs typeface="Helvetica"/>
                <a:sym typeface="Helvetica"/>
              </a:defRPr>
            </a:pPr>
            <a:r>
              <a:t>Instead of directly giving latent z, it gives</a:t>
            </a:r>
          </a:p>
          <a:p>
            <a:pPr marL="370331" indent="-370331" defTabSz="1481327">
              <a:spcBef>
                <a:spcPts val="1600"/>
              </a:spcBef>
              <a:defRPr sz="3240">
                <a:solidFill>
                  <a:srgbClr val="FFFFFF"/>
                </a:solidFill>
                <a:latin typeface="Helvetica"/>
                <a:ea typeface="Helvetica"/>
                <a:cs typeface="Helvetica"/>
                <a:sym typeface="Helvetica"/>
              </a:defRPr>
            </a:pPr>
            <a:r>
              <a:t>Mean (μ)</a:t>
            </a:r>
          </a:p>
          <a:p>
            <a:pPr marL="370331" indent="-370331" defTabSz="1481327">
              <a:spcBef>
                <a:spcPts val="1600"/>
              </a:spcBef>
              <a:defRPr sz="3240">
                <a:solidFill>
                  <a:srgbClr val="FFFFFF"/>
                </a:solidFill>
                <a:latin typeface="Helvetica"/>
                <a:ea typeface="Helvetica"/>
                <a:cs typeface="Helvetica"/>
                <a:sym typeface="Helvetica"/>
              </a:defRPr>
            </a:pPr>
            <a:r>
              <a:t>Standard deviation (σ)</a:t>
            </a:r>
          </a:p>
          <a:p>
            <a:pPr marL="0" indent="0" defTabSz="1481327">
              <a:spcBef>
                <a:spcPts val="1600"/>
              </a:spcBef>
              <a:buSzTx/>
              <a:buNone/>
              <a:defRPr sz="3240">
                <a:solidFill>
                  <a:srgbClr val="FFFFFF"/>
                </a:solidFill>
                <a:latin typeface="Helvetica"/>
                <a:ea typeface="Helvetica"/>
                <a:cs typeface="Helvetica"/>
                <a:sym typeface="Helvetica"/>
              </a:defRPr>
            </a:pPr>
            <a:endParaRPr/>
          </a:p>
          <a:p>
            <a:pPr marL="370331" indent="-370331" defTabSz="1481327">
              <a:spcBef>
                <a:spcPts val="1600"/>
              </a:spcBef>
              <a:buFontTx/>
              <a:buAutoNum type="arabicPeriod" startAt="2"/>
              <a:defRPr sz="3240" b="1">
                <a:solidFill>
                  <a:srgbClr val="FFFFFF"/>
                </a:solidFill>
                <a:latin typeface="Helvetica"/>
                <a:ea typeface="Helvetica"/>
                <a:cs typeface="Helvetica"/>
                <a:sym typeface="Helvetica"/>
              </a:defRPr>
            </a:pPr>
            <a:r>
              <a:t>Sampling</a:t>
            </a:r>
          </a:p>
          <a:p>
            <a:pPr marL="370331" indent="-370331" defTabSz="1481327">
              <a:spcBef>
                <a:spcPts val="1600"/>
              </a:spcBef>
              <a:defRPr sz="3240">
                <a:solidFill>
                  <a:srgbClr val="FFFFFF"/>
                </a:solidFill>
                <a:latin typeface="Helvetica"/>
                <a:ea typeface="Helvetica"/>
                <a:cs typeface="Helvetica"/>
                <a:sym typeface="Helvetica"/>
              </a:defRPr>
            </a:pPr>
            <a:r>
              <a:t>Latent z is created using: </a:t>
            </a:r>
          </a:p>
          <a:p>
            <a:pPr marL="0" indent="0" defTabSz="1481327">
              <a:spcBef>
                <a:spcPts val="1600"/>
              </a:spcBef>
              <a:buSzTx/>
              <a:buNone/>
              <a:defRPr sz="3240">
                <a:solidFill>
                  <a:srgbClr val="FFFFFF"/>
                </a:solidFill>
                <a:latin typeface="Helvetica"/>
                <a:ea typeface="Helvetica"/>
                <a:cs typeface="Helvetica"/>
                <a:sym typeface="Helvetica"/>
              </a:defRPr>
            </a:pPr>
            <a:r>
              <a:t>	z = μ + ε · σ</a:t>
            </a:r>
          </a:p>
          <a:p>
            <a:pPr marL="370331" indent="-370331" defTabSz="1481327">
              <a:spcBef>
                <a:spcPts val="1600"/>
              </a:spcBef>
              <a:defRPr sz="3240">
                <a:solidFill>
                  <a:srgbClr val="FFFFFF"/>
                </a:solidFill>
                <a:latin typeface="Helvetica"/>
                <a:ea typeface="Helvetica"/>
                <a:cs typeface="Helvetica"/>
                <a:sym typeface="Helvetica"/>
              </a:defRPr>
            </a:pPr>
            <a:r>
              <a:t>Here, ε is random noise</a:t>
            </a:r>
          </a:p>
          <a:p>
            <a:pPr marL="0" indent="0" defTabSz="1481327">
              <a:spcBef>
                <a:spcPts val="1600"/>
              </a:spcBef>
              <a:buSzTx/>
              <a:buNone/>
              <a:defRPr sz="3240">
                <a:solidFill>
                  <a:srgbClr val="FFFFFF"/>
                </a:solidFill>
                <a:latin typeface="Helvetica"/>
                <a:ea typeface="Helvetica"/>
                <a:cs typeface="Helvetica"/>
                <a:sym typeface="Helvetica"/>
              </a:defRPr>
            </a:pPr>
            <a:r>
              <a:t>This helps the model:</a:t>
            </a:r>
          </a:p>
          <a:p>
            <a:pPr marL="370331" indent="-370331" defTabSz="1481327">
              <a:spcBef>
                <a:spcPts val="1600"/>
              </a:spcBef>
              <a:defRPr sz="3240">
                <a:solidFill>
                  <a:srgbClr val="FFFFFF"/>
                </a:solidFill>
                <a:latin typeface="Helvetica"/>
                <a:ea typeface="Helvetica"/>
                <a:cs typeface="Helvetica"/>
                <a:sym typeface="Helvetica"/>
              </a:defRPr>
            </a:pPr>
            <a:r>
              <a:t>Learn better </a:t>
            </a:r>
          </a:p>
          <a:p>
            <a:pPr marL="370331" indent="-370331" defTabSz="1481327">
              <a:spcBef>
                <a:spcPts val="1600"/>
              </a:spcBef>
              <a:defRPr sz="3240">
                <a:solidFill>
                  <a:srgbClr val="FFFFFF"/>
                </a:solidFill>
                <a:latin typeface="Helvetica"/>
                <a:ea typeface="Helvetica"/>
                <a:cs typeface="Helvetica"/>
                <a:sym typeface="Helvetica"/>
              </a:defRPr>
            </a:pPr>
            <a:r>
              <a:t>Stay flexible during training</a:t>
            </a:r>
          </a:p>
        </p:txBody>
      </p:sp>
      <p:grpSp>
        <p:nvGrpSpPr>
          <p:cNvPr id="715" name="Group"/>
          <p:cNvGrpSpPr/>
          <p:nvPr/>
        </p:nvGrpSpPr>
        <p:grpSpPr>
          <a:xfrm>
            <a:off x="35303" y="61145"/>
            <a:ext cx="2853948" cy="13600822"/>
            <a:chOff x="0" y="3774"/>
            <a:chExt cx="2853946" cy="13600820"/>
          </a:xfrm>
        </p:grpSpPr>
        <p:sp>
          <p:nvSpPr>
            <p:cNvPr id="712"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13"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14"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7" name="Title 3"/>
          <p:cNvSpPr txBox="1">
            <a:spLocks noGrp="1"/>
          </p:cNvSpPr>
          <p:nvPr>
            <p:ph type="title"/>
          </p:nvPr>
        </p:nvSpPr>
        <p:spPr>
          <a:xfrm>
            <a:off x="1476887" y="366661"/>
            <a:ext cx="21971001" cy="1433164"/>
          </a:xfrm>
          <a:prstGeom prst="rect">
            <a:avLst/>
          </a:prstGeom>
        </p:spPr>
        <p:txBody>
          <a:bodyPr/>
          <a:lstStyle>
            <a:lvl1pPr algn="ctr" defTabSz="825500">
              <a:lnSpc>
                <a:spcPct val="100000"/>
              </a:lnSpc>
              <a:defRPr sz="5400">
                <a:solidFill>
                  <a:srgbClr val="FFFFFF"/>
                </a:solidFill>
                <a:latin typeface="Helvetica Neue"/>
                <a:ea typeface="Helvetica Neue"/>
                <a:cs typeface="Helvetica Neue"/>
                <a:sym typeface="Helvetica Neue"/>
              </a:defRPr>
            </a:lvl1pPr>
          </a:lstStyle>
          <a:p>
            <a:r>
              <a:t>VAE Architecture (Encoder &amp; Decoder)</a:t>
            </a:r>
          </a:p>
        </p:txBody>
      </p:sp>
      <p:sp>
        <p:nvSpPr>
          <p:cNvPr id="718" name="Content Placeholder 4"/>
          <p:cNvSpPr txBox="1">
            <a:spLocks noGrp="1"/>
          </p:cNvSpPr>
          <p:nvPr>
            <p:ph type="body" idx="1"/>
          </p:nvPr>
        </p:nvSpPr>
        <p:spPr>
          <a:xfrm>
            <a:off x="1476887" y="2164155"/>
            <a:ext cx="21971001" cy="9922490"/>
          </a:xfrm>
          <a:prstGeom prst="rect">
            <a:avLst/>
          </a:prstGeom>
        </p:spPr>
        <p:txBody>
          <a:bodyPr/>
          <a:lstStyle/>
          <a:p>
            <a:pPr marL="398106" indent="-398106" defTabSz="668655">
              <a:lnSpc>
                <a:spcPct val="100000"/>
              </a:lnSpc>
              <a:spcBef>
                <a:spcPts val="4700"/>
              </a:spcBef>
              <a:buFontTx/>
              <a:buAutoNum type="arabicPeriod" startAt="3"/>
              <a:defRPr sz="3483">
                <a:solidFill>
                  <a:srgbClr val="FFFFFF"/>
                </a:solidFill>
                <a:latin typeface="Helvetica Neue"/>
                <a:ea typeface="Helvetica Neue"/>
                <a:cs typeface="Helvetica Neue"/>
                <a:sym typeface="Helvetica Neue"/>
              </a:defRPr>
            </a:pPr>
            <a:r>
              <a:t>Decoder.</a:t>
            </a:r>
          </a:p>
          <a:p>
            <a:pPr marL="398106" indent="-398106" defTabSz="668655">
              <a:lnSpc>
                <a:spcPct val="100000"/>
              </a:lnSpc>
              <a:spcBef>
                <a:spcPts val="4700"/>
              </a:spcBef>
              <a:defRPr sz="3483">
                <a:solidFill>
                  <a:srgbClr val="FFFFFF"/>
                </a:solidFill>
                <a:latin typeface="Helvetica Neue"/>
                <a:ea typeface="Helvetica Neue"/>
                <a:cs typeface="Helvetica Neue"/>
                <a:sym typeface="Helvetica Neue"/>
              </a:defRPr>
            </a:pPr>
            <a:r>
              <a:t>Takes compressed latent (64 × 64 × 4)</a:t>
            </a:r>
          </a:p>
          <a:p>
            <a:pPr marL="398106" indent="-398106" defTabSz="668655">
              <a:lnSpc>
                <a:spcPct val="100000"/>
              </a:lnSpc>
              <a:spcBef>
                <a:spcPts val="4700"/>
              </a:spcBef>
              <a:defRPr sz="3483">
                <a:solidFill>
                  <a:srgbClr val="FFFFFF"/>
                </a:solidFill>
                <a:latin typeface="Helvetica Neue"/>
                <a:ea typeface="Helvetica Neue"/>
                <a:cs typeface="Helvetica Neue"/>
                <a:sym typeface="Helvetica Neue"/>
              </a:defRPr>
            </a:pPr>
            <a:r>
              <a:t>Gradually increases size (upsampling)</a:t>
            </a:r>
          </a:p>
          <a:p>
            <a:pPr marL="398106" indent="-398106" defTabSz="668655">
              <a:lnSpc>
                <a:spcPct val="100000"/>
              </a:lnSpc>
              <a:spcBef>
                <a:spcPts val="4700"/>
              </a:spcBef>
              <a:defRPr sz="3483">
                <a:solidFill>
                  <a:srgbClr val="FFFFFF"/>
                </a:solidFill>
                <a:latin typeface="Helvetica Neue"/>
                <a:ea typeface="Helvetica Neue"/>
                <a:cs typeface="Helvetica Neue"/>
                <a:sym typeface="Helvetica Neue"/>
              </a:defRPr>
            </a:pPr>
            <a:r>
              <a:t>Converts it back to full image (512 × 512 × 3)</a:t>
            </a:r>
          </a:p>
          <a:p>
            <a:pPr marL="0" indent="0" defTabSz="668655">
              <a:lnSpc>
                <a:spcPct val="100000"/>
              </a:lnSpc>
              <a:spcBef>
                <a:spcPts val="4700"/>
              </a:spcBef>
              <a:buSzTx/>
              <a:buNone/>
              <a:defRPr sz="3483">
                <a:solidFill>
                  <a:srgbClr val="FFFFFF"/>
                </a:solidFill>
                <a:latin typeface="Helvetica Neue"/>
                <a:ea typeface="Helvetica Neue"/>
                <a:cs typeface="Helvetica Neue"/>
                <a:sym typeface="Helvetica Neue"/>
              </a:defRPr>
            </a:pPr>
            <a:r>
              <a:t>Output is a reconstructed image</a:t>
            </a:r>
          </a:p>
          <a:p>
            <a:pPr marL="398106" indent="-398106" defTabSz="668655">
              <a:lnSpc>
                <a:spcPct val="100000"/>
              </a:lnSpc>
              <a:spcBef>
                <a:spcPts val="4700"/>
              </a:spcBef>
              <a:buFontTx/>
              <a:buAutoNum type="arabicPeriod" startAt="4"/>
              <a:defRPr sz="3483">
                <a:solidFill>
                  <a:srgbClr val="FFFFFF"/>
                </a:solidFill>
                <a:latin typeface="Helvetica Neue"/>
                <a:ea typeface="Helvetica Neue"/>
                <a:cs typeface="Helvetica Neue"/>
                <a:sym typeface="Helvetica Neue"/>
              </a:defRPr>
            </a:pPr>
            <a:r>
              <a:t>Loss Function</a:t>
            </a:r>
          </a:p>
          <a:p>
            <a:pPr marL="398106" indent="-398106" defTabSz="668655">
              <a:lnSpc>
                <a:spcPct val="100000"/>
              </a:lnSpc>
              <a:spcBef>
                <a:spcPts val="4700"/>
              </a:spcBef>
              <a:defRPr sz="3483">
                <a:solidFill>
                  <a:srgbClr val="FFFFFF"/>
                </a:solidFill>
                <a:latin typeface="Helvetica Neue"/>
                <a:ea typeface="Helvetica Neue"/>
                <a:cs typeface="Helvetica Neue"/>
                <a:sym typeface="Helvetica Neue"/>
              </a:defRPr>
            </a:pPr>
            <a:r>
              <a:t>It has two parts</a:t>
            </a:r>
          </a:p>
          <a:p>
            <a:pPr marL="398106" indent="-398106" defTabSz="668655">
              <a:lnSpc>
                <a:spcPct val="100000"/>
              </a:lnSpc>
              <a:spcBef>
                <a:spcPts val="4700"/>
              </a:spcBef>
              <a:buFontTx/>
              <a:buAutoNum type="arabicParenR"/>
              <a:defRPr sz="3483">
                <a:solidFill>
                  <a:srgbClr val="FFFFFF"/>
                </a:solidFill>
                <a:latin typeface="Helvetica Neue"/>
                <a:ea typeface="Helvetica Neue"/>
                <a:cs typeface="Helvetica Neue"/>
                <a:sym typeface="Helvetica Neue"/>
              </a:defRPr>
            </a:pPr>
            <a:r>
              <a:t>Reconstruction Loss: Makes output image similar to original</a:t>
            </a:r>
          </a:p>
          <a:p>
            <a:pPr marL="398106" indent="-398106" defTabSz="668655">
              <a:lnSpc>
                <a:spcPct val="100000"/>
              </a:lnSpc>
              <a:spcBef>
                <a:spcPts val="4700"/>
              </a:spcBef>
              <a:buFontTx/>
              <a:buAutoNum type="arabicParenR"/>
              <a:defRPr sz="3483">
                <a:solidFill>
                  <a:srgbClr val="FFFFFF"/>
                </a:solidFill>
                <a:latin typeface="Helvetica Neue"/>
                <a:ea typeface="Helvetica Neue"/>
                <a:cs typeface="Helvetica Neue"/>
                <a:sym typeface="Helvetica Neue"/>
              </a:defRPr>
            </a:pPr>
            <a:r>
              <a:t>KL Divergence: Keeps latent space smooth and well-organized</a:t>
            </a:r>
          </a:p>
        </p:txBody>
      </p:sp>
      <p:grpSp>
        <p:nvGrpSpPr>
          <p:cNvPr id="722" name="Group"/>
          <p:cNvGrpSpPr/>
          <p:nvPr/>
        </p:nvGrpSpPr>
        <p:grpSpPr>
          <a:xfrm>
            <a:off x="35303" y="61145"/>
            <a:ext cx="2853948" cy="13600822"/>
            <a:chOff x="0" y="3774"/>
            <a:chExt cx="2853946" cy="13600820"/>
          </a:xfrm>
        </p:grpSpPr>
        <p:sp>
          <p:nvSpPr>
            <p:cNvPr id="719"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20"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21"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 0"/>
          <p:cNvSpPr txBox="1"/>
          <p:nvPr/>
        </p:nvSpPr>
        <p:spPr>
          <a:xfrm>
            <a:off x="2639409" y="1298497"/>
            <a:ext cx="1910518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lvl1pPr>
          </a:lstStyle>
          <a:p>
            <a:r>
              <a:t>How This Field Moved Research Forward</a:t>
            </a:r>
          </a:p>
        </p:txBody>
      </p:sp>
      <p:sp>
        <p:nvSpPr>
          <p:cNvPr id="198" name="Text 2"/>
          <p:cNvSpPr txBox="1"/>
          <p:nvPr/>
        </p:nvSpPr>
        <p:spPr>
          <a:xfrm>
            <a:off x="669989" y="2353538"/>
            <a:ext cx="23044022" cy="10411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86740" indent="-447040">
              <a:buSzPct val="100000"/>
              <a:buChar char="‣"/>
            </a:pPr>
            <a:endParaRPr/>
          </a:p>
          <a:p>
            <a:pPr marL="586740" indent="-447040">
              <a:buSzPct val="100000"/>
              <a:buChar char="‣"/>
            </a:pPr>
            <a:r>
              <a:t>Pre-2013: generative models were mostly handcrafted (GMMs, restricted Boltzmann machines)</a:t>
            </a:r>
          </a:p>
          <a:p>
            <a:pPr marL="586740" indent="-447040">
              <a:buSzPct val="100000"/>
              <a:buChar char="‣"/>
            </a:pPr>
            <a:r>
              <a:t>2013–2014: VAEs and GANs independently proposed learned latent-variable generation</a:t>
            </a:r>
          </a:p>
          <a:p>
            <a:pPr marL="586740" indent="-447040">
              <a:buSzPct val="100000"/>
              <a:buChar char="‣"/>
            </a:pPr>
            <a:r>
              <a:t>2020: DDPM showed diffusion could match GANs without adversarial training instability</a:t>
            </a:r>
          </a:p>
          <a:p>
            <a:pPr marL="586740" indent="-447040">
              <a:buSzPct val="100000"/>
              <a:buChar char="‣"/>
            </a:pPr>
            <a:r>
              <a:t>2021–2022: guidance, architecture, and efficiency improvements made it practical</a:t>
            </a:r>
          </a:p>
          <a:p>
            <a:pPr marL="586740" indent="-447040">
              <a:buSzPct val="100000"/>
              <a:buChar char="‣"/>
            </a:pPr>
            <a:r>
              <a:t>2022–present: flow matching, distillation, and DiTs pushed toward real-time, scalable generation</a:t>
            </a:r>
          </a:p>
          <a:p>
            <a:pPr marL="586740" indent="-447040">
              <a:buSzPct val="100000"/>
              <a:buChar char="‣"/>
            </a:pPr>
            <a:r>
              <a:t>Diffusion Language Models - Discrete Token &amp; Masked Diffusion</a:t>
            </a:r>
          </a:p>
        </p:txBody>
      </p:sp>
      <p:grpSp>
        <p:nvGrpSpPr>
          <p:cNvPr id="202" name="Group"/>
          <p:cNvGrpSpPr/>
          <p:nvPr/>
        </p:nvGrpSpPr>
        <p:grpSpPr>
          <a:xfrm>
            <a:off x="35303" y="61145"/>
            <a:ext cx="2853948" cy="13600822"/>
            <a:chOff x="0" y="3774"/>
            <a:chExt cx="2853946" cy="13600820"/>
          </a:xfrm>
        </p:grpSpPr>
        <p:sp>
          <p:nvSpPr>
            <p:cNvPr id="199"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00"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01"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24" name="Picture 5" descr="Picture 5"/>
          <p:cNvPicPr>
            <a:picLocks noChangeAspect="1"/>
          </p:cNvPicPr>
          <p:nvPr/>
        </p:nvPicPr>
        <p:blipFill>
          <a:blip r:embed="rId2"/>
          <a:srcRect l="2362" t="1239" r="2362" b="1239"/>
          <a:stretch>
            <a:fillRect/>
          </a:stretch>
        </p:blipFill>
        <p:spPr>
          <a:xfrm>
            <a:off x="1414033" y="202735"/>
            <a:ext cx="21098533" cy="11052898"/>
          </a:xfrm>
          <a:prstGeom prst="rect">
            <a:avLst/>
          </a:prstGeom>
          <a:ln w="12700">
            <a:miter lim="400000"/>
          </a:ln>
        </p:spPr>
      </p:pic>
      <p:sp>
        <p:nvSpPr>
          <p:cNvPr id="725" name="Content Placeholder 4"/>
          <p:cNvSpPr txBox="1">
            <a:spLocks noGrp="1"/>
          </p:cNvSpPr>
          <p:nvPr>
            <p:ph type="body" sz="quarter" idx="1"/>
          </p:nvPr>
        </p:nvSpPr>
        <p:spPr>
          <a:xfrm>
            <a:off x="1152032" y="11653005"/>
            <a:ext cx="22079936" cy="1362975"/>
          </a:xfrm>
          <a:prstGeom prst="rect">
            <a:avLst/>
          </a:prstGeom>
        </p:spPr>
        <p:txBody>
          <a:bodyPr/>
          <a:lstStyle>
            <a:lvl1pPr marL="0" indent="0" defTabSz="800735">
              <a:lnSpc>
                <a:spcPct val="100000"/>
              </a:lnSpc>
              <a:spcBef>
                <a:spcPts val="4300"/>
              </a:spcBef>
              <a:buSzTx/>
              <a:buNone/>
              <a:defRPr sz="3686">
                <a:solidFill>
                  <a:srgbClr val="FFFFFF"/>
                </a:solidFill>
                <a:latin typeface="Helvetica Neue"/>
                <a:ea typeface="Helvetica Neue"/>
                <a:cs typeface="Helvetica Neue"/>
                <a:sym typeface="Helvetica Neue"/>
              </a:defRPr>
            </a:lvl1pPr>
          </a:lstStyle>
          <a:p>
            <a:r>
              <a:t>The U-Net is the main model used for denoising. It takes a noisy latent (zₜ) and predicts the noise. The U-Net can understand big structure and small details. This make it perfect for removing noise step by step.</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27" name="Title 3"/>
          <p:cNvSpPr txBox="1">
            <a:spLocks noGrp="1"/>
          </p:cNvSpPr>
          <p:nvPr>
            <p:ph type="title"/>
          </p:nvPr>
        </p:nvSpPr>
        <p:spPr>
          <a:xfrm>
            <a:off x="1206500" y="415822"/>
            <a:ext cx="21971001" cy="1435101"/>
          </a:xfrm>
          <a:prstGeom prst="rect">
            <a:avLst/>
          </a:prstGeom>
        </p:spPr>
        <p:txBody>
          <a:bodyPr/>
          <a:lstStyle>
            <a:lvl1pPr algn="ctr" defTabSz="825500">
              <a:lnSpc>
                <a:spcPct val="100000"/>
              </a:lnSpc>
              <a:defRPr sz="5400">
                <a:solidFill>
                  <a:srgbClr val="FFFFFF"/>
                </a:solidFill>
                <a:latin typeface="Helvetica Neue"/>
                <a:ea typeface="Helvetica Neue"/>
                <a:cs typeface="Helvetica Neue"/>
                <a:sym typeface="Helvetica Neue"/>
              </a:defRPr>
            </a:lvl1pPr>
          </a:lstStyle>
          <a:p>
            <a:r>
              <a:t>U-Net Architecture (Heart of LDM)</a:t>
            </a:r>
          </a:p>
        </p:txBody>
      </p:sp>
      <p:sp>
        <p:nvSpPr>
          <p:cNvPr id="728" name="Content Placeholder 4"/>
          <p:cNvSpPr txBox="1">
            <a:spLocks noGrp="1"/>
          </p:cNvSpPr>
          <p:nvPr>
            <p:ph type="body" idx="1"/>
          </p:nvPr>
        </p:nvSpPr>
        <p:spPr>
          <a:xfrm>
            <a:off x="1206500" y="2005784"/>
            <a:ext cx="22156411" cy="10498732"/>
          </a:xfrm>
          <a:prstGeom prst="rect">
            <a:avLst/>
          </a:prstGeom>
        </p:spPr>
        <p:txBody>
          <a:bodyPr lIns="88900" tIns="88900" rIns="88900" bIns="88900"/>
          <a:lstStyle/>
          <a:p>
            <a:pPr marL="0" indent="0">
              <a:buSzTx/>
              <a:buNone/>
              <a:defRPr sz="4000" b="1">
                <a:solidFill>
                  <a:srgbClr val="FFFFFF"/>
                </a:solidFill>
                <a:latin typeface="Helvetica"/>
                <a:ea typeface="Helvetica"/>
                <a:cs typeface="Helvetica"/>
                <a:sym typeface="Helvetica"/>
              </a:defRPr>
            </a:pPr>
            <a:r>
              <a:t>Important Components</a:t>
            </a:r>
          </a:p>
          <a:p>
            <a:pPr>
              <a:buFontTx/>
              <a:buAutoNum type="arabicPeriod"/>
              <a:defRPr sz="4000" b="1">
                <a:solidFill>
                  <a:srgbClr val="FFFFFF"/>
                </a:solidFill>
                <a:latin typeface="Helvetica"/>
                <a:ea typeface="Helvetica"/>
                <a:cs typeface="Helvetica"/>
                <a:sym typeface="Helvetica"/>
              </a:defRPr>
            </a:pPr>
            <a:r>
              <a:t>ResBlock</a:t>
            </a:r>
          </a:p>
          <a:p>
            <a:pPr>
              <a:defRPr sz="4000">
                <a:solidFill>
                  <a:srgbClr val="FFFFFF"/>
                </a:solidFill>
                <a:latin typeface="Helvetica"/>
                <a:ea typeface="Helvetica"/>
                <a:cs typeface="Helvetica"/>
                <a:sym typeface="Helvetica"/>
              </a:defRPr>
            </a:pPr>
            <a:r>
              <a:t>ResBlock processes the image features and also uses the timestep (t) to understand how much noise is present at that step, so the model can adjust accordingly</a:t>
            </a:r>
            <a:endParaRPr b="1"/>
          </a:p>
          <a:p>
            <a:pPr>
              <a:buFontTx/>
              <a:buAutoNum type="arabicPeriod" startAt="2"/>
              <a:defRPr sz="4000" b="1">
                <a:solidFill>
                  <a:srgbClr val="FFFFFF"/>
                </a:solidFill>
                <a:latin typeface="Helvetica"/>
                <a:ea typeface="Helvetica"/>
                <a:cs typeface="Helvetica"/>
                <a:sym typeface="Helvetica"/>
              </a:defRPr>
            </a:pPr>
            <a:r>
              <a:t>Self-Attention</a:t>
            </a:r>
          </a:p>
          <a:p>
            <a:pPr>
              <a:defRPr sz="4000">
                <a:solidFill>
                  <a:srgbClr val="FFFFFF"/>
                </a:solidFill>
                <a:latin typeface="Helvetica"/>
                <a:ea typeface="Helvetica"/>
                <a:cs typeface="Helvetica"/>
                <a:sym typeface="Helvetica"/>
              </a:defRPr>
            </a:pPr>
            <a:r>
              <a:t>Self-attention allows the model to connect all parts of the image, helping it maintain overall consistency and understand the global structure</a:t>
            </a:r>
            <a:endParaRPr b="1"/>
          </a:p>
          <a:p>
            <a:pPr>
              <a:buFontTx/>
              <a:buAutoNum type="arabicPeriod" startAt="3"/>
              <a:defRPr sz="4000" b="1">
                <a:solidFill>
                  <a:srgbClr val="FFFFFF"/>
                </a:solidFill>
                <a:latin typeface="Helvetica"/>
                <a:ea typeface="Helvetica"/>
                <a:cs typeface="Helvetica"/>
                <a:sym typeface="Helvetica"/>
              </a:defRPr>
            </a:pPr>
            <a:r>
              <a:t>Cross-Attention</a:t>
            </a:r>
          </a:p>
          <a:p>
            <a:pPr>
              <a:defRPr sz="4000">
                <a:solidFill>
                  <a:srgbClr val="FFFFFF"/>
                </a:solidFill>
                <a:latin typeface="Helvetica"/>
                <a:ea typeface="Helvetica"/>
                <a:cs typeface="Helvetica"/>
                <a:sym typeface="Helvetica"/>
              </a:defRPr>
            </a:pPr>
            <a:r>
              <a:t>Cross-attention connects the text with the image, allowing the model to focus on important words in the prompt and generate images that match the description</a:t>
            </a:r>
            <a:endParaRPr b="1"/>
          </a:p>
          <a:p>
            <a:pPr marL="0" indent="0">
              <a:buSzTx/>
              <a:buNone/>
              <a:defRPr sz="4000" b="1">
                <a:solidFill>
                  <a:srgbClr val="FFFFFF"/>
                </a:solidFill>
                <a:latin typeface="Helvetica"/>
                <a:ea typeface="Helvetica"/>
                <a:cs typeface="Helvetica"/>
                <a:sym typeface="Helvetica"/>
              </a:defRPr>
            </a:pPr>
            <a:r>
              <a:t>4. Skip Connections</a:t>
            </a:r>
          </a:p>
          <a:p>
            <a:pPr>
              <a:defRPr sz="4000">
                <a:solidFill>
                  <a:srgbClr val="FFFFFF"/>
                </a:solidFill>
                <a:latin typeface="Helvetica"/>
                <a:ea typeface="Helvetica"/>
                <a:cs typeface="Helvetica"/>
                <a:sym typeface="Helvetica"/>
              </a:defRPr>
            </a:pPr>
            <a:r>
              <a:t>Skip connections directly connect the encoder layers to the corresponding decoder layers. This helps transfer important information that might be lost during downsampling. As a result, the model can preserve fine details like edges, textures, and shapes, leading to a more accurate and clearer final image.</a:t>
            </a:r>
          </a:p>
        </p:txBody>
      </p:sp>
      <p:grpSp>
        <p:nvGrpSpPr>
          <p:cNvPr id="732" name="Group"/>
          <p:cNvGrpSpPr/>
          <p:nvPr/>
        </p:nvGrpSpPr>
        <p:grpSpPr>
          <a:xfrm>
            <a:off x="35303" y="61145"/>
            <a:ext cx="2853948" cy="13600822"/>
            <a:chOff x="0" y="3774"/>
            <a:chExt cx="2853946" cy="13600820"/>
          </a:xfrm>
        </p:grpSpPr>
        <p:sp>
          <p:nvSpPr>
            <p:cNvPr id="729"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30"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31"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 name="Group"/>
          <p:cNvGrpSpPr/>
          <p:nvPr/>
        </p:nvGrpSpPr>
        <p:grpSpPr>
          <a:xfrm>
            <a:off x="35303" y="61145"/>
            <a:ext cx="2853948" cy="13600822"/>
            <a:chOff x="0" y="3774"/>
            <a:chExt cx="2853946" cy="13600820"/>
          </a:xfrm>
        </p:grpSpPr>
        <p:sp>
          <p:nvSpPr>
            <p:cNvPr id="734"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735"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736"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pic>
        <p:nvPicPr>
          <p:cNvPr id="738" name="Screenshot 2026-04-27 at 1.21.14 AM.png" descr="Screenshot 2026-04-27 at 1.21.14 AM.png"/>
          <p:cNvPicPr>
            <a:picLocks noChangeAspect="1"/>
          </p:cNvPicPr>
          <p:nvPr/>
        </p:nvPicPr>
        <p:blipFill>
          <a:blip r:embed="rId2"/>
          <a:srcRect l="2433" t="1427" r="3886" b="4278"/>
          <a:stretch>
            <a:fillRect/>
          </a:stretch>
        </p:blipFill>
        <p:spPr>
          <a:xfrm>
            <a:off x="1449577" y="2380484"/>
            <a:ext cx="22565548" cy="11008412"/>
          </a:xfrm>
          <a:prstGeom prst="rect">
            <a:avLst/>
          </a:prstGeom>
          <a:ln w="12700">
            <a:miter lim="400000"/>
          </a:ln>
        </p:spPr>
      </p:pic>
      <p:sp>
        <p:nvSpPr>
          <p:cNvPr id="739" name="Text 0"/>
          <p:cNvSpPr txBox="1"/>
          <p:nvPr/>
        </p:nvSpPr>
        <p:spPr>
          <a:xfrm>
            <a:off x="988499" y="287704"/>
            <a:ext cx="22407001" cy="14473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lgn="ctr">
              <a:spcBef>
                <a:spcPts val="0"/>
              </a:spcBef>
              <a:defRPr sz="8400">
                <a:latin typeface="+mn-lt"/>
                <a:ea typeface="+mn-ea"/>
                <a:cs typeface="+mn-cs"/>
                <a:sym typeface="Helvetica Neue Medium"/>
              </a:defRPr>
            </a:lvl1pPr>
          </a:lstStyle>
          <a:p>
            <a:r>
              <a:t>Modifications to UNet</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41" name="Title 3"/>
          <p:cNvSpPr txBox="1">
            <a:spLocks noGrp="1"/>
          </p:cNvSpPr>
          <p:nvPr>
            <p:ph type="title"/>
          </p:nvPr>
        </p:nvSpPr>
        <p:spPr>
          <a:xfrm>
            <a:off x="1206499" y="538725"/>
            <a:ext cx="21971001" cy="1433164"/>
          </a:xfrm>
          <a:prstGeom prst="rect">
            <a:avLst/>
          </a:prstGeom>
        </p:spPr>
        <p:txBody>
          <a:bodyPr/>
          <a:lstStyle>
            <a:lvl1pPr algn="ctr" defTabSz="825500">
              <a:lnSpc>
                <a:spcPct val="100000"/>
              </a:lnSpc>
              <a:defRPr sz="5400">
                <a:solidFill>
                  <a:srgbClr val="FFFFFF"/>
                </a:solidFill>
                <a:latin typeface="Helvetica Neue"/>
                <a:ea typeface="Helvetica Neue"/>
                <a:cs typeface="Helvetica Neue"/>
                <a:sym typeface="Helvetica Neue"/>
              </a:defRPr>
            </a:lvl1pPr>
          </a:lstStyle>
          <a:p>
            <a:r>
              <a:t>CLIP Text Encoder — Turning Words into Guidance</a:t>
            </a:r>
          </a:p>
        </p:txBody>
      </p:sp>
      <p:sp>
        <p:nvSpPr>
          <p:cNvPr id="742" name="Content Placeholder 4"/>
          <p:cNvSpPr txBox="1">
            <a:spLocks noGrp="1"/>
          </p:cNvSpPr>
          <p:nvPr>
            <p:ph type="body" idx="1"/>
          </p:nvPr>
        </p:nvSpPr>
        <p:spPr>
          <a:xfrm>
            <a:off x="1206500" y="2582026"/>
            <a:ext cx="21971000" cy="9922490"/>
          </a:xfrm>
          <a:prstGeom prst="rect">
            <a:avLst/>
          </a:prstGeom>
        </p:spPr>
        <p:txBody>
          <a:bodyPr/>
          <a:lstStyle/>
          <a:p>
            <a:pPr marL="0" indent="0">
              <a:lnSpc>
                <a:spcPct val="81000"/>
              </a:lnSpc>
              <a:buSzTx/>
              <a:buNone/>
              <a:defRPr sz="4000">
                <a:solidFill>
                  <a:srgbClr val="FFFFFF"/>
                </a:solidFill>
                <a:latin typeface="Helvetica"/>
                <a:ea typeface="Helvetica"/>
                <a:cs typeface="Helvetica"/>
                <a:sym typeface="Helvetica"/>
              </a:defRPr>
            </a:pPr>
            <a:r>
              <a:t>CLIP(Contrastive Language-Image Pre-training) is a model developed by OpenAI. It learns how text and images are related. Words and matching images are placed close together in a shared space.</a:t>
            </a:r>
          </a:p>
          <a:p>
            <a:pPr marL="0" indent="0">
              <a:lnSpc>
                <a:spcPct val="81000"/>
              </a:lnSpc>
              <a:buSzTx/>
              <a:buNone/>
              <a:defRPr sz="4000">
                <a:solidFill>
                  <a:srgbClr val="FFFFFF"/>
                </a:solidFill>
                <a:latin typeface="Helvetica"/>
                <a:ea typeface="Helvetica"/>
                <a:cs typeface="Helvetica"/>
                <a:sym typeface="Helvetica"/>
              </a:defRPr>
            </a:pPr>
            <a:r>
              <a:t>CLIP has two separate encoders:</a:t>
            </a:r>
          </a:p>
          <a:p>
            <a:pPr marL="2825999" lvl="5" indent="-539999" defTabSz="1828800">
              <a:lnSpc>
                <a:spcPct val="81000"/>
              </a:lnSpc>
              <a:spcBef>
                <a:spcPts val="2000"/>
              </a:spcBef>
              <a:buClrTx/>
              <a:buSzPct val="100000"/>
              <a:buFontTx/>
              <a:buAutoNum type="arabicPeriod"/>
              <a:defRPr sz="4000">
                <a:latin typeface="Helvetica"/>
                <a:ea typeface="Helvetica"/>
                <a:cs typeface="Helvetica"/>
                <a:sym typeface="Helvetica"/>
              </a:defRPr>
            </a:pPr>
            <a:r>
              <a:t>Text Encoder: Converts text into numerical vectors (embeddings).</a:t>
            </a:r>
          </a:p>
          <a:p>
            <a:pPr marL="2794000" lvl="5" indent="-508000" defTabSz="1828800">
              <a:lnSpc>
                <a:spcPct val="81000"/>
              </a:lnSpc>
              <a:spcBef>
                <a:spcPts val="2000"/>
              </a:spcBef>
              <a:buClrTx/>
              <a:buSzPct val="100000"/>
              <a:buFontTx/>
              <a:buAutoNum type="arabicPeriod"/>
              <a:defRPr sz="4000">
                <a:latin typeface="Helvetica"/>
                <a:ea typeface="Helvetica"/>
                <a:cs typeface="Helvetica"/>
                <a:sym typeface="Helvetica"/>
              </a:defRPr>
            </a:pPr>
            <a:r>
              <a:t>Image Encoder: Converts images into embeddings. It Used only during training, not in LDM.</a:t>
            </a:r>
          </a:p>
          <a:p>
            <a:pPr marL="914400" indent="-914400">
              <a:lnSpc>
                <a:spcPct val="81000"/>
              </a:lnSpc>
              <a:buFontTx/>
              <a:buAutoNum type="arabicPeriod" startAt="2"/>
              <a:defRPr sz="4000">
                <a:solidFill>
                  <a:srgbClr val="FFFFFF"/>
                </a:solidFill>
                <a:latin typeface="Helvetica"/>
                <a:ea typeface="Helvetica"/>
                <a:cs typeface="Helvetica"/>
                <a:sym typeface="Helvetica"/>
              </a:defRPr>
            </a:pPr>
            <a:endParaRPr/>
          </a:p>
          <a:p>
            <a:pPr marL="0" indent="0">
              <a:lnSpc>
                <a:spcPct val="81000"/>
              </a:lnSpc>
              <a:buSzTx/>
              <a:buNone/>
              <a:defRPr sz="4000" b="1">
                <a:solidFill>
                  <a:srgbClr val="FFFFFF"/>
                </a:solidFill>
                <a:latin typeface="Helvetica"/>
                <a:ea typeface="Helvetica"/>
                <a:cs typeface="Helvetica"/>
                <a:sym typeface="Helvetica"/>
              </a:defRPr>
            </a:pPr>
            <a:r>
              <a:t>How CLIP was Trained</a:t>
            </a:r>
          </a:p>
          <a:p>
            <a:pPr marL="2159999" indent="-359999">
              <a:lnSpc>
                <a:spcPct val="81000"/>
              </a:lnSpc>
              <a:spcBef>
                <a:spcPts val="3500"/>
              </a:spcBef>
              <a:buChar char="‣"/>
              <a:defRPr sz="4000">
                <a:solidFill>
                  <a:srgbClr val="FFFFFF"/>
                </a:solidFill>
                <a:latin typeface="Helvetica"/>
                <a:ea typeface="Helvetica"/>
                <a:cs typeface="Helvetica"/>
                <a:sym typeface="Helvetica"/>
              </a:defRPr>
            </a:pPr>
            <a:r>
              <a:t>It is Trained on many image–text pairs</a:t>
            </a:r>
          </a:p>
          <a:p>
            <a:pPr marL="2159999" indent="-359999">
              <a:lnSpc>
                <a:spcPct val="81000"/>
              </a:lnSpc>
              <a:buChar char="‣"/>
              <a:defRPr sz="4000">
                <a:solidFill>
                  <a:srgbClr val="FFFFFF"/>
                </a:solidFill>
                <a:latin typeface="Helvetica"/>
                <a:ea typeface="Helvetica"/>
                <a:cs typeface="Helvetica"/>
                <a:sym typeface="Helvetica"/>
              </a:defRPr>
            </a:pPr>
            <a:r>
              <a:t>It is learned to match correct text with correct image and separate wrong pairs </a:t>
            </a:r>
          </a:p>
          <a:p>
            <a:pPr marL="2159999" indent="-359999">
              <a:lnSpc>
                <a:spcPct val="81000"/>
              </a:lnSpc>
              <a:buChar char="‣"/>
              <a:defRPr sz="4000">
                <a:solidFill>
                  <a:srgbClr val="FFFFFF"/>
                </a:solidFill>
                <a:latin typeface="Helvetica"/>
                <a:ea typeface="Helvetica"/>
                <a:cs typeface="Helvetica"/>
                <a:sym typeface="Helvetica"/>
              </a:defRPr>
            </a:pPr>
            <a:r>
              <a:t>So, it understands meaning of words visually</a:t>
            </a:r>
          </a:p>
        </p:txBody>
      </p:sp>
      <p:grpSp>
        <p:nvGrpSpPr>
          <p:cNvPr id="746" name="Group"/>
          <p:cNvGrpSpPr/>
          <p:nvPr/>
        </p:nvGrpSpPr>
        <p:grpSpPr>
          <a:xfrm>
            <a:off x="35303" y="61145"/>
            <a:ext cx="2853948" cy="13600822"/>
            <a:chOff x="0" y="3774"/>
            <a:chExt cx="2853946" cy="13600820"/>
          </a:xfrm>
        </p:grpSpPr>
        <p:sp>
          <p:nvSpPr>
            <p:cNvPr id="74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4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4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48" name="Title 3"/>
          <p:cNvSpPr txBox="1">
            <a:spLocks noGrp="1"/>
          </p:cNvSpPr>
          <p:nvPr>
            <p:ph type="title"/>
          </p:nvPr>
        </p:nvSpPr>
        <p:spPr>
          <a:xfrm>
            <a:off x="1648951" y="1472790"/>
            <a:ext cx="21971001" cy="1433164"/>
          </a:xfrm>
          <a:prstGeom prst="rect">
            <a:avLst/>
          </a:prstGeom>
        </p:spPr>
        <p:txBody>
          <a:bodyPr>
            <a:normAutofit fontScale="90000"/>
          </a:bodyPr>
          <a:lstStyle>
            <a:lvl1pPr algn="ctr" defTabSz="709930">
              <a:lnSpc>
                <a:spcPct val="100000"/>
              </a:lnSpc>
              <a:defRPr sz="7224">
                <a:solidFill>
                  <a:srgbClr val="FFFFFF"/>
                </a:solidFill>
                <a:latin typeface="+mn-lt"/>
                <a:ea typeface="+mn-ea"/>
                <a:cs typeface="+mn-cs"/>
                <a:sym typeface="Helvetica Neue Medium"/>
              </a:defRPr>
            </a:lvl1pPr>
          </a:lstStyle>
          <a:p>
            <a:r>
              <a:t>CLIP Text Encoder — Turning Words into Guidance</a:t>
            </a:r>
          </a:p>
        </p:txBody>
      </p:sp>
      <p:sp>
        <p:nvSpPr>
          <p:cNvPr id="749" name="Content Placeholder 4"/>
          <p:cNvSpPr txBox="1">
            <a:spLocks noGrp="1"/>
          </p:cNvSpPr>
          <p:nvPr>
            <p:ph type="body" idx="1"/>
          </p:nvPr>
        </p:nvSpPr>
        <p:spPr>
          <a:xfrm>
            <a:off x="1206500" y="3663574"/>
            <a:ext cx="21971001" cy="8496428"/>
          </a:xfrm>
          <a:prstGeom prst="rect">
            <a:avLst/>
          </a:prstGeom>
        </p:spPr>
        <p:txBody>
          <a:bodyPr/>
          <a:lstStyle/>
          <a:p>
            <a:pPr marL="0" indent="0" defTabSz="577850">
              <a:lnSpc>
                <a:spcPct val="100000"/>
              </a:lnSpc>
              <a:spcBef>
                <a:spcPts val="4100"/>
              </a:spcBef>
              <a:buSzTx/>
              <a:buNone/>
              <a:defRPr sz="3010">
                <a:solidFill>
                  <a:srgbClr val="FFFFFF"/>
                </a:solidFill>
                <a:latin typeface="Helvetica Neue"/>
                <a:ea typeface="Helvetica Neue"/>
                <a:cs typeface="Helvetica Neue"/>
                <a:sym typeface="Helvetica Neue"/>
              </a:defRPr>
            </a:pPr>
            <a:r>
              <a:t>What LDM Uses from CLIP.</a:t>
            </a:r>
          </a:p>
          <a:p>
            <a:pPr marL="0" indent="0" defTabSz="577850">
              <a:lnSpc>
                <a:spcPct val="100000"/>
              </a:lnSpc>
              <a:spcBef>
                <a:spcPts val="4100"/>
              </a:spcBef>
              <a:buSzTx/>
              <a:buNone/>
              <a:defRPr sz="3010">
                <a:solidFill>
                  <a:srgbClr val="FFFFFF"/>
                </a:solidFill>
                <a:latin typeface="Helvetica Neue"/>
                <a:ea typeface="Helvetica Neue"/>
                <a:cs typeface="Helvetica Neue"/>
                <a:sym typeface="Helvetica Neue"/>
              </a:defRPr>
            </a:pPr>
            <a:r>
              <a:t>LDM uses only the text encoder part of CLIP.</a:t>
            </a:r>
          </a:p>
          <a:p>
            <a:pPr marL="344043" indent="-344043" defTabSz="577850">
              <a:lnSpc>
                <a:spcPct val="100000"/>
              </a:lnSpc>
              <a:spcBef>
                <a:spcPts val="4100"/>
              </a:spcBef>
              <a:defRPr sz="3010">
                <a:solidFill>
                  <a:srgbClr val="FFFFFF"/>
                </a:solidFill>
                <a:latin typeface="Helvetica Neue"/>
                <a:ea typeface="Helvetica Neue"/>
                <a:cs typeface="Helvetica Neue"/>
                <a:sym typeface="Helvetica Neue"/>
              </a:defRPr>
            </a:pPr>
            <a:r>
              <a:t>The text prompt is converted into embeddings (numerical form)</a:t>
            </a:r>
          </a:p>
          <a:p>
            <a:pPr marL="344043" indent="-344043" defTabSz="577850">
              <a:lnSpc>
                <a:spcPct val="100000"/>
              </a:lnSpc>
              <a:spcBef>
                <a:spcPts val="4100"/>
              </a:spcBef>
              <a:defRPr sz="3010">
                <a:solidFill>
                  <a:srgbClr val="FFFFFF"/>
                </a:solidFill>
                <a:latin typeface="Helvetica Neue"/>
                <a:ea typeface="Helvetica Neue"/>
                <a:cs typeface="Helvetica Neue"/>
                <a:sym typeface="Helvetica Neue"/>
              </a:defRPr>
            </a:pPr>
            <a:r>
              <a:t>These embeddings are then used to guide the image generation process</a:t>
            </a:r>
          </a:p>
          <a:p>
            <a:pPr marL="344043" indent="-344043" defTabSz="577850">
              <a:lnSpc>
                <a:spcPct val="100000"/>
              </a:lnSpc>
              <a:spcBef>
                <a:spcPts val="4100"/>
              </a:spcBef>
              <a:defRPr sz="3010">
                <a:solidFill>
                  <a:srgbClr val="FFFFFF"/>
                </a:solidFill>
                <a:latin typeface="Helvetica Neue"/>
                <a:ea typeface="Helvetica Neue"/>
                <a:cs typeface="Helvetica Neue"/>
                <a:sym typeface="Helvetica Neue"/>
              </a:defRPr>
            </a:pPr>
            <a:endParaRPr/>
          </a:p>
          <a:p>
            <a:pPr marL="0" indent="0" defTabSz="577850">
              <a:lnSpc>
                <a:spcPct val="100000"/>
              </a:lnSpc>
              <a:spcBef>
                <a:spcPts val="4100"/>
              </a:spcBef>
              <a:buSzTx/>
              <a:buNone/>
              <a:defRPr sz="3010">
                <a:solidFill>
                  <a:srgbClr val="FFFFFF"/>
                </a:solidFill>
                <a:latin typeface="Helvetica Neue"/>
                <a:ea typeface="Helvetica Neue"/>
                <a:cs typeface="Helvetica Neue"/>
                <a:sym typeface="Helvetica Neue"/>
              </a:defRPr>
            </a:pPr>
            <a:r>
              <a:t>Why CLIP is Important</a:t>
            </a:r>
          </a:p>
          <a:p>
            <a:pPr marL="0" indent="0" defTabSz="577850">
              <a:lnSpc>
                <a:spcPct val="100000"/>
              </a:lnSpc>
              <a:spcBef>
                <a:spcPts val="4100"/>
              </a:spcBef>
              <a:buSzTx/>
              <a:buNone/>
              <a:defRPr sz="3010">
                <a:solidFill>
                  <a:srgbClr val="FFFFFF"/>
                </a:solidFill>
                <a:latin typeface="Helvetica Neue"/>
                <a:ea typeface="Helvetica Neue"/>
                <a:cs typeface="Helvetica Neue"/>
                <a:sym typeface="Helvetica Neue"/>
              </a:defRPr>
            </a:pPr>
            <a:r>
              <a:t>It can understand different visual concepts such as objects, styles, colors, lighting, emotions, etc.</a:t>
            </a:r>
          </a:p>
          <a:p>
            <a:pPr marL="0" indent="0" defTabSz="577850">
              <a:lnSpc>
                <a:spcPct val="100000"/>
              </a:lnSpc>
              <a:spcBef>
                <a:spcPts val="4100"/>
              </a:spcBef>
              <a:buSzTx/>
              <a:buNone/>
              <a:defRPr sz="3010">
                <a:solidFill>
                  <a:srgbClr val="FFFFFF"/>
                </a:solidFill>
                <a:latin typeface="Helvetica Neue"/>
                <a:ea typeface="Helvetica Neue"/>
                <a:cs typeface="Helvetica Neue"/>
                <a:sym typeface="Helvetica Neue"/>
              </a:defRPr>
            </a:pPr>
            <a:r>
              <a:t>Because of this, it helps the model create images that closely follow the given prompt</a:t>
            </a:r>
          </a:p>
        </p:txBody>
      </p:sp>
      <p:grpSp>
        <p:nvGrpSpPr>
          <p:cNvPr id="753" name="Group"/>
          <p:cNvGrpSpPr/>
          <p:nvPr/>
        </p:nvGrpSpPr>
        <p:grpSpPr>
          <a:xfrm>
            <a:off x="35303" y="61145"/>
            <a:ext cx="2853948" cy="13600822"/>
            <a:chOff x="0" y="3774"/>
            <a:chExt cx="2853946" cy="13600820"/>
          </a:xfrm>
        </p:grpSpPr>
        <p:sp>
          <p:nvSpPr>
            <p:cNvPr id="750"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51"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52"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55" name="Title 3"/>
          <p:cNvSpPr txBox="1">
            <a:spLocks noGrp="1"/>
          </p:cNvSpPr>
          <p:nvPr>
            <p:ph type="title"/>
          </p:nvPr>
        </p:nvSpPr>
        <p:spPr>
          <a:xfrm>
            <a:off x="1280241" y="317499"/>
            <a:ext cx="20838275" cy="893926"/>
          </a:xfrm>
          <a:prstGeom prst="rect">
            <a:avLst/>
          </a:prstGeom>
        </p:spPr>
        <p:txBody>
          <a:bodyPr>
            <a:normAutofit fontScale="90000"/>
          </a:bodyPr>
          <a:lstStyle>
            <a:lvl1pPr algn="ctr" defTabSz="742950">
              <a:lnSpc>
                <a:spcPct val="100000"/>
              </a:lnSpc>
              <a:defRPr sz="4860">
                <a:solidFill>
                  <a:srgbClr val="FFFFFF"/>
                </a:solidFill>
                <a:latin typeface="Helvetica Neue"/>
                <a:ea typeface="Helvetica Neue"/>
                <a:cs typeface="Helvetica Neue"/>
                <a:sym typeface="Helvetica Neue"/>
              </a:defRPr>
            </a:lvl1pPr>
          </a:lstStyle>
          <a:p>
            <a:r>
              <a:t>Cross-Attention — How Text Controls the Image</a:t>
            </a:r>
          </a:p>
        </p:txBody>
      </p:sp>
      <mc:AlternateContent xmlns:mc="http://schemas.openxmlformats.org/markup-compatibility/2006" xmlns:a14="http://schemas.microsoft.com/office/drawing/2010/main">
        <mc:Choice Requires="a14">
          <p:sp>
            <p:nvSpPr>
              <p:cNvPr id="756" name="Content Placeholder 4"/>
              <p:cNvSpPr txBox="1">
                <a:spLocks noGrp="1"/>
              </p:cNvSpPr>
              <p:nvPr>
                <p:ph type="body" idx="1"/>
              </p:nvPr>
            </p:nvSpPr>
            <p:spPr>
              <a:xfrm>
                <a:off x="1461812" y="2052005"/>
                <a:ext cx="22827866" cy="11042446"/>
              </a:xfrm>
              <a:prstGeom prst="rect">
                <a:avLst/>
              </a:prstGeom>
            </p:spPr>
            <p:txBody>
              <a:bodyPr/>
              <a:lstStyle/>
              <a:p>
                <a:pPr marL="0" indent="0" defTabSz="536575">
                  <a:lnSpc>
                    <a:spcPct val="100000"/>
                  </a:lnSpc>
                  <a:spcBef>
                    <a:spcPts val="2900"/>
                  </a:spcBef>
                  <a:buSzTx/>
                  <a:buNone/>
                  <a:defRPr sz="2730">
                    <a:solidFill>
                      <a:srgbClr val="FFFFFF"/>
                    </a:solidFill>
                    <a:latin typeface="Helvetica"/>
                    <a:ea typeface="Helvetica"/>
                    <a:cs typeface="Helvetica"/>
                    <a:sym typeface="Helvetica"/>
                  </a:defRPr>
                </a:pPr>
                <a:r>
                  <a:t>Cross-Attention is the mechanism that connects text with image generation. It helps the model decide: “Which word is important for this part of the image?”. Each part of the image looks at the text and selects the most relevant words, so different parts of the image follow different words.</a:t>
                </a:r>
              </a:p>
              <a:p>
                <a:pPr marL="0" indent="0" defTabSz="536575">
                  <a:lnSpc>
                    <a:spcPct val="100000"/>
                  </a:lnSpc>
                  <a:spcBef>
                    <a:spcPts val="2900"/>
                  </a:spcBef>
                  <a:buSzTx/>
                  <a:buNone/>
                  <a:defRPr sz="2730">
                    <a:solidFill>
                      <a:srgbClr val="FFFFFF"/>
                    </a:solidFill>
                    <a:latin typeface="Helvetica"/>
                    <a:ea typeface="Helvetica"/>
                    <a:cs typeface="Helvetica"/>
                    <a:sym typeface="Helvetica"/>
                  </a:defRPr>
                </a:pPr>
                <a:r>
                  <a:t>Inputs to Cross-Attention</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Q (Query): from image latent features inside U-Net(latent features) </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K (Key): from text embeddings (shape: tokens × channels)</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V (Value): from text embeddings (same shape as K)</a:t>
                </a:r>
              </a:p>
              <a:p>
                <a:pPr marL="0" indent="0" algn="ctr" defTabSz="536575">
                  <a:lnSpc>
                    <a:spcPct val="100000"/>
                  </a:lnSpc>
                  <a:spcBef>
                    <a:spcPts val="1900"/>
                  </a:spcBef>
                  <a:buSzTx/>
                  <a:buNone/>
                  <a:defRPr sz="2470">
                    <a:solidFill>
                      <a:srgbClr val="FFFFFF"/>
                    </a:solidFill>
                    <a:latin typeface="Helvetica"/>
                    <a:ea typeface="Helvetica"/>
                    <a:cs typeface="Helvetica"/>
                    <a:sym typeface="Helvetica"/>
                  </a:defRPr>
                </a:pPr>
                <a14:m>
                  <m:oMathPara xmlns:m="http://schemas.openxmlformats.org/officeDocument/2006/math">
                    <m:oMathParaPr>
                      <m:jc m:val="center"/>
                    </m:oMathParaPr>
                    <m:oMath xmlns:m="http://schemas.openxmlformats.org/officeDocument/2006/math">
                      <m:r>
                        <a:rPr sz="3000" i="1">
                          <a:solidFill>
                            <a:srgbClr val="FFFFFF"/>
                          </a:solidFill>
                          <a:latin typeface="Cambria Math" panose="02040503050406030204" pitchFamily="18" charset="0"/>
                        </a:rPr>
                        <m:t>𝐴𝑡𝑡𝑒</m:t>
                      </m:r>
                      <m:r>
                        <a:rPr sz="3000" i="1">
                          <a:solidFill>
                            <a:srgbClr val="FEFEFE"/>
                          </a:solidFill>
                          <a:latin typeface="Cambria Math" panose="02040503050406030204" pitchFamily="18" charset="0"/>
                        </a:rPr>
                        <m:t>𝑛𝑡𝑖𝑜𝑛</m:t>
                      </m:r>
                      <m:d>
                        <m:dPr>
                          <m:sepChr m:val=","/>
                          <m:ctrlPr>
                            <a:rPr sz="3000" i="1">
                              <a:solidFill>
                                <a:srgbClr val="FEFEFE"/>
                              </a:solidFill>
                              <a:latin typeface="Cambria Math" panose="02040503050406030204" pitchFamily="18" charset="0"/>
                            </a:rPr>
                          </m:ctrlPr>
                        </m:dPr>
                        <m:e>
                          <m:r>
                            <a:rPr sz="3000" i="1">
                              <a:solidFill>
                                <a:srgbClr val="FEFEFE"/>
                              </a:solidFill>
                              <a:latin typeface="Cambria Math" panose="02040503050406030204" pitchFamily="18" charset="0"/>
                            </a:rPr>
                            <m:t>𝑄</m:t>
                          </m:r>
                        </m:e>
                        <m:e>
                          <m:r>
                            <a:rPr sz="3000" i="1">
                              <a:solidFill>
                                <a:srgbClr val="FEFEFE"/>
                              </a:solidFill>
                              <a:latin typeface="Cambria Math" panose="02040503050406030204" pitchFamily="18" charset="0"/>
                            </a:rPr>
                            <m:t>𝐾</m:t>
                          </m:r>
                        </m:e>
                        <m:e>
                          <m:r>
                            <a:rPr sz="3000" i="1">
                              <a:solidFill>
                                <a:srgbClr val="FEFEFE"/>
                              </a:solidFill>
                              <a:latin typeface="Cambria Math" panose="02040503050406030204" pitchFamily="18" charset="0"/>
                            </a:rPr>
                            <m:t>𝑉</m:t>
                          </m:r>
                        </m:e>
                      </m:d>
                      <m:r>
                        <a:rPr sz="3000" i="1">
                          <a:solidFill>
                            <a:srgbClr val="FEFEFE"/>
                          </a:solidFill>
                          <a:latin typeface="Cambria Math" panose="02040503050406030204" pitchFamily="18" charset="0"/>
                        </a:rPr>
                        <m:t>=</m:t>
                      </m:r>
                      <m:r>
                        <a:rPr sz="3000" i="1">
                          <a:solidFill>
                            <a:srgbClr val="FEFEFE"/>
                          </a:solidFill>
                          <a:latin typeface="Cambria Math" panose="02040503050406030204" pitchFamily="18" charset="0"/>
                        </a:rPr>
                        <m:t>𝑠𝑜𝑓𝑡𝑚𝑎𝑥</m:t>
                      </m:r>
                      <m:d>
                        <m:dPr>
                          <m:ctrlPr>
                            <a:rPr sz="3000" i="1">
                              <a:solidFill>
                                <a:srgbClr val="FEFEFE"/>
                              </a:solidFill>
                              <a:latin typeface="Cambria Math" panose="02040503050406030204" pitchFamily="18" charset="0"/>
                            </a:rPr>
                          </m:ctrlPr>
                        </m:dPr>
                        <m:e>
                          <m:f>
                            <m:fPr>
                              <m:ctrlPr>
                                <a:rPr sz="3000" i="1">
                                  <a:solidFill>
                                    <a:srgbClr val="FEFEFE"/>
                                  </a:solidFill>
                                  <a:latin typeface="Cambria Math" panose="02040503050406030204" pitchFamily="18" charset="0"/>
                                </a:rPr>
                              </m:ctrlPr>
                            </m:fPr>
                            <m:num>
                              <m:r>
                                <a:rPr sz="3000" i="1">
                                  <a:solidFill>
                                    <a:srgbClr val="FEFEFE"/>
                                  </a:solidFill>
                                  <a:latin typeface="Cambria Math" panose="02040503050406030204" pitchFamily="18" charset="0"/>
                                </a:rPr>
                                <m:t>𝑄</m:t>
                              </m:r>
                              <m:sSup>
                                <m:sSupPr>
                                  <m:ctrlPr>
                                    <a:rPr sz="3000" i="1">
                                      <a:solidFill>
                                        <a:srgbClr val="FEFEFE"/>
                                      </a:solidFill>
                                      <a:latin typeface="Cambria Math" panose="02040503050406030204" pitchFamily="18" charset="0"/>
                                    </a:rPr>
                                  </m:ctrlPr>
                                </m:sSupPr>
                                <m:e>
                                  <m:r>
                                    <a:rPr sz="3000" i="1">
                                      <a:solidFill>
                                        <a:srgbClr val="FEFEFE"/>
                                      </a:solidFill>
                                      <a:latin typeface="Cambria Math" panose="02040503050406030204" pitchFamily="18" charset="0"/>
                                    </a:rPr>
                                    <m:t>𝐾</m:t>
                                  </m:r>
                                </m:e>
                                <m:sup>
                                  <m:r>
                                    <a:rPr sz="3000" i="1">
                                      <a:solidFill>
                                        <a:srgbClr val="FEFEFE"/>
                                      </a:solidFill>
                                      <a:latin typeface="Cambria Math" panose="02040503050406030204" pitchFamily="18" charset="0"/>
                                    </a:rPr>
                                    <m:t>𝑇</m:t>
                                  </m:r>
                                </m:sup>
                              </m:sSup>
                            </m:num>
                            <m:den>
                              <m:rad>
                                <m:radPr>
                                  <m:degHide m:val="on"/>
                                  <m:ctrlPr>
                                    <a:rPr sz="3000" i="1">
                                      <a:solidFill>
                                        <a:srgbClr val="FEFEFE"/>
                                      </a:solidFill>
                                      <a:latin typeface="Cambria Math" panose="02040503050406030204" pitchFamily="18" charset="0"/>
                                    </a:rPr>
                                  </m:ctrlPr>
                                </m:radPr>
                                <m:deg/>
                                <m:e>
                                  <m:r>
                                    <a:rPr sz="3000" i="1">
                                      <a:solidFill>
                                        <a:srgbClr val="FFFFFF"/>
                                      </a:solidFill>
                                      <a:latin typeface="Cambria Math" panose="02040503050406030204" pitchFamily="18" charset="0"/>
                                    </a:rPr>
                                    <m:t>𝑑</m:t>
                                  </m:r>
                                </m:e>
                              </m:rad>
                            </m:den>
                          </m:f>
                        </m:e>
                      </m:d>
                      <m:r>
                        <a:rPr sz="3000" i="1">
                          <a:solidFill>
                            <a:srgbClr val="FEFEFE"/>
                          </a:solidFill>
                          <a:latin typeface="Cambria Math" panose="02040503050406030204" pitchFamily="18" charset="0"/>
                        </a:rPr>
                        <m:t>𝑉</m:t>
                      </m:r>
                    </m:oMath>
                  </m:oMathPara>
                </a14:m>
                <a:endParaRPr b="1"/>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QKᵀ → finds similarity between image parts and words</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softmax(...) → converts it into importance (which word matters more)</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V → uses that important text information to guide the image</a:t>
                </a:r>
              </a:p>
              <a:p>
                <a:pPr marL="0" indent="0" defTabSz="536575">
                  <a:lnSpc>
                    <a:spcPct val="100000"/>
                  </a:lnSpc>
                  <a:spcBef>
                    <a:spcPts val="2900"/>
                  </a:spcBef>
                  <a:buSzTx/>
                  <a:buNone/>
                  <a:defRPr sz="2730">
                    <a:solidFill>
                      <a:srgbClr val="FFFFFF"/>
                    </a:solidFill>
                    <a:latin typeface="Helvetica"/>
                    <a:ea typeface="Helvetica"/>
                    <a:cs typeface="Helvetica"/>
                    <a:sym typeface="Helvetica"/>
                  </a:defRPr>
                </a:pPr>
                <a:r>
                  <a:t>Example:</a:t>
                </a:r>
              </a:p>
              <a:p>
                <a:pPr marL="0" indent="0" defTabSz="536575">
                  <a:lnSpc>
                    <a:spcPct val="100000"/>
                  </a:lnSpc>
                  <a:spcBef>
                    <a:spcPts val="2900"/>
                  </a:spcBef>
                  <a:buSzTx/>
                  <a:buNone/>
                  <a:defRPr sz="2730">
                    <a:solidFill>
                      <a:srgbClr val="FFFFFF"/>
                    </a:solidFill>
                    <a:latin typeface="Helvetica"/>
                    <a:ea typeface="Helvetica"/>
                    <a:cs typeface="Helvetica"/>
                    <a:sym typeface="Helvetica"/>
                  </a:defRPr>
                </a:pPr>
                <a:r>
                  <a:t>Prompt: </a:t>
                </a:r>
                <a:r>
                  <a:rPr i="1"/>
                  <a:t>“a red apple on a wooden table”</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Apple area → focuses on “red”, “apple”</a:t>
                </a:r>
              </a:p>
              <a:p>
                <a:pPr marL="313689" indent="-313689" defTabSz="536575">
                  <a:lnSpc>
                    <a:spcPct val="100000"/>
                  </a:lnSpc>
                  <a:spcBef>
                    <a:spcPts val="2900"/>
                  </a:spcBef>
                  <a:defRPr sz="2730">
                    <a:solidFill>
                      <a:srgbClr val="FFFFFF"/>
                    </a:solidFill>
                    <a:latin typeface="Helvetica"/>
                    <a:ea typeface="Helvetica"/>
                    <a:cs typeface="Helvetica"/>
                    <a:sym typeface="Helvetica"/>
                  </a:defRPr>
                </a:pPr>
                <a:r>
                  <a:t>Table area → focuses on “wooden”, “table”</a:t>
                </a:r>
              </a:p>
            </p:txBody>
          </p:sp>
        </mc:Choice>
        <mc:Fallback xmlns="">
          <p:sp>
            <p:nvSpPr>
              <p:cNvPr id="756" name="Content Placeholder 4"/>
              <p:cNvSpPr txBox="1">
                <a:spLocks noGrp="1" noRot="1" noChangeAspect="1" noMove="1" noResize="1" noEditPoints="1" noAdjustHandles="1" noChangeArrowheads="1" noChangeShapeType="1" noTextEdit="1"/>
              </p:cNvSpPr>
              <p:nvPr>
                <p:ph type="body" idx="1"/>
              </p:nvPr>
            </p:nvSpPr>
            <p:spPr>
              <a:xfrm>
                <a:off x="1461812" y="2052005"/>
                <a:ext cx="22827866" cy="11042446"/>
              </a:xfrm>
              <a:prstGeom prst="rect">
                <a:avLst/>
              </a:prstGeom>
              <a:blipFill>
                <a:blip r:embed="rId2"/>
                <a:stretch>
                  <a:fillRect l="-556" t="-115"/>
                </a:stretch>
              </a:blipFill>
            </p:spPr>
            <p:txBody>
              <a:bodyPr/>
              <a:lstStyle/>
              <a:p>
                <a:r>
                  <a:rPr lang="en-US">
                    <a:noFill/>
                  </a:rPr>
                  <a:t> </a:t>
                </a:r>
              </a:p>
            </p:txBody>
          </p:sp>
        </mc:Fallback>
      </mc:AlternateContent>
      <p:grpSp>
        <p:nvGrpSpPr>
          <p:cNvPr id="760" name="Group"/>
          <p:cNvGrpSpPr/>
          <p:nvPr/>
        </p:nvGrpSpPr>
        <p:grpSpPr>
          <a:xfrm>
            <a:off x="35303" y="61145"/>
            <a:ext cx="2853948" cy="13600822"/>
            <a:chOff x="0" y="3774"/>
            <a:chExt cx="2853946" cy="13600820"/>
          </a:xfrm>
        </p:grpSpPr>
        <p:sp>
          <p:nvSpPr>
            <p:cNvPr id="757"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58"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59"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62" name="Title 3"/>
          <p:cNvSpPr txBox="1">
            <a:spLocks noGrp="1"/>
          </p:cNvSpPr>
          <p:nvPr>
            <p:ph type="title"/>
          </p:nvPr>
        </p:nvSpPr>
        <p:spPr>
          <a:xfrm>
            <a:off x="1206499" y="440403"/>
            <a:ext cx="21971001" cy="1433163"/>
          </a:xfrm>
          <a:prstGeom prst="rect">
            <a:avLst/>
          </a:prstGeom>
        </p:spPr>
        <p:txBody>
          <a:bodyPr/>
          <a:lstStyle>
            <a:lvl1pPr algn="ctr">
              <a:defRPr sz="6400" b="1">
                <a:solidFill>
                  <a:srgbClr val="FFFFFF"/>
                </a:solidFill>
                <a:latin typeface="Helvetica"/>
                <a:ea typeface="Helvetica"/>
                <a:cs typeface="Helvetica"/>
                <a:sym typeface="Helvetica"/>
              </a:defRPr>
            </a:lvl1pPr>
          </a:lstStyle>
          <a:p>
            <a:r>
              <a:t>DDIM Sampler — Making Image Generation Fast</a:t>
            </a:r>
          </a:p>
        </p:txBody>
      </p:sp>
      <p:sp>
        <p:nvSpPr>
          <p:cNvPr id="763" name="Content Placeholder 4"/>
          <p:cNvSpPr txBox="1">
            <a:spLocks noGrp="1"/>
          </p:cNvSpPr>
          <p:nvPr>
            <p:ph type="body" idx="1"/>
          </p:nvPr>
        </p:nvSpPr>
        <p:spPr>
          <a:xfrm>
            <a:off x="1206500" y="2582026"/>
            <a:ext cx="21971000" cy="9922490"/>
          </a:xfrm>
          <a:prstGeom prst="rect">
            <a:avLst/>
          </a:prstGeom>
        </p:spPr>
        <p:txBody>
          <a:bodyPr/>
          <a:lstStyle/>
          <a:p>
            <a:pPr marL="0" indent="0" defTabSz="1627632">
              <a:spcBef>
                <a:spcPts val="1700"/>
              </a:spcBef>
              <a:buSzTx/>
              <a:buNone/>
              <a:defRPr sz="3559" b="1">
                <a:solidFill>
                  <a:srgbClr val="FFFFFF"/>
                </a:solidFill>
                <a:latin typeface="Helvetica"/>
                <a:ea typeface="Helvetica"/>
                <a:cs typeface="Helvetica"/>
                <a:sym typeface="Helvetica"/>
              </a:defRPr>
            </a:pPr>
            <a:r>
              <a:t>Problem with DDPM</a:t>
            </a:r>
          </a:p>
          <a:p>
            <a:pPr marL="406908" indent="-406908" defTabSz="1627632">
              <a:spcBef>
                <a:spcPts val="1700"/>
              </a:spcBef>
              <a:defRPr sz="3559">
                <a:solidFill>
                  <a:srgbClr val="FFFFFF"/>
                </a:solidFill>
                <a:latin typeface="Helvetica"/>
                <a:ea typeface="Helvetica"/>
                <a:cs typeface="Helvetica"/>
                <a:sym typeface="Helvetica"/>
              </a:defRPr>
            </a:pPr>
            <a:r>
              <a:t>Needs ~1000 denoising steps</a:t>
            </a:r>
          </a:p>
          <a:p>
            <a:pPr marL="406908" indent="-406908" defTabSz="1627632">
              <a:spcBef>
                <a:spcPts val="1700"/>
              </a:spcBef>
              <a:defRPr sz="3559">
                <a:solidFill>
                  <a:srgbClr val="FFFFFF"/>
                </a:solidFill>
                <a:latin typeface="Helvetica"/>
                <a:ea typeface="Helvetica"/>
                <a:cs typeface="Helvetica"/>
                <a:sym typeface="Helvetica"/>
              </a:defRPr>
            </a:pPr>
            <a:r>
              <a:t>Very slow (30–60 sec per image)</a:t>
            </a:r>
          </a:p>
          <a:p>
            <a:pPr marL="406908" indent="-406908" defTabSz="1627632">
              <a:spcBef>
                <a:spcPts val="1700"/>
              </a:spcBef>
              <a:defRPr sz="3559">
                <a:solidFill>
                  <a:srgbClr val="FFFFFF"/>
                </a:solidFill>
                <a:latin typeface="Helvetica"/>
                <a:ea typeface="Helvetica"/>
                <a:cs typeface="Helvetica"/>
                <a:sym typeface="Helvetica"/>
              </a:defRPr>
            </a:pPr>
            <a:r>
              <a:t>Requires many U-Net passes</a:t>
            </a:r>
            <a:endParaRPr b="1"/>
          </a:p>
          <a:p>
            <a:pPr marL="0" indent="0" defTabSz="1627632">
              <a:spcBef>
                <a:spcPts val="1700"/>
              </a:spcBef>
              <a:buSzTx/>
              <a:buNone/>
              <a:defRPr sz="3559" b="1">
                <a:solidFill>
                  <a:srgbClr val="FFFFFF"/>
                </a:solidFill>
                <a:latin typeface="Helvetica"/>
                <a:ea typeface="Helvetica"/>
                <a:cs typeface="Helvetica"/>
                <a:sym typeface="Helvetica"/>
              </a:defRPr>
            </a:pPr>
            <a:r>
              <a:t>What is DDIM?</a:t>
            </a:r>
          </a:p>
          <a:p>
            <a:pPr marL="406908" indent="-406908" defTabSz="1627632">
              <a:spcBef>
                <a:spcPts val="1700"/>
              </a:spcBef>
              <a:defRPr sz="3559">
                <a:solidFill>
                  <a:srgbClr val="FFFFFF"/>
                </a:solidFill>
                <a:latin typeface="Helvetica"/>
                <a:ea typeface="Helvetica"/>
                <a:cs typeface="Helvetica"/>
                <a:sym typeface="Helvetica"/>
              </a:defRPr>
            </a:pPr>
            <a:r>
              <a:t>A faster sampling method</a:t>
            </a:r>
          </a:p>
          <a:p>
            <a:pPr marL="406908" indent="-406908" defTabSz="1627632">
              <a:spcBef>
                <a:spcPts val="1700"/>
              </a:spcBef>
              <a:defRPr sz="3559">
                <a:solidFill>
                  <a:srgbClr val="FFFFFF"/>
                </a:solidFill>
                <a:latin typeface="Helvetica"/>
                <a:ea typeface="Helvetica"/>
                <a:cs typeface="Helvetica"/>
                <a:sym typeface="Helvetica"/>
              </a:defRPr>
            </a:pPr>
            <a:r>
              <a:t>Skips many steps during generation (Instead of 1000 steps → only 20–50 steps)</a:t>
            </a:r>
          </a:p>
          <a:p>
            <a:pPr marL="0" indent="0" defTabSz="1627632">
              <a:spcBef>
                <a:spcPts val="1700"/>
              </a:spcBef>
              <a:buSzTx/>
              <a:buNone/>
              <a:defRPr sz="3559" b="1">
                <a:solidFill>
                  <a:srgbClr val="FFFFFF"/>
                </a:solidFill>
                <a:latin typeface="Helvetica"/>
                <a:ea typeface="Helvetica"/>
                <a:cs typeface="Helvetica"/>
                <a:sym typeface="Helvetica"/>
              </a:defRPr>
            </a:pPr>
            <a:r>
              <a:t>Key Idea</a:t>
            </a:r>
          </a:p>
          <a:p>
            <a:pPr marL="406908" indent="-406908" defTabSz="1627632">
              <a:spcBef>
                <a:spcPts val="1700"/>
              </a:spcBef>
              <a:defRPr sz="3559">
                <a:solidFill>
                  <a:srgbClr val="FFFFFF"/>
                </a:solidFill>
                <a:latin typeface="Helvetica"/>
                <a:ea typeface="Helvetica"/>
                <a:cs typeface="Helvetica"/>
                <a:sym typeface="Helvetica"/>
              </a:defRPr>
            </a:pPr>
            <a:r>
              <a:t>Take larger jumps while removing noise</a:t>
            </a:r>
          </a:p>
          <a:p>
            <a:pPr marL="406908" indent="-406908" defTabSz="1627632">
              <a:spcBef>
                <a:spcPts val="1700"/>
              </a:spcBef>
              <a:defRPr sz="3559">
                <a:solidFill>
                  <a:srgbClr val="FFFFFF"/>
                </a:solidFill>
                <a:latin typeface="Helvetica"/>
                <a:ea typeface="Helvetica"/>
                <a:cs typeface="Helvetica"/>
                <a:sym typeface="Helvetica"/>
              </a:defRPr>
            </a:pPr>
            <a:r>
              <a:t>Still produces similar quality images</a:t>
            </a:r>
          </a:p>
          <a:p>
            <a:pPr marL="0" indent="0" defTabSz="1627632">
              <a:spcBef>
                <a:spcPts val="1700"/>
              </a:spcBef>
              <a:buSzTx/>
              <a:buNone/>
              <a:defRPr sz="3559" b="1">
                <a:solidFill>
                  <a:srgbClr val="FFFFFF"/>
                </a:solidFill>
                <a:latin typeface="Helvetica"/>
                <a:ea typeface="Helvetica"/>
                <a:cs typeface="Helvetica"/>
                <a:sym typeface="Helvetica"/>
              </a:defRPr>
            </a:pPr>
            <a:r>
              <a:t>Important Properties</a:t>
            </a:r>
          </a:p>
          <a:p>
            <a:pPr marL="406908" indent="-406908" defTabSz="1627632">
              <a:spcBef>
                <a:spcPts val="1700"/>
              </a:spcBef>
              <a:defRPr sz="3559">
                <a:solidFill>
                  <a:srgbClr val="FFFFFF"/>
                </a:solidFill>
                <a:latin typeface="Helvetica"/>
                <a:ea typeface="Helvetica"/>
                <a:cs typeface="Helvetica"/>
                <a:sym typeface="Helvetica"/>
              </a:defRPr>
            </a:pPr>
            <a:r>
              <a:t>Deterministic (Same input → same output image)</a:t>
            </a:r>
          </a:p>
          <a:p>
            <a:pPr marL="406908" indent="-406908" defTabSz="1627632">
              <a:spcBef>
                <a:spcPts val="1700"/>
              </a:spcBef>
              <a:defRPr sz="3559">
                <a:solidFill>
                  <a:srgbClr val="FFFFFF"/>
                </a:solidFill>
                <a:latin typeface="Helvetica"/>
                <a:ea typeface="Helvetica"/>
                <a:cs typeface="Helvetica"/>
                <a:sym typeface="Helvetica"/>
              </a:defRPr>
            </a:pPr>
            <a:r>
              <a:t>Fast (Much fewer steps needed)</a:t>
            </a:r>
          </a:p>
          <a:p>
            <a:pPr marL="406908" indent="-406908" defTabSz="1627632">
              <a:spcBef>
                <a:spcPts val="1700"/>
              </a:spcBef>
              <a:defRPr sz="3559">
                <a:solidFill>
                  <a:srgbClr val="FFFFFF"/>
                </a:solidFill>
                <a:latin typeface="Helvetica"/>
                <a:ea typeface="Helvetica"/>
                <a:cs typeface="Helvetica"/>
                <a:sym typeface="Helvetica"/>
              </a:defRPr>
            </a:pPr>
            <a:r>
              <a:t>Controllable (Can smoothly change or mix images)</a:t>
            </a:r>
          </a:p>
        </p:txBody>
      </p:sp>
      <p:grpSp>
        <p:nvGrpSpPr>
          <p:cNvPr id="767" name="Group"/>
          <p:cNvGrpSpPr/>
          <p:nvPr/>
        </p:nvGrpSpPr>
        <p:grpSpPr>
          <a:xfrm>
            <a:off x="35303" y="61145"/>
            <a:ext cx="2853948" cy="13600822"/>
            <a:chOff x="0" y="3774"/>
            <a:chExt cx="2853946" cy="13600820"/>
          </a:xfrm>
        </p:grpSpPr>
        <p:sp>
          <p:nvSpPr>
            <p:cNvPr id="764"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65"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66"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69" name="Title 3"/>
          <p:cNvSpPr txBox="1">
            <a:spLocks noGrp="1"/>
          </p:cNvSpPr>
          <p:nvPr>
            <p:ph type="title"/>
          </p:nvPr>
        </p:nvSpPr>
        <p:spPr>
          <a:xfrm>
            <a:off x="1206500" y="1079500"/>
            <a:ext cx="21971000" cy="1433163"/>
          </a:xfrm>
          <a:prstGeom prst="rect">
            <a:avLst/>
          </a:prstGeom>
        </p:spPr>
        <p:txBody>
          <a:bodyPr/>
          <a:lstStyle>
            <a:lvl1pPr algn="ctr">
              <a:defRPr sz="6400" b="1">
                <a:solidFill>
                  <a:srgbClr val="FFFFFF"/>
                </a:solidFill>
                <a:latin typeface="Calibri"/>
                <a:ea typeface="Calibri"/>
                <a:cs typeface="Calibri"/>
                <a:sym typeface="Calibri"/>
              </a:defRPr>
            </a:lvl1pPr>
          </a:lstStyle>
          <a:p>
            <a:r>
              <a:t>Prompt Control — How You Guide the Image</a:t>
            </a:r>
          </a:p>
        </p:txBody>
      </p:sp>
      <p:sp>
        <p:nvSpPr>
          <p:cNvPr id="770" name="Content Placeholder 4"/>
          <p:cNvSpPr txBox="1">
            <a:spLocks noGrp="1"/>
          </p:cNvSpPr>
          <p:nvPr>
            <p:ph type="body" idx="1"/>
          </p:nvPr>
        </p:nvSpPr>
        <p:spPr>
          <a:xfrm>
            <a:off x="1206500" y="2582026"/>
            <a:ext cx="21971000" cy="9922490"/>
          </a:xfrm>
          <a:prstGeom prst="rect">
            <a:avLst/>
          </a:prstGeom>
        </p:spPr>
        <p:txBody>
          <a:bodyPr/>
          <a:lstStyle/>
          <a:p>
            <a:pPr marL="0" indent="0" defTabSz="1664208">
              <a:lnSpc>
                <a:spcPct val="72000"/>
              </a:lnSpc>
              <a:spcBef>
                <a:spcPts val="1800"/>
              </a:spcBef>
              <a:buSzTx/>
              <a:buNone/>
              <a:defRPr sz="3640" b="1">
                <a:solidFill>
                  <a:srgbClr val="FFFFFF"/>
                </a:solidFill>
              </a:defRPr>
            </a:pPr>
            <a:r>
              <a:t>What is Prompt Control?</a:t>
            </a:r>
          </a:p>
          <a:p>
            <a:pPr marL="832104" lvl="1" indent="-416052" defTabSz="1664208">
              <a:lnSpc>
                <a:spcPct val="72000"/>
              </a:lnSpc>
              <a:spcBef>
                <a:spcPts val="1800"/>
              </a:spcBef>
              <a:defRPr sz="3640">
                <a:solidFill>
                  <a:srgbClr val="FFFFFF"/>
                </a:solidFill>
              </a:defRPr>
            </a:pPr>
            <a:r>
              <a:t>Using text to </a:t>
            </a:r>
            <a:r>
              <a:rPr b="1"/>
              <a:t>guide image generation</a:t>
            </a:r>
          </a:p>
          <a:p>
            <a:pPr marL="832104" lvl="1" indent="-416052" defTabSz="1664208">
              <a:lnSpc>
                <a:spcPct val="72000"/>
              </a:lnSpc>
              <a:spcBef>
                <a:spcPts val="1800"/>
              </a:spcBef>
              <a:defRPr sz="3640">
                <a:solidFill>
                  <a:srgbClr val="FFFFFF"/>
                </a:solidFill>
              </a:defRPr>
            </a:pPr>
            <a:r>
              <a:t>Different prompts → different images</a:t>
            </a:r>
          </a:p>
          <a:p>
            <a:pPr marL="0" lvl="1" indent="762762" defTabSz="1664208">
              <a:lnSpc>
                <a:spcPct val="72000"/>
              </a:lnSpc>
              <a:spcBef>
                <a:spcPts val="1800"/>
              </a:spcBef>
              <a:buSzTx/>
              <a:buNone/>
              <a:defRPr sz="3640">
                <a:solidFill>
                  <a:srgbClr val="FFFFFF"/>
                </a:solidFill>
              </a:defRPr>
            </a:pPr>
            <a:r>
              <a:t>Words directly affect the final output</a:t>
            </a:r>
          </a:p>
          <a:p>
            <a:pPr marL="0" lvl="1" indent="762762" defTabSz="1664208">
              <a:lnSpc>
                <a:spcPct val="72000"/>
              </a:lnSpc>
              <a:spcBef>
                <a:spcPts val="1800"/>
              </a:spcBef>
              <a:buSzTx/>
              <a:buNone/>
              <a:defRPr sz="3640">
                <a:solidFill>
                  <a:srgbClr val="FFFFFF"/>
                </a:solidFill>
              </a:defRPr>
            </a:pPr>
            <a:endParaRPr/>
          </a:p>
          <a:p>
            <a:pPr marL="0" indent="0" defTabSz="1664208">
              <a:lnSpc>
                <a:spcPct val="72000"/>
              </a:lnSpc>
              <a:spcBef>
                <a:spcPts val="1800"/>
              </a:spcBef>
              <a:buSzTx/>
              <a:buNone/>
              <a:defRPr sz="3640" b="1">
                <a:solidFill>
                  <a:srgbClr val="FFFFFF"/>
                </a:solidFill>
              </a:defRPr>
            </a:pPr>
            <a:r>
              <a:t>Why it Matters</a:t>
            </a:r>
          </a:p>
          <a:p>
            <a:pPr marL="832104" lvl="1" indent="-416052" defTabSz="1664208">
              <a:lnSpc>
                <a:spcPct val="72000"/>
              </a:lnSpc>
              <a:spcBef>
                <a:spcPts val="1800"/>
              </a:spcBef>
              <a:defRPr sz="3640">
                <a:solidFill>
                  <a:srgbClr val="FFFFFF"/>
                </a:solidFill>
              </a:defRPr>
            </a:pPr>
            <a:r>
              <a:t>Model converts text → numbers (via CLIP)</a:t>
            </a:r>
          </a:p>
          <a:p>
            <a:pPr marL="832104" lvl="1" indent="-416052" defTabSz="1664208">
              <a:lnSpc>
                <a:spcPct val="72000"/>
              </a:lnSpc>
              <a:spcBef>
                <a:spcPts val="1800"/>
              </a:spcBef>
              <a:defRPr sz="3640">
                <a:solidFill>
                  <a:srgbClr val="FFFFFF"/>
                </a:solidFill>
              </a:defRPr>
            </a:pPr>
            <a:r>
              <a:t>These numbers guide image creation</a:t>
            </a:r>
          </a:p>
          <a:p>
            <a:pPr marL="0" indent="0" defTabSz="1664208">
              <a:lnSpc>
                <a:spcPct val="72000"/>
              </a:lnSpc>
              <a:spcBef>
                <a:spcPts val="1800"/>
              </a:spcBef>
              <a:buSzTx/>
              <a:buNone/>
              <a:defRPr sz="3640">
                <a:solidFill>
                  <a:srgbClr val="FFFFFF"/>
                </a:solidFill>
              </a:defRPr>
            </a:pPr>
            <a:r>
              <a:t>Better prompt = better image</a:t>
            </a:r>
          </a:p>
          <a:p>
            <a:pPr marL="0" indent="0" defTabSz="1664208">
              <a:lnSpc>
                <a:spcPct val="72000"/>
              </a:lnSpc>
              <a:spcBef>
                <a:spcPts val="1800"/>
              </a:spcBef>
              <a:buSzTx/>
              <a:buNone/>
              <a:defRPr sz="3640" b="1">
                <a:solidFill>
                  <a:srgbClr val="FFFFFF"/>
                </a:solidFill>
              </a:defRPr>
            </a:pPr>
            <a:r>
              <a:t>Structure of a Good Prompt</a:t>
            </a:r>
          </a:p>
          <a:p>
            <a:pPr marL="416052" indent="-416052" defTabSz="1664208">
              <a:lnSpc>
                <a:spcPct val="72000"/>
              </a:lnSpc>
              <a:spcBef>
                <a:spcPts val="1800"/>
              </a:spcBef>
              <a:defRPr sz="3640" b="1">
                <a:solidFill>
                  <a:srgbClr val="FFFFFF"/>
                </a:solidFill>
              </a:defRPr>
            </a:pPr>
            <a:r>
              <a:t>Subject:</a:t>
            </a:r>
            <a:r>
              <a:rPr b="0"/>
              <a:t> what to generate</a:t>
            </a:r>
          </a:p>
          <a:p>
            <a:pPr marL="416052" indent="-416052" defTabSz="1664208">
              <a:lnSpc>
                <a:spcPct val="72000"/>
              </a:lnSpc>
              <a:spcBef>
                <a:spcPts val="1800"/>
              </a:spcBef>
              <a:defRPr sz="3640" b="1">
                <a:solidFill>
                  <a:srgbClr val="FFFFFF"/>
                </a:solidFill>
              </a:defRPr>
            </a:pPr>
            <a:r>
              <a:t>Style:</a:t>
            </a:r>
            <a:r>
              <a:rPr b="0"/>
              <a:t> how it should look</a:t>
            </a:r>
          </a:p>
          <a:p>
            <a:pPr marL="416052" indent="-416052" defTabSz="1664208">
              <a:lnSpc>
                <a:spcPct val="72000"/>
              </a:lnSpc>
              <a:spcBef>
                <a:spcPts val="1800"/>
              </a:spcBef>
              <a:defRPr sz="3640" b="1">
                <a:solidFill>
                  <a:srgbClr val="FFFFFF"/>
                </a:solidFill>
              </a:defRPr>
            </a:pPr>
            <a:r>
              <a:t>Lighting:</a:t>
            </a:r>
            <a:r>
              <a:rPr b="0"/>
              <a:t> mood and effects</a:t>
            </a:r>
          </a:p>
          <a:p>
            <a:pPr marL="416052" indent="-416052" defTabSz="1664208">
              <a:lnSpc>
                <a:spcPct val="72000"/>
              </a:lnSpc>
              <a:spcBef>
                <a:spcPts val="1800"/>
              </a:spcBef>
              <a:defRPr sz="3640" b="1">
                <a:solidFill>
                  <a:srgbClr val="FFFFFF"/>
                </a:solidFill>
              </a:defRPr>
            </a:pPr>
            <a:r>
              <a:t>Quality:</a:t>
            </a:r>
            <a:r>
              <a:rPr b="0"/>
              <a:t> detail level (HD, sharp, etc.)</a:t>
            </a:r>
          </a:p>
          <a:p>
            <a:pPr marL="416052" indent="-416052" defTabSz="1664208">
              <a:lnSpc>
                <a:spcPct val="72000"/>
              </a:lnSpc>
              <a:spcBef>
                <a:spcPts val="1800"/>
              </a:spcBef>
              <a:defRPr sz="3640" b="1">
                <a:solidFill>
                  <a:srgbClr val="FFFFFF"/>
                </a:solidFill>
              </a:defRPr>
            </a:pPr>
            <a:r>
              <a:t>Negative Prompt:</a:t>
            </a:r>
            <a:r>
              <a:rPr b="0"/>
              <a:t> what to avoid</a:t>
            </a:r>
          </a:p>
        </p:txBody>
      </p:sp>
      <p:grpSp>
        <p:nvGrpSpPr>
          <p:cNvPr id="774" name="Group"/>
          <p:cNvGrpSpPr/>
          <p:nvPr/>
        </p:nvGrpSpPr>
        <p:grpSpPr>
          <a:xfrm>
            <a:off x="35303" y="61145"/>
            <a:ext cx="2853948" cy="13600822"/>
            <a:chOff x="0" y="3774"/>
            <a:chExt cx="2853946" cy="13600820"/>
          </a:xfrm>
        </p:grpSpPr>
        <p:sp>
          <p:nvSpPr>
            <p:cNvPr id="771"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72"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73"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76" name="CFG (Guidance Scale)"/>
          <p:cNvSpPr txBox="1">
            <a:spLocks noGrp="1"/>
          </p:cNvSpPr>
          <p:nvPr>
            <p:ph type="title"/>
          </p:nvPr>
        </p:nvSpPr>
        <p:spPr>
          <a:xfrm>
            <a:off x="1206500" y="1153241"/>
            <a:ext cx="21971000" cy="1435101"/>
          </a:xfrm>
          <a:prstGeom prst="rect">
            <a:avLst/>
          </a:prstGeom>
        </p:spPr>
        <p:txBody>
          <a:bodyPr>
            <a:normAutofit fontScale="90000"/>
          </a:bodyPr>
          <a:lstStyle>
            <a:lvl1pPr algn="ctr" defTabSz="817244">
              <a:lnSpc>
                <a:spcPct val="100000"/>
              </a:lnSpc>
              <a:buFont typeface="Arial"/>
              <a:defRPr sz="8316">
                <a:solidFill>
                  <a:srgbClr val="FFFFFF"/>
                </a:solidFill>
                <a:latin typeface="+mn-lt"/>
                <a:ea typeface="+mn-ea"/>
                <a:cs typeface="+mn-cs"/>
                <a:sym typeface="Helvetica Neue Medium"/>
              </a:defRPr>
            </a:lvl1pPr>
          </a:lstStyle>
          <a:p>
            <a:r>
              <a:t>CFG (Guidance Scale)</a:t>
            </a:r>
          </a:p>
        </p:txBody>
      </p:sp>
      <p:sp>
        <p:nvSpPr>
          <p:cNvPr id="777" name="Controls how strongly the model follows the prompt…"/>
          <p:cNvSpPr txBox="1">
            <a:spLocks noGrp="1"/>
          </p:cNvSpPr>
          <p:nvPr>
            <p:ph type="body" idx="1"/>
          </p:nvPr>
        </p:nvSpPr>
        <p:spPr>
          <a:xfrm>
            <a:off x="886951" y="2876861"/>
            <a:ext cx="21971001" cy="9898042"/>
          </a:xfrm>
          <a:prstGeom prst="rect">
            <a:avLst/>
          </a:prstGeom>
        </p:spPr>
        <p:txBody>
          <a:bodyPr/>
          <a:lstStyle/>
          <a:p>
            <a:pPr marL="0" indent="0">
              <a:lnSpc>
                <a:spcPct val="72000"/>
              </a:lnSpc>
              <a:buSzTx/>
              <a:buNone/>
              <a:defRPr sz="3000" b="1">
                <a:solidFill>
                  <a:srgbClr val="FFFFFF"/>
                </a:solidFill>
              </a:defRPr>
            </a:pPr>
            <a:endParaRPr sz="4200"/>
          </a:p>
          <a:p>
            <a:pPr marL="0" indent="0" defTabSz="825500">
              <a:lnSpc>
                <a:spcPct val="100000"/>
              </a:lnSpc>
              <a:spcBef>
                <a:spcPts val="5900"/>
              </a:spcBef>
              <a:buSzTx/>
              <a:buNone/>
              <a:defRPr sz="4300">
                <a:solidFill>
                  <a:srgbClr val="FFFFFF"/>
                </a:solidFill>
                <a:latin typeface="Helvetica Neue"/>
                <a:ea typeface="Helvetica Neue"/>
                <a:cs typeface="Helvetica Neue"/>
                <a:sym typeface="Helvetica Neue"/>
              </a:defRPr>
            </a:pPr>
            <a:r>
              <a:t>Controls how strongly the model follows the prompt</a:t>
            </a:r>
          </a:p>
          <a:p>
            <a:pPr marL="491490" indent="-491490" defTabSz="825500">
              <a:lnSpc>
                <a:spcPct val="100000"/>
              </a:lnSpc>
              <a:spcBef>
                <a:spcPts val="5900"/>
              </a:spcBef>
              <a:defRPr sz="4300">
                <a:solidFill>
                  <a:srgbClr val="FFFFFF"/>
                </a:solidFill>
                <a:latin typeface="Helvetica Neue"/>
                <a:ea typeface="Helvetica Neue"/>
                <a:cs typeface="Helvetica Neue"/>
                <a:sym typeface="Helvetica Neue"/>
              </a:defRPr>
            </a:pPr>
            <a:r>
              <a:t>Low → more random </a:t>
            </a:r>
          </a:p>
          <a:p>
            <a:pPr marL="491490" indent="-491490" defTabSz="825500">
              <a:lnSpc>
                <a:spcPct val="100000"/>
              </a:lnSpc>
              <a:spcBef>
                <a:spcPts val="5900"/>
              </a:spcBef>
              <a:defRPr sz="4300">
                <a:solidFill>
                  <a:srgbClr val="FFFFFF"/>
                </a:solidFill>
                <a:latin typeface="Helvetica Neue"/>
                <a:ea typeface="Helvetica Neue"/>
                <a:cs typeface="Helvetica Neue"/>
                <a:sym typeface="Helvetica Neue"/>
              </a:defRPr>
            </a:pPr>
            <a:r>
              <a:t>Medium (7–12) → best balance </a:t>
            </a:r>
          </a:p>
          <a:p>
            <a:pPr marL="491490" indent="-491490" defTabSz="825500">
              <a:lnSpc>
                <a:spcPct val="100000"/>
              </a:lnSpc>
              <a:spcBef>
                <a:spcPts val="5900"/>
              </a:spcBef>
              <a:defRPr sz="4300">
                <a:solidFill>
                  <a:srgbClr val="FFFFFF"/>
                </a:solidFill>
                <a:latin typeface="Helvetica Neue"/>
                <a:ea typeface="Helvetica Neue"/>
                <a:cs typeface="Helvetica Neue"/>
                <a:sym typeface="Helvetica Neue"/>
              </a:defRPr>
            </a:pPr>
            <a:r>
              <a:t>High → too strict, may look unnatural</a:t>
            </a:r>
          </a:p>
          <a:p>
            <a:pPr marL="0" indent="0" defTabSz="825500">
              <a:lnSpc>
                <a:spcPct val="100000"/>
              </a:lnSpc>
              <a:spcBef>
                <a:spcPts val="5900"/>
              </a:spcBef>
              <a:buSzTx/>
              <a:buNone/>
              <a:defRPr sz="4300">
                <a:solidFill>
                  <a:srgbClr val="FFFFFF"/>
                </a:solidFill>
                <a:latin typeface="Helvetica Neue"/>
                <a:ea typeface="Helvetica Neue"/>
                <a:cs typeface="Helvetica Neue"/>
                <a:sym typeface="Helvetica Neue"/>
              </a:defRPr>
            </a:pPr>
            <a:r>
              <a:t>Like a volume control for the prompt</a:t>
            </a:r>
          </a:p>
        </p:txBody>
      </p:sp>
      <p:grpSp>
        <p:nvGrpSpPr>
          <p:cNvPr id="781" name="Group"/>
          <p:cNvGrpSpPr/>
          <p:nvPr/>
        </p:nvGrpSpPr>
        <p:grpSpPr>
          <a:xfrm>
            <a:off x="35303" y="61145"/>
            <a:ext cx="2853948" cy="13600822"/>
            <a:chOff x="0" y="3774"/>
            <a:chExt cx="2853946" cy="13600820"/>
          </a:xfrm>
        </p:grpSpPr>
        <p:sp>
          <p:nvSpPr>
            <p:cNvPr id="77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7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8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83" name="Title 3"/>
          <p:cNvSpPr txBox="1">
            <a:spLocks noGrp="1"/>
          </p:cNvSpPr>
          <p:nvPr>
            <p:ph type="title"/>
          </p:nvPr>
        </p:nvSpPr>
        <p:spPr>
          <a:xfrm>
            <a:off x="1206499" y="268338"/>
            <a:ext cx="21971001" cy="954610"/>
          </a:xfrm>
          <a:prstGeom prst="rect">
            <a:avLst/>
          </a:prstGeom>
        </p:spPr>
        <p:txBody>
          <a:bodyPr>
            <a:normAutofit fontScale="90000"/>
          </a:bodyPr>
          <a:lstStyle>
            <a:lvl1pPr algn="ctr" defTabSz="808990">
              <a:lnSpc>
                <a:spcPct val="100000"/>
              </a:lnSpc>
              <a:defRPr sz="5292">
                <a:solidFill>
                  <a:srgbClr val="FFFFFF"/>
                </a:solidFill>
                <a:latin typeface="Helvetica Neue"/>
                <a:ea typeface="Helvetica Neue"/>
                <a:cs typeface="Helvetica Neue"/>
                <a:sym typeface="Helvetica Neue"/>
              </a:defRPr>
            </a:lvl1pPr>
          </a:lstStyle>
          <a:p>
            <a:r>
              <a:t>Text-Conditioned Image Generation</a:t>
            </a:r>
          </a:p>
        </p:txBody>
      </p:sp>
      <p:sp>
        <p:nvSpPr>
          <p:cNvPr id="784" name="Content Placeholder 4"/>
          <p:cNvSpPr txBox="1">
            <a:spLocks noGrp="1"/>
          </p:cNvSpPr>
          <p:nvPr>
            <p:ph type="body" idx="1"/>
          </p:nvPr>
        </p:nvSpPr>
        <p:spPr>
          <a:xfrm>
            <a:off x="1206500" y="1772497"/>
            <a:ext cx="22630453" cy="10732019"/>
          </a:xfrm>
          <a:prstGeom prst="rect">
            <a:avLst/>
          </a:prstGeom>
        </p:spPr>
        <p:txBody>
          <a:bodyPr/>
          <a:lstStyle/>
          <a:p>
            <a:pPr marL="0" indent="0" defTabSz="528319">
              <a:lnSpc>
                <a:spcPct val="100000"/>
              </a:lnSpc>
              <a:spcBef>
                <a:spcPts val="2800"/>
              </a:spcBef>
              <a:buSzTx/>
              <a:buNone/>
              <a:defRPr sz="2816">
                <a:solidFill>
                  <a:srgbClr val="FFFFFF"/>
                </a:solidFill>
                <a:latin typeface="Helvetica Neue"/>
                <a:ea typeface="Helvetica Neue"/>
                <a:cs typeface="Helvetica Neue"/>
                <a:sym typeface="Helvetica Neue"/>
              </a:defRPr>
            </a:pPr>
            <a:r>
              <a:t>What does it mean?</a:t>
            </a:r>
          </a:p>
          <a:p>
            <a:pPr marL="663244" lvl="1" indent="-370636" defTabSz="528319">
              <a:lnSpc>
                <a:spcPct val="100000"/>
              </a:lnSpc>
              <a:spcBef>
                <a:spcPts val="2800"/>
              </a:spcBef>
              <a:defRPr sz="2816">
                <a:solidFill>
                  <a:srgbClr val="FFFFFF"/>
                </a:solidFill>
                <a:latin typeface="Helvetica Neue"/>
                <a:ea typeface="Helvetica Neue"/>
                <a:cs typeface="Helvetica Neue"/>
                <a:sym typeface="Helvetica Neue"/>
              </a:defRPr>
            </a:pPr>
            <a:r>
              <a:t>Text guides the image at every step of generation</a:t>
            </a:r>
          </a:p>
          <a:p>
            <a:pPr marL="663244" lvl="1" indent="-370636" defTabSz="528319">
              <a:lnSpc>
                <a:spcPct val="100000"/>
              </a:lnSpc>
              <a:spcBef>
                <a:spcPts val="2800"/>
              </a:spcBef>
              <a:defRPr sz="2816">
                <a:solidFill>
                  <a:srgbClr val="FFFFFF"/>
                </a:solidFill>
                <a:latin typeface="Helvetica Neue"/>
                <a:ea typeface="Helvetica Neue"/>
                <a:cs typeface="Helvetica Neue"/>
                <a:sym typeface="Helvetica Neue"/>
              </a:defRPr>
            </a:pPr>
            <a:r>
              <a:t>Not just at the start → it continuously controls the output</a:t>
            </a:r>
          </a:p>
          <a:p>
            <a:pPr marL="557348" lvl="1" indent="-264740" defTabSz="528319">
              <a:lnSpc>
                <a:spcPct val="100000"/>
              </a:lnSpc>
              <a:spcBef>
                <a:spcPts val="2800"/>
              </a:spcBef>
              <a:defRPr sz="2816">
                <a:solidFill>
                  <a:srgbClr val="FFFFFF"/>
                </a:solidFill>
                <a:latin typeface="Helvetica Neue"/>
                <a:ea typeface="Helvetica Neue"/>
                <a:cs typeface="Helvetica Neue"/>
                <a:sym typeface="Helvetica Neue"/>
              </a:defRPr>
            </a:pPr>
            <a:endParaRPr/>
          </a:p>
          <a:p>
            <a:pPr marL="0" indent="0" defTabSz="528319">
              <a:lnSpc>
                <a:spcPct val="100000"/>
              </a:lnSpc>
              <a:buSzTx/>
              <a:buNone/>
              <a:defRPr sz="2880">
                <a:solidFill>
                  <a:srgbClr val="FFFFFF"/>
                </a:solidFill>
                <a:latin typeface="Helvetica Neue"/>
                <a:ea typeface="Helvetica Neue"/>
                <a:cs typeface="Helvetica Neue"/>
                <a:sym typeface="Helvetica Neue"/>
              </a:defRPr>
            </a:pPr>
            <a:r>
              <a:t>How Text Enters the Model</a:t>
            </a:r>
          </a:p>
          <a:p>
            <a:pPr marL="806400" indent="-460800" defTabSz="528319">
              <a:lnSpc>
                <a:spcPct val="100000"/>
              </a:lnSpc>
              <a:buFontTx/>
              <a:buAutoNum type="arabicPeriod"/>
              <a:defRPr sz="2880">
                <a:solidFill>
                  <a:srgbClr val="FFFFFF"/>
                </a:solidFill>
                <a:latin typeface="Helvetica Neue"/>
                <a:ea typeface="Helvetica Neue"/>
                <a:cs typeface="Helvetica Neue"/>
                <a:sym typeface="Helvetica Neue"/>
              </a:defRPr>
            </a:pPr>
            <a:r>
              <a:t>Tokenization</a:t>
            </a:r>
          </a:p>
          <a:p>
            <a:pPr marL="1074624" lvl="5" indent="-268223" defTabSz="528319">
              <a:spcBef>
                <a:spcPts val="2000"/>
              </a:spcBef>
              <a:buClrTx/>
              <a:buSzPct val="100000"/>
              <a:buFontTx/>
              <a:buAutoNum type="arabicPeriod"/>
              <a:defRPr sz="2880"/>
            </a:pPr>
            <a:r>
              <a:t>Text prompt → split into tokens (max 77)</a:t>
            </a:r>
          </a:p>
          <a:p>
            <a:pPr marL="806400" indent="-460800" defTabSz="528319">
              <a:lnSpc>
                <a:spcPct val="100000"/>
              </a:lnSpc>
              <a:buFontTx/>
              <a:buAutoNum type="arabicPeriod"/>
              <a:defRPr sz="2880">
                <a:solidFill>
                  <a:srgbClr val="FFFFFF"/>
                </a:solidFill>
                <a:latin typeface="Helvetica Neue"/>
                <a:ea typeface="Helvetica Neue"/>
                <a:cs typeface="Helvetica Neue"/>
                <a:sym typeface="Helvetica Neue"/>
              </a:defRPr>
            </a:pPr>
            <a:r>
              <a:t>Text Encoding (CLIP)</a:t>
            </a:r>
          </a:p>
          <a:p>
            <a:pPr marL="959423" lvl="1" indent="-268223" defTabSz="528319">
              <a:lnSpc>
                <a:spcPct val="100000"/>
              </a:lnSpc>
              <a:buFontTx/>
              <a:buAutoNum type="arabicPeriod"/>
              <a:defRPr sz="2880">
                <a:solidFill>
                  <a:srgbClr val="FFFFFF"/>
                </a:solidFill>
                <a:latin typeface="Helvetica Neue"/>
                <a:ea typeface="Helvetica Neue"/>
                <a:cs typeface="Helvetica Neue"/>
                <a:sym typeface="Helvetica Neue"/>
              </a:defRPr>
            </a:pPr>
            <a:r>
              <a:t>Tokens → embeddings (numerical form)</a:t>
            </a:r>
          </a:p>
          <a:p>
            <a:pPr marL="806400" indent="-460800" defTabSz="528319">
              <a:lnSpc>
                <a:spcPct val="100000"/>
              </a:lnSpc>
              <a:buFontTx/>
              <a:buAutoNum type="arabicPeriod" startAt="3"/>
              <a:defRPr sz="2880">
                <a:solidFill>
                  <a:srgbClr val="FFFFFF"/>
                </a:solidFill>
                <a:latin typeface="Helvetica Neue"/>
                <a:ea typeface="Helvetica Neue"/>
                <a:cs typeface="Helvetica Neue"/>
                <a:sym typeface="Helvetica Neue"/>
              </a:defRPr>
            </a:pPr>
            <a:r>
              <a:t>Cross-Attention (U-Net)</a:t>
            </a:r>
          </a:p>
          <a:p>
            <a:pPr marL="959423" lvl="1" indent="-268223" defTabSz="528319">
              <a:lnSpc>
                <a:spcPct val="100000"/>
              </a:lnSpc>
              <a:buFontTx/>
              <a:buAutoNum type="arabicPeriod"/>
              <a:defRPr sz="2880">
                <a:solidFill>
                  <a:srgbClr val="FFFFFF"/>
                </a:solidFill>
                <a:latin typeface="Helvetica Neue"/>
                <a:ea typeface="Helvetica Neue"/>
                <a:cs typeface="Helvetica Neue"/>
                <a:sym typeface="Helvetica Neue"/>
              </a:defRPr>
            </a:pPr>
            <a:r>
              <a:t>Image features connect with text</a:t>
            </a:r>
          </a:p>
          <a:p>
            <a:pPr marL="959423" lvl="1" indent="-268223" defTabSz="528319">
              <a:lnSpc>
                <a:spcPct val="100000"/>
              </a:lnSpc>
              <a:buFontTx/>
              <a:buAutoNum type="arabicPeriod"/>
              <a:defRPr sz="2880">
                <a:solidFill>
                  <a:srgbClr val="FFFFFF"/>
                </a:solidFill>
                <a:latin typeface="Helvetica Neue"/>
                <a:ea typeface="Helvetica Neue"/>
                <a:cs typeface="Helvetica Neue"/>
                <a:sym typeface="Helvetica Neue"/>
              </a:defRPr>
            </a:pPr>
            <a:r>
              <a:t>Each part of image focuses on relevant words</a:t>
            </a:r>
          </a:p>
          <a:p>
            <a:pPr marL="806400" indent="-460800" defTabSz="528319">
              <a:lnSpc>
                <a:spcPct val="100000"/>
              </a:lnSpc>
              <a:buFontTx/>
              <a:buAutoNum type="arabicPeriod" startAt="4"/>
              <a:defRPr sz="2880">
                <a:solidFill>
                  <a:srgbClr val="FFFFFF"/>
                </a:solidFill>
                <a:latin typeface="Helvetica Neue"/>
                <a:ea typeface="Helvetica Neue"/>
                <a:cs typeface="Helvetica Neue"/>
                <a:sym typeface="Helvetica Neue"/>
              </a:defRPr>
            </a:pPr>
            <a:r>
              <a:t>Denoising Steps</a:t>
            </a:r>
          </a:p>
          <a:p>
            <a:pPr marL="959423" lvl="1" indent="-268223" defTabSz="528319">
              <a:lnSpc>
                <a:spcPct val="100000"/>
              </a:lnSpc>
              <a:buFontTx/>
              <a:buAutoNum type="arabicPeriod"/>
              <a:defRPr sz="2880">
                <a:solidFill>
                  <a:srgbClr val="FFFFFF"/>
                </a:solidFill>
                <a:latin typeface="Helvetica Neue"/>
                <a:ea typeface="Helvetica Neue"/>
                <a:cs typeface="Helvetica Neue"/>
                <a:sym typeface="Helvetica Neue"/>
              </a:defRPr>
            </a:pPr>
            <a:r>
              <a:t>This happens at every step (20–50 times)</a:t>
            </a:r>
          </a:p>
          <a:p>
            <a:pPr marL="959423" lvl="1" indent="-268223" defTabSz="528319">
              <a:lnSpc>
                <a:spcPct val="100000"/>
              </a:lnSpc>
              <a:buFontTx/>
              <a:buAutoNum type="arabicPeriod"/>
              <a:defRPr sz="2880">
                <a:solidFill>
                  <a:srgbClr val="FFFFFF"/>
                </a:solidFill>
                <a:latin typeface="Helvetica Neue"/>
                <a:ea typeface="Helvetica Neue"/>
                <a:cs typeface="Helvetica Neue"/>
                <a:sym typeface="Helvetica Neue"/>
              </a:defRPr>
            </a:pPr>
            <a:r>
              <a:t>Text keeps guiding until final image</a:t>
            </a:r>
          </a:p>
        </p:txBody>
      </p:sp>
      <p:grpSp>
        <p:nvGrpSpPr>
          <p:cNvPr id="788" name="Group"/>
          <p:cNvGrpSpPr/>
          <p:nvPr/>
        </p:nvGrpSpPr>
        <p:grpSpPr>
          <a:xfrm>
            <a:off x="35303" y="61145"/>
            <a:ext cx="2853948" cy="13600822"/>
            <a:chOff x="0" y="3774"/>
            <a:chExt cx="2853946" cy="13600820"/>
          </a:xfrm>
        </p:grpSpPr>
        <p:sp>
          <p:nvSpPr>
            <p:cNvPr id="785"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86"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87"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0"/>
          <p:cNvSpPr/>
          <p:nvPr/>
        </p:nvSpPr>
        <p:spPr>
          <a:xfrm>
            <a:off x="4511855" y="5933440"/>
            <a:ext cx="2011680" cy="146305"/>
          </a:xfrm>
          <a:prstGeom prst="rect">
            <a:avLst/>
          </a:prstGeom>
          <a:solidFill>
            <a:srgbClr val="2DD4BF"/>
          </a:solidFill>
          <a:ln w="12700">
            <a:solidFill>
              <a:srgbClr val="2DD4BF"/>
            </a:solidFill>
          </a:ln>
        </p:spPr>
        <p:txBody>
          <a:bodyPr lIns="50800" tIns="50800" rIns="50800" bIns="50800" anchor="ctr"/>
          <a:lstStyle/>
          <a:p>
            <a:pPr algn="ctr">
              <a:spcBef>
                <a:spcPts val="0"/>
              </a:spcBef>
              <a:defRPr sz="3200">
                <a:latin typeface="+mn-lt"/>
                <a:ea typeface="+mn-ea"/>
                <a:cs typeface="+mn-cs"/>
                <a:sym typeface="Helvetica Neue Medium"/>
              </a:defRPr>
            </a:pPr>
            <a:endParaRPr/>
          </a:p>
        </p:txBody>
      </p:sp>
      <p:sp>
        <p:nvSpPr>
          <p:cNvPr id="207" name="Text 2"/>
          <p:cNvSpPr txBox="1"/>
          <p:nvPr/>
        </p:nvSpPr>
        <p:spPr>
          <a:xfrm>
            <a:off x="4419599" y="6128515"/>
            <a:ext cx="15544802" cy="25359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8000" b="1">
                <a:solidFill>
                  <a:srgbClr val="F0F6FC"/>
                </a:solidFill>
              </a:defRPr>
            </a:lvl1pPr>
          </a:lstStyle>
          <a:p>
            <a:r>
              <a:t>Latent Variables, Embeddings &amp; Tokens</a:t>
            </a:r>
          </a:p>
        </p:txBody>
      </p:sp>
      <p:grpSp>
        <p:nvGrpSpPr>
          <p:cNvPr id="211" name="Group"/>
          <p:cNvGrpSpPr/>
          <p:nvPr/>
        </p:nvGrpSpPr>
        <p:grpSpPr>
          <a:xfrm>
            <a:off x="35303" y="61145"/>
            <a:ext cx="2853948" cy="13600822"/>
            <a:chOff x="0" y="3774"/>
            <a:chExt cx="2853946" cy="13600820"/>
          </a:xfrm>
        </p:grpSpPr>
        <p:sp>
          <p:nvSpPr>
            <p:cNvPr id="20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0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1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90" name="Title 3"/>
          <p:cNvSpPr txBox="1">
            <a:spLocks noGrp="1"/>
          </p:cNvSpPr>
          <p:nvPr>
            <p:ph type="title"/>
          </p:nvPr>
        </p:nvSpPr>
        <p:spPr>
          <a:xfrm>
            <a:off x="1676400" y="-18874"/>
            <a:ext cx="21031200" cy="1456769"/>
          </a:xfrm>
          <a:prstGeom prst="rect">
            <a:avLst/>
          </a:prstGeom>
        </p:spPr>
        <p:txBody>
          <a:bodyPr/>
          <a:lstStyle>
            <a:lvl1pPr algn="ctr" defTabSz="825500">
              <a:lnSpc>
                <a:spcPct val="100000"/>
              </a:lnSpc>
              <a:spcBef>
                <a:spcPts val="5900"/>
              </a:spcBef>
              <a:defRPr sz="4300">
                <a:solidFill>
                  <a:srgbClr val="FFFFFF"/>
                </a:solidFill>
                <a:latin typeface="Helvetica Neue"/>
                <a:ea typeface="Helvetica Neue"/>
                <a:cs typeface="Helvetica Neue"/>
                <a:sym typeface="Helvetica Neue"/>
              </a:defRPr>
            </a:lvl1pPr>
          </a:lstStyle>
          <a:p>
            <a:r>
              <a:t>Text-Conditioned Image Generation</a:t>
            </a:r>
          </a:p>
        </p:txBody>
      </p:sp>
      <p:pic>
        <p:nvPicPr>
          <p:cNvPr id="791" name="Picture 2" descr="Picture 2"/>
          <p:cNvPicPr>
            <a:picLocks noChangeAspect="1"/>
          </p:cNvPicPr>
          <p:nvPr/>
        </p:nvPicPr>
        <p:blipFill>
          <a:blip r:embed="rId2"/>
          <a:srcRect t="176" r="6419" b="55810"/>
          <a:stretch>
            <a:fillRect/>
          </a:stretch>
        </p:blipFill>
        <p:spPr>
          <a:xfrm>
            <a:off x="43534" y="1482992"/>
            <a:ext cx="11551448" cy="5631505"/>
          </a:xfrm>
          <a:prstGeom prst="rect">
            <a:avLst/>
          </a:prstGeom>
          <a:ln w="12700">
            <a:miter lim="400000"/>
          </a:ln>
        </p:spPr>
      </p:pic>
      <p:pic>
        <p:nvPicPr>
          <p:cNvPr id="792" name="Picture 2" descr="Picture 2"/>
          <p:cNvPicPr>
            <a:picLocks noChangeAspect="1"/>
          </p:cNvPicPr>
          <p:nvPr/>
        </p:nvPicPr>
        <p:blipFill>
          <a:blip r:embed="rId3"/>
          <a:srcRect t="45478" r="1625" b="20"/>
          <a:stretch>
            <a:fillRect/>
          </a:stretch>
        </p:blipFill>
        <p:spPr>
          <a:xfrm>
            <a:off x="11608127" y="6249323"/>
            <a:ext cx="12495491" cy="7175786"/>
          </a:xfrm>
          <a:prstGeom prst="rect">
            <a:avLst/>
          </a:prstGeom>
          <a:ln w="12700">
            <a:miter lim="400000"/>
          </a:ln>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94" name="Title 3"/>
          <p:cNvSpPr txBox="1">
            <a:spLocks noGrp="1"/>
          </p:cNvSpPr>
          <p:nvPr>
            <p:ph type="title"/>
          </p:nvPr>
        </p:nvSpPr>
        <p:spPr>
          <a:xfrm>
            <a:off x="1206500" y="980409"/>
            <a:ext cx="22169853" cy="1303923"/>
          </a:xfrm>
          <a:prstGeom prst="rect">
            <a:avLst/>
          </a:prstGeom>
        </p:spPr>
        <p:txBody>
          <a:bodyPr/>
          <a:lstStyle>
            <a:lvl1pPr algn="ctr" defTabSz="825500">
              <a:lnSpc>
                <a:spcPct val="100000"/>
              </a:lnSpc>
              <a:defRPr sz="5400">
                <a:solidFill>
                  <a:srgbClr val="FFFFFF"/>
                </a:solidFill>
                <a:latin typeface="Helvetica Neue"/>
                <a:ea typeface="Helvetica Neue"/>
                <a:cs typeface="Helvetica Neue"/>
                <a:sym typeface="Helvetica Neue"/>
              </a:defRPr>
            </a:lvl1pPr>
          </a:lstStyle>
          <a:p>
            <a:r>
              <a:t>Text-Conditioned Image Generation - Fine Tuning</a:t>
            </a:r>
          </a:p>
        </p:txBody>
      </p:sp>
      <p:sp>
        <p:nvSpPr>
          <p:cNvPr id="795" name="Content Placeholder 4"/>
          <p:cNvSpPr txBox="1">
            <a:spLocks noGrp="1"/>
          </p:cNvSpPr>
          <p:nvPr>
            <p:ph type="body" idx="1"/>
          </p:nvPr>
        </p:nvSpPr>
        <p:spPr>
          <a:xfrm>
            <a:off x="1206500" y="3024477"/>
            <a:ext cx="21971000" cy="9922490"/>
          </a:xfrm>
          <a:prstGeom prst="rect">
            <a:avLst/>
          </a:prstGeom>
        </p:spPr>
        <p:txBody>
          <a:bodyPr/>
          <a:lstStyle/>
          <a:p>
            <a:pPr marL="0" indent="0" defTabSz="825500">
              <a:lnSpc>
                <a:spcPct val="100000"/>
              </a:lnSpc>
              <a:spcBef>
                <a:spcPts val="5900"/>
              </a:spcBef>
              <a:buSzTx/>
              <a:buNone/>
              <a:defRPr sz="4300">
                <a:solidFill>
                  <a:srgbClr val="FFFFFF"/>
                </a:solidFill>
                <a:latin typeface="Helvetica Neue"/>
                <a:ea typeface="Helvetica Neue"/>
                <a:cs typeface="Helvetica Neue"/>
                <a:sym typeface="Helvetica Neue"/>
              </a:defRPr>
            </a:pPr>
            <a:r>
              <a:t>Why This is Important</a:t>
            </a:r>
          </a:p>
          <a:p>
            <a:pPr marL="561702" indent="-561702" defTabSz="825500">
              <a:lnSpc>
                <a:spcPct val="100000"/>
              </a:lnSpc>
              <a:spcBef>
                <a:spcPts val="5900"/>
              </a:spcBef>
              <a:defRPr sz="4300">
                <a:solidFill>
                  <a:srgbClr val="FFFFFF"/>
                </a:solidFill>
                <a:latin typeface="Helvetica Neue"/>
                <a:ea typeface="Helvetica Neue"/>
                <a:cs typeface="Helvetica Neue"/>
                <a:sym typeface="Helvetica Neue"/>
              </a:defRPr>
            </a:pPr>
            <a:r>
              <a:t>Keeps image aligned with prompt.</a:t>
            </a:r>
          </a:p>
          <a:p>
            <a:pPr marL="561702" indent="-561702" defTabSz="825500">
              <a:lnSpc>
                <a:spcPct val="100000"/>
              </a:lnSpc>
              <a:spcBef>
                <a:spcPts val="5900"/>
              </a:spcBef>
              <a:defRPr sz="4300">
                <a:solidFill>
                  <a:srgbClr val="FFFFFF"/>
                </a:solidFill>
                <a:latin typeface="Helvetica Neue"/>
                <a:ea typeface="Helvetica Neue"/>
                <a:cs typeface="Helvetica Neue"/>
                <a:sym typeface="Helvetica Neue"/>
              </a:defRPr>
            </a:pPr>
            <a:r>
              <a:t>Maintains both overall structure and fine details.</a:t>
            </a:r>
          </a:p>
          <a:p>
            <a:pPr marL="0" indent="0" defTabSz="825500">
              <a:lnSpc>
                <a:spcPct val="100000"/>
              </a:lnSpc>
              <a:spcBef>
                <a:spcPts val="5900"/>
              </a:spcBef>
              <a:buSzTx/>
              <a:buNone/>
              <a:defRPr sz="4300">
                <a:solidFill>
                  <a:srgbClr val="FFFFFF"/>
                </a:solidFill>
                <a:latin typeface="Helvetica Neue"/>
                <a:ea typeface="Helvetica Neue"/>
                <a:cs typeface="Helvetica Neue"/>
                <a:sym typeface="Helvetica Neue"/>
              </a:defRPr>
            </a:pPr>
            <a:r>
              <a:t>LoRA (Extra Customization)</a:t>
            </a:r>
          </a:p>
          <a:p>
            <a:pPr marL="561702" indent="-561702" defTabSz="825500">
              <a:lnSpc>
                <a:spcPct val="100000"/>
              </a:lnSpc>
              <a:spcBef>
                <a:spcPts val="5900"/>
              </a:spcBef>
              <a:defRPr sz="4300">
                <a:solidFill>
                  <a:srgbClr val="FFFFFF"/>
                </a:solidFill>
                <a:latin typeface="Helvetica Neue"/>
                <a:ea typeface="Helvetica Neue"/>
                <a:cs typeface="Helvetica Neue"/>
                <a:sym typeface="Helvetica Neue"/>
              </a:defRPr>
            </a:pPr>
            <a:r>
              <a:t>Used to teach new styles or objects</a:t>
            </a:r>
          </a:p>
          <a:p>
            <a:pPr marL="561702" indent="-561702" defTabSz="825500">
              <a:lnSpc>
                <a:spcPct val="100000"/>
              </a:lnSpc>
              <a:spcBef>
                <a:spcPts val="5900"/>
              </a:spcBef>
              <a:defRPr sz="4300">
                <a:solidFill>
                  <a:srgbClr val="FFFFFF"/>
                </a:solidFill>
                <a:latin typeface="Helvetica Neue"/>
                <a:ea typeface="Helvetica Neue"/>
                <a:cs typeface="Helvetica Neue"/>
                <a:sym typeface="Helvetica Neue"/>
              </a:defRPr>
            </a:pPr>
            <a:r>
              <a:t>Trains small layers instead of full model which is Fast and efficient fine-tuning</a:t>
            </a:r>
          </a:p>
        </p:txBody>
      </p:sp>
      <p:grpSp>
        <p:nvGrpSpPr>
          <p:cNvPr id="799" name="Group"/>
          <p:cNvGrpSpPr/>
          <p:nvPr/>
        </p:nvGrpSpPr>
        <p:grpSpPr>
          <a:xfrm>
            <a:off x="35303" y="61145"/>
            <a:ext cx="2853948" cy="13600822"/>
            <a:chOff x="0" y="3774"/>
            <a:chExt cx="2853946" cy="13600820"/>
          </a:xfrm>
        </p:grpSpPr>
        <p:sp>
          <p:nvSpPr>
            <p:cNvPr id="796"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97"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pPr defTabSz="355600">
                <a:spcBef>
                  <a:spcPts val="4700"/>
                </a:spcBef>
                <a:defRPr sz="4500">
                  <a:latin typeface="Helvetica"/>
                  <a:ea typeface="Helvetica"/>
                  <a:cs typeface="Helvetica"/>
                  <a:sym typeface="Helvetica"/>
                </a:defRPr>
              </a:pPr>
              <a:endParaRPr/>
            </a:p>
          </p:txBody>
        </p:sp>
        <p:sp>
          <p:nvSpPr>
            <p:cNvPr id="798"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Graphik-Light"/>
                  <a:ea typeface="Graphik-Light"/>
                  <a:cs typeface="Graphik-Light"/>
                  <a:sym typeface="Graphik Light"/>
                </a:defRPr>
              </a:pPr>
              <a:endParaRPr/>
            </a:p>
          </p:txBody>
        </p:sp>
      </p:gr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Text 0"/>
          <p:cNvSpPr txBox="1"/>
          <p:nvPr/>
        </p:nvSpPr>
        <p:spPr>
          <a:xfrm>
            <a:off x="2316892" y="1543228"/>
            <a:ext cx="19750216" cy="9078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spcBef>
                <a:spcPts val="0"/>
              </a:spcBef>
              <a:defRPr sz="5400"/>
            </a:lvl1pPr>
          </a:lstStyle>
          <a:p>
            <a:r>
              <a:t>What These Systems Still Can't Do Well</a:t>
            </a:r>
          </a:p>
        </p:txBody>
      </p:sp>
      <p:sp>
        <p:nvSpPr>
          <p:cNvPr id="802" name="Text 2"/>
          <p:cNvSpPr txBox="1"/>
          <p:nvPr/>
        </p:nvSpPr>
        <p:spPr>
          <a:xfrm>
            <a:off x="1413122" y="3945915"/>
            <a:ext cx="21557756" cy="7719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Accurate text rendering in images (improving, but still unreliable)</a:t>
            </a:r>
          </a:p>
          <a:p>
            <a:pPr marL="540173" indent="-400473">
              <a:buSzPct val="100000"/>
              <a:buChar char="‣"/>
            </a:pPr>
            <a:r>
              <a:t>Complex spatial compositions with many objects and relationships</a:t>
            </a:r>
          </a:p>
          <a:p>
            <a:pPr marL="540173" indent="-400473">
              <a:buSzPct val="100000"/>
              <a:buChar char="‣"/>
            </a:pPr>
            <a:r>
              <a:t>Consistent character identity across multiple generated images</a:t>
            </a:r>
          </a:p>
          <a:p>
            <a:pPr marL="540173" indent="-400473">
              <a:buSzPct val="100000"/>
              <a:buChar char="‣"/>
            </a:pPr>
            <a:r>
              <a:t>Long-horizon video with coherent narrative and object persistence</a:t>
            </a:r>
          </a:p>
          <a:p>
            <a:pPr marL="540173" indent="-400473">
              <a:buSzPct val="100000"/>
              <a:buChar char="‣"/>
            </a:pPr>
            <a:r>
              <a:t>Truly novel concept combinations far from the training distribution</a:t>
            </a:r>
          </a:p>
          <a:p>
            <a:pPr marL="540173" indent="-400473">
              <a:buSzPct val="100000"/>
              <a:buChar char="‣"/>
            </a:pPr>
            <a:r>
              <a:t>These are the open problems — and they point toward the next wave of research</a:t>
            </a:r>
          </a:p>
        </p:txBody>
      </p:sp>
      <p:grpSp>
        <p:nvGrpSpPr>
          <p:cNvPr id="806" name="Group"/>
          <p:cNvGrpSpPr/>
          <p:nvPr/>
        </p:nvGrpSpPr>
        <p:grpSpPr>
          <a:xfrm>
            <a:off x="35303" y="61145"/>
            <a:ext cx="2853948" cy="13600822"/>
            <a:chOff x="0" y="3774"/>
            <a:chExt cx="2853946" cy="13600820"/>
          </a:xfrm>
        </p:grpSpPr>
        <p:sp>
          <p:nvSpPr>
            <p:cNvPr id="803"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804"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805"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0" name="Text 0"/>
          <p:cNvSpPr txBox="1"/>
          <p:nvPr/>
        </p:nvSpPr>
        <p:spPr>
          <a:xfrm>
            <a:off x="3703439" y="558941"/>
            <a:ext cx="18709369" cy="9078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spcBef>
                <a:spcPts val="0"/>
              </a:spcBef>
              <a:defRPr sz="5400"/>
            </a:lvl1pPr>
          </a:lstStyle>
          <a:p>
            <a:r>
              <a:t>A Glimpse of Where We're Going</a:t>
            </a:r>
          </a:p>
        </p:txBody>
      </p:sp>
      <p:sp>
        <p:nvSpPr>
          <p:cNvPr id="811" name="Text 2"/>
          <p:cNvSpPr txBox="1"/>
          <p:nvPr/>
        </p:nvSpPr>
        <p:spPr>
          <a:xfrm>
            <a:off x="1491689" y="3373145"/>
            <a:ext cx="20214108" cy="69697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Real-time image generation (4–8 steps, consumer GPU)</a:t>
            </a:r>
          </a:p>
          <a:p>
            <a:pPr marL="540173" indent="-400473">
              <a:buSzPct val="100000"/>
              <a:buChar char="‣"/>
            </a:pPr>
            <a:r>
              <a:t>Video, 3D, audio — diffusion generalizes beyond images</a:t>
            </a:r>
          </a:p>
          <a:p>
            <a:pPr marL="540173" indent="-400473">
              <a:buSzPct val="100000"/>
              <a:buChar char="‣"/>
            </a:pPr>
            <a:r>
              <a:t>The boundary between diffusion models and language models is dissolving</a:t>
            </a:r>
          </a:p>
          <a:p>
            <a:pPr marL="540173" indent="-400473">
              <a:buSzPct val="100000"/>
              <a:buChar char="‣"/>
            </a:pPr>
            <a:r>
              <a:t>Discrete token diffusion: what happens when you apply this to text? To code?</a:t>
            </a:r>
          </a:p>
          <a:p>
            <a:pPr marL="540173" indent="-400473">
              <a:buSzPct val="100000"/>
              <a:buChar char="‣"/>
            </a:pPr>
            <a:r>
              <a:t>The next 5 years: systems that don't distinguish between generating text and generating images</a:t>
            </a:r>
          </a:p>
        </p:txBody>
      </p:sp>
      <p:grpSp>
        <p:nvGrpSpPr>
          <p:cNvPr id="815" name="Group"/>
          <p:cNvGrpSpPr/>
          <p:nvPr/>
        </p:nvGrpSpPr>
        <p:grpSpPr>
          <a:xfrm>
            <a:off x="35303" y="61145"/>
            <a:ext cx="2853948" cy="13600822"/>
            <a:chOff x="0" y="3774"/>
            <a:chExt cx="2853946" cy="13600820"/>
          </a:xfrm>
        </p:grpSpPr>
        <p:sp>
          <p:nvSpPr>
            <p:cNvPr id="812"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813"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814"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 0"/>
          <p:cNvSpPr txBox="1"/>
          <p:nvPr/>
        </p:nvSpPr>
        <p:spPr>
          <a:xfrm>
            <a:off x="4419599" y="610091"/>
            <a:ext cx="15544802"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What Is a Latent Variable?</a:t>
            </a:r>
          </a:p>
        </p:txBody>
      </p:sp>
      <p:sp>
        <p:nvSpPr>
          <p:cNvPr id="214" name="Text 2"/>
          <p:cNvSpPr txBox="1"/>
          <p:nvPr/>
        </p:nvSpPr>
        <p:spPr>
          <a:xfrm>
            <a:off x="8544620" y="3547781"/>
            <a:ext cx="15544803" cy="5471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A latent variable is something that influences what you observe, but isn't directly observed itself</a:t>
            </a:r>
          </a:p>
          <a:p>
            <a:pPr marL="540173" indent="-400473">
              <a:buSzPct val="100000"/>
              <a:buChar char="‣"/>
            </a:pPr>
            <a:r>
              <a:t>Classic example: a person's mood isn't directly measurable, but it influences what they say and do</a:t>
            </a:r>
          </a:p>
          <a:p>
            <a:pPr marL="540173" indent="-400473">
              <a:buSzPct val="100000"/>
              <a:buChar char="‣"/>
            </a:pPr>
            <a:r>
              <a:t>In images: the 'content' of a photo (a cat sitting on a chair) is latent — the pixels are the observation</a:t>
            </a:r>
          </a:p>
        </p:txBody>
      </p:sp>
      <p:sp>
        <p:nvSpPr>
          <p:cNvPr id="215" name="Latent variables are the model's internal representation of 'what's going on' in the data…"/>
          <p:cNvSpPr txBox="1"/>
          <p:nvPr/>
        </p:nvSpPr>
        <p:spPr>
          <a:xfrm>
            <a:off x="994160" y="10827033"/>
            <a:ext cx="21754686" cy="2131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540173" indent="-400473">
              <a:buSzPct val="100000"/>
              <a:buChar char="‣"/>
            </a:pPr>
            <a:r>
              <a:t>Latent variables are the model's internal representation of 'what's going on' in the data</a:t>
            </a:r>
          </a:p>
          <a:p>
            <a:pPr marL="540173" indent="-400473">
              <a:buSzPct val="100000"/>
              <a:buChar char="‣"/>
            </a:pPr>
            <a:r>
              <a:t>Key property: the latent space is usually much lower-dimensional than the data</a:t>
            </a:r>
          </a:p>
        </p:txBody>
      </p:sp>
      <p:pic>
        <p:nvPicPr>
          <p:cNvPr id="216" name="Apple Creator Studio Image 2026-04-23_11-43-23.png" descr="Apple Creator Studio Image 2026-04-23_11-43-23.png"/>
          <p:cNvPicPr>
            <a:picLocks noChangeAspect="1"/>
          </p:cNvPicPr>
          <p:nvPr/>
        </p:nvPicPr>
        <p:blipFill>
          <a:blip r:embed="rId3"/>
          <a:srcRect l="23937" t="4101" r="11471" b="5"/>
          <a:stretch>
            <a:fillRect/>
          </a:stretch>
        </p:blipFill>
        <p:spPr>
          <a:xfrm>
            <a:off x="896441" y="2434421"/>
            <a:ext cx="2863057" cy="2833689"/>
          </a:xfrm>
          <a:custGeom>
            <a:avLst/>
            <a:gdLst/>
            <a:ahLst/>
            <a:cxnLst>
              <a:cxn ang="0">
                <a:pos x="wd2" y="hd2"/>
              </a:cxn>
              <a:cxn ang="5400000">
                <a:pos x="wd2" y="hd2"/>
              </a:cxn>
              <a:cxn ang="10800000">
                <a:pos x="wd2" y="hd2"/>
              </a:cxn>
              <a:cxn ang="16200000">
                <a:pos x="wd2" y="hd2"/>
              </a:cxn>
            </a:cxnLst>
            <a:rect l="0" t="0" r="r" b="b"/>
            <a:pathLst>
              <a:path w="21600" h="21600" extrusionOk="0">
                <a:moveTo>
                  <a:pt x="4952" y="0"/>
                </a:moveTo>
                <a:cubicBezTo>
                  <a:pt x="3499" y="0"/>
                  <a:pt x="2626" y="0"/>
                  <a:pt x="2045" y="245"/>
                </a:cubicBezTo>
                <a:cubicBezTo>
                  <a:pt x="1207" y="553"/>
                  <a:pt x="548" y="1220"/>
                  <a:pt x="243" y="2066"/>
                </a:cubicBezTo>
                <a:cubicBezTo>
                  <a:pt x="0" y="2654"/>
                  <a:pt x="0" y="3535"/>
                  <a:pt x="0" y="5004"/>
                </a:cubicBezTo>
                <a:lnTo>
                  <a:pt x="0" y="16596"/>
                </a:lnTo>
                <a:cubicBezTo>
                  <a:pt x="0" y="18065"/>
                  <a:pt x="0" y="18946"/>
                  <a:pt x="243" y="19534"/>
                </a:cubicBezTo>
                <a:cubicBezTo>
                  <a:pt x="548" y="20380"/>
                  <a:pt x="1207" y="21047"/>
                  <a:pt x="2045" y="21355"/>
                </a:cubicBezTo>
                <a:cubicBezTo>
                  <a:pt x="2626" y="21600"/>
                  <a:pt x="3499" y="21600"/>
                  <a:pt x="4952" y="21600"/>
                </a:cubicBezTo>
                <a:lnTo>
                  <a:pt x="16648" y="21600"/>
                </a:lnTo>
                <a:cubicBezTo>
                  <a:pt x="18101" y="21600"/>
                  <a:pt x="18971" y="21600"/>
                  <a:pt x="19552" y="21355"/>
                </a:cubicBezTo>
                <a:cubicBezTo>
                  <a:pt x="20390" y="21047"/>
                  <a:pt x="21052" y="20380"/>
                  <a:pt x="21357" y="19534"/>
                </a:cubicBezTo>
                <a:cubicBezTo>
                  <a:pt x="21600" y="18946"/>
                  <a:pt x="21600" y="18065"/>
                  <a:pt x="21600" y="16596"/>
                </a:cubicBezTo>
                <a:lnTo>
                  <a:pt x="21600" y="5004"/>
                </a:lnTo>
                <a:cubicBezTo>
                  <a:pt x="21600" y="3535"/>
                  <a:pt x="21600" y="2654"/>
                  <a:pt x="21357" y="2066"/>
                </a:cubicBezTo>
                <a:cubicBezTo>
                  <a:pt x="21052" y="1220"/>
                  <a:pt x="20390" y="553"/>
                  <a:pt x="19552" y="245"/>
                </a:cubicBezTo>
                <a:cubicBezTo>
                  <a:pt x="18971" y="0"/>
                  <a:pt x="18101" y="0"/>
                  <a:pt x="16648" y="0"/>
                </a:cubicBezTo>
                <a:lnTo>
                  <a:pt x="4952" y="0"/>
                </a:lnTo>
                <a:close/>
              </a:path>
            </a:pathLst>
          </a:custGeom>
          <a:ln w="12700">
            <a:miter lim="400000"/>
          </a:ln>
        </p:spPr>
      </p:pic>
      <p:pic>
        <p:nvPicPr>
          <p:cNvPr id="217" name="pasted-movie.png" descr="pasted-movie.png"/>
          <p:cNvPicPr>
            <a:picLocks noChangeAspect="1"/>
          </p:cNvPicPr>
          <p:nvPr/>
        </p:nvPicPr>
        <p:blipFill>
          <a:blip r:embed="rId4"/>
          <a:srcRect l="695" t="5219" r="51484" b="1064"/>
          <a:stretch>
            <a:fillRect/>
          </a:stretch>
        </p:blipFill>
        <p:spPr>
          <a:xfrm>
            <a:off x="2254089" y="3763179"/>
            <a:ext cx="6146008" cy="6552408"/>
          </a:xfrm>
          <a:custGeom>
            <a:avLst/>
            <a:gdLst/>
            <a:ahLst/>
            <a:cxnLst>
              <a:cxn ang="0">
                <a:pos x="wd2" y="hd2"/>
              </a:cxn>
              <a:cxn ang="5400000">
                <a:pos x="wd2" y="hd2"/>
              </a:cxn>
              <a:cxn ang="10800000">
                <a:pos x="wd2" y="hd2"/>
              </a:cxn>
              <a:cxn ang="16200000">
                <a:pos x="wd2" y="hd2"/>
              </a:cxn>
            </a:cxnLst>
            <a:rect l="0" t="0" r="r" b="b"/>
            <a:pathLst>
              <a:path w="21600" h="21600" extrusionOk="0">
                <a:moveTo>
                  <a:pt x="6998" y="0"/>
                </a:moveTo>
                <a:cubicBezTo>
                  <a:pt x="4944" y="0"/>
                  <a:pt x="3713" y="0"/>
                  <a:pt x="2891" y="322"/>
                </a:cubicBezTo>
                <a:cubicBezTo>
                  <a:pt x="1707" y="726"/>
                  <a:pt x="774" y="1601"/>
                  <a:pt x="343" y="2712"/>
                </a:cubicBezTo>
                <a:cubicBezTo>
                  <a:pt x="0" y="3483"/>
                  <a:pt x="0" y="4637"/>
                  <a:pt x="0" y="6564"/>
                </a:cubicBezTo>
                <a:lnTo>
                  <a:pt x="0" y="15035"/>
                </a:lnTo>
                <a:cubicBezTo>
                  <a:pt x="0" y="16961"/>
                  <a:pt x="0" y="18117"/>
                  <a:pt x="343" y="18888"/>
                </a:cubicBezTo>
                <a:cubicBezTo>
                  <a:pt x="774" y="19999"/>
                  <a:pt x="1707" y="20874"/>
                  <a:pt x="2891" y="21278"/>
                </a:cubicBezTo>
                <a:cubicBezTo>
                  <a:pt x="3713" y="21600"/>
                  <a:pt x="4944" y="21600"/>
                  <a:pt x="6998" y="21600"/>
                </a:cubicBezTo>
                <a:lnTo>
                  <a:pt x="14601" y="21600"/>
                </a:lnTo>
                <a:cubicBezTo>
                  <a:pt x="16654" y="21600"/>
                  <a:pt x="17887" y="21600"/>
                  <a:pt x="18709" y="21278"/>
                </a:cubicBezTo>
                <a:cubicBezTo>
                  <a:pt x="19893" y="20874"/>
                  <a:pt x="20826" y="19999"/>
                  <a:pt x="21257" y="18888"/>
                </a:cubicBezTo>
                <a:cubicBezTo>
                  <a:pt x="21600" y="18117"/>
                  <a:pt x="21600" y="16961"/>
                  <a:pt x="21600" y="15035"/>
                </a:cubicBezTo>
                <a:lnTo>
                  <a:pt x="21600" y="6564"/>
                </a:lnTo>
                <a:cubicBezTo>
                  <a:pt x="21600" y="4637"/>
                  <a:pt x="21600" y="3483"/>
                  <a:pt x="21257" y="2712"/>
                </a:cubicBezTo>
                <a:cubicBezTo>
                  <a:pt x="20826" y="1601"/>
                  <a:pt x="19893" y="726"/>
                  <a:pt x="18709" y="322"/>
                </a:cubicBezTo>
                <a:cubicBezTo>
                  <a:pt x="17887" y="0"/>
                  <a:pt x="16654" y="0"/>
                  <a:pt x="14601" y="0"/>
                </a:cubicBezTo>
                <a:lnTo>
                  <a:pt x="6998" y="0"/>
                </a:lnTo>
                <a:close/>
              </a:path>
            </a:pathLst>
          </a:custGeom>
          <a:ln w="12700">
            <a:miter lim="400000"/>
          </a:ln>
        </p:spPr>
      </p:pic>
      <p:grpSp>
        <p:nvGrpSpPr>
          <p:cNvPr id="221" name="Group"/>
          <p:cNvGrpSpPr/>
          <p:nvPr/>
        </p:nvGrpSpPr>
        <p:grpSpPr>
          <a:xfrm>
            <a:off x="35303" y="61145"/>
            <a:ext cx="2853948" cy="13600822"/>
            <a:chOff x="0" y="3774"/>
            <a:chExt cx="2853946" cy="13600820"/>
          </a:xfrm>
        </p:grpSpPr>
        <p:sp>
          <p:nvSpPr>
            <p:cNvPr id="218"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19"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20"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 0"/>
          <p:cNvSpPr txBox="1"/>
          <p:nvPr/>
        </p:nvSpPr>
        <p:spPr>
          <a:xfrm>
            <a:off x="4175954" y="484347"/>
            <a:ext cx="17114741" cy="1093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6600" b="1">
                <a:solidFill>
                  <a:srgbClr val="F0F6FC"/>
                </a:solidFill>
              </a:defRPr>
            </a:lvl1pPr>
          </a:lstStyle>
          <a:p>
            <a:r>
              <a:t>Latent Space: Geometry Has Meaning</a:t>
            </a:r>
          </a:p>
        </p:txBody>
      </p:sp>
      <p:sp>
        <p:nvSpPr>
          <p:cNvPr id="226" name="Text 2"/>
          <p:cNvSpPr txBox="1"/>
          <p:nvPr/>
        </p:nvSpPr>
        <p:spPr>
          <a:xfrm>
            <a:off x="11466021" y="3603599"/>
            <a:ext cx="12675495" cy="541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p>
            <a:pPr marL="540173" indent="-400473">
              <a:buSzPct val="100000"/>
              <a:buChar char="‣"/>
            </a:pPr>
            <a:r>
              <a:t>Once trained, similar inputs map to nearby points in latent space</a:t>
            </a:r>
          </a:p>
          <a:p>
            <a:pPr marL="540173" indent="-400473">
              <a:buSzPct val="100000"/>
              <a:buChar char="‣"/>
            </a:pPr>
            <a:r>
              <a:t>Arithmetic sometimes works: z(king) - z(man) + z(woman) ≈ z(queen)</a:t>
            </a:r>
          </a:p>
        </p:txBody>
      </p:sp>
      <p:pic>
        <p:nvPicPr>
          <p:cNvPr id="227" name="Image" descr="Image"/>
          <p:cNvPicPr>
            <a:picLocks noChangeAspect="1"/>
          </p:cNvPicPr>
          <p:nvPr/>
        </p:nvPicPr>
        <p:blipFill>
          <a:blip r:embed="rId3"/>
          <a:srcRect l="6516" t="2252" r="14264" b="45074"/>
          <a:stretch>
            <a:fillRect/>
          </a:stretch>
        </p:blipFill>
        <p:spPr>
          <a:xfrm>
            <a:off x="653020" y="3836463"/>
            <a:ext cx="10552511" cy="4468020"/>
          </a:xfrm>
          <a:custGeom>
            <a:avLst/>
            <a:gdLst/>
            <a:ahLst/>
            <a:cxnLst>
              <a:cxn ang="0">
                <a:pos x="wd2" y="hd2"/>
              </a:cxn>
              <a:cxn ang="5400000">
                <a:pos x="wd2" y="hd2"/>
              </a:cxn>
              <a:cxn ang="10800000">
                <a:pos x="wd2" y="hd2"/>
              </a:cxn>
              <a:cxn ang="16200000">
                <a:pos x="wd2" y="hd2"/>
              </a:cxn>
            </a:cxnLst>
            <a:rect l="0" t="0" r="r" b="b"/>
            <a:pathLst>
              <a:path w="21599" h="21599" extrusionOk="0">
                <a:moveTo>
                  <a:pt x="2183" y="0"/>
                </a:moveTo>
                <a:cubicBezTo>
                  <a:pt x="1542" y="0"/>
                  <a:pt x="1158" y="1"/>
                  <a:pt x="902" y="253"/>
                </a:cubicBezTo>
                <a:cubicBezTo>
                  <a:pt x="532" y="571"/>
                  <a:pt x="242" y="1257"/>
                  <a:pt x="107" y="2130"/>
                </a:cubicBezTo>
                <a:cubicBezTo>
                  <a:pt x="0" y="2735"/>
                  <a:pt x="0" y="3642"/>
                  <a:pt x="0" y="5155"/>
                </a:cubicBezTo>
                <a:lnTo>
                  <a:pt x="0" y="16444"/>
                </a:lnTo>
                <a:cubicBezTo>
                  <a:pt x="0" y="17956"/>
                  <a:pt x="0" y="18864"/>
                  <a:pt x="107" y="19469"/>
                </a:cubicBezTo>
                <a:cubicBezTo>
                  <a:pt x="242" y="20341"/>
                  <a:pt x="532" y="21030"/>
                  <a:pt x="902" y="21347"/>
                </a:cubicBezTo>
                <a:cubicBezTo>
                  <a:pt x="1158" y="21600"/>
                  <a:pt x="1542" y="21599"/>
                  <a:pt x="2183" y="21599"/>
                </a:cubicBezTo>
                <a:lnTo>
                  <a:pt x="19417" y="21599"/>
                </a:lnTo>
                <a:cubicBezTo>
                  <a:pt x="20057" y="21599"/>
                  <a:pt x="20442" y="21600"/>
                  <a:pt x="20698" y="21347"/>
                </a:cubicBezTo>
                <a:cubicBezTo>
                  <a:pt x="21067" y="21030"/>
                  <a:pt x="21359" y="20341"/>
                  <a:pt x="21493" y="19469"/>
                </a:cubicBezTo>
                <a:cubicBezTo>
                  <a:pt x="21600" y="18864"/>
                  <a:pt x="21599" y="17956"/>
                  <a:pt x="21599" y="16444"/>
                </a:cubicBezTo>
                <a:lnTo>
                  <a:pt x="21599" y="5155"/>
                </a:lnTo>
                <a:cubicBezTo>
                  <a:pt x="21599" y="3642"/>
                  <a:pt x="21600" y="2735"/>
                  <a:pt x="21493" y="2130"/>
                </a:cubicBezTo>
                <a:cubicBezTo>
                  <a:pt x="21359" y="1257"/>
                  <a:pt x="21067" y="571"/>
                  <a:pt x="20698" y="253"/>
                </a:cubicBezTo>
                <a:cubicBezTo>
                  <a:pt x="20442" y="1"/>
                  <a:pt x="20057" y="0"/>
                  <a:pt x="19417" y="0"/>
                </a:cubicBezTo>
                <a:lnTo>
                  <a:pt x="2183" y="0"/>
                </a:lnTo>
                <a:close/>
              </a:path>
            </a:pathLst>
          </a:custGeom>
          <a:ln w="12700">
            <a:miter lim="400000"/>
          </a:ln>
        </p:spPr>
      </p:pic>
      <p:sp>
        <p:nvSpPr>
          <p:cNvPr id="228" name="Interpolating between two latent codes gives a smooth transition between two images…"/>
          <p:cNvSpPr txBox="1"/>
          <p:nvPr/>
        </p:nvSpPr>
        <p:spPr>
          <a:xfrm>
            <a:off x="1248634" y="9986653"/>
            <a:ext cx="21886732" cy="2131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40173" indent="-400473">
              <a:buSzPct val="100000"/>
              <a:buChar char="‣"/>
            </a:pPr>
            <a:r>
              <a:t>Interpolating between two latent codes gives a smooth transition between two images</a:t>
            </a:r>
          </a:p>
          <a:p>
            <a:pPr marL="540173" indent="-400473">
              <a:buSzPct val="100000"/>
              <a:buChar char="‣"/>
            </a:pPr>
            <a:r>
              <a:t>The latent space is the model's 'conceptual space': where meaning lives</a:t>
            </a:r>
          </a:p>
        </p:txBody>
      </p:sp>
      <p:grpSp>
        <p:nvGrpSpPr>
          <p:cNvPr id="232" name="Group"/>
          <p:cNvGrpSpPr/>
          <p:nvPr/>
        </p:nvGrpSpPr>
        <p:grpSpPr>
          <a:xfrm>
            <a:off x="35303" y="61145"/>
            <a:ext cx="2853948" cy="13600822"/>
            <a:chOff x="0" y="3774"/>
            <a:chExt cx="2853946" cy="13600820"/>
          </a:xfrm>
        </p:grpSpPr>
        <p:sp>
          <p:nvSpPr>
            <p:cNvPr id="229" name="Line"/>
            <p:cNvSpPr/>
            <p:nvPr/>
          </p:nvSpPr>
          <p:spPr>
            <a:xfrm flipV="1">
              <a:off x="0" y="3774"/>
              <a:ext cx="2726947"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30" name="Line"/>
            <p:cNvSpPr/>
            <p:nvPr/>
          </p:nvSpPr>
          <p:spPr>
            <a:xfrm flipV="1">
              <a:off x="126999" y="130774"/>
              <a:ext cx="2726948" cy="2521178"/>
            </a:xfrm>
            <a:prstGeom prst="line">
              <a:avLst/>
            </a:prstGeom>
            <a:noFill/>
            <a:ln w="25400" cap="flat">
              <a:solidFill>
                <a:srgbClr val="1E16E7"/>
              </a:solidFill>
              <a:prstDash val="solid"/>
              <a:miter lim="400000"/>
            </a:ln>
            <a:effectLst/>
          </p:spPr>
          <p:txBody>
            <a:bodyPr wrap="square" lIns="50800" tIns="50800" rIns="50800" bIns="50800" numCol="1" anchor="ctr">
              <a:noAutofit/>
            </a:bodyPr>
            <a:lstStyle/>
            <a:p>
              <a:endParaRPr/>
            </a:p>
          </p:txBody>
        </p:sp>
        <p:sp>
          <p:nvSpPr>
            <p:cNvPr id="231" name="Rounded Rectangle"/>
            <p:cNvSpPr/>
            <p:nvPr/>
          </p:nvSpPr>
          <p:spPr>
            <a:xfrm>
              <a:off x="90298" y="3212703"/>
              <a:ext cx="208269" cy="10391892"/>
            </a:xfrm>
            <a:prstGeom prst="roundRect">
              <a:avLst>
                <a:gd name="adj" fmla="val 50000"/>
              </a:avLst>
            </a:prstGeom>
            <a:solidFill>
              <a:srgbClr val="0F0B71"/>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grpSp>
    </p:spTree>
  </p:cSld>
  <p:clrMapOvr>
    <a:masterClrMapping/>
  </p:clrMapOvr>
  <p:transition spd="med"/>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300" b="0"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TotalTime>
  <Words>5064</Words>
  <Application>Microsoft Office PowerPoint</Application>
  <PresentationFormat>Custom</PresentationFormat>
  <Paragraphs>534</Paragraphs>
  <Slides>73</Slides>
  <Notes>38</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Black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Text-to-Image Generation?</vt:lpstr>
      <vt:lpstr>Why is Text-to-Image Generation Hard?</vt:lpstr>
      <vt:lpstr>PowerPoint Presentation</vt:lpstr>
      <vt:lpstr>What is a Latent Diffusion Model?</vt:lpstr>
      <vt:lpstr>Why Latent Space? (Role of VAE)</vt:lpstr>
      <vt:lpstr>VAE Architecture (Encoder &amp; Decoder)</vt:lpstr>
      <vt:lpstr>VAE Architecture (Encoder &amp; Decoder)</vt:lpstr>
      <vt:lpstr>PowerPoint Presentation</vt:lpstr>
      <vt:lpstr>U-Net Architecture (Heart of LDM)</vt:lpstr>
      <vt:lpstr>PowerPoint Presentation</vt:lpstr>
      <vt:lpstr>CLIP Text Encoder — Turning Words into Guidance</vt:lpstr>
      <vt:lpstr>CLIP Text Encoder — Turning Words into Guidance</vt:lpstr>
      <vt:lpstr>Cross-Attention — How Text Controls the Image</vt:lpstr>
      <vt:lpstr>DDIM Sampler — Making Image Generation Fast</vt:lpstr>
      <vt:lpstr>Prompt Control — How You Guide the Image</vt:lpstr>
      <vt:lpstr>CFG (Guidance Scale)</vt:lpstr>
      <vt:lpstr>Text-Conditioned Image Generation</vt:lpstr>
      <vt:lpstr>Text-Conditioned Image Generation</vt:lpstr>
      <vt:lpstr>Text-Conditioned Image Generation - Fine Tuning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Vasisht Pabathi</cp:lastModifiedBy>
  <cp:revision>6</cp:revision>
  <dcterms:modified xsi:type="dcterms:W3CDTF">2026-04-27T14:56:04Z</dcterms:modified>
</cp:coreProperties>
</file>