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7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2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77"/>
      <p:bold r:id="rId78"/>
      <p:italic r:id="rId79"/>
      <p:boldItalic r:id="rId80"/>
    </p:embeddedFont>
    <p:embeddedFont>
      <p:font typeface="Lato" panose="020F0502020204030203" pitchFamily="34" charset="0"/>
      <p:regular r:id="rId81"/>
      <p:bold r:id="rId82"/>
      <p:italic r:id="rId83"/>
      <p:boldItalic r:id="rId84"/>
    </p:embeddedFont>
    <p:embeddedFont>
      <p:font typeface="Lobster" panose="00000500000000000000" pitchFamily="2" charset="0"/>
      <p:regular r:id="rId85"/>
    </p:embeddedFont>
    <p:embeddedFont>
      <p:font typeface="Poppins" panose="00000500000000000000" pitchFamily="2" charset="0"/>
      <p:regular r:id="rId86"/>
      <p:bold r:id="rId87"/>
      <p:italic r:id="rId88"/>
      <p:boldItalic r:id="rId89"/>
    </p:embeddedFont>
    <p:embeddedFont>
      <p:font typeface="Poppins SemiBold" panose="00000700000000000000" pitchFamily="2" charset="0"/>
      <p:regular r:id="rId90"/>
      <p:bold r:id="rId91"/>
      <p:italic r:id="rId92"/>
      <p:boldItalic r:id="rId9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4895D50-697F-4E09-9BB5-958B1DC8EFAA}">
  <a:tblStyle styleId="{E4895D50-697F-4E09-9BB5-958B1DC8EF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90"/>
  </p:normalViewPr>
  <p:slideViewPr>
    <p:cSldViewPr snapToGrid="0">
      <p:cViewPr varScale="1">
        <p:scale>
          <a:sx n="114" d="100"/>
          <a:sy n="114" d="100"/>
        </p:scale>
        <p:origin x="48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8.fntdata"/><Relationship Id="rId89" Type="http://schemas.openxmlformats.org/officeDocument/2006/relationships/font" Target="fonts/font13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3.fntdata"/><Relationship Id="rId5" Type="http://schemas.openxmlformats.org/officeDocument/2006/relationships/slide" Target="slides/slide3.xml"/><Relationship Id="rId90" Type="http://schemas.openxmlformats.org/officeDocument/2006/relationships/font" Target="fonts/font14.fntdata"/><Relationship Id="rId95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7.fntdata"/><Relationship Id="rId88" Type="http://schemas.openxmlformats.org/officeDocument/2006/relationships/font" Target="fonts/font12.fntdata"/><Relationship Id="rId91" Type="http://schemas.openxmlformats.org/officeDocument/2006/relationships/font" Target="fonts/font15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1.fntdata"/><Relationship Id="rId61" Type="http://schemas.openxmlformats.org/officeDocument/2006/relationships/slide" Target="slides/slide59.xml"/><Relationship Id="rId82" Type="http://schemas.openxmlformats.org/officeDocument/2006/relationships/font" Target="fonts/font6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96e056945b_4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96e056945b_4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96e056945b_4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96e056945b_4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96e056945b_4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96e056945b_4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96e056945b_4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96e056945b_4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976fb7e0c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976fb7e0c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96e056945b_4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96e056945b_4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96e056945b_4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96e056945b_4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96e056945b_4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96e056945b_4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96e056945b_4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96e056945b_4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96e056945b_4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96e056945b_4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6ed47cd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86ed47cd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96e056945b_4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96e056945b_4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974b70388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974b70388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9765069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9765069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974b70388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974b70388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974b70388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974b70388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976fb7e0c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976fb7e0c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97650692f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97650692f4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96e056945b_4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96e056945b_4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96e056945b_4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96e056945b_4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96e056945b_4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96e056945b_4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86ed47cd2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86ed47cd2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96e056945b_4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396e056945b_4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96e056945b_4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96e056945b_4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96e056945b_4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96e056945b_4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96e056945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96e056945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d74d6913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d74d6913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97665447a7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97665447a7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d74c1d8a7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d74c1d8a7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d74d69130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3d74d69130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d74d69130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d74d69130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d74d691307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d74d691307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9700c02ea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9700c02ea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96e056945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396e056945b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972732419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972732419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9700c02ea7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9700c02ea7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9700c02ea7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39700c02ea7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9700c02ea7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9700c02ea7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9700c02ea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39700c02ea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d74d691307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3d74d691307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d74d691307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d74d691307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d74d69130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3d74d69130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39700c02ea7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39700c02ea7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9700c02ea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9700c02ea7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9700c02ea7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9700c02ea7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39700c02ea7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39700c02ea7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9700c02ea7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9700c02ea7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39700c02ea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39700c02ea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3972db886d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g3972db886d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3972db886d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g3972db886d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972db886d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g3972db886d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972db886d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g3972db886d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972db886d6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g3972db886d6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972db886d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g3972db886d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9700c02ea7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9700c02ea7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3972db886d6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g3972db886d6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3972db886d6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g3972db886d6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3972db886d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g3972db886d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972db886d6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g3972db886d6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3972db886d6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g3972db886d6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3972db886d6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g3972db886d6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3972db886d6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g3972db886d6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3972db886d6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g3972db886d6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3972db886d6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g3972db886d6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972db886d6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g3972db886d6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9700c02ea7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9700c02ea7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972db886d6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g3972db886d6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3972db886d6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g3972db886d6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g3972db886d6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g3972db886d6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9700c02ea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9700c02ea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96e056945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96e056945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514350" y="1597819"/>
            <a:ext cx="58293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541735" y="3305175"/>
            <a:ext cx="58293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302895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3486150" y="1200150"/>
            <a:ext cx="302895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342900" y="1631156"/>
            <a:ext cx="3030141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3483769" y="1151335"/>
            <a:ext cx="3031331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3483769" y="1631156"/>
            <a:ext cx="3031331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342900" y="204788"/>
            <a:ext cx="2256235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2681287" y="204788"/>
            <a:ext cx="3833813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342900" y="1076325"/>
            <a:ext cx="2256235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1344216" y="459581"/>
            <a:ext cx="41148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1344216" y="4025503"/>
            <a:ext cx="41148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1731764" y="-188714"/>
            <a:ext cx="3394472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3549254" y="1628776"/>
            <a:ext cx="4388644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406003" y="142875"/>
            <a:ext cx="4388644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1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5.png"/><Relationship Id="rId5" Type="http://schemas.openxmlformats.org/officeDocument/2006/relationships/image" Target="../media/image78.png"/><Relationship Id="rId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5" Type="http://schemas.openxmlformats.org/officeDocument/2006/relationships/image" Target="../media/image78.png"/><Relationship Id="rId4" Type="http://schemas.openxmlformats.org/officeDocument/2006/relationships/image" Target="../media/image8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71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1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0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07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1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5225" y="3689000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2466150" y="4174975"/>
            <a:ext cx="42117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 b="1">
                <a:solidFill>
                  <a:schemeClr val="dk1"/>
                </a:solidFill>
              </a:rPr>
              <a:t>CIS 5543: COMPUTER VISION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Spring 2026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31" name="Google Shape;131;p25"/>
          <p:cNvSpPr txBox="1"/>
          <p:nvPr/>
        </p:nvSpPr>
        <p:spPr>
          <a:xfrm>
            <a:off x="1313850" y="418250"/>
            <a:ext cx="65163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chemeClr val="dk1"/>
                </a:solidFill>
              </a:rPr>
              <a:t>Self-Supervised Learning</a:t>
            </a:r>
            <a:endParaRPr sz="3600" b="1">
              <a:solidFill>
                <a:schemeClr val="dk1"/>
              </a:solidFill>
            </a:endParaRPr>
          </a:p>
        </p:txBody>
      </p:sp>
      <p:sp>
        <p:nvSpPr>
          <p:cNvPr id="132" name="Google Shape;132;p25"/>
          <p:cNvSpPr txBox="1"/>
          <p:nvPr/>
        </p:nvSpPr>
        <p:spPr>
          <a:xfrm>
            <a:off x="293500" y="1959075"/>
            <a:ext cx="26709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</a:rPr>
              <a:t>CheWei Hsu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b="1">
                <a:solidFill>
                  <a:schemeClr val="dk1"/>
                </a:solidFill>
              </a:rPr>
              <a:t>tuu94754@temple.edu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Computer &amp; Information Science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3236550" y="1959075"/>
            <a:ext cx="26709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MingChun Lee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dk1"/>
                </a:solidFill>
              </a:rPr>
              <a:t>tuu95941@temple.edu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Computer &amp; Information Science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6179600" y="1959075"/>
            <a:ext cx="26709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Kavan Patel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dk1"/>
                </a:solidFill>
              </a:rPr>
              <a:t>tuu85435@temple.edu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Computer &amp; Information Science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4"/>
          <p:cNvSpPr txBox="1"/>
          <p:nvPr/>
        </p:nvSpPr>
        <p:spPr>
          <a:xfrm>
            <a:off x="257275" y="233475"/>
            <a:ext cx="42117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Architecture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280" name="Google Shape;280;p34"/>
          <p:cNvSpPr txBox="1"/>
          <p:nvPr/>
        </p:nvSpPr>
        <p:spPr>
          <a:xfrm>
            <a:off x="1017900" y="3505950"/>
            <a:ext cx="7108200" cy="15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 b="1">
                <a:solidFill>
                  <a:schemeClr val="dk1"/>
                </a:solidFill>
              </a:rPr>
              <a:t>Process: Input → Encoder → Latent → Decoder → Output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 b="1">
                <a:solidFill>
                  <a:schemeClr val="dk1"/>
                </a:solidFill>
              </a:rPr>
              <a:t>Encoder: compress input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 b="1">
                <a:solidFill>
                  <a:schemeClr val="dk1"/>
                </a:solidFill>
              </a:rPr>
              <a:t>Latent space:</a:t>
            </a:r>
            <a:r>
              <a:rPr lang="zh-TW" sz="1600">
                <a:solidFill>
                  <a:schemeClr val="dk1"/>
                </a:solidFill>
              </a:rPr>
              <a:t> compact representation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 b="1">
                <a:solidFill>
                  <a:schemeClr val="dk1"/>
                </a:solidFill>
              </a:rPr>
              <a:t>Decoder:</a:t>
            </a:r>
            <a:r>
              <a:rPr lang="zh-TW" sz="1600">
                <a:solidFill>
                  <a:schemeClr val="dk1"/>
                </a:solidFill>
              </a:rPr>
              <a:t> reconstruct data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281" name="Google Shape;281;p34" title="截圖 2026-04-05 下午6.05.5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750" y="1208500"/>
            <a:ext cx="3454617" cy="198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4" title="截圖 2026-04-05 下午6.06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92375" y="1124250"/>
            <a:ext cx="4142824" cy="20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5"/>
          <p:cNvSpPr txBox="1"/>
          <p:nvPr/>
        </p:nvSpPr>
        <p:spPr>
          <a:xfrm>
            <a:off x="246800" y="199550"/>
            <a:ext cx="56478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Reconstruction Loss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289" name="Google Shape;289;p35"/>
          <p:cNvSpPr txBox="1"/>
          <p:nvPr/>
        </p:nvSpPr>
        <p:spPr>
          <a:xfrm>
            <a:off x="69100" y="3209475"/>
            <a:ext cx="7531200" cy="16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Objective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Make the reconstructed output as close as possible to the input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Measure the difference between input and output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Smaller loss means better reconstruction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290" name="Google Shape;290;p35" title="截圖 2026-04-05 下午6.12.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00" y="859850"/>
            <a:ext cx="6311252" cy="21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5" title="Screenshot 2026-04-19 at 3.15.09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8925" y="2342700"/>
            <a:ext cx="2670750" cy="121172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5"/>
          <p:cNvSpPr/>
          <p:nvPr/>
        </p:nvSpPr>
        <p:spPr>
          <a:xfrm>
            <a:off x="6324825" y="2247650"/>
            <a:ext cx="2764800" cy="1371000"/>
          </a:xfrm>
          <a:prstGeom prst="roundRect">
            <a:avLst>
              <a:gd name="adj" fmla="val 20097"/>
            </a:avLst>
          </a:prstGeom>
          <a:noFill/>
          <a:ln w="19050" cap="flat" cmpd="sng">
            <a:solidFill>
              <a:srgbClr val="F6B2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725" tIns="99725" rIns="99725" bIns="997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7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6"/>
          <p:cNvSpPr txBox="1"/>
          <p:nvPr/>
        </p:nvSpPr>
        <p:spPr>
          <a:xfrm>
            <a:off x="213725" y="3283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Common Reconstruction Loss Functions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298" name="Google Shape;298;p36"/>
          <p:cNvSpPr txBox="1"/>
          <p:nvPr/>
        </p:nvSpPr>
        <p:spPr>
          <a:xfrm>
            <a:off x="491225" y="1030900"/>
            <a:ext cx="75168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1. Mean Squared Error (MSE)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Measures squared difference between x and x^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Commonly used for continuous-valued data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Penalizes large errors more strongly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2. Binary Cross Entropy (BCE)</a:t>
            </a:r>
            <a:endParaRPr sz="16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600">
                <a:solidFill>
                  <a:schemeClr val="dk1"/>
                </a:solidFill>
              </a:rPr>
              <a:t>Often used when pixel values are normalized between 0 and 1</a:t>
            </a:r>
            <a:endParaRPr sz="16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600">
                <a:solidFill>
                  <a:schemeClr val="dk1"/>
                </a:solidFill>
              </a:rPr>
              <a:t>Suitable for binary or probability-like outputs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299" name="Google Shape;29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521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6" title="截圖 2026-04-05 下午6.19.0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3375" y="3586000"/>
            <a:ext cx="2280625" cy="15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6"/>
          <p:cNvSpPr txBox="1"/>
          <p:nvPr/>
        </p:nvSpPr>
        <p:spPr>
          <a:xfrm>
            <a:off x="484025" y="3734500"/>
            <a:ext cx="7531200" cy="12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 b="1">
                <a:solidFill>
                  <a:schemeClr val="dk1"/>
                </a:solidFill>
              </a:rPr>
              <a:t>Comparison</a:t>
            </a:r>
            <a:endParaRPr sz="16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600">
                <a:solidFill>
                  <a:schemeClr val="dk1"/>
                </a:solidFill>
              </a:rPr>
              <a:t>MSE → focuses on numeric distance</a:t>
            </a:r>
            <a:endParaRPr sz="16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600">
                <a:solidFill>
                  <a:schemeClr val="dk1"/>
                </a:solidFill>
              </a:rPr>
              <a:t>BCE → focuses on probabilistic difference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/>
          <p:nvPr/>
        </p:nvSpPr>
        <p:spPr>
          <a:xfrm>
            <a:off x="296950" y="28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Formula and Interpretation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07" name="Google Shape;307;p37"/>
          <p:cNvSpPr txBox="1"/>
          <p:nvPr/>
        </p:nvSpPr>
        <p:spPr>
          <a:xfrm>
            <a:off x="401500" y="835600"/>
            <a:ext cx="4017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Example: </a:t>
            </a:r>
            <a:r>
              <a:rPr lang="zh-TW" sz="1800" b="1">
                <a:solidFill>
                  <a:schemeClr val="dk1"/>
                </a:solidFill>
              </a:rPr>
              <a:t>Mean Squared Error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308" name="Google Shape;30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7" title="截圖 2026-04-19 下午1.47.15.png"/>
          <p:cNvPicPr preferRelativeResize="0"/>
          <p:nvPr/>
        </p:nvPicPr>
        <p:blipFill rotWithShape="1">
          <a:blip r:embed="rId4">
            <a:alphaModFix/>
          </a:blip>
          <a:srcRect t="6461" b="6461"/>
          <a:stretch/>
        </p:blipFill>
        <p:spPr>
          <a:xfrm>
            <a:off x="244675" y="2917564"/>
            <a:ext cx="3037200" cy="136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7" title="截圖 2026-04-19 下午1.29.4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3225" y="1389263"/>
            <a:ext cx="4079250" cy="771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1" name="Google Shape;311;p37"/>
          <p:cNvGrpSpPr/>
          <p:nvPr/>
        </p:nvGrpSpPr>
        <p:grpSpPr>
          <a:xfrm>
            <a:off x="3334150" y="2357513"/>
            <a:ext cx="6519300" cy="2691900"/>
            <a:chOff x="3334150" y="2357513"/>
            <a:chExt cx="6519300" cy="2691900"/>
          </a:xfrm>
        </p:grpSpPr>
        <p:sp>
          <p:nvSpPr>
            <p:cNvPr id="312" name="Google Shape;312;p37"/>
            <p:cNvSpPr txBox="1"/>
            <p:nvPr/>
          </p:nvSpPr>
          <p:spPr>
            <a:xfrm>
              <a:off x="3334150" y="2357513"/>
              <a:ext cx="6519300" cy="269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1400"/>
                </a:spcBef>
                <a:spcAft>
                  <a:spcPts val="0"/>
                </a:spcAft>
                <a:buNone/>
              </a:pPr>
              <a:r>
                <a:rPr lang="zh-TW" sz="1450" b="1">
                  <a:solidFill>
                    <a:schemeClr val="dk1"/>
                  </a:solidFill>
                </a:rPr>
                <a:t>Key Points</a:t>
              </a:r>
              <a:endParaRPr sz="1450" b="1">
                <a:solidFill>
                  <a:schemeClr val="dk1"/>
                </a:solidFill>
              </a:endParaRPr>
            </a:p>
            <a:p>
              <a:pPr marL="457200" lvl="0" indent="-320675" algn="l" rtl="0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450"/>
                <a:buChar char="●"/>
              </a:pPr>
              <a:r>
                <a:rPr lang="zh-TW" sz="1450">
                  <a:solidFill>
                    <a:schemeClr val="dk1"/>
                  </a:solidFill>
                </a:rPr>
                <a:t>The summation is taken over all input values </a:t>
              </a:r>
              <a:r>
                <a:rPr lang="zh-TW" sz="1450" i="1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r>
                <a:rPr lang="zh-TW" sz="145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r>
                <a:rPr lang="zh-TW" sz="1450">
                  <a:solidFill>
                    <a:schemeClr val="dk1"/>
                  </a:solidFill>
                </a:rPr>
                <a:t>= 1,…, </a:t>
              </a:r>
              <a:r>
                <a:rPr lang="zh-TW" sz="1450" i="1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 sz="1450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457200" lvl="0" indent="-32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50"/>
                <a:buChar char="●"/>
              </a:pPr>
              <a:r>
                <a:rPr lang="zh-TW" sz="1450">
                  <a:solidFill>
                    <a:schemeClr val="dk1"/>
                  </a:solidFill>
                </a:rPr>
                <a:t>Measures squared difference between input and reconstruction</a:t>
              </a:r>
              <a:endParaRPr sz="1450">
                <a:solidFill>
                  <a:schemeClr val="dk1"/>
                </a:solidFill>
              </a:endParaRPr>
            </a:p>
            <a:p>
              <a:pPr marL="457200" lvl="0" indent="-32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50"/>
                <a:buChar char="●"/>
              </a:pPr>
              <a:r>
                <a:rPr lang="zh-TW" sz="1450">
                  <a:solidFill>
                    <a:schemeClr val="dk1"/>
                  </a:solidFill>
                </a:rPr>
                <a:t>The result is averaged by dividing by</a:t>
              </a:r>
              <a:r>
                <a:rPr lang="zh-TW" sz="1450" i="1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 N</a:t>
              </a:r>
              <a:endParaRPr sz="1450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1400"/>
                </a:spcBef>
                <a:spcAft>
                  <a:spcPts val="0"/>
                </a:spcAft>
                <a:buNone/>
              </a:pPr>
              <a:r>
                <a:rPr lang="zh-TW" sz="1450" b="1">
                  <a:solidFill>
                    <a:schemeClr val="dk1"/>
                  </a:solidFill>
                </a:rPr>
                <a:t>Interpretation</a:t>
              </a:r>
              <a:endParaRPr sz="1450" b="1">
                <a:solidFill>
                  <a:schemeClr val="dk1"/>
                </a:solidFill>
              </a:endParaRPr>
            </a:p>
            <a:p>
              <a:pPr marL="457200" lvl="0" indent="-320675" algn="l" rtl="0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450"/>
                <a:buChar char="●"/>
              </a:pPr>
              <a:r>
                <a:rPr lang="zh-TW" sz="1450">
                  <a:solidFill>
                    <a:schemeClr val="dk1"/>
                  </a:solidFill>
                </a:rPr>
                <a:t>If      and     are very similar → loss is small</a:t>
              </a:r>
              <a:endParaRPr sz="1450">
                <a:solidFill>
                  <a:schemeClr val="dk1"/>
                </a:solidFill>
              </a:endParaRPr>
            </a:p>
            <a:p>
              <a:pPr marL="457200" lvl="0" indent="-32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50"/>
                <a:buChar char="●"/>
              </a:pPr>
              <a:r>
                <a:rPr lang="zh-TW" sz="1450">
                  <a:solidFill>
                    <a:schemeClr val="dk1"/>
                  </a:solidFill>
                </a:rPr>
                <a:t>If they are very different → loss is large</a:t>
              </a:r>
              <a:endParaRPr sz="1450">
                <a:solidFill>
                  <a:schemeClr val="dk1"/>
                </a:solidFill>
              </a:endParaRPr>
            </a:p>
            <a:p>
              <a:pPr marL="457200" lvl="0" indent="-32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50"/>
                <a:buChar char="●"/>
              </a:pPr>
              <a:r>
                <a:rPr lang="zh-TW" sz="1450">
                  <a:solidFill>
                    <a:schemeClr val="dk1"/>
                  </a:solidFill>
                </a:rPr>
                <a:t>Training minimizes this loss</a:t>
              </a:r>
              <a:endParaRPr sz="1450" b="1">
                <a:solidFill>
                  <a:schemeClr val="dk1"/>
                </a:solidFill>
              </a:endParaRPr>
            </a:p>
          </p:txBody>
        </p:sp>
        <p:pic>
          <p:nvPicPr>
            <p:cNvPr id="313" name="Google Shape;313;p37" title="Screenshot 2026-04-19 at 3.29.49 PM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026312" y="4194688"/>
              <a:ext cx="239025" cy="239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37" title="Screenshot 2026-04-19 at 3.30.30 PM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13825" y="4188074"/>
              <a:ext cx="239025" cy="2523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8"/>
          <p:cNvSpPr txBox="1"/>
          <p:nvPr/>
        </p:nvSpPr>
        <p:spPr>
          <a:xfrm>
            <a:off x="296950" y="28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Formula and Interpretation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20" name="Google Shape;320;p38"/>
          <p:cNvSpPr txBox="1"/>
          <p:nvPr/>
        </p:nvSpPr>
        <p:spPr>
          <a:xfrm>
            <a:off x="401500" y="835600"/>
            <a:ext cx="4017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Example: </a:t>
            </a:r>
            <a:r>
              <a:rPr lang="zh-TW" sz="1800" b="1">
                <a:solidFill>
                  <a:schemeClr val="dk1"/>
                </a:solidFill>
              </a:rPr>
              <a:t>Binary Cross Entropy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321" name="Google Shape;32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8" title="Screenshot 2026-04-19 at 3.35.0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4324" y="1527725"/>
            <a:ext cx="6235370" cy="7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8"/>
          <p:cNvSpPr txBox="1"/>
          <p:nvPr/>
        </p:nvSpPr>
        <p:spPr>
          <a:xfrm>
            <a:off x="3386425" y="2529888"/>
            <a:ext cx="6519300" cy="24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50" b="1">
                <a:solidFill>
                  <a:schemeClr val="dk1"/>
                </a:solidFill>
              </a:rPr>
              <a:t>Key Points</a:t>
            </a:r>
            <a:endParaRPr sz="1450" b="1">
              <a:solidFill>
                <a:schemeClr val="dk1"/>
              </a:solidFill>
            </a:endParaRPr>
          </a:p>
          <a:p>
            <a:pPr marL="457200" lvl="0" indent="-320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</a:pPr>
            <a:r>
              <a:rPr lang="zh-TW" sz="1450">
                <a:solidFill>
                  <a:schemeClr val="dk1"/>
                </a:solidFill>
              </a:rPr>
              <a:t>The summation is taken over all pixels </a:t>
            </a:r>
            <a:r>
              <a:rPr lang="zh-TW" sz="1450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zh-TW" sz="1450">
                <a:solidFill>
                  <a:schemeClr val="dk1"/>
                </a:solidFill>
              </a:rPr>
              <a:t> = 1 ,…, </a:t>
            </a:r>
            <a:r>
              <a:rPr lang="zh-TW" sz="1450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</a:t>
            </a:r>
            <a:endParaRPr sz="1450" i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320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</a:pPr>
            <a:r>
              <a:rPr lang="zh-TW" sz="1450">
                <a:solidFill>
                  <a:schemeClr val="dk1"/>
                </a:solidFill>
              </a:rPr>
              <a:t>Each pixel is treated as a </a:t>
            </a:r>
            <a:r>
              <a:rPr lang="zh-TW" sz="1450" b="1">
                <a:solidFill>
                  <a:schemeClr val="dk1"/>
                </a:solidFill>
              </a:rPr>
              <a:t>Bernoulli random variable</a:t>
            </a:r>
            <a:endParaRPr sz="1450" b="1">
              <a:solidFill>
                <a:schemeClr val="dk1"/>
              </a:solidFill>
            </a:endParaRPr>
          </a:p>
          <a:p>
            <a:pPr marL="457200" lvl="0" indent="-320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</a:pPr>
            <a:r>
              <a:rPr lang="zh-TW" sz="1450">
                <a:solidFill>
                  <a:schemeClr val="dk1"/>
                </a:solidFill>
              </a:rPr>
              <a:t>Input values are normalized to </a:t>
            </a:r>
            <a:r>
              <a:rPr lang="zh-TW" sz="1450" b="1">
                <a:solidFill>
                  <a:schemeClr val="dk1"/>
                </a:solidFill>
              </a:rPr>
              <a:t>[0,1]</a:t>
            </a:r>
            <a:endParaRPr sz="145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50" b="1">
                <a:solidFill>
                  <a:schemeClr val="dk1"/>
                </a:solidFill>
              </a:rPr>
              <a:t>Intuition</a:t>
            </a:r>
            <a:endParaRPr sz="1450" b="1">
              <a:solidFill>
                <a:schemeClr val="dk1"/>
              </a:solidFill>
            </a:endParaRPr>
          </a:p>
          <a:p>
            <a:pPr marL="457200" lvl="0" indent="-320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</a:pPr>
            <a:r>
              <a:rPr lang="zh-TW" sz="1450">
                <a:solidFill>
                  <a:schemeClr val="dk1"/>
                </a:solidFill>
              </a:rPr>
              <a:t>Make reconstructed image as close as possible to input</a:t>
            </a:r>
            <a:endParaRPr sz="1450">
              <a:solidFill>
                <a:schemeClr val="dk1"/>
              </a:solidFill>
            </a:endParaRPr>
          </a:p>
          <a:p>
            <a:pPr marL="457200" lvl="0" indent="-320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</a:pPr>
            <a:r>
              <a:rPr lang="zh-TW" sz="1450">
                <a:solidFill>
                  <a:schemeClr val="dk1"/>
                </a:solidFill>
              </a:rPr>
              <a:t>Penalize pixel-wise differences</a:t>
            </a:r>
            <a:endParaRPr sz="1450">
              <a:solidFill>
                <a:schemeClr val="dk1"/>
              </a:solidFill>
            </a:endParaRPr>
          </a:p>
        </p:txBody>
      </p:sp>
      <p:pic>
        <p:nvPicPr>
          <p:cNvPr id="324" name="Google Shape;324;p38" title="Screenshot 2026-04-19 at 3.44.20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492" y="3190075"/>
            <a:ext cx="2723176" cy="117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/>
        </p:nvSpPr>
        <p:spPr>
          <a:xfrm>
            <a:off x="171525" y="338775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MSE vs BCE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30" name="Google Shape;330;p39"/>
          <p:cNvSpPr txBox="1"/>
          <p:nvPr/>
        </p:nvSpPr>
        <p:spPr>
          <a:xfrm>
            <a:off x="401500" y="1105625"/>
            <a:ext cx="5661900" cy="37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MSE: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Measures difference between values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Focuses on pixel-level distance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Penalizes large errors more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BCE: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Measures difference between probabilities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Focuses on how confident the prediction is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Works well when values are between 0 and 1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Bottom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MSE focuses on how far, BCE focuses on how confident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331" name="Google Shape;331;p39" title="截圖 2026-04-05 下午6.25.06.png"/>
          <p:cNvPicPr preferRelativeResize="0"/>
          <p:nvPr/>
        </p:nvPicPr>
        <p:blipFill rotWithShape="1">
          <a:blip r:embed="rId3">
            <a:alphaModFix/>
          </a:blip>
          <a:srcRect l="1342"/>
          <a:stretch/>
        </p:blipFill>
        <p:spPr>
          <a:xfrm>
            <a:off x="5115450" y="1637800"/>
            <a:ext cx="3980674" cy="257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Bottleneck Representation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38" name="Google Shape;338;p40"/>
          <p:cNvSpPr txBox="1"/>
          <p:nvPr/>
        </p:nvSpPr>
        <p:spPr>
          <a:xfrm>
            <a:off x="712800" y="3324750"/>
            <a:ext cx="8016600" cy="17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Bottleneck limits the amount of information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Forces model to compress data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Prevents trivial copying (identity mapping)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Without bottleneck, the model may just copy input and Bottleneck helps learn meaningful features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339" name="Google Shape;339;p40" title="截圖 2026-04-05 下午6.26.30.png"/>
          <p:cNvPicPr preferRelativeResize="0"/>
          <p:nvPr/>
        </p:nvPicPr>
        <p:blipFill rotWithShape="1">
          <a:blip r:embed="rId3">
            <a:alphaModFix/>
          </a:blip>
          <a:srcRect t="1258" b="1248"/>
          <a:stretch/>
        </p:blipFill>
        <p:spPr>
          <a:xfrm>
            <a:off x="2824125" y="1099975"/>
            <a:ext cx="3495750" cy="208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"/>
          <p:cNvSpPr txBox="1"/>
          <p:nvPr/>
        </p:nvSpPr>
        <p:spPr>
          <a:xfrm>
            <a:off x="391050" y="338775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Applications of Autoencoder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46" name="Google Shape;346;p41"/>
          <p:cNvSpPr txBox="1"/>
          <p:nvPr/>
        </p:nvSpPr>
        <p:spPr>
          <a:xfrm>
            <a:off x="477650" y="1275750"/>
            <a:ext cx="8071800" cy="3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Dimensionality Reduction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→ Learn compact representation of data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Denoising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→Remove noise and recover clean data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Anomaly Detection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→Detect abnormal data using reconstruction error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Feature Extraction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→ Learn useful features for other tasks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Autoencoders are widely used in real-world machine learning applications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347" name="Google Shape;347;p41" title="截圖 2026-04-05 下午6.29.19.png"/>
          <p:cNvPicPr preferRelativeResize="0"/>
          <p:nvPr/>
        </p:nvPicPr>
        <p:blipFill rotWithShape="1">
          <a:blip r:embed="rId3">
            <a:alphaModFix/>
          </a:blip>
          <a:srcRect r="2818"/>
          <a:stretch/>
        </p:blipFill>
        <p:spPr>
          <a:xfrm>
            <a:off x="5492150" y="1275750"/>
            <a:ext cx="3057300" cy="247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2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Applications of Autoencoder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54" name="Google Shape;354;p42"/>
          <p:cNvSpPr txBox="1"/>
          <p:nvPr/>
        </p:nvSpPr>
        <p:spPr>
          <a:xfrm>
            <a:off x="477650" y="1543750"/>
            <a:ext cx="3426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 b="1">
              <a:solidFill>
                <a:schemeClr val="dk1"/>
              </a:solidFill>
            </a:endParaRPr>
          </a:p>
        </p:txBody>
      </p:sp>
      <p:pic>
        <p:nvPicPr>
          <p:cNvPr id="355" name="Google Shape;355;p42" title="截圖 2026-04-05 下午6.29.5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500" y="1323325"/>
            <a:ext cx="1966839" cy="302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2" title="截圖 2026-04-05 下午6.30.2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0638" y="1696025"/>
            <a:ext cx="3318975" cy="22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2" title="截圖 2026-04-05 下午6.30.5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39600" y="2187526"/>
            <a:ext cx="3318950" cy="179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3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Example: Image Reconstruction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64" name="Google Shape;364;p43"/>
          <p:cNvSpPr txBox="1"/>
          <p:nvPr/>
        </p:nvSpPr>
        <p:spPr>
          <a:xfrm>
            <a:off x="477650" y="1543750"/>
            <a:ext cx="3426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 b="1">
              <a:solidFill>
                <a:schemeClr val="dk1"/>
              </a:solidFill>
            </a:endParaRPr>
          </a:p>
        </p:txBody>
      </p:sp>
      <p:pic>
        <p:nvPicPr>
          <p:cNvPr id="365" name="Google Shape;365;p43" title="截圖 2026-04-05 下午6.31.3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0813" y="1115950"/>
            <a:ext cx="6222374" cy="2079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3"/>
          <p:cNvSpPr txBox="1"/>
          <p:nvPr/>
        </p:nvSpPr>
        <p:spPr>
          <a:xfrm>
            <a:off x="853888" y="3355750"/>
            <a:ext cx="66318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800">
                <a:solidFill>
                  <a:schemeClr val="dk1"/>
                </a:solidFill>
              </a:rPr>
              <a:t>Input: noisy or incomplete image</a:t>
            </a:r>
            <a:endParaRPr sz="18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800">
                <a:solidFill>
                  <a:schemeClr val="dk1"/>
                </a:solidFill>
              </a:rPr>
              <a:t>Autoencoder compresses into latent space</a:t>
            </a:r>
            <a:endParaRPr sz="18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800">
                <a:solidFill>
                  <a:schemeClr val="dk1"/>
                </a:solidFill>
              </a:rPr>
              <a:t>Decoder reconstructs the image</a:t>
            </a:r>
            <a:endParaRPr sz="18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800">
                <a:solidFill>
                  <a:schemeClr val="dk1"/>
                </a:solidFill>
              </a:rPr>
              <a:t>Output becomes closer to original over training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367" name="Google Shape;36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625" y="1741050"/>
            <a:ext cx="2571750" cy="277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6125" y="1741050"/>
            <a:ext cx="2571750" cy="277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3625" y="1741050"/>
            <a:ext cx="2571750" cy="27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6"/>
          <p:cNvSpPr txBox="1"/>
          <p:nvPr/>
        </p:nvSpPr>
        <p:spPr>
          <a:xfrm>
            <a:off x="167925" y="448750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Three Learning Paradigms in Machine Learning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143" name="Google Shape;14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6"/>
          <p:cNvSpPr txBox="1"/>
          <p:nvPr/>
        </p:nvSpPr>
        <p:spPr>
          <a:xfrm>
            <a:off x="3352425" y="1806662"/>
            <a:ext cx="2505600" cy="2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Idea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No labels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Discover structure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What it learns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Clustering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Density estimation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Problem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No clear objective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>
              <a:solidFill>
                <a:schemeClr val="dk1"/>
              </a:solidFill>
            </a:endParaRPr>
          </a:p>
        </p:txBody>
      </p:sp>
      <p:sp>
        <p:nvSpPr>
          <p:cNvPr id="145" name="Google Shape;145;p26"/>
          <p:cNvSpPr txBox="1"/>
          <p:nvPr/>
        </p:nvSpPr>
        <p:spPr>
          <a:xfrm>
            <a:off x="494900" y="1806512"/>
            <a:ext cx="2505600" cy="2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Idea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Has labeled data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Learn mapping: input → label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Pros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High accuracy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Cons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Requires manual labeling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146" name="Google Shape;146;p26"/>
          <p:cNvSpPr txBox="1"/>
          <p:nvPr/>
        </p:nvSpPr>
        <p:spPr>
          <a:xfrm>
            <a:off x="6210075" y="1806662"/>
            <a:ext cx="2505600" cy="2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300" b="1">
                <a:solidFill>
                  <a:schemeClr val="dk1"/>
                </a:solidFill>
              </a:rPr>
              <a:t>Idea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No manual labels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zh-TW" sz="1300">
                <a:solidFill>
                  <a:schemeClr val="dk1"/>
                </a:solidFill>
              </a:rPr>
              <a:t>Generate supervision from data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>
              <a:solidFill>
                <a:schemeClr val="dk1"/>
              </a:solidFill>
            </a:endParaRPr>
          </a:p>
        </p:txBody>
      </p:sp>
      <p:sp>
        <p:nvSpPr>
          <p:cNvPr id="147" name="Google Shape;147;p26"/>
          <p:cNvSpPr txBox="1"/>
          <p:nvPr/>
        </p:nvSpPr>
        <p:spPr>
          <a:xfrm>
            <a:off x="428600" y="1307975"/>
            <a:ext cx="25719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Supervised Learning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48" name="Google Shape;148;p26"/>
          <p:cNvSpPr txBox="1"/>
          <p:nvPr/>
        </p:nvSpPr>
        <p:spPr>
          <a:xfrm>
            <a:off x="3286050" y="1307975"/>
            <a:ext cx="25719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Unsupervised Learning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149" name="Google Shape;149;p26"/>
          <p:cNvSpPr txBox="1"/>
          <p:nvPr/>
        </p:nvSpPr>
        <p:spPr>
          <a:xfrm>
            <a:off x="5929500" y="1307975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Self-Supervised Learning</a:t>
            </a:r>
            <a:endParaRPr sz="16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4"/>
          <p:cNvSpPr txBox="1"/>
          <p:nvPr/>
        </p:nvSpPr>
        <p:spPr>
          <a:xfrm>
            <a:off x="296950" y="307425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Limitations of Autoencoders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73" name="Google Shape;373;p44"/>
          <p:cNvSpPr txBox="1"/>
          <p:nvPr/>
        </p:nvSpPr>
        <p:spPr>
          <a:xfrm>
            <a:off x="296950" y="2112350"/>
            <a:ext cx="470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Performance depends on bottleneck size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→ Too large: no compression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→ Too small: loss of important information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74" name="Google Shape;374;p44"/>
          <p:cNvSpPr txBox="1"/>
          <p:nvPr/>
        </p:nvSpPr>
        <p:spPr>
          <a:xfrm>
            <a:off x="296950" y="3282050"/>
            <a:ext cx="57180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Learned features may not be interpretable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→ Hard to understand what each dimension represents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Requires careful design and training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→ Architecture, loss function, and hyperparameters matter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75" name="Google Shape;375;p44"/>
          <p:cNvSpPr txBox="1"/>
          <p:nvPr/>
        </p:nvSpPr>
        <p:spPr>
          <a:xfrm>
            <a:off x="5217475" y="2178775"/>
            <a:ext cx="40554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Other Challenges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Sensitive to noise and data quality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May not generalize well to unseen data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Training can be unstable or slow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76" name="Google Shape;376;p44"/>
          <p:cNvSpPr txBox="1"/>
          <p:nvPr/>
        </p:nvSpPr>
        <p:spPr>
          <a:xfrm>
            <a:off x="296950" y="1098288"/>
            <a:ext cx="6564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May learn identity mapping (trivial solution)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→ Model simply copies input instead of learning features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377" name="Google Shape;37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4"/>
          <p:cNvSpPr/>
          <p:nvPr/>
        </p:nvSpPr>
        <p:spPr>
          <a:xfrm>
            <a:off x="5143475" y="2078125"/>
            <a:ext cx="3890700" cy="1371000"/>
          </a:xfrm>
          <a:prstGeom prst="roundRect">
            <a:avLst>
              <a:gd name="adj" fmla="val 20097"/>
            </a:avLst>
          </a:prstGeom>
          <a:noFill/>
          <a:ln w="1905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725" tIns="99725" rIns="99725" bIns="997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7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5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What is Variational Autoencoder (VAE)?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84" name="Google Shape;384;p45"/>
          <p:cNvSpPr txBox="1"/>
          <p:nvPr/>
        </p:nvSpPr>
        <p:spPr>
          <a:xfrm>
            <a:off x="990000" y="1445250"/>
            <a:ext cx="7164000" cy="3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 b="1">
                <a:solidFill>
                  <a:schemeClr val="dk1"/>
                </a:solidFill>
              </a:rPr>
              <a:t>Content: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VAE is a generative model based on autoencoders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Instead of learning a single latent vector, it learns a </a:t>
            </a:r>
            <a:r>
              <a:rPr lang="zh-TW" sz="1800" b="1">
                <a:solidFill>
                  <a:schemeClr val="dk1"/>
                </a:solidFill>
              </a:rPr>
              <a:t>distribution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Encoder outputs </a:t>
            </a:r>
            <a:r>
              <a:rPr lang="zh-TW" sz="1800" b="1">
                <a:solidFill>
                  <a:schemeClr val="dk1"/>
                </a:solidFill>
              </a:rPr>
              <a:t>mean (μ) and variance (σ²)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Latent variable is sampled from this distribution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 b="1">
                <a:solidFill>
                  <a:schemeClr val="dk1"/>
                </a:solidFill>
              </a:rPr>
              <a:t>Key Idea: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Learn a smooth and continuous latent space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zh-TW" sz="1800">
                <a:solidFill>
                  <a:schemeClr val="dk1"/>
                </a:solidFill>
              </a:rPr>
              <a:t>Enable generation of new data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385" name="Google Shape;38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6"/>
          <p:cNvSpPr txBox="1"/>
          <p:nvPr/>
        </p:nvSpPr>
        <p:spPr>
          <a:xfrm>
            <a:off x="317875" y="244675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Why VAE?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91" name="Google Shape;391;p46"/>
          <p:cNvSpPr txBox="1"/>
          <p:nvPr/>
        </p:nvSpPr>
        <p:spPr>
          <a:xfrm>
            <a:off x="317875" y="870275"/>
            <a:ext cx="7164000" cy="41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Why do we need VAE?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Autoencoder learns a </a:t>
            </a:r>
            <a:r>
              <a:rPr lang="zh-TW" sz="1500" b="1">
                <a:solidFill>
                  <a:schemeClr val="dk1"/>
                </a:solidFill>
              </a:rPr>
              <a:t>fixed latent vector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Fixed vectors → </a:t>
            </a:r>
            <a:r>
              <a:rPr lang="zh-TW" sz="1500" b="1">
                <a:solidFill>
                  <a:schemeClr val="dk1"/>
                </a:solidFill>
              </a:rPr>
              <a:t>not smooth → hard to generate new data</a:t>
            </a:r>
            <a:endParaRPr sz="15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500">
                <a:solidFill>
                  <a:schemeClr val="dk1"/>
                </a:solidFill>
              </a:rPr>
              <a:t>Problem: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Cannot easily </a:t>
            </a:r>
            <a:r>
              <a:rPr lang="zh-TW" sz="1500" b="1">
                <a:solidFill>
                  <a:schemeClr val="dk1"/>
                </a:solidFill>
              </a:rPr>
              <a:t>sample new meaningful data</a:t>
            </a:r>
            <a:endParaRPr sz="15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Solution: Variational Autoencoder (VAE)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Learn a </a:t>
            </a:r>
            <a:r>
              <a:rPr lang="zh-TW" sz="1500" b="1">
                <a:solidFill>
                  <a:schemeClr val="dk1"/>
                </a:solidFill>
              </a:rPr>
              <a:t>distribution</a:t>
            </a:r>
            <a:r>
              <a:rPr lang="zh-TW" sz="1500">
                <a:solidFill>
                  <a:schemeClr val="dk1"/>
                </a:solidFill>
              </a:rPr>
              <a:t> instead of a single vector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q(z∣x)q(z∣x): latent distribution for each input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Key Idea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Instead of one point → learn a </a:t>
            </a:r>
            <a:r>
              <a:rPr lang="zh-TW" sz="1500" b="1">
                <a:solidFill>
                  <a:schemeClr val="dk1"/>
                </a:solidFill>
              </a:rPr>
              <a:t>region in latent space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Enables </a:t>
            </a:r>
            <a:r>
              <a:rPr lang="zh-TW" sz="1500" b="1">
                <a:solidFill>
                  <a:schemeClr val="dk1"/>
                </a:solidFill>
              </a:rPr>
              <a:t>sampling → generate new data</a:t>
            </a:r>
            <a:endParaRPr sz="1500" b="1">
              <a:solidFill>
                <a:schemeClr val="dk1"/>
              </a:solidFill>
            </a:endParaRPr>
          </a:p>
        </p:txBody>
      </p:sp>
      <p:pic>
        <p:nvPicPr>
          <p:cNvPr id="392" name="Google Shape;39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6" title="截圖 2026-04-05 下午6.19.0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3375" y="3586000"/>
            <a:ext cx="2280625" cy="15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7"/>
          <p:cNvSpPr txBox="1"/>
          <p:nvPr/>
        </p:nvSpPr>
        <p:spPr>
          <a:xfrm>
            <a:off x="213325" y="28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How VAE Works?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399" name="Google Shape;399;p47"/>
          <p:cNvSpPr txBox="1"/>
          <p:nvPr/>
        </p:nvSpPr>
        <p:spPr>
          <a:xfrm>
            <a:off x="636425" y="1996050"/>
            <a:ext cx="5103000" cy="28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 b="1">
                <a:solidFill>
                  <a:schemeClr val="dk1"/>
                </a:solidFill>
              </a:rPr>
              <a:t>Step 1: Encoder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Learn q(z∣x)=N(μ,σ2)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Step 2: Reparameterization Trick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z=μ+σ⋅ϵ,ϵ∼N(0,1)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Allows </a:t>
            </a:r>
            <a:r>
              <a:rPr lang="zh-TW" sz="1600" b="1">
                <a:solidFill>
                  <a:schemeClr val="dk1"/>
                </a:solidFill>
              </a:rPr>
              <a:t>backpropagation through sampling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Step 3: Decoder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Reconstruct input from z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400" name="Google Shape;40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47" title="Screenshot 2026-04-19 at 3.58.2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400" y="1052426"/>
            <a:ext cx="8148801" cy="76662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7"/>
          <p:cNvSpPr txBox="1"/>
          <p:nvPr/>
        </p:nvSpPr>
        <p:spPr>
          <a:xfrm>
            <a:off x="5425800" y="1996050"/>
            <a:ext cx="3689400" cy="11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Important: Prior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p(z)=N(0,1)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We want q(z∣x) close to p(z)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8"/>
          <p:cNvSpPr txBox="1"/>
          <p:nvPr/>
        </p:nvSpPr>
        <p:spPr>
          <a:xfrm>
            <a:off x="401500" y="401500"/>
            <a:ext cx="8071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>
                <a:solidFill>
                  <a:schemeClr val="dk1"/>
                </a:solidFill>
              </a:rPr>
              <a:t>VAE Loss Overview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408" name="Google Shape;408;p48"/>
          <p:cNvSpPr txBox="1"/>
          <p:nvPr/>
        </p:nvSpPr>
        <p:spPr>
          <a:xfrm>
            <a:off x="401500" y="1416475"/>
            <a:ext cx="71640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</a:rPr>
              <a:t>Goal:</a:t>
            </a:r>
            <a:endParaRPr sz="2000" b="1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zh-TW" sz="2000">
                <a:solidFill>
                  <a:schemeClr val="dk1"/>
                </a:solidFill>
              </a:rPr>
              <a:t>Reconstruction → preserve input information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zh-TW" sz="2000">
                <a:solidFill>
                  <a:schemeClr val="dk1"/>
                </a:solidFill>
              </a:rPr>
              <a:t>KL → regularize latent space</a:t>
            </a:r>
            <a:endParaRPr sz="2000" b="1">
              <a:solidFill>
                <a:schemeClr val="dk1"/>
              </a:solidFill>
            </a:endParaRPr>
          </a:p>
        </p:txBody>
      </p:sp>
      <p:pic>
        <p:nvPicPr>
          <p:cNvPr id="409" name="Google Shape;40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9"/>
          <p:cNvSpPr txBox="1"/>
          <p:nvPr/>
        </p:nvSpPr>
        <p:spPr>
          <a:xfrm>
            <a:off x="296950" y="28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KL Divergence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415" name="Google Shape;41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49"/>
          <p:cNvSpPr txBox="1"/>
          <p:nvPr/>
        </p:nvSpPr>
        <p:spPr>
          <a:xfrm>
            <a:off x="4056175" y="2571750"/>
            <a:ext cx="49779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Key Points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The summation is taken over all latent dimensions </a:t>
            </a:r>
            <a:r>
              <a:rPr lang="zh-TW" sz="1600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zh-TW" sz="1600">
                <a:solidFill>
                  <a:schemeClr val="dk1"/>
                </a:solidFill>
              </a:rPr>
              <a:t> = 1 ,…, </a:t>
            </a:r>
            <a:r>
              <a:rPr lang="zh-TW" sz="1600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</a:t>
            </a:r>
            <a:endParaRPr sz="1600" i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Measures difference between learned distribution and prior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Closed-form solution for Gaussian distributions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417" name="Google Shape;417;p49" title="Screenshot 2026-04-19 at 4.06.3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7450" y="1266999"/>
            <a:ext cx="7149098" cy="873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9" title="Screenshot 2026-04-19 at 4.13.57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0288" y="2874900"/>
            <a:ext cx="2948076" cy="157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0"/>
          <p:cNvSpPr txBox="1"/>
          <p:nvPr/>
        </p:nvSpPr>
        <p:spPr>
          <a:xfrm>
            <a:off x="401500" y="317875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From VAE to MAE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424" name="Google Shape;424;p50"/>
          <p:cNvSpPr txBox="1"/>
          <p:nvPr/>
        </p:nvSpPr>
        <p:spPr>
          <a:xfrm>
            <a:off x="401500" y="995400"/>
            <a:ext cx="7962000" cy="41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What we learned from VAE: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Learns representation by </a:t>
            </a:r>
            <a:r>
              <a:rPr lang="zh-TW" sz="1500" b="1">
                <a:solidFill>
                  <a:schemeClr val="dk1"/>
                </a:solidFill>
              </a:rPr>
              <a:t>reconstructing input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Uses </a:t>
            </a:r>
            <a:r>
              <a:rPr lang="zh-TW" sz="1500" b="1">
                <a:solidFill>
                  <a:schemeClr val="dk1"/>
                </a:solidFill>
              </a:rPr>
              <a:t>KL divergence</a:t>
            </a:r>
            <a:r>
              <a:rPr lang="zh-TW" sz="1500">
                <a:solidFill>
                  <a:schemeClr val="dk1"/>
                </a:solidFill>
              </a:rPr>
              <a:t> to structure latent space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Limitation: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Still needs to reconstruct the </a:t>
            </a:r>
            <a:r>
              <a:rPr lang="zh-TW" sz="1500" b="1">
                <a:solidFill>
                  <a:schemeClr val="dk1"/>
                </a:solidFill>
              </a:rPr>
              <a:t>entire input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May focus on </a:t>
            </a:r>
            <a:r>
              <a:rPr lang="zh-TW" sz="1500" b="1">
                <a:solidFill>
                  <a:schemeClr val="dk1"/>
                </a:solidFill>
              </a:rPr>
              <a:t>low-level details instead of meaningful features</a:t>
            </a:r>
            <a:endParaRPr sz="15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Key Question: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Do we really need to reconstruct </a:t>
            </a:r>
            <a:r>
              <a:rPr lang="zh-TW" sz="1500" b="1">
                <a:solidFill>
                  <a:schemeClr val="dk1"/>
                </a:solidFill>
              </a:rPr>
              <a:t>everything</a:t>
            </a:r>
            <a:r>
              <a:rPr lang="zh-TW" sz="1500">
                <a:solidFill>
                  <a:schemeClr val="dk1"/>
                </a:solidFill>
              </a:rPr>
              <a:t>?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Idea: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Mask part of the input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Learn by reconstructing </a:t>
            </a:r>
            <a:r>
              <a:rPr lang="zh-TW" sz="1500" b="1">
                <a:solidFill>
                  <a:schemeClr val="dk1"/>
                </a:solidFill>
              </a:rPr>
              <a:t>only missing parts</a:t>
            </a:r>
            <a:endParaRPr sz="1500" b="1">
              <a:solidFill>
                <a:schemeClr val="dk1"/>
              </a:solidFill>
            </a:endParaRPr>
          </a:p>
        </p:txBody>
      </p:sp>
      <p:pic>
        <p:nvPicPr>
          <p:cNvPr id="425" name="Google Shape;42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1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What is MAE？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431" name="Google Shape;431;p51"/>
          <p:cNvSpPr txBox="1"/>
          <p:nvPr/>
        </p:nvSpPr>
        <p:spPr>
          <a:xfrm>
            <a:off x="317875" y="3261525"/>
            <a:ext cx="5718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MAE is a self-supervised learning method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Masks part of the input data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Learns to reconstruct missing parts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Learns to reconstruct only masked regions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Objective: reconstruction loss on masked patches only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432" name="Google Shape;432;p51" title="截圖 2026-04-05 下午6.37.52.png"/>
          <p:cNvPicPr preferRelativeResize="0"/>
          <p:nvPr/>
        </p:nvPicPr>
        <p:blipFill rotWithShape="1">
          <a:blip r:embed="rId3">
            <a:alphaModFix/>
          </a:blip>
          <a:srcRect t="6967" b="3259"/>
          <a:stretch/>
        </p:blipFill>
        <p:spPr>
          <a:xfrm>
            <a:off x="523375" y="1099725"/>
            <a:ext cx="4048625" cy="201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1" title="截圖 2026-04-05 下午6.38.3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1775" y="717838"/>
            <a:ext cx="3921775" cy="370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2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From AE → MAE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440" name="Google Shape;440;p52"/>
          <p:cNvSpPr txBox="1"/>
          <p:nvPr/>
        </p:nvSpPr>
        <p:spPr>
          <a:xfrm>
            <a:off x="401500" y="1140400"/>
            <a:ext cx="8418000" cy="36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Content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AE: reconstructs the entire input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MAE: reconstructs only masked regions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AE uses full input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MAE uses partial input (~25% visible)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Key Differences</a:t>
            </a:r>
            <a:endParaRPr sz="1500" b="1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AE → may learn identity mapping (shortcut)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MAE → requires global understanding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AE → easier task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MAE → harder, more meaningful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500">
                <a:solidFill>
                  <a:schemeClr val="dk1"/>
                </a:solidFill>
              </a:rPr>
              <a:t>MAE forces the model to learn semantic representations instead of simply copying the input.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441" name="Google Shape;441;p52" title="截圖 2026-04-05 下午6.40.54.png"/>
          <p:cNvPicPr preferRelativeResize="0"/>
          <p:nvPr/>
        </p:nvPicPr>
        <p:blipFill rotWithShape="1">
          <a:blip r:embed="rId3">
            <a:alphaModFix/>
          </a:blip>
          <a:srcRect r="35380"/>
          <a:stretch/>
        </p:blipFill>
        <p:spPr>
          <a:xfrm>
            <a:off x="5885875" y="1140400"/>
            <a:ext cx="2991375" cy="143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2" title="截圖 2026-04-05 下午6.40.54.png"/>
          <p:cNvPicPr preferRelativeResize="0"/>
          <p:nvPr/>
        </p:nvPicPr>
        <p:blipFill rotWithShape="1">
          <a:blip r:embed="rId3">
            <a:alphaModFix/>
          </a:blip>
          <a:srcRect l="63586"/>
          <a:stretch/>
        </p:blipFill>
        <p:spPr>
          <a:xfrm>
            <a:off x="6695550" y="2573250"/>
            <a:ext cx="1685676" cy="14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3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Masking Strategy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449" name="Google Shape;449;p53"/>
          <p:cNvSpPr txBox="1"/>
          <p:nvPr/>
        </p:nvSpPr>
        <p:spPr>
          <a:xfrm>
            <a:off x="4461301" y="3224300"/>
            <a:ext cx="4423500" cy="14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chemeClr val="dk1"/>
                </a:solidFill>
              </a:rPr>
              <a:t>Analysis</a:t>
            </a:r>
            <a:endParaRPr sz="17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zh-TW" sz="1700">
                <a:solidFill>
                  <a:schemeClr val="dk1"/>
                </a:solidFill>
              </a:rPr>
              <a:t>h masking → harder task</a:t>
            </a:r>
            <a:endParaRPr sz="17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zh-TW" sz="1700">
                <a:solidFill>
                  <a:schemeClr val="dk1"/>
                </a:solidFill>
              </a:rPr>
              <a:t>Forces learning of global structure</a:t>
            </a:r>
            <a:endParaRPr sz="17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zh-TW" sz="1700">
                <a:solidFill>
                  <a:schemeClr val="dk1"/>
                </a:solidFill>
              </a:rPr>
              <a:t>Prevents shortcut learning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450" name="Google Shape;450;p53"/>
          <p:cNvSpPr txBox="1"/>
          <p:nvPr/>
        </p:nvSpPr>
        <p:spPr>
          <a:xfrm>
            <a:off x="495588" y="3224300"/>
            <a:ext cx="4382100" cy="14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chemeClr val="dk1"/>
                </a:solidFill>
              </a:rPr>
              <a:t>Content</a:t>
            </a:r>
            <a:endParaRPr sz="17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zh-TW" sz="1700">
                <a:solidFill>
                  <a:schemeClr val="dk1"/>
                </a:solidFill>
              </a:rPr>
              <a:t>Randomly mask ~75% of patches</a:t>
            </a:r>
            <a:endParaRPr sz="17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zh-TW" sz="1700">
                <a:solidFill>
                  <a:schemeClr val="dk1"/>
                </a:solidFill>
              </a:rPr>
              <a:t>Only visible patches are input</a:t>
            </a:r>
            <a:endParaRPr sz="17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zh-TW" sz="1700">
                <a:solidFill>
                  <a:schemeClr val="dk1"/>
                </a:solidFill>
              </a:rPr>
              <a:t>Model predicts missing regions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451" name="Google Shape;451;p53" title="截圖 2026-04-05 下午6.43.3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2700" y="1039787"/>
            <a:ext cx="3388588" cy="192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53" title="截圖 2026-04-05 下午6.43.4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4250" y="1039788"/>
            <a:ext cx="3044900" cy="1922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/>
        </p:nvSpPr>
        <p:spPr>
          <a:xfrm>
            <a:off x="168025" y="2432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What is Self-Supervised Learning?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27"/>
          <p:cNvGrpSpPr/>
          <p:nvPr/>
        </p:nvGrpSpPr>
        <p:grpSpPr>
          <a:xfrm>
            <a:off x="1219600" y="3564600"/>
            <a:ext cx="6704800" cy="1474600"/>
            <a:chOff x="1219600" y="3564600"/>
            <a:chExt cx="6704800" cy="1474600"/>
          </a:xfrm>
        </p:grpSpPr>
        <p:sp>
          <p:nvSpPr>
            <p:cNvPr id="157" name="Google Shape;157;p27"/>
            <p:cNvSpPr/>
            <p:nvPr/>
          </p:nvSpPr>
          <p:spPr>
            <a:xfrm>
              <a:off x="1219600" y="4339300"/>
              <a:ext cx="1608600" cy="547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>
                  <a:solidFill>
                    <a:srgbClr val="0B5394"/>
                  </a:solidFill>
                </a:rPr>
                <a:t>Task</a:t>
              </a:r>
              <a:endParaRPr sz="1600">
                <a:solidFill>
                  <a:srgbClr val="0B5394"/>
                </a:solidFill>
              </a:endParaRPr>
            </a:p>
          </p:txBody>
        </p:sp>
        <p:grpSp>
          <p:nvGrpSpPr>
            <p:cNvPr id="158" name="Google Shape;158;p27"/>
            <p:cNvGrpSpPr/>
            <p:nvPr/>
          </p:nvGrpSpPr>
          <p:grpSpPr>
            <a:xfrm>
              <a:off x="3730725" y="3564600"/>
              <a:ext cx="1682550" cy="1474600"/>
              <a:chOff x="3730725" y="3582300"/>
              <a:chExt cx="1682550" cy="1474600"/>
            </a:xfrm>
          </p:grpSpPr>
          <p:pic>
            <p:nvPicPr>
              <p:cNvPr id="159" name="Google Shape;159;p27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3730725" y="3582300"/>
                <a:ext cx="1682550" cy="1474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0" name="Google Shape;160;p27"/>
              <p:cNvSpPr/>
              <p:nvPr/>
            </p:nvSpPr>
            <p:spPr>
              <a:xfrm>
                <a:off x="3873050" y="3649950"/>
                <a:ext cx="1423200" cy="1369800"/>
              </a:xfrm>
              <a:prstGeom prst="ellipse">
                <a:avLst/>
              </a:prstGeom>
              <a:noFill/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" name="Google Shape;161;p27"/>
            <p:cNvSpPr/>
            <p:nvPr/>
          </p:nvSpPr>
          <p:spPr>
            <a:xfrm>
              <a:off x="6315800" y="4339300"/>
              <a:ext cx="1608600" cy="547800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>
                  <a:solidFill>
                    <a:srgbClr val="0B5394"/>
                  </a:solidFill>
                </a:rPr>
                <a:t>Answer</a:t>
              </a:r>
              <a:endParaRPr sz="1600">
                <a:solidFill>
                  <a:srgbClr val="0B5394"/>
                </a:solidFill>
              </a:endParaRPr>
            </a:p>
          </p:txBody>
        </p:sp>
        <p:sp>
          <p:nvSpPr>
            <p:cNvPr id="162" name="Google Shape;162;p27"/>
            <p:cNvSpPr/>
            <p:nvPr/>
          </p:nvSpPr>
          <p:spPr>
            <a:xfrm>
              <a:off x="3048975" y="4471850"/>
              <a:ext cx="681900" cy="247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7"/>
            <p:cNvSpPr/>
            <p:nvPr/>
          </p:nvSpPr>
          <p:spPr>
            <a:xfrm rot="10800000">
              <a:off x="5479325" y="4489525"/>
              <a:ext cx="681900" cy="2475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" name="Google Shape;164;p27"/>
          <p:cNvGrpSpPr/>
          <p:nvPr/>
        </p:nvGrpSpPr>
        <p:grpSpPr>
          <a:xfrm>
            <a:off x="1763100" y="817750"/>
            <a:ext cx="5617800" cy="3470250"/>
            <a:chOff x="1763100" y="817750"/>
            <a:chExt cx="5617800" cy="3470250"/>
          </a:xfrm>
        </p:grpSpPr>
        <p:grpSp>
          <p:nvGrpSpPr>
            <p:cNvPr id="165" name="Google Shape;165;p27"/>
            <p:cNvGrpSpPr/>
            <p:nvPr/>
          </p:nvGrpSpPr>
          <p:grpSpPr>
            <a:xfrm>
              <a:off x="1763100" y="817750"/>
              <a:ext cx="5617800" cy="2533800"/>
              <a:chOff x="1763100" y="817750"/>
              <a:chExt cx="5617800" cy="2533800"/>
            </a:xfrm>
          </p:grpSpPr>
          <p:sp>
            <p:nvSpPr>
              <p:cNvPr id="166" name="Google Shape;166;p27"/>
              <p:cNvSpPr/>
              <p:nvPr/>
            </p:nvSpPr>
            <p:spPr>
              <a:xfrm>
                <a:off x="1763100" y="817750"/>
                <a:ext cx="5617800" cy="2533800"/>
              </a:xfrm>
              <a:prstGeom prst="roundRect">
                <a:avLst>
                  <a:gd name="adj" fmla="val 16667"/>
                </a:avLst>
              </a:prstGeom>
              <a:solidFill>
                <a:srgbClr val="F3F3F3"/>
              </a:solidFill>
              <a:ln w="19050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6225" tIns="86225" rIns="86225" bIns="862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20"/>
              </a:p>
            </p:txBody>
          </p:sp>
          <p:pic>
            <p:nvPicPr>
              <p:cNvPr id="167" name="Google Shape;167;p27" title="Screenshot 2026-04-08 at 3.00.43 PM.png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930965" y="930289"/>
                <a:ext cx="5282021" cy="230863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8" name="Google Shape;168;p27"/>
            <p:cNvGrpSpPr/>
            <p:nvPr/>
          </p:nvGrpSpPr>
          <p:grpSpPr>
            <a:xfrm>
              <a:off x="1820650" y="3238461"/>
              <a:ext cx="786273" cy="1049539"/>
              <a:chOff x="1820650" y="3238461"/>
              <a:chExt cx="786273" cy="1049539"/>
            </a:xfrm>
          </p:grpSpPr>
          <p:sp>
            <p:nvSpPr>
              <p:cNvPr id="169" name="Google Shape;169;p27"/>
              <p:cNvSpPr/>
              <p:nvPr/>
            </p:nvSpPr>
            <p:spPr>
              <a:xfrm rot="7436929">
                <a:off x="1972970" y="3466509"/>
                <a:ext cx="681706" cy="247704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7"/>
              <p:cNvSpPr txBox="1"/>
              <p:nvPr/>
            </p:nvSpPr>
            <p:spPr>
              <a:xfrm>
                <a:off x="1820650" y="3897400"/>
                <a:ext cx="406500" cy="39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3000" b="1">
                    <a:solidFill>
                      <a:srgbClr val="FF0000"/>
                    </a:solidFill>
                  </a:rPr>
                  <a:t>?</a:t>
                </a:r>
                <a:endParaRPr sz="3000" b="1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1" name="Google Shape;171;p27"/>
            <p:cNvGrpSpPr/>
            <p:nvPr/>
          </p:nvGrpSpPr>
          <p:grpSpPr>
            <a:xfrm>
              <a:off x="6537083" y="3238455"/>
              <a:ext cx="786267" cy="1049545"/>
              <a:chOff x="6537083" y="3238455"/>
              <a:chExt cx="786267" cy="1049545"/>
            </a:xfrm>
          </p:grpSpPr>
          <p:sp>
            <p:nvSpPr>
              <p:cNvPr id="172" name="Google Shape;172;p27"/>
              <p:cNvSpPr/>
              <p:nvPr/>
            </p:nvSpPr>
            <p:spPr>
              <a:xfrm rot="3363916">
                <a:off x="6489206" y="3466587"/>
                <a:ext cx="681955" cy="24753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7"/>
              <p:cNvSpPr txBox="1"/>
              <p:nvPr/>
            </p:nvSpPr>
            <p:spPr>
              <a:xfrm>
                <a:off x="6916850" y="3897400"/>
                <a:ext cx="406500" cy="39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3000" b="1">
                    <a:solidFill>
                      <a:srgbClr val="FF0000"/>
                    </a:solidFill>
                  </a:rPr>
                  <a:t>?</a:t>
                </a:r>
                <a:endParaRPr sz="3000" b="1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54"/>
          <p:cNvSpPr txBox="1"/>
          <p:nvPr/>
        </p:nvSpPr>
        <p:spPr>
          <a:xfrm>
            <a:off x="401500" y="401500"/>
            <a:ext cx="8071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chemeClr val="dk1"/>
                </a:solidFill>
              </a:rPr>
              <a:t>ViT-based Architecture</a:t>
            </a:r>
            <a:endParaRPr sz="3600">
              <a:solidFill>
                <a:schemeClr val="dk2"/>
              </a:solidFill>
            </a:endParaRPr>
          </a:p>
        </p:txBody>
      </p:sp>
      <p:sp>
        <p:nvSpPr>
          <p:cNvPr id="459" name="Google Shape;459;p54"/>
          <p:cNvSpPr txBox="1"/>
          <p:nvPr/>
        </p:nvSpPr>
        <p:spPr>
          <a:xfrm>
            <a:off x="4664875" y="3245175"/>
            <a:ext cx="4423500" cy="13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1"/>
                </a:solidFill>
              </a:rPr>
              <a:t>Analysis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Reduces computation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Efficient for large datasets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Enables scalable pretraining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60" name="Google Shape;460;p54"/>
          <p:cNvSpPr txBox="1"/>
          <p:nvPr/>
        </p:nvSpPr>
        <p:spPr>
          <a:xfrm>
            <a:off x="516500" y="3245175"/>
            <a:ext cx="3989400" cy="1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1"/>
                </a:solidFill>
              </a:rPr>
              <a:t>Content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Image is split into patches (tokens)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Encoder processes only visible patches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Decoder reconstructs missing regions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zh-TW" sz="1500">
                <a:solidFill>
                  <a:schemeClr val="dk1"/>
                </a:solidFill>
              </a:rPr>
              <a:t>Mask tokens are added in decoder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461" name="Google Shape;461;p54" title="截圖 2026-04-05 下午6.46.0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777" y="1140400"/>
            <a:ext cx="6542435" cy="210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5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MAE Example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468" name="Google Shape;468;p55"/>
          <p:cNvSpPr txBox="1"/>
          <p:nvPr/>
        </p:nvSpPr>
        <p:spPr>
          <a:xfrm>
            <a:off x="401500" y="2024350"/>
            <a:ext cx="5344200" cy="13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Content</a:t>
            </a:r>
            <a:endParaRPr sz="16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zh-TW" sz="1600">
                <a:solidFill>
                  <a:schemeClr val="dk1"/>
                </a:solidFill>
              </a:rPr>
              <a:t>Input image</a:t>
            </a:r>
            <a:endParaRPr sz="16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zh-TW" sz="1600">
                <a:solidFill>
                  <a:schemeClr val="dk1"/>
                </a:solidFill>
              </a:rPr>
              <a:t>Masked image (~75% removed)</a:t>
            </a:r>
            <a:endParaRPr sz="16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zh-TW" sz="1600">
                <a:solidFill>
                  <a:schemeClr val="dk1"/>
                </a:solidFill>
              </a:rPr>
              <a:t>Reconstructed output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469" name="Google Shape;469;p55" title="截圖 2026-04-05 下午6.48.20.png"/>
          <p:cNvPicPr preferRelativeResize="0"/>
          <p:nvPr/>
        </p:nvPicPr>
        <p:blipFill rotWithShape="1">
          <a:blip r:embed="rId3">
            <a:alphaModFix/>
          </a:blip>
          <a:srcRect l="884" t="2642" r="884" b="2652"/>
          <a:stretch/>
        </p:blipFill>
        <p:spPr>
          <a:xfrm>
            <a:off x="4131725" y="1378875"/>
            <a:ext cx="4902349" cy="28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6"/>
          <p:cNvSpPr txBox="1"/>
          <p:nvPr/>
        </p:nvSpPr>
        <p:spPr>
          <a:xfrm>
            <a:off x="401500" y="401500"/>
            <a:ext cx="807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Why MAE is Important?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476" name="Google Shape;476;p56"/>
          <p:cNvSpPr txBox="1"/>
          <p:nvPr/>
        </p:nvSpPr>
        <p:spPr>
          <a:xfrm>
            <a:off x="401500" y="1110575"/>
            <a:ext cx="8203200" cy="3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Content</a:t>
            </a:r>
            <a:endParaRPr sz="15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Learns high-quality representations from incomplete (masked) inputs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High masking ratio forces understanding of global structure instead of local details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Prevents trivial/shortcut learning seen in traditional autoencoders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Does not require labeled data (self-supervised learning)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Scales efficiently to large-scale datasets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Improves performance on downstream tasks (classification, detection, segmentation)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</a:rPr>
              <a:t>Analysis</a:t>
            </a:r>
            <a:endParaRPr sz="15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Bridges the gap between supervised and unsupervised learning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Encourages semantic feature learning rather than pixel-level memorization</a:t>
            </a:r>
            <a:endParaRPr sz="15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zh-TW" sz="1500">
                <a:solidFill>
                  <a:schemeClr val="dk1"/>
                </a:solidFill>
              </a:rPr>
              <a:t>Provides a strong pretraining strategy for Vision Transformers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477" name="Google Shape;477;p56" title="截圖 2026-04-05 下午6.50.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0000" y="3267475"/>
            <a:ext cx="1001000" cy="134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7"/>
          <p:cNvSpPr txBox="1"/>
          <p:nvPr/>
        </p:nvSpPr>
        <p:spPr>
          <a:xfrm>
            <a:off x="847650" y="638050"/>
            <a:ext cx="74487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DINO: Self-Distillation with No Labels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5" name="Google Shape;48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purple animal in space&#10;&#10;Description automatically generated">
            <a:extLst>
              <a:ext uri="{FF2B5EF4-FFF2-40B4-BE49-F238E27FC236}">
                <a16:creationId xmlns:a16="http://schemas.microsoft.com/office/drawing/2014/main" id="{48314B13-654F-83B5-8844-598EEB1597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3"/>
          <a:stretch/>
        </p:blipFill>
        <p:spPr>
          <a:xfrm>
            <a:off x="275620" y="1632975"/>
            <a:ext cx="8592760" cy="2260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5276BB-0672-40AB-AD03-B55275397CDA}"/>
              </a:ext>
            </a:extLst>
          </p:cNvPr>
          <p:cNvSpPr txBox="1"/>
          <p:nvPr/>
        </p:nvSpPr>
        <p:spPr>
          <a:xfrm>
            <a:off x="644959" y="4227688"/>
            <a:ext cx="7854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Because the video file is too large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that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cannot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upload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on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outlook</a:t>
            </a:r>
            <a:r>
              <a:rPr lang="en-US" b="1" dirty="0">
                <a:solidFill>
                  <a:srgbClr val="FF0000"/>
                </a:solidFill>
              </a:rPr>
              <a:t>, I used images instead.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8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From Image to Feature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491" name="Google Shape;49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8" title="Screenshot 2026-04-19 at 12.16.55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7276" y="925612"/>
            <a:ext cx="3994526" cy="3994526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58"/>
          <p:cNvSpPr txBox="1"/>
          <p:nvPr/>
        </p:nvSpPr>
        <p:spPr>
          <a:xfrm>
            <a:off x="313475" y="1187825"/>
            <a:ext cx="4068900" cy="34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= grid of numbers (pixels)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Each pixel has 3 channels: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(255, 0, 0)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 (0, 255, 0)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 (0, 0, 255)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→ ViT Backbone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Split image into patches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Flatten patches into tokens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 through Vision Transformer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Output: feature vector (CLS token)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58" title="Screenshot 2026-04-19 at 12.27.54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17275" y="925613"/>
            <a:ext cx="3994526" cy="3994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9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Why Feature is important?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00" name="Google Shape;50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9" title="Screenshot 2026-04-18 at 3.28.2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53125"/>
            <a:ext cx="3837974" cy="383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9" title="Screenshot 2026-04-18 at 3.28.3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399" y="1153125"/>
            <a:ext cx="3837974" cy="383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9" title="Screenshot 2026-04-18 at 3.28.59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399" y="1153125"/>
            <a:ext cx="3837974" cy="383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9" title="Screenshot 2026-04-18 at 3.29.26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399" y="1153125"/>
            <a:ext cx="3837974" cy="383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59" title="Screenshot 2026-04-18 at 3.29.49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399" y="1153125"/>
            <a:ext cx="3837974" cy="383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59" title="Screenshot 2026-04-18 at 3.30.08 P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399" y="1153125"/>
            <a:ext cx="3837974" cy="38379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7" name="Google Shape;507;p59"/>
          <p:cNvGrpSpPr/>
          <p:nvPr/>
        </p:nvGrpSpPr>
        <p:grpSpPr>
          <a:xfrm>
            <a:off x="3990250" y="1153115"/>
            <a:ext cx="5043824" cy="3837974"/>
            <a:chOff x="3990250" y="1153115"/>
            <a:chExt cx="5043824" cy="3837974"/>
          </a:xfrm>
        </p:grpSpPr>
        <p:pic>
          <p:nvPicPr>
            <p:cNvPr id="508" name="Google Shape;508;p59" title="Screenshot 2026-04-18 at 3.39.30 PM.png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196099" y="1153115"/>
              <a:ext cx="3837974" cy="38379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09" name="Google Shape;509;p59"/>
            <p:cNvGrpSpPr/>
            <p:nvPr/>
          </p:nvGrpSpPr>
          <p:grpSpPr>
            <a:xfrm>
              <a:off x="3990250" y="1714568"/>
              <a:ext cx="1520299" cy="1171932"/>
              <a:chOff x="3990250" y="1714568"/>
              <a:chExt cx="1520299" cy="1171932"/>
            </a:xfrm>
          </p:grpSpPr>
          <p:sp>
            <p:nvSpPr>
              <p:cNvPr id="510" name="Google Shape;510;p59"/>
              <p:cNvSpPr/>
              <p:nvPr/>
            </p:nvSpPr>
            <p:spPr>
              <a:xfrm>
                <a:off x="4059050" y="2618900"/>
                <a:ext cx="1382700" cy="267600"/>
              </a:xfrm>
              <a:prstGeom prst="rightArrow">
                <a:avLst>
                  <a:gd name="adj1" fmla="val 50000"/>
                  <a:gd name="adj2" fmla="val 112491"/>
                </a:avLst>
              </a:pr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11" name="Google Shape;511;p59"/>
              <p:cNvGrpSpPr/>
              <p:nvPr/>
            </p:nvGrpSpPr>
            <p:grpSpPr>
              <a:xfrm>
                <a:off x="3990250" y="1714568"/>
                <a:ext cx="1520299" cy="845783"/>
                <a:chOff x="3921450" y="1705043"/>
                <a:chExt cx="1520299" cy="845783"/>
              </a:xfrm>
            </p:grpSpPr>
            <p:pic>
              <p:nvPicPr>
                <p:cNvPr id="512" name="Google Shape;512;p59" title="Screenshot 2026-04-18 at 3.44.16 PM.png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t="50463"/>
                <a:stretch/>
              </p:blipFill>
              <p:spPr>
                <a:xfrm>
                  <a:off x="3921450" y="2047875"/>
                  <a:ext cx="1520299" cy="5029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13" name="Google Shape;513;p59" title="Screenshot 2026-04-18 at 3.44.16 PM.png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61536"/>
                <a:stretch/>
              </p:blipFill>
              <p:spPr>
                <a:xfrm>
                  <a:off x="3921450" y="1705043"/>
                  <a:ext cx="1520299" cy="39052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grpSp>
        <p:nvGrpSpPr>
          <p:cNvPr id="514" name="Google Shape;514;p59"/>
          <p:cNvGrpSpPr/>
          <p:nvPr/>
        </p:nvGrpSpPr>
        <p:grpSpPr>
          <a:xfrm>
            <a:off x="3990250" y="1153125"/>
            <a:ext cx="5043825" cy="3837974"/>
            <a:chOff x="3990250" y="1153125"/>
            <a:chExt cx="5043825" cy="3837974"/>
          </a:xfrm>
        </p:grpSpPr>
        <p:pic>
          <p:nvPicPr>
            <p:cNvPr id="515" name="Google Shape;515;p59" title="Screenshot 2026-04-18 at 3.47.00 PM.png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196100" y="1153125"/>
              <a:ext cx="3837974" cy="38379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16" name="Google Shape;516;p59"/>
            <p:cNvGrpSpPr/>
            <p:nvPr/>
          </p:nvGrpSpPr>
          <p:grpSpPr>
            <a:xfrm>
              <a:off x="3990250" y="1714568"/>
              <a:ext cx="1520299" cy="1171932"/>
              <a:chOff x="3990250" y="1724093"/>
              <a:chExt cx="1520299" cy="1171932"/>
            </a:xfrm>
          </p:grpSpPr>
          <p:sp>
            <p:nvSpPr>
              <p:cNvPr id="517" name="Google Shape;517;p59"/>
              <p:cNvSpPr/>
              <p:nvPr/>
            </p:nvSpPr>
            <p:spPr>
              <a:xfrm>
                <a:off x="4059050" y="2628425"/>
                <a:ext cx="1382700" cy="267600"/>
              </a:xfrm>
              <a:prstGeom prst="rightArrow">
                <a:avLst>
                  <a:gd name="adj1" fmla="val 50000"/>
                  <a:gd name="adj2" fmla="val 112491"/>
                </a:avLst>
              </a:pr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18" name="Google Shape;518;p59"/>
              <p:cNvGrpSpPr/>
              <p:nvPr/>
            </p:nvGrpSpPr>
            <p:grpSpPr>
              <a:xfrm>
                <a:off x="3990250" y="1724093"/>
                <a:ext cx="1520299" cy="845783"/>
                <a:chOff x="3921450" y="1714568"/>
                <a:chExt cx="1520299" cy="845783"/>
              </a:xfrm>
            </p:grpSpPr>
            <p:pic>
              <p:nvPicPr>
                <p:cNvPr id="519" name="Google Shape;519;p59" title="Screenshot 2026-04-18 at 3.44.16 PM.png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t="50463"/>
                <a:stretch/>
              </p:blipFill>
              <p:spPr>
                <a:xfrm>
                  <a:off x="3921450" y="2057400"/>
                  <a:ext cx="1520299" cy="5029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20" name="Google Shape;520;p59" title="Screenshot 2026-04-18 at 3.44.16 PM.png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61536"/>
                <a:stretch/>
              </p:blipFill>
              <p:spPr>
                <a:xfrm>
                  <a:off x="3921450" y="1714568"/>
                  <a:ext cx="1520299" cy="39052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grpSp>
        <p:nvGrpSpPr>
          <p:cNvPr id="521" name="Google Shape;521;p59"/>
          <p:cNvGrpSpPr/>
          <p:nvPr/>
        </p:nvGrpSpPr>
        <p:grpSpPr>
          <a:xfrm>
            <a:off x="3990250" y="1710848"/>
            <a:ext cx="1520299" cy="1171932"/>
            <a:chOff x="3990250" y="1724093"/>
            <a:chExt cx="1520299" cy="1171932"/>
          </a:xfrm>
        </p:grpSpPr>
        <p:sp>
          <p:nvSpPr>
            <p:cNvPr id="522" name="Google Shape;522;p59"/>
            <p:cNvSpPr/>
            <p:nvPr/>
          </p:nvSpPr>
          <p:spPr>
            <a:xfrm>
              <a:off x="4059050" y="2628425"/>
              <a:ext cx="1382700" cy="267600"/>
            </a:xfrm>
            <a:prstGeom prst="rightArrow">
              <a:avLst>
                <a:gd name="adj1" fmla="val 50000"/>
                <a:gd name="adj2" fmla="val 112491"/>
              </a:avLst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3" name="Google Shape;523;p59"/>
            <p:cNvGrpSpPr/>
            <p:nvPr/>
          </p:nvGrpSpPr>
          <p:grpSpPr>
            <a:xfrm>
              <a:off x="3990250" y="1724093"/>
              <a:ext cx="1520299" cy="845783"/>
              <a:chOff x="3921450" y="1714568"/>
              <a:chExt cx="1520299" cy="845783"/>
            </a:xfrm>
          </p:grpSpPr>
          <p:pic>
            <p:nvPicPr>
              <p:cNvPr id="524" name="Google Shape;524;p59" title="Screenshot 2026-04-18 at 3.44.16 PM.png"/>
              <p:cNvPicPr preferRelativeResize="0"/>
              <p:nvPr/>
            </p:nvPicPr>
            <p:blipFill rotWithShape="1">
              <a:blip r:embed="rId11">
                <a:alphaModFix/>
              </a:blip>
              <a:srcRect t="50463"/>
              <a:stretch/>
            </p:blipFill>
            <p:spPr>
              <a:xfrm>
                <a:off x="3921450" y="2057400"/>
                <a:ext cx="1520299" cy="5029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5" name="Google Shape;525;p59" title="Screenshot 2026-04-18 at 3.44.16 PM.png"/>
              <p:cNvPicPr preferRelativeResize="0"/>
              <p:nvPr/>
            </p:nvPicPr>
            <p:blipFill rotWithShape="1">
              <a:blip r:embed="rId11">
                <a:alphaModFix/>
              </a:blip>
              <a:srcRect b="61536"/>
              <a:stretch/>
            </p:blipFill>
            <p:spPr>
              <a:xfrm>
                <a:off x="3921450" y="1714568"/>
                <a:ext cx="1520299" cy="3905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26" name="Google Shape;526;p59"/>
          <p:cNvGrpSpPr/>
          <p:nvPr/>
        </p:nvGrpSpPr>
        <p:grpSpPr>
          <a:xfrm>
            <a:off x="3912197" y="1265050"/>
            <a:ext cx="2012953" cy="1306700"/>
            <a:chOff x="3912197" y="1265050"/>
            <a:chExt cx="2012953" cy="1306700"/>
          </a:xfrm>
        </p:grpSpPr>
        <p:sp>
          <p:nvSpPr>
            <p:cNvPr id="527" name="Google Shape;527;p59"/>
            <p:cNvSpPr/>
            <p:nvPr/>
          </p:nvSpPr>
          <p:spPr>
            <a:xfrm>
              <a:off x="3912197" y="1641750"/>
              <a:ext cx="1676400" cy="930000"/>
            </a:xfrm>
            <a:prstGeom prst="roundRect">
              <a:avLst>
                <a:gd name="adj" fmla="val 10995"/>
              </a:avLst>
            </a:prstGeom>
            <a:noFill/>
            <a:ln w="28575" cap="flat" cmpd="sng">
              <a:solidFill>
                <a:srgbClr val="DC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725" tIns="99725" rIns="99725" bIns="997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27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59"/>
            <p:cNvSpPr txBox="1"/>
            <p:nvPr/>
          </p:nvSpPr>
          <p:spPr>
            <a:xfrm>
              <a:off x="5510550" y="1265050"/>
              <a:ext cx="414600" cy="44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 b="1">
                  <a:solidFill>
                    <a:srgbClr val="DC2626"/>
                  </a:solidFill>
                  <a:latin typeface="Lobster"/>
                  <a:ea typeface="Lobster"/>
                  <a:cs typeface="Lobster"/>
                  <a:sym typeface="Lobster"/>
                </a:rPr>
                <a:t>?</a:t>
              </a:r>
              <a:endParaRPr sz="2800" b="1">
                <a:solidFill>
                  <a:srgbClr val="DC2626"/>
                </a:solidFill>
                <a:latin typeface="Lobster"/>
                <a:ea typeface="Lobster"/>
                <a:cs typeface="Lobster"/>
                <a:sym typeface="Lobst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0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Projection Head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34" name="Google Shape;534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0"/>
          <p:cNvSpPr txBox="1"/>
          <p:nvPr/>
        </p:nvSpPr>
        <p:spPr>
          <a:xfrm>
            <a:off x="581425" y="3112975"/>
            <a:ext cx="36504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Multi-layer perceptron (MLP)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Maps features to new space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Adds non-linearity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Improves representation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6" name="Google Shape;536;p60"/>
          <p:cNvGrpSpPr/>
          <p:nvPr/>
        </p:nvGrpSpPr>
        <p:grpSpPr>
          <a:xfrm>
            <a:off x="208800" y="1079000"/>
            <a:ext cx="8726400" cy="1670400"/>
            <a:chOff x="208800" y="1079000"/>
            <a:chExt cx="8726400" cy="1670400"/>
          </a:xfrm>
        </p:grpSpPr>
        <p:grpSp>
          <p:nvGrpSpPr>
            <p:cNvPr id="537" name="Google Shape;537;p60"/>
            <p:cNvGrpSpPr/>
            <p:nvPr/>
          </p:nvGrpSpPr>
          <p:grpSpPr>
            <a:xfrm>
              <a:off x="208800" y="1079000"/>
              <a:ext cx="8726400" cy="1670400"/>
              <a:chOff x="168025" y="828325"/>
              <a:chExt cx="8726400" cy="1670400"/>
            </a:xfrm>
          </p:grpSpPr>
          <p:sp>
            <p:nvSpPr>
              <p:cNvPr id="538" name="Google Shape;538;p60"/>
              <p:cNvSpPr/>
              <p:nvPr/>
            </p:nvSpPr>
            <p:spPr>
              <a:xfrm>
                <a:off x="168025" y="828325"/>
                <a:ext cx="8726400" cy="1670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9" name="Google Shape;539;p60"/>
              <p:cNvGrpSpPr/>
              <p:nvPr/>
            </p:nvGrpSpPr>
            <p:grpSpPr>
              <a:xfrm>
                <a:off x="417275" y="828350"/>
                <a:ext cx="8309450" cy="1670350"/>
                <a:chOff x="0" y="819075"/>
                <a:chExt cx="8309450" cy="1670350"/>
              </a:xfrm>
            </p:grpSpPr>
            <p:pic>
              <p:nvPicPr>
                <p:cNvPr id="540" name="Google Shape;540;p60" title="Screenshot 2026-04-19 at 1.05.33 AM.png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r="11363"/>
                <a:stretch/>
              </p:blipFill>
              <p:spPr>
                <a:xfrm>
                  <a:off x="0" y="819075"/>
                  <a:ext cx="8104925" cy="16703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541" name="Google Shape;541;p60"/>
                <p:cNvSpPr/>
                <p:nvPr/>
              </p:nvSpPr>
              <p:spPr>
                <a:xfrm>
                  <a:off x="7432250" y="825500"/>
                  <a:ext cx="877200" cy="16575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zh-TW" sz="4800" b="1">
                      <a:solidFill>
                        <a:schemeClr val="lt1"/>
                      </a:solidFill>
                    </a:rPr>
                    <a:t>?</a:t>
                  </a:r>
                  <a:endParaRPr sz="4800" b="1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542" name="Google Shape;542;p60"/>
              <p:cNvSpPr/>
              <p:nvPr/>
            </p:nvSpPr>
            <p:spPr>
              <a:xfrm>
                <a:off x="4664322" y="1433575"/>
                <a:ext cx="943500" cy="459900"/>
              </a:xfrm>
              <a:prstGeom prst="rect">
                <a:avLst/>
              </a:prstGeom>
              <a:solidFill>
                <a:srgbClr val="FF0000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800" b="1">
                    <a:solidFill>
                      <a:schemeClr val="lt1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Head</a:t>
                </a:r>
                <a:endParaRPr sz="1800" b="1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</p:grpSp>
        <p:pic>
          <p:nvPicPr>
            <p:cNvPr id="543" name="Google Shape;543;p60" title="Screenshot 2026-04-08 at 3.49.35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62375" y="1158738"/>
              <a:ext cx="1510924" cy="1510924"/>
            </a:xfrm>
            <a:prstGeom prst="rect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61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Normalization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49" name="Google Shape;54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61" title="Screenshot 2026-04-19 at 1.35.40 AM.png"/>
          <p:cNvPicPr preferRelativeResize="0"/>
          <p:nvPr/>
        </p:nvPicPr>
        <p:blipFill rotWithShape="1">
          <a:blip r:embed="rId4">
            <a:alphaModFix/>
          </a:blip>
          <a:srcRect l="44867"/>
          <a:stretch/>
        </p:blipFill>
        <p:spPr>
          <a:xfrm>
            <a:off x="4600775" y="825313"/>
            <a:ext cx="4268525" cy="4194562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61"/>
          <p:cNvSpPr txBox="1"/>
          <p:nvPr/>
        </p:nvSpPr>
        <p:spPr>
          <a:xfrm>
            <a:off x="439650" y="1507800"/>
            <a:ext cx="3650400" cy="12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vector to unit length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Remove magnitude effect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cosine similarity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2" name="Google Shape;552;p61" title="Screenshot 2026-04-19 at 1.42.3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279" y="2610404"/>
            <a:ext cx="1252183" cy="8738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3" name="Google Shape;553;p61"/>
          <p:cNvGrpSpPr/>
          <p:nvPr/>
        </p:nvGrpSpPr>
        <p:grpSpPr>
          <a:xfrm>
            <a:off x="1359150" y="3592200"/>
            <a:ext cx="2730900" cy="822600"/>
            <a:chOff x="1323175" y="3631925"/>
            <a:chExt cx="2730900" cy="822600"/>
          </a:xfrm>
        </p:grpSpPr>
        <p:sp>
          <p:nvSpPr>
            <p:cNvPr id="554" name="Google Shape;554;p61"/>
            <p:cNvSpPr/>
            <p:nvPr/>
          </p:nvSpPr>
          <p:spPr>
            <a:xfrm>
              <a:off x="1323185" y="3631925"/>
              <a:ext cx="2683800" cy="822600"/>
            </a:xfrm>
            <a:prstGeom prst="roundRect">
              <a:avLst>
                <a:gd name="adj" fmla="val 8803"/>
              </a:avLst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99725" tIns="99725" rIns="99725" bIns="997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27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61"/>
            <p:cNvSpPr txBox="1"/>
            <p:nvPr/>
          </p:nvSpPr>
          <p:spPr>
            <a:xfrm>
              <a:off x="1323175" y="3631925"/>
              <a:ext cx="2730900" cy="77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492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●"/>
              </a:pPr>
              <a:r>
                <a:rPr lang="zh-TW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𝒉 → unit vector</a:t>
              </a:r>
              <a:endParaRPr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492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●"/>
              </a:pPr>
              <a:r>
                <a:rPr lang="zh-TW" sz="1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use cosine similarity</a:t>
              </a:r>
              <a:endParaRPr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62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Logits (Prototype Similarity)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61" name="Google Shape;56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2" name="Google Shape;562;p62"/>
          <p:cNvGrpSpPr/>
          <p:nvPr/>
        </p:nvGrpSpPr>
        <p:grpSpPr>
          <a:xfrm>
            <a:off x="892850" y="1450225"/>
            <a:ext cx="4581600" cy="3096300"/>
            <a:chOff x="439650" y="1507800"/>
            <a:chExt cx="4581600" cy="3096300"/>
          </a:xfrm>
        </p:grpSpPr>
        <p:sp>
          <p:nvSpPr>
            <p:cNvPr id="563" name="Google Shape;563;p62"/>
            <p:cNvSpPr txBox="1"/>
            <p:nvPr/>
          </p:nvSpPr>
          <p:spPr>
            <a:xfrm>
              <a:off x="439650" y="1507800"/>
              <a:ext cx="4581600" cy="309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Prototypes &amp; Logits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55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●"/>
              </a:pPr>
              <a:r>
                <a:rPr lang="zh-TW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Each          = prototype direction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55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●"/>
              </a:pPr>
              <a:r>
                <a:rPr lang="zh-TW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Compare feature with prototypes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355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●"/>
              </a:pPr>
              <a:r>
                <a:rPr lang="zh-TW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Logits = similarity scores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64" name="Google Shape;564;p62" title="Screenshot 2026-04-19 at 2.17.49 AM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66181" y="1951262"/>
              <a:ext cx="361725" cy="276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65" name="Google Shape;565;p62"/>
          <p:cNvGrpSpPr/>
          <p:nvPr/>
        </p:nvGrpSpPr>
        <p:grpSpPr>
          <a:xfrm>
            <a:off x="3230091" y="2794350"/>
            <a:ext cx="2683800" cy="822600"/>
            <a:chOff x="3683316" y="2801550"/>
            <a:chExt cx="2683800" cy="822600"/>
          </a:xfrm>
        </p:grpSpPr>
        <p:sp>
          <p:nvSpPr>
            <p:cNvPr id="566" name="Google Shape;566;p62"/>
            <p:cNvSpPr/>
            <p:nvPr/>
          </p:nvSpPr>
          <p:spPr>
            <a:xfrm>
              <a:off x="3683316" y="2801550"/>
              <a:ext cx="2683800" cy="822600"/>
            </a:xfrm>
            <a:prstGeom prst="roundRect">
              <a:avLst>
                <a:gd name="adj" fmla="val 20097"/>
              </a:avLst>
            </a:prstGeom>
            <a:noFill/>
            <a:ln w="28575" cap="flat" cmpd="sng">
              <a:solidFill>
                <a:srgbClr val="F6B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725" tIns="99725" rIns="99725" bIns="997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27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67" name="Google Shape;567;p62" title="Screenshot 2026-04-19 at 2.19.58 A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846525" y="2979488"/>
              <a:ext cx="2371725" cy="466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63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Softmax → Probability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73" name="Google Shape;57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63"/>
          <p:cNvSpPr txBox="1"/>
          <p:nvPr/>
        </p:nvSpPr>
        <p:spPr>
          <a:xfrm>
            <a:off x="885650" y="1579700"/>
            <a:ext cx="6027600" cy="19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Softmax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logits to probability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 assignment to prototypes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DINO uses for matching teacher ↔ student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5" name="Google Shape;575;p63"/>
          <p:cNvGrpSpPr/>
          <p:nvPr/>
        </p:nvGrpSpPr>
        <p:grpSpPr>
          <a:xfrm>
            <a:off x="2515350" y="3387014"/>
            <a:ext cx="4113300" cy="903300"/>
            <a:chOff x="2515350" y="3387014"/>
            <a:chExt cx="4113300" cy="903300"/>
          </a:xfrm>
        </p:grpSpPr>
        <p:pic>
          <p:nvPicPr>
            <p:cNvPr id="576" name="Google Shape;576;p63" title="Screenshot 2026-04-19 at 2.32.45 AM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14600" y="3605300"/>
              <a:ext cx="3914775" cy="466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" name="Google Shape;577;p63"/>
            <p:cNvSpPr/>
            <p:nvPr/>
          </p:nvSpPr>
          <p:spPr>
            <a:xfrm>
              <a:off x="2515350" y="3387014"/>
              <a:ext cx="4113300" cy="903300"/>
            </a:xfrm>
            <a:prstGeom prst="roundRect">
              <a:avLst>
                <a:gd name="adj" fmla="val 20097"/>
              </a:avLst>
            </a:prstGeom>
            <a:noFill/>
            <a:ln w="28575" cap="flat" cmpd="sng">
              <a:solidFill>
                <a:srgbClr val="F6B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725" tIns="99725" rIns="99725" bIns="997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27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/>
          <p:nvPr/>
        </p:nvSpPr>
        <p:spPr>
          <a:xfrm>
            <a:off x="168025" y="2432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Examples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179" name="Google Shape;17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8"/>
          <p:cNvSpPr txBox="1"/>
          <p:nvPr/>
        </p:nvSpPr>
        <p:spPr>
          <a:xfrm>
            <a:off x="2097600" y="1065700"/>
            <a:ext cx="1685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Given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81" name="Google Shape;181;p28"/>
          <p:cNvSpPr txBox="1"/>
          <p:nvPr/>
        </p:nvSpPr>
        <p:spPr>
          <a:xfrm>
            <a:off x="5205825" y="1040500"/>
            <a:ext cx="12876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Predict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82" name="Google Shape;182;p28"/>
          <p:cNvSpPr/>
          <p:nvPr/>
        </p:nvSpPr>
        <p:spPr>
          <a:xfrm>
            <a:off x="873500" y="1040500"/>
            <a:ext cx="1154700" cy="4410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0B5394"/>
                </a:solidFill>
              </a:rPr>
              <a:t>Task</a:t>
            </a:r>
            <a:endParaRPr sz="1600">
              <a:solidFill>
                <a:srgbClr val="0B5394"/>
              </a:solidFill>
            </a:endParaRPr>
          </a:p>
        </p:txBody>
      </p:sp>
      <p:sp>
        <p:nvSpPr>
          <p:cNvPr id="183" name="Google Shape;183;p28"/>
          <p:cNvSpPr/>
          <p:nvPr/>
        </p:nvSpPr>
        <p:spPr>
          <a:xfrm>
            <a:off x="6541875" y="1015300"/>
            <a:ext cx="1154700" cy="4410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0B5394"/>
                </a:solidFill>
              </a:rPr>
              <a:t>Answer</a:t>
            </a:r>
            <a:endParaRPr sz="1600">
              <a:solidFill>
                <a:srgbClr val="0B5394"/>
              </a:solidFill>
            </a:endParaRPr>
          </a:p>
        </p:txBody>
      </p:sp>
      <p:pic>
        <p:nvPicPr>
          <p:cNvPr id="184" name="Google Shape;184;p28" title="Screenshot 2026-04-08 at 3.49.35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2549" y="1820700"/>
            <a:ext cx="2858925" cy="285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4"/>
          <p:cNvSpPr txBox="1"/>
          <p:nvPr/>
        </p:nvSpPr>
        <p:spPr>
          <a:xfrm>
            <a:off x="322775" y="1215675"/>
            <a:ext cx="5408400" cy="34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Self-supervised learning method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labels required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Learns image representations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self-distillation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DINO Framework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Teacher–Student architecture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Self-distillation without labels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Student learns from teacher outputs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Teacher updated via EMA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64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What is DINO?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84" name="Google Shape;58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4" title="Screenshot 2026-04-16 at 7.29.00 PM.png"/>
          <p:cNvPicPr preferRelativeResize="0"/>
          <p:nvPr/>
        </p:nvPicPr>
        <p:blipFill rotWithShape="1">
          <a:blip r:embed="rId4">
            <a:alphaModFix/>
          </a:blip>
          <a:srcRect r="79420"/>
          <a:stretch/>
        </p:blipFill>
        <p:spPr>
          <a:xfrm>
            <a:off x="5116200" y="801713"/>
            <a:ext cx="1733550" cy="2606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4" title="Screenshot 2026-04-16 at 7.29.00 PM.png"/>
          <p:cNvPicPr preferRelativeResize="0"/>
          <p:nvPr/>
        </p:nvPicPr>
        <p:blipFill rotWithShape="1">
          <a:blip r:embed="rId4">
            <a:alphaModFix/>
          </a:blip>
          <a:srcRect l="79380"/>
          <a:stretch/>
        </p:blipFill>
        <p:spPr>
          <a:xfrm>
            <a:off x="6849749" y="804288"/>
            <a:ext cx="1733549" cy="260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64" title="Screenshot 2026-04-16 at 7.30.15 PM.png"/>
          <p:cNvPicPr preferRelativeResize="0"/>
          <p:nvPr/>
        </p:nvPicPr>
        <p:blipFill rotWithShape="1">
          <a:blip r:embed="rId5">
            <a:alphaModFix/>
          </a:blip>
          <a:srcRect r="79933"/>
          <a:stretch/>
        </p:blipFill>
        <p:spPr>
          <a:xfrm>
            <a:off x="5140926" y="3397646"/>
            <a:ext cx="1684099" cy="128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64" title="Screenshot 2026-04-16 at 7.30.15 PM.png"/>
          <p:cNvPicPr preferRelativeResize="0"/>
          <p:nvPr/>
        </p:nvPicPr>
        <p:blipFill rotWithShape="1">
          <a:blip r:embed="rId5">
            <a:alphaModFix/>
          </a:blip>
          <a:srcRect l="79344"/>
          <a:stretch/>
        </p:blipFill>
        <p:spPr>
          <a:xfrm>
            <a:off x="6849750" y="3397646"/>
            <a:ext cx="1733551" cy="1288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65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Teacher–Student Architecture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594" name="Google Shape;594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65"/>
          <p:cNvSpPr txBox="1"/>
          <p:nvPr/>
        </p:nvSpPr>
        <p:spPr>
          <a:xfrm>
            <a:off x="809550" y="3368750"/>
            <a:ext cx="36504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Architecture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networks (same backbone)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→ backpropagation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 → EMA update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65"/>
          <p:cNvSpPr txBox="1"/>
          <p:nvPr/>
        </p:nvSpPr>
        <p:spPr>
          <a:xfrm>
            <a:off x="4955450" y="3368750"/>
            <a:ext cx="36504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Multi-crop views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Student: global + local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Teacher: global only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7" name="Google Shape;597;p65"/>
          <p:cNvGrpSpPr/>
          <p:nvPr/>
        </p:nvGrpSpPr>
        <p:grpSpPr>
          <a:xfrm>
            <a:off x="1204580" y="900838"/>
            <a:ext cx="6734841" cy="2406332"/>
            <a:chOff x="1441262" y="948076"/>
            <a:chExt cx="6261474" cy="2237199"/>
          </a:xfrm>
        </p:grpSpPr>
        <p:pic>
          <p:nvPicPr>
            <p:cNvPr id="598" name="Google Shape;598;p65" title="Screenshot 2026-04-18 at 3.06.21 AM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41262" y="948076"/>
              <a:ext cx="6261474" cy="2237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9" name="Google Shape;599;p65" title="Screenshot 2026-04-08 at 3.49.35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77475" y="1718300"/>
              <a:ext cx="565950" cy="56595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00" name="Google Shape;600;p65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0330" t="15116" r="12606" b="27819"/>
            <a:stretch/>
          </p:blipFill>
          <p:spPr>
            <a:xfrm>
              <a:off x="2542723" y="1102773"/>
              <a:ext cx="565950" cy="56595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01" name="Google Shape;601;p65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19962" t="15359" b="4602"/>
            <a:stretch/>
          </p:blipFill>
          <p:spPr>
            <a:xfrm>
              <a:off x="2542723" y="2334273"/>
              <a:ext cx="565950" cy="56595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66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Multi-View Learning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608" name="Google Shape;608;p66"/>
          <p:cNvSpPr txBox="1"/>
          <p:nvPr/>
        </p:nvSpPr>
        <p:spPr>
          <a:xfrm>
            <a:off x="322000" y="3559150"/>
            <a:ext cx="5408400" cy="13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Same image → multiple views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Global crops and local crops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Different augmentations (crop, blur, color)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Learn invariance across views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9" name="Google Shape;609;p66" title="Screenshot 2026-04-08 at 6.13.0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650" y="872524"/>
            <a:ext cx="4676550" cy="255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0" name="Google Shape;610;p66"/>
          <p:cNvGrpSpPr/>
          <p:nvPr/>
        </p:nvGrpSpPr>
        <p:grpSpPr>
          <a:xfrm>
            <a:off x="5814175" y="1000713"/>
            <a:ext cx="2797200" cy="1577388"/>
            <a:chOff x="5781975" y="910775"/>
            <a:chExt cx="2797200" cy="1577388"/>
          </a:xfrm>
        </p:grpSpPr>
        <p:sp>
          <p:nvSpPr>
            <p:cNvPr id="611" name="Google Shape;611;p66"/>
            <p:cNvSpPr txBox="1"/>
            <p:nvPr/>
          </p:nvSpPr>
          <p:spPr>
            <a:xfrm>
              <a:off x="5781975" y="910775"/>
              <a:ext cx="2797200" cy="42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Global crops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12" name="Google Shape;612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4774" t="17952" r="14675" b="31495"/>
            <a:stretch/>
          </p:blipFill>
          <p:spPr>
            <a:xfrm>
              <a:off x="5857150" y="1333463"/>
              <a:ext cx="1154700" cy="1154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3" name="Google Shape;613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43155" t="45036" r="6294" b="4413"/>
            <a:stretch/>
          </p:blipFill>
          <p:spPr>
            <a:xfrm>
              <a:off x="7316625" y="1333462"/>
              <a:ext cx="1154700" cy="1154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14" name="Google Shape;614;p66"/>
          <p:cNvGrpSpPr/>
          <p:nvPr/>
        </p:nvGrpSpPr>
        <p:grpSpPr>
          <a:xfrm>
            <a:off x="5814175" y="2675488"/>
            <a:ext cx="2797200" cy="2093662"/>
            <a:chOff x="5781975" y="2772888"/>
            <a:chExt cx="2797200" cy="2093662"/>
          </a:xfrm>
        </p:grpSpPr>
        <p:pic>
          <p:nvPicPr>
            <p:cNvPr id="615" name="Google Shape;615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t="60890" r="60890"/>
            <a:stretch/>
          </p:blipFill>
          <p:spPr>
            <a:xfrm>
              <a:off x="5857150" y="4095775"/>
              <a:ext cx="770775" cy="77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6" name="Google Shape;616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41269" t="39107" r="23569" b="25731"/>
            <a:stretch/>
          </p:blipFill>
          <p:spPr>
            <a:xfrm>
              <a:off x="7733250" y="3195600"/>
              <a:ext cx="770775" cy="77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7" name="Google Shape;617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7335" r="50867" b="58201"/>
            <a:stretch/>
          </p:blipFill>
          <p:spPr>
            <a:xfrm>
              <a:off x="5857150" y="3195600"/>
              <a:ext cx="770775" cy="77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8" name="Google Shape;618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1041" t="24696" r="37007" b="43352"/>
            <a:stretch/>
          </p:blipFill>
          <p:spPr>
            <a:xfrm>
              <a:off x="6795200" y="3195600"/>
              <a:ext cx="770775" cy="77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9" name="Google Shape;619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55148" t="57276" r="14363" b="12235"/>
            <a:stretch/>
          </p:blipFill>
          <p:spPr>
            <a:xfrm>
              <a:off x="6795200" y="4095775"/>
              <a:ext cx="770775" cy="77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0" name="Google Shape;620;p66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68349" t="68349"/>
            <a:stretch/>
          </p:blipFill>
          <p:spPr>
            <a:xfrm>
              <a:off x="7733250" y="4095775"/>
              <a:ext cx="770775" cy="770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1" name="Google Shape;621;p66"/>
            <p:cNvSpPr txBox="1"/>
            <p:nvPr/>
          </p:nvSpPr>
          <p:spPr>
            <a:xfrm>
              <a:off x="5781975" y="2772888"/>
              <a:ext cx="2797200" cy="42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 crops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67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Loss Function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628" name="Google Shape;628;p67"/>
          <p:cNvSpPr txBox="1"/>
          <p:nvPr/>
        </p:nvSpPr>
        <p:spPr>
          <a:xfrm>
            <a:off x="1030075" y="2792975"/>
            <a:ext cx="5408400" cy="16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Cross-Entropy Loss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Match probability distributions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Teacher provides soft targets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Student learns representation space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9" name="Google Shape;629;p67" title="Screenshot 2026-04-08 at 6.18.0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9300" y="1661050"/>
            <a:ext cx="51054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68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EMA Update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636" name="Google Shape;636;p68"/>
          <p:cNvSpPr txBox="1"/>
          <p:nvPr/>
        </p:nvSpPr>
        <p:spPr>
          <a:xfrm>
            <a:off x="359750" y="3323200"/>
            <a:ext cx="54084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 = moving average of student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stable targets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Prevents noisy updates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λ: control the update rate for the teacher model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7" name="Google Shape;637;p68" title="Screenshot 2026-04-08 at 6.26.25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4825" y="2054588"/>
            <a:ext cx="6457950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68"/>
          <p:cNvSpPr txBox="1"/>
          <p:nvPr/>
        </p:nvSpPr>
        <p:spPr>
          <a:xfrm>
            <a:off x="189225" y="1050900"/>
            <a:ext cx="54084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we get the teacher model?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68"/>
          <p:cNvSpPr txBox="1"/>
          <p:nvPr/>
        </p:nvSpPr>
        <p:spPr>
          <a:xfrm>
            <a:off x="1867800" y="1397900"/>
            <a:ext cx="54084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Exponential Moving Everage(EVA)</a:t>
            </a:r>
            <a:endParaRPr sz="1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68"/>
          <p:cNvSpPr/>
          <p:nvPr/>
        </p:nvSpPr>
        <p:spPr>
          <a:xfrm>
            <a:off x="1463700" y="1948150"/>
            <a:ext cx="6640200" cy="1032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1" name="Google Shape;641;p68"/>
          <p:cNvGrpSpPr/>
          <p:nvPr/>
        </p:nvGrpSpPr>
        <p:grpSpPr>
          <a:xfrm>
            <a:off x="5671025" y="3220725"/>
            <a:ext cx="3283749" cy="1543550"/>
            <a:chOff x="5789400" y="3449150"/>
            <a:chExt cx="3283749" cy="1543550"/>
          </a:xfrm>
        </p:grpSpPr>
        <p:pic>
          <p:nvPicPr>
            <p:cNvPr id="642" name="Google Shape;642;p68" title="Screenshot 2026-04-18 at 3.24.23 A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89400" y="3449150"/>
              <a:ext cx="3283749" cy="1543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3" name="Google Shape;643;p68"/>
            <p:cNvSpPr/>
            <p:nvPr/>
          </p:nvSpPr>
          <p:spPr>
            <a:xfrm>
              <a:off x="6935075" y="3449150"/>
              <a:ext cx="992400" cy="2364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68"/>
            <p:cNvSpPr txBox="1"/>
            <p:nvPr/>
          </p:nvSpPr>
          <p:spPr>
            <a:xfrm>
              <a:off x="6065075" y="4308575"/>
              <a:ext cx="1378500" cy="4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λ=0.996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68"/>
            <p:cNvSpPr/>
            <p:nvPr/>
          </p:nvSpPr>
          <p:spPr>
            <a:xfrm>
              <a:off x="8782575" y="3772950"/>
              <a:ext cx="181200" cy="181200"/>
            </a:xfrm>
            <a:prstGeom prst="ellipse">
              <a:avLst/>
            </a:prstGeom>
            <a:solidFill>
              <a:srgbClr val="FF9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68"/>
            <p:cNvSpPr txBox="1"/>
            <p:nvPr/>
          </p:nvSpPr>
          <p:spPr>
            <a:xfrm>
              <a:off x="8404100" y="3497825"/>
              <a:ext cx="669000" cy="45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λ=1.000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69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How to avoid Collapse?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653" name="Google Shape;653;p69"/>
          <p:cNvSpPr txBox="1"/>
          <p:nvPr/>
        </p:nvSpPr>
        <p:spPr>
          <a:xfrm>
            <a:off x="417300" y="3522200"/>
            <a:ext cx="1913400" cy="15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[3.20, 3.10, 3.00]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[3.30, 3.00, 2.90]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[3.10, 3.00, 2.90]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[3.25, 3.05, 2.95]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Raw logits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69"/>
          <p:cNvSpPr txBox="1"/>
          <p:nvPr/>
        </p:nvSpPr>
        <p:spPr>
          <a:xfrm>
            <a:off x="6021125" y="3522200"/>
            <a:ext cx="2684400" cy="15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[0.665, 0.245, 0.090]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[0.936, 0.047, 0.017]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[0.665, 0.245, 0.090]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[0.844, 0.114, 0.042]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Probs w/o centering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69"/>
          <p:cNvSpPr/>
          <p:nvPr/>
        </p:nvSpPr>
        <p:spPr>
          <a:xfrm>
            <a:off x="6393600" y="3636000"/>
            <a:ext cx="662400" cy="1108800"/>
          </a:xfrm>
          <a:prstGeom prst="rect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69"/>
          <p:cNvSpPr txBox="1"/>
          <p:nvPr/>
        </p:nvSpPr>
        <p:spPr>
          <a:xfrm>
            <a:off x="3056250" y="3925200"/>
            <a:ext cx="26118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[3.212,           ,           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logits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69"/>
          <p:cNvSpPr txBox="1"/>
          <p:nvPr/>
        </p:nvSpPr>
        <p:spPr>
          <a:xfrm>
            <a:off x="3056250" y="3925200"/>
            <a:ext cx="26118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         , 3.038,           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69"/>
          <p:cNvSpPr txBox="1"/>
          <p:nvPr/>
        </p:nvSpPr>
        <p:spPr>
          <a:xfrm>
            <a:off x="3056250" y="3925200"/>
            <a:ext cx="26118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         ,           , 2.938]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69"/>
          <p:cNvSpPr/>
          <p:nvPr/>
        </p:nvSpPr>
        <p:spPr>
          <a:xfrm>
            <a:off x="490800" y="3636000"/>
            <a:ext cx="662400" cy="1108800"/>
          </a:xfrm>
          <a:prstGeom prst="rect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69"/>
          <p:cNvSpPr/>
          <p:nvPr/>
        </p:nvSpPr>
        <p:spPr>
          <a:xfrm>
            <a:off x="1042800" y="3636000"/>
            <a:ext cx="662400" cy="1108800"/>
          </a:xfrm>
          <a:prstGeom prst="rect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69"/>
          <p:cNvSpPr/>
          <p:nvPr/>
        </p:nvSpPr>
        <p:spPr>
          <a:xfrm>
            <a:off x="1555200" y="3636000"/>
            <a:ext cx="662400" cy="1108800"/>
          </a:xfrm>
          <a:prstGeom prst="rect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69"/>
          <p:cNvSpPr txBox="1"/>
          <p:nvPr/>
        </p:nvSpPr>
        <p:spPr>
          <a:xfrm>
            <a:off x="3056250" y="3925200"/>
            <a:ext cx="26118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         ,           ,           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logits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3" name="Google Shape;663;p69"/>
          <p:cNvGrpSpPr/>
          <p:nvPr/>
        </p:nvGrpSpPr>
        <p:grpSpPr>
          <a:xfrm>
            <a:off x="1370763" y="722575"/>
            <a:ext cx="6402474" cy="2715875"/>
            <a:chOff x="1370763" y="722575"/>
            <a:chExt cx="6402474" cy="2715875"/>
          </a:xfrm>
        </p:grpSpPr>
        <p:grpSp>
          <p:nvGrpSpPr>
            <p:cNvPr id="664" name="Google Shape;664;p69"/>
            <p:cNvGrpSpPr/>
            <p:nvPr/>
          </p:nvGrpSpPr>
          <p:grpSpPr>
            <a:xfrm>
              <a:off x="1370763" y="1127625"/>
              <a:ext cx="6402474" cy="2310825"/>
              <a:chOff x="1370763" y="1052550"/>
              <a:chExt cx="6402474" cy="2310825"/>
            </a:xfrm>
          </p:grpSpPr>
          <p:pic>
            <p:nvPicPr>
              <p:cNvPr id="665" name="Google Shape;665;p69" title="Screenshot 2026-04-18 at 3.32.43 AM.png"/>
              <p:cNvPicPr preferRelativeResize="0"/>
              <p:nvPr/>
            </p:nvPicPr>
            <p:blipFill rotWithShape="1">
              <a:blip r:embed="rId4">
                <a:alphaModFix/>
              </a:blip>
              <a:srcRect b="3073"/>
              <a:stretch/>
            </p:blipFill>
            <p:spPr>
              <a:xfrm>
                <a:off x="1370763" y="1052550"/>
                <a:ext cx="6402474" cy="2310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66" name="Google Shape;666;p69"/>
              <p:cNvSpPr/>
              <p:nvPr/>
            </p:nvSpPr>
            <p:spPr>
              <a:xfrm>
                <a:off x="4450350" y="2693850"/>
                <a:ext cx="740400" cy="307200"/>
              </a:xfrm>
              <a:prstGeom prst="rect">
                <a:avLst/>
              </a:prstGeom>
              <a:solidFill>
                <a:srgbClr val="FF0000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05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Centering</a:t>
                </a:r>
                <a:endParaRPr sz="105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7" name="Google Shape;667;p69"/>
            <p:cNvSpPr txBox="1"/>
            <p:nvPr/>
          </p:nvSpPr>
          <p:spPr>
            <a:xfrm>
              <a:off x="1867800" y="722575"/>
              <a:ext cx="5408400" cy="46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Centering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68" name="Google Shape;668;p69" title="Screenshot 2026-04-08 at 3.49.35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23425" y="1970829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69" name="Google Shape;669;p69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0330" t="15116" r="12606" b="27819"/>
            <a:stretch/>
          </p:blipFill>
          <p:spPr>
            <a:xfrm>
              <a:off x="2440318" y="1304618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70" name="Google Shape;670;p69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19962" t="15359" b="4602"/>
            <a:stretch/>
          </p:blipFill>
          <p:spPr>
            <a:xfrm>
              <a:off x="2447511" y="2586776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70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How to avoid Collapse?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677" name="Google Shape;677;p70"/>
          <p:cNvSpPr txBox="1"/>
          <p:nvPr/>
        </p:nvSpPr>
        <p:spPr>
          <a:xfrm>
            <a:off x="72000" y="3522200"/>
            <a:ext cx="1913400" cy="15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[3.20, 3.10, 3.00]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[3.30, 3.00, 2.90]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[3.10, 3.00, 2.90]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[3.25, 3.05, 2.95]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Raw logits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70"/>
          <p:cNvSpPr txBox="1"/>
          <p:nvPr/>
        </p:nvSpPr>
        <p:spPr>
          <a:xfrm>
            <a:off x="6349675" y="3522200"/>
            <a:ext cx="2684400" cy="15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[0.665, 0.245, 0.090]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[0.936, 0.047, 0.017]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[0.665, 0.245, 0.090]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[0.844, 0.114, 0.042]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Probs w/o centering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70"/>
          <p:cNvSpPr txBox="1"/>
          <p:nvPr/>
        </p:nvSpPr>
        <p:spPr>
          <a:xfrm>
            <a:off x="1754775" y="3522200"/>
            <a:ext cx="2611800" cy="15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[-0.013,  0.062,  0.062]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[ 0.087, -0.037, -0.037]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[-0.113, -0.037, -0.037]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[ 0.037,  0.013,  0.013]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Centered logits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70"/>
          <p:cNvSpPr txBox="1"/>
          <p:nvPr/>
        </p:nvSpPr>
        <p:spPr>
          <a:xfrm>
            <a:off x="4366575" y="3522200"/>
            <a:ext cx="2337300" cy="15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[0.191, 0.404, 0.404]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[0.636, 0.182, 0.182]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[0.191, 0.404, 0.404]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[0.391, 0.305, 0.305]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Probs with centering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1" name="Google Shape;681;p70"/>
          <p:cNvGrpSpPr/>
          <p:nvPr/>
        </p:nvGrpSpPr>
        <p:grpSpPr>
          <a:xfrm>
            <a:off x="1370763" y="722575"/>
            <a:ext cx="6402474" cy="2715875"/>
            <a:chOff x="1370763" y="722575"/>
            <a:chExt cx="6402474" cy="2715875"/>
          </a:xfrm>
        </p:grpSpPr>
        <p:grpSp>
          <p:nvGrpSpPr>
            <p:cNvPr id="682" name="Google Shape;682;p70"/>
            <p:cNvGrpSpPr/>
            <p:nvPr/>
          </p:nvGrpSpPr>
          <p:grpSpPr>
            <a:xfrm>
              <a:off x="1370763" y="1127625"/>
              <a:ext cx="6402474" cy="2310825"/>
              <a:chOff x="1370763" y="1052550"/>
              <a:chExt cx="6402474" cy="2310825"/>
            </a:xfrm>
          </p:grpSpPr>
          <p:pic>
            <p:nvPicPr>
              <p:cNvPr id="683" name="Google Shape;683;p70" title="Screenshot 2026-04-18 at 3.32.43 AM.png"/>
              <p:cNvPicPr preferRelativeResize="0"/>
              <p:nvPr/>
            </p:nvPicPr>
            <p:blipFill rotWithShape="1">
              <a:blip r:embed="rId4">
                <a:alphaModFix/>
              </a:blip>
              <a:srcRect b="3073"/>
              <a:stretch/>
            </p:blipFill>
            <p:spPr>
              <a:xfrm>
                <a:off x="1370763" y="1052550"/>
                <a:ext cx="6402474" cy="2310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84" name="Google Shape;684;p70"/>
              <p:cNvSpPr/>
              <p:nvPr/>
            </p:nvSpPr>
            <p:spPr>
              <a:xfrm>
                <a:off x="4450350" y="2693850"/>
                <a:ext cx="740400" cy="307200"/>
              </a:xfrm>
              <a:prstGeom prst="rect">
                <a:avLst/>
              </a:prstGeom>
              <a:solidFill>
                <a:srgbClr val="FF0000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05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Centering</a:t>
                </a:r>
                <a:endParaRPr sz="105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5" name="Google Shape;685;p70"/>
            <p:cNvSpPr txBox="1"/>
            <p:nvPr/>
          </p:nvSpPr>
          <p:spPr>
            <a:xfrm>
              <a:off x="1867800" y="722575"/>
              <a:ext cx="5408400" cy="46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Centering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86" name="Google Shape;686;p70" title="Screenshot 2026-04-08 at 3.49.35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23425" y="1970829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87" name="Google Shape;687;p70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0330" t="15116" r="12606" b="27819"/>
            <a:stretch/>
          </p:blipFill>
          <p:spPr>
            <a:xfrm>
              <a:off x="2440318" y="1304618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688" name="Google Shape;688;p70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19962" t="15359" b="4602"/>
            <a:stretch/>
          </p:blipFill>
          <p:spPr>
            <a:xfrm>
              <a:off x="2447511" y="2586776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71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How to avoid Collapse?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695" name="Google Shape;695;p71"/>
          <p:cNvSpPr txBox="1"/>
          <p:nvPr/>
        </p:nvSpPr>
        <p:spPr>
          <a:xfrm>
            <a:off x="6349675" y="3522200"/>
            <a:ext cx="2684400" cy="15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[0.665, 0.245, 0.090]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[0.936, 0.047, 0.017]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[0.665, 0.245, 0.090]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[0.844, 0.114, 0.042]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Probs w/o centering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71"/>
          <p:cNvSpPr txBox="1"/>
          <p:nvPr/>
        </p:nvSpPr>
        <p:spPr>
          <a:xfrm>
            <a:off x="4366575" y="3522200"/>
            <a:ext cx="2337300" cy="15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[-0.013,  0.062,  0.062]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[ 0.087, -0.037, -0.037]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[-0.113, -0.037, -0.037]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[ 0.037,  0.013,  0.013]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Centered logits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7" name="Google Shape;697;p71"/>
          <p:cNvGrpSpPr/>
          <p:nvPr/>
        </p:nvGrpSpPr>
        <p:grpSpPr>
          <a:xfrm>
            <a:off x="1370763" y="722575"/>
            <a:ext cx="6402474" cy="2715875"/>
            <a:chOff x="1370763" y="722575"/>
            <a:chExt cx="6402474" cy="2715875"/>
          </a:xfrm>
        </p:grpSpPr>
        <p:grpSp>
          <p:nvGrpSpPr>
            <p:cNvPr id="698" name="Google Shape;698;p71"/>
            <p:cNvGrpSpPr/>
            <p:nvPr/>
          </p:nvGrpSpPr>
          <p:grpSpPr>
            <a:xfrm>
              <a:off x="1370763" y="1127625"/>
              <a:ext cx="6402474" cy="2310825"/>
              <a:chOff x="1370763" y="1052550"/>
              <a:chExt cx="6402474" cy="2310825"/>
            </a:xfrm>
          </p:grpSpPr>
          <p:pic>
            <p:nvPicPr>
              <p:cNvPr id="699" name="Google Shape;699;p71" title="Screenshot 2026-04-18 at 3.32.43 AM.png"/>
              <p:cNvPicPr preferRelativeResize="0"/>
              <p:nvPr/>
            </p:nvPicPr>
            <p:blipFill rotWithShape="1">
              <a:blip r:embed="rId4">
                <a:alphaModFix/>
              </a:blip>
              <a:srcRect b="3073"/>
              <a:stretch/>
            </p:blipFill>
            <p:spPr>
              <a:xfrm>
                <a:off x="1370763" y="1052550"/>
                <a:ext cx="6402474" cy="2310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00" name="Google Shape;700;p71"/>
              <p:cNvSpPr/>
              <p:nvPr/>
            </p:nvSpPr>
            <p:spPr>
              <a:xfrm>
                <a:off x="4450350" y="2693850"/>
                <a:ext cx="740400" cy="307200"/>
              </a:xfrm>
              <a:prstGeom prst="rect">
                <a:avLst/>
              </a:prstGeom>
              <a:solidFill>
                <a:srgbClr val="FF0000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05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Centering</a:t>
                </a:r>
                <a:endParaRPr sz="105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1" name="Google Shape;701;p71"/>
            <p:cNvSpPr txBox="1"/>
            <p:nvPr/>
          </p:nvSpPr>
          <p:spPr>
            <a:xfrm>
              <a:off x="1867800" y="722575"/>
              <a:ext cx="5408400" cy="46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Centering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02" name="Google Shape;702;p71" title="Screenshot 2026-04-08 at 3.49.35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23425" y="1970829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703" name="Google Shape;703;p71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0330" t="15116" r="12606" b="27819"/>
            <a:stretch/>
          </p:blipFill>
          <p:spPr>
            <a:xfrm>
              <a:off x="2440318" y="1304618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704" name="Google Shape;704;p71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19962" t="15359" b="4602"/>
            <a:stretch/>
          </p:blipFill>
          <p:spPr>
            <a:xfrm>
              <a:off x="2447511" y="2586776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Google Shape;709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72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How to avoid Collapse?</a:t>
            </a:r>
            <a:endParaRPr sz="2400" b="1">
              <a:solidFill>
                <a:schemeClr val="dk1"/>
              </a:solidFill>
            </a:endParaRPr>
          </a:p>
        </p:txBody>
      </p:sp>
      <p:grpSp>
        <p:nvGrpSpPr>
          <p:cNvPr id="711" name="Google Shape;711;p72"/>
          <p:cNvGrpSpPr/>
          <p:nvPr/>
        </p:nvGrpSpPr>
        <p:grpSpPr>
          <a:xfrm>
            <a:off x="2065450" y="3493400"/>
            <a:ext cx="4955500" cy="1563600"/>
            <a:chOff x="2065450" y="3493400"/>
            <a:chExt cx="4955500" cy="1563600"/>
          </a:xfrm>
        </p:grpSpPr>
        <p:sp>
          <p:nvSpPr>
            <p:cNvPr id="712" name="Google Shape;712;p72"/>
            <p:cNvSpPr txBox="1"/>
            <p:nvPr/>
          </p:nvSpPr>
          <p:spPr>
            <a:xfrm>
              <a:off x="4336550" y="3493400"/>
              <a:ext cx="2684400" cy="151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[0.665, 0.245, 0.090]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[0.936, 0.047, 0.017]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[0.665, 0.245, 0.090]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[0.844, 0.114, 0.042]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Probs w/o centering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72"/>
            <p:cNvSpPr txBox="1"/>
            <p:nvPr/>
          </p:nvSpPr>
          <p:spPr>
            <a:xfrm>
              <a:off x="2065450" y="3493400"/>
              <a:ext cx="2337300" cy="156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[0.191, 0.404, 0.404]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[0.636, 0.182, 0.182]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[0.191, 0.404, 0.404]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[0.391, 0.305, 0.305]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Probs with centering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72"/>
          <p:cNvGrpSpPr/>
          <p:nvPr/>
        </p:nvGrpSpPr>
        <p:grpSpPr>
          <a:xfrm>
            <a:off x="1370763" y="722575"/>
            <a:ext cx="6402474" cy="2715875"/>
            <a:chOff x="1370763" y="722575"/>
            <a:chExt cx="6402474" cy="2715875"/>
          </a:xfrm>
        </p:grpSpPr>
        <p:grpSp>
          <p:nvGrpSpPr>
            <p:cNvPr id="715" name="Google Shape;715;p72"/>
            <p:cNvGrpSpPr/>
            <p:nvPr/>
          </p:nvGrpSpPr>
          <p:grpSpPr>
            <a:xfrm>
              <a:off x="1370763" y="1127625"/>
              <a:ext cx="6402474" cy="2310825"/>
              <a:chOff x="1370763" y="1052550"/>
              <a:chExt cx="6402474" cy="2310825"/>
            </a:xfrm>
          </p:grpSpPr>
          <p:pic>
            <p:nvPicPr>
              <p:cNvPr id="716" name="Google Shape;716;p72" title="Screenshot 2026-04-18 at 3.32.43 AM.png"/>
              <p:cNvPicPr preferRelativeResize="0"/>
              <p:nvPr/>
            </p:nvPicPr>
            <p:blipFill rotWithShape="1">
              <a:blip r:embed="rId4">
                <a:alphaModFix/>
              </a:blip>
              <a:srcRect b="3073"/>
              <a:stretch/>
            </p:blipFill>
            <p:spPr>
              <a:xfrm>
                <a:off x="1370763" y="1052550"/>
                <a:ext cx="6402474" cy="2310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7" name="Google Shape;717;p72"/>
              <p:cNvSpPr/>
              <p:nvPr/>
            </p:nvSpPr>
            <p:spPr>
              <a:xfrm>
                <a:off x="4450350" y="2693850"/>
                <a:ext cx="740400" cy="307200"/>
              </a:xfrm>
              <a:prstGeom prst="rect">
                <a:avLst/>
              </a:prstGeom>
              <a:solidFill>
                <a:srgbClr val="FF0000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05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Centering</a:t>
                </a:r>
                <a:endParaRPr sz="105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8" name="Google Shape;718;p72"/>
            <p:cNvSpPr txBox="1"/>
            <p:nvPr/>
          </p:nvSpPr>
          <p:spPr>
            <a:xfrm>
              <a:off x="1867800" y="722575"/>
              <a:ext cx="5408400" cy="46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Centering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19" name="Google Shape;719;p72" title="Screenshot 2026-04-08 at 3.49.35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23425" y="1970829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720" name="Google Shape;720;p72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30330" t="15116" r="12606" b="27819"/>
            <a:stretch/>
          </p:blipFill>
          <p:spPr>
            <a:xfrm>
              <a:off x="2440318" y="1304618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721" name="Google Shape;721;p72" title="Screenshot 2026-04-08 at 3.49.35 PM.png"/>
            <p:cNvPicPr preferRelativeResize="0"/>
            <p:nvPr/>
          </p:nvPicPr>
          <p:blipFill rotWithShape="1">
            <a:blip r:embed="rId5">
              <a:alphaModFix/>
            </a:blip>
            <a:srcRect l="19962" t="15359" b="4602"/>
            <a:stretch/>
          </p:blipFill>
          <p:spPr>
            <a:xfrm>
              <a:off x="2447511" y="2586776"/>
              <a:ext cx="608736" cy="608736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Google Shape;726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73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Softmax + Temperature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728" name="Google Shape;728;p73"/>
          <p:cNvSpPr txBox="1"/>
          <p:nvPr/>
        </p:nvSpPr>
        <p:spPr>
          <a:xfrm>
            <a:off x="1030075" y="2800150"/>
            <a:ext cx="5408400" cy="17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Softmax with Temperature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Converts logits to probabilities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Temperature controls sharpness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Teacher: low T (sharp)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Student: higher T (smooth)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9" name="Google Shape;729;p73" title="Screenshot 2026-04-08 at 6.25.3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9925" y="1610625"/>
            <a:ext cx="2724150" cy="78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9" title="Screenshot 2026-04-08 at 3.49.3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7900" y="2347200"/>
            <a:ext cx="2289225" cy="228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9"/>
          <p:cNvSpPr txBox="1"/>
          <p:nvPr/>
        </p:nvSpPr>
        <p:spPr>
          <a:xfrm>
            <a:off x="168025" y="2432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Examples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9"/>
          <p:cNvSpPr txBox="1"/>
          <p:nvPr/>
        </p:nvSpPr>
        <p:spPr>
          <a:xfrm>
            <a:off x="2097600" y="1065700"/>
            <a:ext cx="1685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Given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93" name="Google Shape;193;p29"/>
          <p:cNvSpPr txBox="1"/>
          <p:nvPr/>
        </p:nvSpPr>
        <p:spPr>
          <a:xfrm>
            <a:off x="5205825" y="1040500"/>
            <a:ext cx="12876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Predict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94" name="Google Shape;194;p29"/>
          <p:cNvSpPr/>
          <p:nvPr/>
        </p:nvSpPr>
        <p:spPr>
          <a:xfrm>
            <a:off x="873500" y="1040500"/>
            <a:ext cx="1154700" cy="4410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0B5394"/>
                </a:solidFill>
              </a:rPr>
              <a:t>Task</a:t>
            </a:r>
            <a:endParaRPr sz="1600">
              <a:solidFill>
                <a:srgbClr val="0B5394"/>
              </a:solidFill>
            </a:endParaRPr>
          </a:p>
        </p:txBody>
      </p:sp>
      <p:sp>
        <p:nvSpPr>
          <p:cNvPr id="195" name="Google Shape;195;p29"/>
          <p:cNvSpPr/>
          <p:nvPr/>
        </p:nvSpPr>
        <p:spPr>
          <a:xfrm>
            <a:off x="6541875" y="1015300"/>
            <a:ext cx="1154700" cy="4410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0B5394"/>
                </a:solidFill>
              </a:rPr>
              <a:t>Answer</a:t>
            </a:r>
            <a:endParaRPr sz="1600">
              <a:solidFill>
                <a:srgbClr val="0B5394"/>
              </a:solidFill>
            </a:endParaRPr>
          </a:p>
        </p:txBody>
      </p:sp>
      <p:pic>
        <p:nvPicPr>
          <p:cNvPr id="196" name="Google Shape;196;p29" title="Screenshot 2026-04-08 at 3.49.35 PM.png"/>
          <p:cNvPicPr preferRelativeResize="0"/>
          <p:nvPr/>
        </p:nvPicPr>
        <p:blipFill rotWithShape="1">
          <a:blip r:embed="rId3">
            <a:alphaModFix/>
          </a:blip>
          <a:srcRect l="30148" t="14213" r="13606" b="29544"/>
          <a:stretch/>
        </p:blipFill>
        <p:spPr>
          <a:xfrm>
            <a:off x="5912125" y="2672550"/>
            <a:ext cx="1287600" cy="12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/>
          <p:nvPr/>
        </p:nvSpPr>
        <p:spPr>
          <a:xfrm>
            <a:off x="1945200" y="2672550"/>
            <a:ext cx="1287600" cy="1287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9"/>
          <p:cNvSpPr txBox="1"/>
          <p:nvPr/>
        </p:nvSpPr>
        <p:spPr>
          <a:xfrm>
            <a:off x="771466" y="1771250"/>
            <a:ext cx="3242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rgbClr val="E69138"/>
                </a:solidFill>
              </a:rPr>
              <a:t>Image with missing parts</a:t>
            </a:r>
            <a:endParaRPr sz="1600">
              <a:solidFill>
                <a:srgbClr val="E69138"/>
              </a:solidFill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4934866" y="1771250"/>
            <a:ext cx="3242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rgbClr val="E69138"/>
                </a:solidFill>
              </a:rPr>
              <a:t>Missing part</a:t>
            </a:r>
            <a:endParaRPr sz="1600">
              <a:solidFill>
                <a:srgbClr val="E69138"/>
              </a:solidFill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4147275" y="3204000"/>
            <a:ext cx="1154700" cy="48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74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Results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736" name="Google Shape;736;p74"/>
          <p:cNvSpPr txBox="1"/>
          <p:nvPr/>
        </p:nvSpPr>
        <p:spPr>
          <a:xfrm>
            <a:off x="398500" y="2747350"/>
            <a:ext cx="54084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Emergent Properties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Attention maps highlight objects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No supervision required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Implicit object segmentation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Strong feature representation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7" name="Google Shape;737;p74" title="Screenshot 2026-04-08 at 6.30.1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5250" y="580725"/>
            <a:ext cx="5540176" cy="28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Google Shape;74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75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DINOv2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744" name="Google Shape;744;p75"/>
          <p:cNvSpPr txBox="1"/>
          <p:nvPr/>
        </p:nvSpPr>
        <p:spPr>
          <a:xfrm>
            <a:off x="168025" y="1853650"/>
            <a:ext cx="54084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DINOv2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Large-scale curated dataset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Improved feature quality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Works for dense prediction tasks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No fine-tuning needed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5" name="Google Shape;745;p75" title="Screenshot 2026-04-08 at 6.50.1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4526" y="1097153"/>
            <a:ext cx="5531925" cy="305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0" name="Google Shape;75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76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DINOv3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752" name="Google Shape;752;p76"/>
          <p:cNvSpPr txBox="1"/>
          <p:nvPr/>
        </p:nvSpPr>
        <p:spPr>
          <a:xfrm>
            <a:off x="170246" y="1901100"/>
            <a:ext cx="54084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DINOv3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Vision foundation model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Single model for multiple tasks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Strong generalization ability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Minimal task-specific training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3" name="Google Shape;753;p76" title="Screenshot 2026-04-13 at 12.28.30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6967" y="770375"/>
            <a:ext cx="5534310" cy="4132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77"/>
          <p:cNvSpPr txBox="1"/>
          <p:nvPr/>
        </p:nvSpPr>
        <p:spPr>
          <a:xfrm>
            <a:off x="168025" y="2936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Conclusion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760" name="Google Shape;760;p77"/>
          <p:cNvSpPr txBox="1"/>
          <p:nvPr/>
        </p:nvSpPr>
        <p:spPr>
          <a:xfrm>
            <a:off x="778725" y="2966400"/>
            <a:ext cx="5408400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No labels required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Learn representations, not classes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Scalable to large data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Toward vision foundation models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61" name="Google Shape;761;p77"/>
          <p:cNvGraphicFramePr/>
          <p:nvPr/>
        </p:nvGraphicFramePr>
        <p:xfrm>
          <a:off x="778725" y="1347475"/>
          <a:ext cx="7239000" cy="1188630"/>
        </p:xfrm>
        <a:graphic>
          <a:graphicData uri="http://schemas.openxmlformats.org/drawingml/2006/table">
            <a:tbl>
              <a:tblPr>
                <a:noFill/>
                <a:tableStyleId>{E4895D50-697F-4E09-9BB5-958B1DC8EFAA}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DINO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DINOv2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DINOv3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Scale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Mid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Large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Very Large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Task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Feature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General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Universal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6" name="Google Shape;766;p7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78"/>
          <p:cNvSpPr txBox="1"/>
          <p:nvPr/>
        </p:nvSpPr>
        <p:spPr>
          <a:xfrm>
            <a:off x="821531" y="1280182"/>
            <a:ext cx="75012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7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Segment Anything Model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68" name="Google Shape;768;p78"/>
          <p:cNvSpPr/>
          <p:nvPr/>
        </p:nvSpPr>
        <p:spPr>
          <a:xfrm>
            <a:off x="4143375" y="2863193"/>
            <a:ext cx="857400" cy="429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78"/>
          <p:cNvSpPr txBox="1"/>
          <p:nvPr/>
        </p:nvSpPr>
        <p:spPr>
          <a:xfrm>
            <a:off x="1357313" y="3120368"/>
            <a:ext cx="6429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Applying Self-Supervised Learning to achieve promptable, zero-shot generalization in computer vision.</a:t>
            </a:r>
            <a:endParaRPr sz="11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Google Shape;774;p7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79"/>
          <p:cNvSpPr/>
          <p:nvPr/>
        </p:nvSpPr>
        <p:spPr>
          <a:xfrm>
            <a:off x="4036219" y="1775222"/>
            <a:ext cx="1071600" cy="429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79"/>
          <p:cNvSpPr txBox="1"/>
          <p:nvPr/>
        </p:nvSpPr>
        <p:spPr>
          <a:xfrm>
            <a:off x="825281" y="2103834"/>
            <a:ext cx="74934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Foundation Model Shift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77" name="Google Shape;777;p79"/>
          <p:cNvSpPr txBox="1"/>
          <p:nvPr/>
        </p:nvSpPr>
        <p:spPr>
          <a:xfrm>
            <a:off x="1714500" y="3053953"/>
            <a:ext cx="5715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Transitioning from task-specific networks to generalized, promptable systems in Computer Vision.</a:t>
            </a:r>
            <a:endParaRPr sz="11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8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8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409104"/>
            <a:ext cx="2571750" cy="307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8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6125" y="1409104"/>
            <a:ext cx="2571750" cy="307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8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43625" y="1409104"/>
            <a:ext cx="2571750" cy="3075384"/>
          </a:xfrm>
          <a:prstGeom prst="rect">
            <a:avLst/>
          </a:prstGeom>
          <a:noFill/>
          <a:ln>
            <a:noFill/>
          </a:ln>
        </p:spPr>
      </p:pic>
      <p:sp>
        <p:nvSpPr>
          <p:cNvPr id="786" name="Google Shape;786;p80"/>
          <p:cNvSpPr txBox="1"/>
          <p:nvPr/>
        </p:nvSpPr>
        <p:spPr>
          <a:xfrm>
            <a:off x="650081" y="2359223"/>
            <a:ext cx="1830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Promptable Task</a:t>
            </a:r>
            <a:endParaRPr sz="1100"/>
          </a:p>
        </p:txBody>
      </p:sp>
      <p:sp>
        <p:nvSpPr>
          <p:cNvPr id="787" name="Google Shape;787;p80"/>
          <p:cNvSpPr txBox="1"/>
          <p:nvPr/>
        </p:nvSpPr>
        <p:spPr>
          <a:xfrm>
            <a:off x="650081" y="2766417"/>
            <a:ext cx="2129100" cy="14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Introduces a new NLP-inspired paradigm to CV. The model returns a valid segmentation mask given any prompt (point, box, text) specifying what to segment in an image.</a:t>
            </a:r>
            <a:endParaRPr sz="1100"/>
          </a:p>
        </p:txBody>
      </p:sp>
      <p:sp>
        <p:nvSpPr>
          <p:cNvPr id="788" name="Google Shape;788;p80"/>
          <p:cNvSpPr txBox="1"/>
          <p:nvPr/>
        </p:nvSpPr>
        <p:spPr>
          <a:xfrm>
            <a:off x="3507581" y="2359223"/>
            <a:ext cx="223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Modular Architecture</a:t>
            </a:r>
            <a:endParaRPr sz="1100"/>
          </a:p>
        </p:txBody>
      </p:sp>
      <p:sp>
        <p:nvSpPr>
          <p:cNvPr id="789" name="Google Shape;789;p80"/>
          <p:cNvSpPr txBox="1"/>
          <p:nvPr/>
        </p:nvSpPr>
        <p:spPr>
          <a:xfrm>
            <a:off x="3507581" y="3066455"/>
            <a:ext cx="2129100" cy="11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three-part system: an Image Encoder (ViT), a Prompt Encoder, and a Mask Decoder. This separation improves flexibility, efficiency, and real-time usability.</a:t>
            </a:r>
            <a:endParaRPr sz="1100"/>
          </a:p>
        </p:txBody>
      </p:sp>
      <p:sp>
        <p:nvSpPr>
          <p:cNvPr id="790" name="Google Shape;790;p80"/>
          <p:cNvSpPr txBox="1"/>
          <p:nvPr/>
        </p:nvSpPr>
        <p:spPr>
          <a:xfrm>
            <a:off x="6365081" y="2359223"/>
            <a:ext cx="12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Data Engine</a:t>
            </a:r>
            <a:endParaRPr sz="1100"/>
          </a:p>
        </p:txBody>
      </p:sp>
      <p:sp>
        <p:nvSpPr>
          <p:cNvPr id="791" name="Google Shape;791;p80"/>
          <p:cNvSpPr txBox="1"/>
          <p:nvPr/>
        </p:nvSpPr>
        <p:spPr>
          <a:xfrm>
            <a:off x="6365081" y="2766417"/>
            <a:ext cx="2129100" cy="14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continuous loop of model-in-the-loop annotation that generated SA-1B: the largest segmentation dataset ever created, containing over 1 billion high-quality masks.</a:t>
            </a:r>
            <a:endParaRPr sz="1100"/>
          </a:p>
        </p:txBody>
      </p:sp>
      <p:pic>
        <p:nvPicPr>
          <p:cNvPr id="792" name="Google Shape;792;p8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0081" y="1744861"/>
            <a:ext cx="350044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8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07581" y="1744861"/>
            <a:ext cx="500063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8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65081" y="1744861"/>
            <a:ext cx="350044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80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Core Pillars of SAM</a:t>
            </a:r>
            <a:endParaRPr sz="1100"/>
          </a:p>
        </p:txBody>
      </p:sp>
      <p:pic>
        <p:nvPicPr>
          <p:cNvPr id="796" name="Google Shape;796;p8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8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8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6313" y="1505545"/>
            <a:ext cx="3929063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81"/>
          <p:cNvSpPr txBox="1"/>
          <p:nvPr/>
        </p:nvSpPr>
        <p:spPr>
          <a:xfrm>
            <a:off x="428625" y="1505545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Much like Large Language Models respond to text prompts, SAM is designed to return a valid segmentation mask given a hint or guide.</a:t>
            </a:r>
            <a:endParaRPr sz="1100"/>
          </a:p>
        </p:txBody>
      </p:sp>
      <p:sp>
        <p:nvSpPr>
          <p:cNvPr id="804" name="Google Shape;804;p81"/>
          <p:cNvSpPr txBox="1"/>
          <p:nvPr/>
        </p:nvSpPr>
        <p:spPr>
          <a:xfrm>
            <a:off x="428625" y="3926151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core challenge is </a:t>
            </a:r>
            <a:r>
              <a:rPr lang="zh-TW" sz="11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ambiguity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A point on a shirt could mean the shirt, or the person wearing it. SAM solves this by outputting multiple valid masks simultaneously.</a:t>
            </a:r>
            <a:endParaRPr sz="1100"/>
          </a:p>
        </p:txBody>
      </p:sp>
      <p:sp>
        <p:nvSpPr>
          <p:cNvPr id="805" name="Google Shape;805;p81"/>
          <p:cNvSpPr txBox="1"/>
          <p:nvPr/>
        </p:nvSpPr>
        <p:spPr>
          <a:xfrm>
            <a:off x="428725" y="2223500"/>
            <a:ext cx="3929100" cy="14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457200" marR="0" lvl="0" indent="-29845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1100"/>
              <a:buFont typeface="Lato"/>
              <a:buChar char="●"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Points: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single click specifies the foreground or background object.</a:t>
            </a:r>
            <a:endParaRPr sz="1100" b="0" i="0" u="none" strike="noStrike" cap="none">
              <a:solidFill>
                <a:srgbClr val="33415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1100"/>
              <a:buFont typeface="Lato"/>
              <a:buChar char="●"/>
            </a:pPr>
            <a:r>
              <a:rPr lang="zh-TW" sz="1100" b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Bounding Boxes:</a:t>
            </a:r>
            <a:r>
              <a:rPr lang="zh-TW" sz="11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rough box enclosing the object of interest.</a:t>
            </a:r>
            <a:endParaRPr sz="1100">
              <a:solidFill>
                <a:srgbClr val="33415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1100"/>
              <a:buFont typeface="Lato"/>
              <a:buChar char="●"/>
            </a:pPr>
            <a:r>
              <a:rPr lang="zh-TW" sz="1100" b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Previous Masks:</a:t>
            </a:r>
            <a:r>
              <a:rPr lang="zh-TW" sz="11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coarse input mask can be updated or refined.</a:t>
            </a:r>
            <a:endParaRPr sz="1100">
              <a:solidFill>
                <a:srgbClr val="33415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6" name="Google Shape;806;p8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313" y="1505545"/>
            <a:ext cx="3929063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81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Promptable Segmentation Task</a:t>
            </a:r>
            <a:endParaRPr sz="1100"/>
          </a:p>
        </p:txBody>
      </p:sp>
      <p:pic>
        <p:nvPicPr>
          <p:cNvPr id="808" name="Google Shape;808;p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8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8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300163"/>
            <a:ext cx="2571750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8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6125" y="1300163"/>
            <a:ext cx="2571750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8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3625" y="1300163"/>
            <a:ext cx="2571750" cy="1785938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82"/>
          <p:cNvSpPr txBox="1"/>
          <p:nvPr/>
        </p:nvSpPr>
        <p:spPr>
          <a:xfrm>
            <a:off x="428625" y="3264694"/>
            <a:ext cx="2700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Image Encoder (ViT)</a:t>
            </a:r>
            <a:endParaRPr sz="1100"/>
          </a:p>
        </p:txBody>
      </p:sp>
      <p:sp>
        <p:nvSpPr>
          <p:cNvPr id="818" name="Google Shape;818;p82"/>
          <p:cNvSpPr txBox="1"/>
          <p:nvPr/>
        </p:nvSpPr>
        <p:spPr>
          <a:xfrm>
            <a:off x="428625" y="3671888"/>
            <a:ext cx="25719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deep neural network (Vision Transformer). Splits the image into patches and captures features to output a dense image embedding.</a:t>
            </a:r>
            <a:endParaRPr sz="1100"/>
          </a:p>
        </p:txBody>
      </p:sp>
      <p:sp>
        <p:nvSpPr>
          <p:cNvPr id="819" name="Google Shape;819;p82"/>
          <p:cNvSpPr txBox="1"/>
          <p:nvPr/>
        </p:nvSpPr>
        <p:spPr>
          <a:xfrm>
            <a:off x="3286125" y="3264694"/>
            <a:ext cx="2700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Prompt Encoder</a:t>
            </a:r>
            <a:endParaRPr sz="1100"/>
          </a:p>
        </p:txBody>
      </p:sp>
      <p:sp>
        <p:nvSpPr>
          <p:cNvPr id="820" name="Google Shape;820;p82"/>
          <p:cNvSpPr txBox="1"/>
          <p:nvPr/>
        </p:nvSpPr>
        <p:spPr>
          <a:xfrm>
            <a:off x="3286125" y="3671888"/>
            <a:ext cx="2571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Embeds the user's hints (points, boxes, masks) into positional encodings. Acts as a guide directing the model where to focus.</a:t>
            </a:r>
            <a:endParaRPr sz="1100"/>
          </a:p>
        </p:txBody>
      </p:sp>
      <p:sp>
        <p:nvSpPr>
          <p:cNvPr id="821" name="Google Shape;821;p82"/>
          <p:cNvSpPr txBox="1"/>
          <p:nvPr/>
        </p:nvSpPr>
        <p:spPr>
          <a:xfrm>
            <a:off x="6143625" y="3264694"/>
            <a:ext cx="2700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Mask Decoder</a:t>
            </a:r>
            <a:endParaRPr sz="1100"/>
          </a:p>
        </p:txBody>
      </p:sp>
      <p:sp>
        <p:nvSpPr>
          <p:cNvPr id="822" name="Google Shape;822;p82"/>
          <p:cNvSpPr txBox="1"/>
          <p:nvPr/>
        </p:nvSpPr>
        <p:spPr>
          <a:xfrm>
            <a:off x="6143625" y="3671888"/>
            <a:ext cx="25719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fast, lightweight network that combines the Image and Prompt embeddings to generate multiple masks with IoU scores in real-time.</a:t>
            </a:r>
            <a:endParaRPr sz="1100"/>
          </a:p>
        </p:txBody>
      </p:sp>
      <p:pic>
        <p:nvPicPr>
          <p:cNvPr id="823" name="Google Shape;823;p8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" y="1300163"/>
            <a:ext cx="2571750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8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6125" y="1300163"/>
            <a:ext cx="2571750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8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43625" y="1300163"/>
            <a:ext cx="2571750" cy="1785938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82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General Architecture Overview</a:t>
            </a:r>
            <a:endParaRPr sz="1100"/>
          </a:p>
        </p:txBody>
      </p:sp>
      <p:pic>
        <p:nvPicPr>
          <p:cNvPr id="827" name="Google Shape;827;p8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2" name="Google Shape;832;p8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8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3193256"/>
            <a:ext cx="3929063" cy="757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8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313" y="1518047"/>
            <a:ext cx="3929063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83"/>
          <p:cNvSpPr txBox="1"/>
          <p:nvPr/>
        </p:nvSpPr>
        <p:spPr>
          <a:xfrm>
            <a:off x="428625" y="1518047"/>
            <a:ext cx="39291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first step in SAM is processing the raw image through a heavyweight Vision Transformer (ViT). Similar to how NLP models process words as tokens, the ViT splits the input image into smaller patches.</a:t>
            </a:r>
            <a:endParaRPr sz="1100"/>
          </a:p>
        </p:txBody>
      </p:sp>
      <p:sp>
        <p:nvSpPr>
          <p:cNvPr id="836" name="Google Shape;836;p83"/>
          <p:cNvSpPr txBox="1"/>
          <p:nvPr/>
        </p:nvSpPr>
        <p:spPr>
          <a:xfrm>
            <a:off x="428625" y="2439590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These patches are embedded into vectors and processed to capture local and global visual features, resulting in a compact, information-rich "dense image embedding."</a:t>
            </a:r>
            <a:endParaRPr sz="1100"/>
          </a:p>
        </p:txBody>
      </p:sp>
      <p:pic>
        <p:nvPicPr>
          <p:cNvPr id="837" name="Google Shape;837;p8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86313" y="1518047"/>
            <a:ext cx="3929063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83"/>
          <p:cNvSpPr txBox="1"/>
          <p:nvPr/>
        </p:nvSpPr>
        <p:spPr>
          <a:xfrm>
            <a:off x="428625" y="831550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Step 1: The Image Encoder (Tokens &amp; Patches)</a:t>
            </a:r>
            <a:endParaRPr sz="1100"/>
          </a:p>
        </p:txBody>
      </p:sp>
      <p:pic>
        <p:nvPicPr>
          <p:cNvPr id="839" name="Google Shape;839;p8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/>
          <p:nvPr/>
        </p:nvSpPr>
        <p:spPr>
          <a:xfrm>
            <a:off x="168025" y="2432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Examples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206" name="Google Shape;2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0"/>
          <p:cNvSpPr txBox="1"/>
          <p:nvPr/>
        </p:nvSpPr>
        <p:spPr>
          <a:xfrm>
            <a:off x="2097600" y="1065700"/>
            <a:ext cx="1685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Given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08" name="Google Shape;208;p30"/>
          <p:cNvSpPr txBox="1"/>
          <p:nvPr/>
        </p:nvSpPr>
        <p:spPr>
          <a:xfrm>
            <a:off x="5205825" y="1040500"/>
            <a:ext cx="12876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chemeClr val="dk1"/>
                </a:solidFill>
              </a:rPr>
              <a:t>Predict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09" name="Google Shape;209;p30"/>
          <p:cNvSpPr/>
          <p:nvPr/>
        </p:nvSpPr>
        <p:spPr>
          <a:xfrm>
            <a:off x="873500" y="1040500"/>
            <a:ext cx="1154700" cy="4410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0B5394"/>
                </a:solidFill>
              </a:rPr>
              <a:t>Task</a:t>
            </a:r>
            <a:endParaRPr sz="1600">
              <a:solidFill>
                <a:srgbClr val="0B5394"/>
              </a:solidFill>
            </a:endParaRPr>
          </a:p>
        </p:txBody>
      </p:sp>
      <p:sp>
        <p:nvSpPr>
          <p:cNvPr id="210" name="Google Shape;210;p30"/>
          <p:cNvSpPr/>
          <p:nvPr/>
        </p:nvSpPr>
        <p:spPr>
          <a:xfrm>
            <a:off x="6541875" y="1015300"/>
            <a:ext cx="1154700" cy="4410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0B5394"/>
                </a:solidFill>
              </a:rPr>
              <a:t>Answer</a:t>
            </a:r>
            <a:endParaRPr sz="1600">
              <a:solidFill>
                <a:srgbClr val="0B5394"/>
              </a:solidFill>
            </a:endParaRPr>
          </a:p>
        </p:txBody>
      </p:sp>
      <p:sp>
        <p:nvSpPr>
          <p:cNvPr id="211" name="Google Shape;211;p30"/>
          <p:cNvSpPr txBox="1"/>
          <p:nvPr/>
        </p:nvSpPr>
        <p:spPr>
          <a:xfrm>
            <a:off x="540591" y="1771250"/>
            <a:ext cx="3242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rgbClr val="E69138"/>
                </a:solidFill>
              </a:rPr>
              <a:t>Shuffled image patches</a:t>
            </a:r>
            <a:endParaRPr sz="1600">
              <a:solidFill>
                <a:srgbClr val="E69138"/>
              </a:solidFill>
            </a:endParaRPr>
          </a:p>
        </p:txBody>
      </p:sp>
      <p:sp>
        <p:nvSpPr>
          <p:cNvPr id="212" name="Google Shape;212;p30"/>
          <p:cNvSpPr txBox="1"/>
          <p:nvPr/>
        </p:nvSpPr>
        <p:spPr>
          <a:xfrm>
            <a:off x="4934866" y="1771250"/>
            <a:ext cx="32421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zh-TW" sz="1600" b="1">
                <a:solidFill>
                  <a:srgbClr val="E69138"/>
                </a:solidFill>
              </a:rPr>
              <a:t>Spatial order</a:t>
            </a:r>
            <a:endParaRPr sz="1600">
              <a:solidFill>
                <a:srgbClr val="E69138"/>
              </a:solidFill>
            </a:endParaRPr>
          </a:p>
        </p:txBody>
      </p:sp>
      <p:sp>
        <p:nvSpPr>
          <p:cNvPr id="213" name="Google Shape;213;p30"/>
          <p:cNvSpPr/>
          <p:nvPr/>
        </p:nvSpPr>
        <p:spPr>
          <a:xfrm>
            <a:off x="3994650" y="3189600"/>
            <a:ext cx="1154700" cy="48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30"/>
          <p:cNvGrpSpPr/>
          <p:nvPr/>
        </p:nvGrpSpPr>
        <p:grpSpPr>
          <a:xfrm>
            <a:off x="5596700" y="2367050"/>
            <a:ext cx="2289225" cy="2289225"/>
            <a:chOff x="5596700" y="2367050"/>
            <a:chExt cx="2289225" cy="2289225"/>
          </a:xfrm>
        </p:grpSpPr>
        <p:pic>
          <p:nvPicPr>
            <p:cNvPr id="215" name="Google Shape;215;p30" title="Screenshot 2026-04-08 at 3.49.35 PM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96700" y="2367050"/>
              <a:ext cx="2289225" cy="2289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" name="Google Shape;216;p30"/>
            <p:cNvSpPr/>
            <p:nvPr/>
          </p:nvSpPr>
          <p:spPr>
            <a:xfrm>
              <a:off x="5601600" y="2374250"/>
              <a:ext cx="1154700" cy="1154700"/>
            </a:xfrm>
            <a:prstGeom prst="rect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0"/>
            <p:cNvSpPr/>
            <p:nvPr/>
          </p:nvSpPr>
          <p:spPr>
            <a:xfrm>
              <a:off x="6756300" y="3526650"/>
              <a:ext cx="1129500" cy="1129500"/>
            </a:xfrm>
            <a:prstGeom prst="rect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0"/>
            <p:cNvSpPr/>
            <p:nvPr/>
          </p:nvSpPr>
          <p:spPr>
            <a:xfrm>
              <a:off x="5601600" y="2371825"/>
              <a:ext cx="2284200" cy="2284200"/>
            </a:xfrm>
            <a:prstGeom prst="rect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9" name="Google Shape;219;p30" title="Screenshot 2026-04-08 at 3.49.35 PM.png"/>
          <p:cNvPicPr preferRelativeResize="0"/>
          <p:nvPr/>
        </p:nvPicPr>
        <p:blipFill rotWithShape="1">
          <a:blip r:embed="rId4">
            <a:alphaModFix/>
          </a:blip>
          <a:srcRect l="49449" b="49449"/>
          <a:stretch/>
        </p:blipFill>
        <p:spPr>
          <a:xfrm>
            <a:off x="2190450" y="3577069"/>
            <a:ext cx="1154700" cy="115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0" title="Screenshot 2026-04-08 at 3.49.35 PM.png"/>
          <p:cNvPicPr preferRelativeResize="0"/>
          <p:nvPr/>
        </p:nvPicPr>
        <p:blipFill rotWithShape="1">
          <a:blip r:embed="rId4">
            <a:alphaModFix/>
          </a:blip>
          <a:srcRect r="49449" b="49449"/>
          <a:stretch/>
        </p:blipFill>
        <p:spPr>
          <a:xfrm>
            <a:off x="2190450" y="2367050"/>
            <a:ext cx="1154700" cy="115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0" title="Screenshot 2026-04-08 at 3.49.35 PM.png"/>
          <p:cNvPicPr preferRelativeResize="0"/>
          <p:nvPr/>
        </p:nvPicPr>
        <p:blipFill rotWithShape="1">
          <a:blip r:embed="rId4">
            <a:alphaModFix/>
          </a:blip>
          <a:srcRect l="49449" t="49446"/>
          <a:stretch/>
        </p:blipFill>
        <p:spPr>
          <a:xfrm>
            <a:off x="978150" y="2367063"/>
            <a:ext cx="1154700" cy="115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0" title="Screenshot 2026-04-08 at 3.49.35 PM.png"/>
          <p:cNvPicPr preferRelativeResize="0"/>
          <p:nvPr/>
        </p:nvPicPr>
        <p:blipFill rotWithShape="1">
          <a:blip r:embed="rId4">
            <a:alphaModFix/>
          </a:blip>
          <a:srcRect t="49449" r="49449"/>
          <a:stretch/>
        </p:blipFill>
        <p:spPr>
          <a:xfrm>
            <a:off x="978150" y="3577062"/>
            <a:ext cx="1154700" cy="115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Google Shape;844;p8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8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2989659"/>
            <a:ext cx="3929063" cy="621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8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313" y="1518047"/>
            <a:ext cx="3929063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84"/>
          <p:cNvSpPr txBox="1"/>
          <p:nvPr/>
        </p:nvSpPr>
        <p:spPr>
          <a:xfrm>
            <a:off x="428625" y="1518047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To tell the model what to segment, users provide prompts. SAM maps these sparse hints (points and bounding boxes) into mathematical vectors using </a:t>
            </a: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Positional Encodings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100"/>
          </a:p>
        </p:txBody>
      </p:sp>
      <p:sp>
        <p:nvSpPr>
          <p:cNvPr id="848" name="Google Shape;848;p84"/>
          <p:cNvSpPr txBox="1"/>
          <p:nvPr/>
        </p:nvSpPr>
        <p:spPr>
          <a:xfrm>
            <a:off x="428625" y="2235994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If the user provides a previous mask to refine, it is treated as a dense prompt. A low-resolution version of this mask is projected via CNNs into the exact same embedding space as the image.</a:t>
            </a:r>
            <a:endParaRPr sz="1100"/>
          </a:p>
        </p:txBody>
      </p:sp>
      <p:pic>
        <p:nvPicPr>
          <p:cNvPr id="849" name="Google Shape;849;p8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86313" y="1518047"/>
            <a:ext cx="3929063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84"/>
          <p:cNvSpPr txBox="1"/>
          <p:nvPr/>
        </p:nvSpPr>
        <p:spPr>
          <a:xfrm>
            <a:off x="428625" y="831550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Step 2: The Prompt Encoder (Translating Hints)</a:t>
            </a:r>
            <a:endParaRPr sz="1100"/>
          </a:p>
        </p:txBody>
      </p:sp>
      <p:pic>
        <p:nvPicPr>
          <p:cNvPr id="851" name="Google Shape;851;p8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p8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8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3205757"/>
            <a:ext cx="3929063" cy="621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8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313" y="1530548"/>
            <a:ext cx="3929063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8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86313" y="3530798"/>
            <a:ext cx="3929063" cy="725090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85"/>
          <p:cNvSpPr txBox="1"/>
          <p:nvPr/>
        </p:nvSpPr>
        <p:spPr>
          <a:xfrm>
            <a:off x="428625" y="1530548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Mask Decoder uses a </a:t>
            </a: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Two-Way Transformer block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to synthesize the Image Embeddings and the Prompt Embeddings via cross-attention.</a:t>
            </a:r>
            <a:endParaRPr sz="1100"/>
          </a:p>
        </p:txBody>
      </p:sp>
      <p:sp>
        <p:nvSpPr>
          <p:cNvPr id="861" name="Google Shape;861;p85"/>
          <p:cNvSpPr txBox="1"/>
          <p:nvPr/>
        </p:nvSpPr>
        <p:spPr>
          <a:xfrm>
            <a:off x="428625" y="2248495"/>
            <a:ext cx="39291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Because a single point (like a collar) is ambiguous, SAM doesn't just output one mask. It predicts </a:t>
            </a: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multiple masks simultaneously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(e.g., the collar, the dog's head, the whole dog), each with a predicted </a:t>
            </a: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IoU (Intersection over Union) score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100"/>
          </a:p>
        </p:txBody>
      </p:sp>
      <p:pic>
        <p:nvPicPr>
          <p:cNvPr id="862" name="Google Shape;862;p8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86313" y="1530548"/>
            <a:ext cx="3929063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8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64894" y="3680817"/>
            <a:ext cx="3771900" cy="425053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85"/>
          <p:cNvSpPr txBox="1"/>
          <p:nvPr/>
        </p:nvSpPr>
        <p:spPr>
          <a:xfrm>
            <a:off x="428625" y="6953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Step 3: Mask Decoder (Resolving Ambiguity)</a:t>
            </a:r>
            <a:endParaRPr sz="1100"/>
          </a:p>
        </p:txBody>
      </p:sp>
      <p:pic>
        <p:nvPicPr>
          <p:cNvPr id="865" name="Google Shape;865;p8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" name="Google Shape;870;p8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8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653778"/>
            <a:ext cx="3929063" cy="1150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8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" y="3089671"/>
            <a:ext cx="3929063" cy="1150144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86"/>
          <p:cNvSpPr txBox="1"/>
          <p:nvPr/>
        </p:nvSpPr>
        <p:spPr>
          <a:xfrm>
            <a:off x="4786313" y="1516261"/>
            <a:ext cx="4125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Extracting Robust Features Without Labels</a:t>
            </a:r>
            <a:endParaRPr sz="1100"/>
          </a:p>
        </p:txBody>
      </p:sp>
      <p:sp>
        <p:nvSpPr>
          <p:cNvPr id="874" name="Google Shape;874;p86"/>
          <p:cNvSpPr txBox="1"/>
          <p:nvPr/>
        </p:nvSpPr>
        <p:spPr>
          <a:xfrm>
            <a:off x="4786313" y="2223492"/>
            <a:ext cx="39291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Building directly on what we discussed earlier regarding Autoencoders and </a:t>
            </a: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Masked Autoencoders (MAE)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SAM utilizes these exact paradigms in Step 1 to learn the visual world before it ever tries to segment anything.</a:t>
            </a:r>
            <a:endParaRPr sz="1100"/>
          </a:p>
        </p:txBody>
      </p:sp>
      <p:sp>
        <p:nvSpPr>
          <p:cNvPr id="875" name="Google Shape;875;p86"/>
          <p:cNvSpPr txBox="1"/>
          <p:nvPr/>
        </p:nvSpPr>
        <p:spPr>
          <a:xfrm>
            <a:off x="4786313" y="3145036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By masking random patches of an image and forcing the ViT to reconstruct missing pixels, MAE teaches the network robust, generalized feature representations without human annotations.</a:t>
            </a:r>
            <a:endParaRPr sz="1100"/>
          </a:p>
        </p:txBody>
      </p:sp>
      <p:sp>
        <p:nvSpPr>
          <p:cNvPr id="876" name="Google Shape;876;p86"/>
          <p:cNvSpPr txBox="1"/>
          <p:nvPr/>
        </p:nvSpPr>
        <p:spPr>
          <a:xfrm>
            <a:off x="4786313" y="3862982"/>
            <a:ext cx="39291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This SSL foundation is the core reason SAM can achieve zero-shot generalization across entirely novel datasets.</a:t>
            </a:r>
            <a:endParaRPr sz="1100"/>
          </a:p>
        </p:txBody>
      </p:sp>
      <p:sp>
        <p:nvSpPr>
          <p:cNvPr id="877" name="Google Shape;877;p86"/>
          <p:cNvSpPr txBox="1"/>
          <p:nvPr/>
        </p:nvSpPr>
        <p:spPr>
          <a:xfrm>
            <a:off x="650081" y="1875234"/>
            <a:ext cx="3486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 b="1" i="0" u="none" strike="noStrike" cap="none">
                <a:solidFill>
                  <a:srgbClr val="2563EB"/>
                </a:solidFill>
                <a:latin typeface="Poppins"/>
                <a:ea typeface="Poppins"/>
                <a:cs typeface="Poppins"/>
                <a:sym typeface="Poppins"/>
              </a:rPr>
              <a:t>MAE</a:t>
            </a:r>
            <a:endParaRPr sz="1100"/>
          </a:p>
        </p:txBody>
      </p:sp>
      <p:sp>
        <p:nvSpPr>
          <p:cNvPr id="878" name="Google Shape;878;p86"/>
          <p:cNvSpPr txBox="1"/>
          <p:nvPr/>
        </p:nvSpPr>
        <p:spPr>
          <a:xfrm>
            <a:off x="650081" y="2389584"/>
            <a:ext cx="3486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0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Masked Autoencoder Pre-training</a:t>
            </a:r>
            <a:endParaRPr sz="1100"/>
          </a:p>
        </p:txBody>
      </p:sp>
      <p:sp>
        <p:nvSpPr>
          <p:cNvPr id="879" name="Google Shape;879;p86"/>
          <p:cNvSpPr txBox="1"/>
          <p:nvPr/>
        </p:nvSpPr>
        <p:spPr>
          <a:xfrm>
            <a:off x="650081" y="3311128"/>
            <a:ext cx="3486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 b="1" i="0" u="none" strike="noStrike" cap="none">
                <a:solidFill>
                  <a:srgbClr val="2563EB"/>
                </a:solidFill>
                <a:latin typeface="Poppins"/>
                <a:ea typeface="Poppins"/>
                <a:cs typeface="Poppins"/>
                <a:sym typeface="Poppins"/>
              </a:rPr>
              <a:t>ViT</a:t>
            </a:r>
            <a:endParaRPr sz="1100"/>
          </a:p>
        </p:txBody>
      </p:sp>
      <p:sp>
        <p:nvSpPr>
          <p:cNvPr id="880" name="Google Shape;880;p86"/>
          <p:cNvSpPr txBox="1"/>
          <p:nvPr/>
        </p:nvSpPr>
        <p:spPr>
          <a:xfrm>
            <a:off x="650081" y="3825478"/>
            <a:ext cx="3486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0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Vision Transformer Backbone</a:t>
            </a:r>
            <a:endParaRPr sz="1100"/>
          </a:p>
        </p:txBody>
      </p:sp>
      <p:sp>
        <p:nvSpPr>
          <p:cNvPr id="881" name="Google Shape;881;p86"/>
          <p:cNvSpPr txBox="1"/>
          <p:nvPr/>
        </p:nvSpPr>
        <p:spPr>
          <a:xfrm>
            <a:off x="428625" y="6699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Crucial Role of Self-Supervised Learning</a:t>
            </a:r>
            <a:endParaRPr sz="1100"/>
          </a:p>
        </p:txBody>
      </p:sp>
      <p:pic>
        <p:nvPicPr>
          <p:cNvPr id="882" name="Google Shape;882;p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8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8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2721099"/>
            <a:ext cx="3929063" cy="92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8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313" y="2721099"/>
            <a:ext cx="3929063" cy="1072902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87"/>
          <p:cNvSpPr txBox="1"/>
          <p:nvPr/>
        </p:nvSpPr>
        <p:spPr>
          <a:xfrm>
            <a:off x="428625" y="3786857"/>
            <a:ext cx="8286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SAM optimizes its mask predictions using a linear combination of both: </a:t>
            </a:r>
            <a:r>
              <a:rPr lang="zh-TW" sz="1100" b="0" i="0" u="none" strike="noStrike" cap="none">
                <a:solidFill>
                  <a:srgbClr val="2563EB"/>
                </a:solidFill>
                <a:latin typeface="Lato"/>
                <a:ea typeface="Lato"/>
                <a:cs typeface="Lato"/>
                <a:sym typeface="Lato"/>
              </a:rPr>
              <a:t>L = λ_focal * L_focal + λ_dice * L_dice</a:t>
            </a:r>
            <a:endParaRPr sz="1100"/>
          </a:p>
        </p:txBody>
      </p:sp>
      <p:sp>
        <p:nvSpPr>
          <p:cNvPr id="891" name="Google Shape;891;p87"/>
          <p:cNvSpPr txBox="1"/>
          <p:nvPr/>
        </p:nvSpPr>
        <p:spPr>
          <a:xfrm>
            <a:off x="428625" y="1795983"/>
            <a:ext cx="4125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 dirty="0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Focal Loss</a:t>
            </a:r>
            <a:endParaRPr sz="1100" dirty="0"/>
          </a:p>
        </p:txBody>
      </p:sp>
      <p:sp>
        <p:nvSpPr>
          <p:cNvPr id="892" name="Google Shape;892;p87"/>
          <p:cNvSpPr txBox="1"/>
          <p:nvPr/>
        </p:nvSpPr>
        <p:spPr>
          <a:xfrm>
            <a:off x="428625" y="2153171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Focal Loss prevents the model from being overwhelmed by the massive amount of "background" pixels in an image by mathematically down-weighting easy, confident predictions.</a:t>
            </a:r>
            <a:endParaRPr sz="1100" dirty="0"/>
          </a:p>
        </p:txBody>
      </p:sp>
      <p:sp>
        <p:nvSpPr>
          <p:cNvPr id="893" name="Google Shape;893;p87"/>
          <p:cNvSpPr txBox="1"/>
          <p:nvPr/>
        </p:nvSpPr>
        <p:spPr>
          <a:xfrm>
            <a:off x="4786313" y="1795983"/>
            <a:ext cx="4125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Dice Loss</a:t>
            </a:r>
            <a:endParaRPr sz="1100"/>
          </a:p>
        </p:txBody>
      </p:sp>
      <p:sp>
        <p:nvSpPr>
          <p:cNvPr id="894" name="Google Shape;894;p87"/>
          <p:cNvSpPr txBox="1"/>
          <p:nvPr/>
        </p:nvSpPr>
        <p:spPr>
          <a:xfrm>
            <a:off x="4786313" y="2153171"/>
            <a:ext cx="3929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Dice Loss directly optimizes the Intersection over Union (IoU), ensuring the predicted mask perfectly overlaps the ground truth, regardless of the object's physical size.</a:t>
            </a:r>
            <a:endParaRPr sz="1100"/>
          </a:p>
        </p:txBody>
      </p:sp>
      <p:pic>
        <p:nvPicPr>
          <p:cNvPr id="895" name="Google Shape;895;p8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8625" y="3078287"/>
            <a:ext cx="3929063" cy="21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8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86313" y="3078287"/>
            <a:ext cx="3929063" cy="358526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87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Deep Dive: The Training Loss Objective</a:t>
            </a:r>
            <a:endParaRPr sz="1100"/>
          </a:p>
        </p:txBody>
      </p:sp>
      <p:pic>
        <p:nvPicPr>
          <p:cNvPr id="898" name="Google Shape;898;p8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D36DE-192C-F160-E5EB-EB08D118C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85" y="335017"/>
            <a:ext cx="8387069" cy="421501"/>
          </a:xfrm>
        </p:spPr>
        <p:txBody>
          <a:bodyPr>
            <a:normAutofit fontScale="90000"/>
          </a:bodyPr>
          <a:lstStyle/>
          <a:p>
            <a:r>
              <a:rPr lang="en-US" dirty="0"/>
              <a:t>Focal Loss (for one pixel):</a:t>
            </a:r>
          </a:p>
        </p:txBody>
      </p:sp>
      <p:pic>
        <p:nvPicPr>
          <p:cNvPr id="5" name="Google Shape;895;p87" descr="image.png">
            <a:extLst>
              <a:ext uri="{FF2B5EF4-FFF2-40B4-BE49-F238E27FC236}">
                <a16:creationId xmlns:a16="http://schemas.microsoft.com/office/drawing/2014/main" id="{FF938158-CB85-F309-7A41-EBFD4D49B3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51602" y="529239"/>
            <a:ext cx="6479644" cy="320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FF97EA-B94D-A570-37C9-90C5A85A2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85" y="1143696"/>
            <a:ext cx="4333615" cy="2372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10EC47-76C0-D89A-0DDA-E273692C0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232" y="2293951"/>
            <a:ext cx="5221795" cy="21009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409204-BFA4-26A6-7CD2-369BB78157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700" y="4083443"/>
            <a:ext cx="4333616" cy="765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175E04-5E7D-40EF-2762-E5833A2AC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298" y="1490666"/>
            <a:ext cx="4222729" cy="45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782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Google Shape;903;p8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8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6313" y="1160859"/>
            <a:ext cx="3929063" cy="3571874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88"/>
          <p:cNvSpPr txBox="1"/>
          <p:nvPr/>
        </p:nvSpPr>
        <p:spPr>
          <a:xfrm>
            <a:off x="428625" y="2123480"/>
            <a:ext cx="4125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2563E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Model-in-the-Loop Training</a:t>
            </a:r>
            <a:endParaRPr sz="1100"/>
          </a:p>
        </p:txBody>
      </p:sp>
      <p:sp>
        <p:nvSpPr>
          <p:cNvPr id="906" name="Google Shape;906;p88"/>
          <p:cNvSpPr txBox="1"/>
          <p:nvPr/>
        </p:nvSpPr>
        <p:spPr>
          <a:xfrm>
            <a:off x="428625" y="2644973"/>
            <a:ext cx="3929100" cy="11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SAM was trained on SA-1B using a three-stage data engine. It began with human-assisted annotation, progressed to semi-automatic correction of challenging objects, and culminated in a fully automatic stage where SAM autonomously generated billions of highly accurate masks.</a:t>
            </a:r>
            <a:endParaRPr sz="1100"/>
          </a:p>
        </p:txBody>
      </p:sp>
      <p:pic>
        <p:nvPicPr>
          <p:cNvPr id="907" name="Google Shape;907;p8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29188" y="1303734"/>
            <a:ext cx="3643313" cy="3286124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88"/>
          <p:cNvSpPr txBox="1"/>
          <p:nvPr/>
        </p:nvSpPr>
        <p:spPr>
          <a:xfrm>
            <a:off x="428625" y="41076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Data Engine Loop</a:t>
            </a:r>
            <a:endParaRPr sz="1100"/>
          </a:p>
        </p:txBody>
      </p:sp>
      <p:pic>
        <p:nvPicPr>
          <p:cNvPr id="909" name="Google Shape;909;p8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4" name="Google Shape;914;p8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8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903684"/>
            <a:ext cx="8286750" cy="40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89"/>
          <p:cNvSpPr/>
          <p:nvPr/>
        </p:nvSpPr>
        <p:spPr>
          <a:xfrm>
            <a:off x="428625" y="4189809"/>
            <a:ext cx="8286900" cy="693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89"/>
          <p:cNvSpPr txBox="1"/>
          <p:nvPr/>
        </p:nvSpPr>
        <p:spPr>
          <a:xfrm>
            <a:off x="642938" y="4332684"/>
            <a:ext cx="78582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fully automatic data engine produced the SA-1B dataset. It contains 11 million diverse, high-resolution images and over 1.1 billion high-quality masks—making it roughly 400x larger than previous standard datasets like COCO.</a:t>
            </a:r>
            <a:endParaRPr sz="1100"/>
          </a:p>
        </p:txBody>
      </p:sp>
      <p:sp>
        <p:nvSpPr>
          <p:cNvPr id="918" name="Google Shape;918;p89"/>
          <p:cNvSpPr/>
          <p:nvPr/>
        </p:nvSpPr>
        <p:spPr>
          <a:xfrm>
            <a:off x="428625" y="4189809"/>
            <a:ext cx="35700" cy="693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89"/>
          <p:cNvSpPr txBox="1"/>
          <p:nvPr/>
        </p:nvSpPr>
        <p:spPr>
          <a:xfrm>
            <a:off x="428625" y="153590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Unprecedented Scale of SA-1B</a:t>
            </a:r>
            <a:endParaRPr sz="1100"/>
          </a:p>
        </p:txBody>
      </p:sp>
      <p:pic>
        <p:nvPicPr>
          <p:cNvPr id="920" name="Google Shape;920;p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5" name="Google Shape;925;p9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90"/>
          <p:cNvSpPr txBox="1"/>
          <p:nvPr/>
        </p:nvSpPr>
        <p:spPr>
          <a:xfrm>
            <a:off x="1071563" y="2068115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Zero-Shot Edge Detection: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By prompting SAM with a grid of points and extracting boundary maps from the resulting masks, SAM produces highly competitive edge detection without any task-specific fine-tuning.</a:t>
            </a:r>
            <a:endParaRPr sz="1100"/>
          </a:p>
        </p:txBody>
      </p:sp>
      <p:sp>
        <p:nvSpPr>
          <p:cNvPr id="927" name="Google Shape;927;p90"/>
          <p:cNvSpPr txBox="1"/>
          <p:nvPr/>
        </p:nvSpPr>
        <p:spPr>
          <a:xfrm>
            <a:off x="1071563" y="2653903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Zero-Shot Object Proposals: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SAM can automatically generate mask proposals for mid-level vision tasks. Its proposals outperform fully supervised baselines in both quantity and quality of object recall.</a:t>
            </a:r>
            <a:endParaRPr sz="1100"/>
          </a:p>
        </p:txBody>
      </p:sp>
      <p:sp>
        <p:nvSpPr>
          <p:cNvPr id="928" name="Google Shape;928;p90"/>
          <p:cNvSpPr txBox="1"/>
          <p:nvPr/>
        </p:nvSpPr>
        <p:spPr>
          <a:xfrm>
            <a:off x="1071563" y="3239690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Zero-Shot Instance Segmentation: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By pairing SAM with a pre-trained object detector (like Faster R-CNN predicting bounding boxes), SAM takes those boxes as prompts to output precise instance masks.</a:t>
            </a:r>
            <a:endParaRPr sz="1100"/>
          </a:p>
        </p:txBody>
      </p:sp>
      <p:pic>
        <p:nvPicPr>
          <p:cNvPr id="929" name="Google Shape;929;p9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2075259"/>
            <a:ext cx="200025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9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2661047"/>
            <a:ext cx="200025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9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3246834"/>
            <a:ext cx="200025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90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Zero-Shot Generalization Capabilities</a:t>
            </a:r>
            <a:endParaRPr sz="1100"/>
          </a:p>
        </p:txBody>
      </p:sp>
      <p:pic>
        <p:nvPicPr>
          <p:cNvPr id="933" name="Google Shape;933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8" name="Google Shape;938;p9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9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178719"/>
            <a:ext cx="8286750" cy="3536156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91"/>
          <p:cNvSpPr/>
          <p:nvPr/>
        </p:nvSpPr>
        <p:spPr>
          <a:xfrm>
            <a:off x="428625" y="3641526"/>
            <a:ext cx="8286900" cy="8967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91"/>
          <p:cNvSpPr txBox="1"/>
          <p:nvPr/>
        </p:nvSpPr>
        <p:spPr>
          <a:xfrm>
            <a:off x="642938" y="3784401"/>
            <a:ext cx="7858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When evaluating instance segmentation across 23 diverse downstream datasets, SAM's zero-shot performance is highly competitive. In several novel domains, zero-shot SAM actually outperforms fully supervised baselines trained explicitly on those datasets.</a:t>
            </a:r>
            <a:endParaRPr sz="1100"/>
          </a:p>
        </p:txBody>
      </p:sp>
      <p:sp>
        <p:nvSpPr>
          <p:cNvPr id="942" name="Google Shape;942;p91"/>
          <p:cNvSpPr/>
          <p:nvPr/>
        </p:nvSpPr>
        <p:spPr>
          <a:xfrm>
            <a:off x="428625" y="3641526"/>
            <a:ext cx="35700" cy="8967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91"/>
          <p:cNvSpPr txBox="1"/>
          <p:nvPr/>
        </p:nvSpPr>
        <p:spPr>
          <a:xfrm>
            <a:off x="428625" y="661888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Zero-Shot vs. Fully Supervised Performance</a:t>
            </a:r>
            <a:endParaRPr sz="1100"/>
          </a:p>
        </p:txBody>
      </p:sp>
      <p:pic>
        <p:nvPicPr>
          <p:cNvPr id="944" name="Google Shape;944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9" name="Google Shape;949;p9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9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391245"/>
            <a:ext cx="3929063" cy="3111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9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313" y="1391245"/>
            <a:ext cx="3929063" cy="3111104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Google Shape;952;p92"/>
          <p:cNvSpPr txBox="1"/>
          <p:nvPr/>
        </p:nvSpPr>
        <p:spPr>
          <a:xfrm>
            <a:off x="650081" y="1612701"/>
            <a:ext cx="3660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16A34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zh-TW" sz="1600" b="0" i="0" u="none" strike="noStrike" cap="none">
                <a:solidFill>
                  <a:srgbClr val="16A34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Advantages</a:t>
            </a:r>
            <a:endParaRPr sz="1100"/>
          </a:p>
        </p:txBody>
      </p:sp>
      <p:sp>
        <p:nvSpPr>
          <p:cNvPr id="953" name="Google Shape;953;p92"/>
          <p:cNvSpPr txBox="1"/>
          <p:nvPr/>
        </p:nvSpPr>
        <p:spPr>
          <a:xfrm>
            <a:off x="5007769" y="1612701"/>
            <a:ext cx="3660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DC262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zh-TW" sz="1600" b="0" i="0" u="none" strike="noStrike" cap="none">
                <a:solidFill>
                  <a:srgbClr val="DC262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Disadvantages</a:t>
            </a:r>
            <a:endParaRPr sz="1100"/>
          </a:p>
        </p:txBody>
      </p:sp>
      <p:pic>
        <p:nvPicPr>
          <p:cNvPr id="954" name="Google Shape;954;p9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0081" y="1633851"/>
            <a:ext cx="20002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92"/>
          <p:cNvSpPr txBox="1"/>
          <p:nvPr/>
        </p:nvSpPr>
        <p:spPr>
          <a:xfrm>
            <a:off x="750094" y="2018109"/>
            <a:ext cx="78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100"/>
          </a:p>
        </p:txBody>
      </p:sp>
      <p:sp>
        <p:nvSpPr>
          <p:cNvPr id="956" name="Google Shape;956;p92"/>
          <p:cNvSpPr txBox="1"/>
          <p:nvPr/>
        </p:nvSpPr>
        <p:spPr>
          <a:xfrm>
            <a:off x="828675" y="2019895"/>
            <a:ext cx="330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Zero-Shot Generalization: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Works flawlessly on unseen objects across completely new domains without retraining.</a:t>
            </a:r>
            <a:endParaRPr sz="1100"/>
          </a:p>
        </p:txBody>
      </p:sp>
      <p:sp>
        <p:nvSpPr>
          <p:cNvPr id="957" name="Google Shape;957;p92"/>
          <p:cNvSpPr txBox="1"/>
          <p:nvPr/>
        </p:nvSpPr>
        <p:spPr>
          <a:xfrm>
            <a:off x="750094" y="2771775"/>
            <a:ext cx="78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100"/>
          </a:p>
        </p:txBody>
      </p:sp>
      <p:sp>
        <p:nvSpPr>
          <p:cNvPr id="958" name="Google Shape;958;p92"/>
          <p:cNvSpPr txBox="1"/>
          <p:nvPr/>
        </p:nvSpPr>
        <p:spPr>
          <a:xfrm>
            <a:off x="828675" y="2773561"/>
            <a:ext cx="330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Real-Time Efficiency: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Once the image is encoded (done once), prompt-based segmentation is instantaneous.</a:t>
            </a:r>
            <a:endParaRPr sz="1100"/>
          </a:p>
        </p:txBody>
      </p:sp>
      <p:sp>
        <p:nvSpPr>
          <p:cNvPr id="959" name="Google Shape;959;p92"/>
          <p:cNvSpPr txBox="1"/>
          <p:nvPr/>
        </p:nvSpPr>
        <p:spPr>
          <a:xfrm>
            <a:off x="750100" y="3525450"/>
            <a:ext cx="78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100"/>
          </a:p>
        </p:txBody>
      </p:sp>
      <p:sp>
        <p:nvSpPr>
          <p:cNvPr id="960" name="Google Shape;960;p92"/>
          <p:cNvSpPr txBox="1"/>
          <p:nvPr/>
        </p:nvSpPr>
        <p:spPr>
          <a:xfrm>
            <a:off x="828663" y="3527205"/>
            <a:ext cx="3307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Prompt Flexibility: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Interactivity allows users fine control over complex selections.</a:t>
            </a:r>
            <a:endParaRPr sz="1100"/>
          </a:p>
        </p:txBody>
      </p:sp>
      <p:pic>
        <p:nvPicPr>
          <p:cNvPr id="961" name="Google Shape;961;p9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07769" y="1633851"/>
            <a:ext cx="20002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92"/>
          <p:cNvSpPr txBox="1"/>
          <p:nvPr/>
        </p:nvSpPr>
        <p:spPr>
          <a:xfrm>
            <a:off x="5107781" y="2018109"/>
            <a:ext cx="78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100"/>
          </a:p>
        </p:txBody>
      </p:sp>
      <p:sp>
        <p:nvSpPr>
          <p:cNvPr id="963" name="Google Shape;963;p92"/>
          <p:cNvSpPr txBox="1"/>
          <p:nvPr/>
        </p:nvSpPr>
        <p:spPr>
          <a:xfrm>
            <a:off x="5186363" y="2019895"/>
            <a:ext cx="330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Computationally Expensive: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The ViT backbone requires a high-end GPU. Very hard to deploy on edge devices or mobile phones.</a:t>
            </a:r>
            <a:endParaRPr sz="1100"/>
          </a:p>
        </p:txBody>
      </p:sp>
      <p:sp>
        <p:nvSpPr>
          <p:cNvPr id="964" name="Google Shape;964;p92"/>
          <p:cNvSpPr txBox="1"/>
          <p:nvPr/>
        </p:nvSpPr>
        <p:spPr>
          <a:xfrm>
            <a:off x="5107781" y="2771775"/>
            <a:ext cx="78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100"/>
          </a:p>
        </p:txBody>
      </p:sp>
      <p:sp>
        <p:nvSpPr>
          <p:cNvPr id="965" name="Google Shape;965;p92"/>
          <p:cNvSpPr txBox="1"/>
          <p:nvPr/>
        </p:nvSpPr>
        <p:spPr>
          <a:xfrm>
            <a:off x="5186363" y="2773561"/>
            <a:ext cx="330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Not Fully Autonomous: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Requires a user prompt to initiate segmentation (lacks out-of-the-box full scene understanding).</a:t>
            </a:r>
            <a:endParaRPr sz="1100"/>
          </a:p>
        </p:txBody>
      </p:sp>
      <p:sp>
        <p:nvSpPr>
          <p:cNvPr id="966" name="Google Shape;966;p92"/>
          <p:cNvSpPr txBox="1"/>
          <p:nvPr/>
        </p:nvSpPr>
        <p:spPr>
          <a:xfrm>
            <a:off x="5107781" y="3525440"/>
            <a:ext cx="78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100"/>
          </a:p>
        </p:txBody>
      </p:sp>
      <p:sp>
        <p:nvSpPr>
          <p:cNvPr id="967" name="Google Shape;967;p92"/>
          <p:cNvSpPr txBox="1"/>
          <p:nvPr/>
        </p:nvSpPr>
        <p:spPr>
          <a:xfrm>
            <a:off x="5186363" y="3527226"/>
            <a:ext cx="330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575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 Temporal Understanding: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Operates on single images. Cannot natively track objects across video frames without external models.</a:t>
            </a:r>
            <a:endParaRPr sz="1100"/>
          </a:p>
        </p:txBody>
      </p:sp>
      <p:sp>
        <p:nvSpPr>
          <p:cNvPr id="968" name="Google Shape;968;p92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Advantages vs. Disadvantages</a:t>
            </a:r>
            <a:endParaRPr sz="1100"/>
          </a:p>
        </p:txBody>
      </p:sp>
      <p:pic>
        <p:nvPicPr>
          <p:cNvPr id="969" name="Google Shape;969;p9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31"/>
          <p:cNvGrpSpPr/>
          <p:nvPr/>
        </p:nvGrpSpPr>
        <p:grpSpPr>
          <a:xfrm>
            <a:off x="585325" y="599950"/>
            <a:ext cx="8329475" cy="4452025"/>
            <a:chOff x="585325" y="599950"/>
            <a:chExt cx="8329475" cy="4452025"/>
          </a:xfrm>
        </p:grpSpPr>
        <p:sp>
          <p:nvSpPr>
            <p:cNvPr id="228" name="Google Shape;228;p31"/>
            <p:cNvSpPr/>
            <p:nvPr/>
          </p:nvSpPr>
          <p:spPr>
            <a:xfrm>
              <a:off x="4680000" y="599950"/>
              <a:ext cx="4234800" cy="42348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1"/>
            <p:cNvSpPr/>
            <p:nvPr/>
          </p:nvSpPr>
          <p:spPr>
            <a:xfrm>
              <a:off x="585325" y="3116075"/>
              <a:ext cx="1935900" cy="19359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1"/>
            <p:cNvSpPr/>
            <p:nvPr/>
          </p:nvSpPr>
          <p:spPr>
            <a:xfrm>
              <a:off x="585325" y="871125"/>
              <a:ext cx="1935900" cy="1935900"/>
            </a:xfrm>
            <a:prstGeom prst="ellipse">
              <a:avLst/>
            </a:pr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" name="Google Shape;231;p31"/>
          <p:cNvSpPr txBox="1"/>
          <p:nvPr/>
        </p:nvSpPr>
        <p:spPr>
          <a:xfrm>
            <a:off x="168025" y="2432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Examples: Contrastive Learning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232" name="Google Shape;23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1" title="Screenshot 2026-04-08 at 3.49.35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2550" y="1088350"/>
            <a:ext cx="1501450" cy="15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1" title="Screenshot 2026-04-08 at 3.49.3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13250" y="1117150"/>
            <a:ext cx="1501450" cy="15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1" title="Screenshot 2026-04-08 at 3.49.35 PM.png"/>
          <p:cNvPicPr preferRelativeResize="0"/>
          <p:nvPr/>
        </p:nvPicPr>
        <p:blipFill rotWithShape="1">
          <a:blip r:embed="rId4">
            <a:alphaModFix/>
          </a:blip>
          <a:srcRect l="35484" b="35484"/>
          <a:stretch/>
        </p:blipFill>
        <p:spPr>
          <a:xfrm>
            <a:off x="5251500" y="2776750"/>
            <a:ext cx="1501450" cy="15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1" title="Screenshot 2026-04-08 at 3.49.35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6913250" y="2776750"/>
            <a:ext cx="1501450" cy="15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1" title="Screenshot 2026-04-08 at 4.23.00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2550" y="3333300"/>
            <a:ext cx="1501450" cy="15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51500" y="1117162"/>
            <a:ext cx="1501450" cy="1501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31"/>
          <p:cNvGrpSpPr/>
          <p:nvPr/>
        </p:nvGrpSpPr>
        <p:grpSpPr>
          <a:xfrm>
            <a:off x="2596972" y="1728000"/>
            <a:ext cx="2274600" cy="721800"/>
            <a:chOff x="2596972" y="1612800"/>
            <a:chExt cx="2274600" cy="721800"/>
          </a:xfrm>
        </p:grpSpPr>
        <p:sp>
          <p:nvSpPr>
            <p:cNvPr id="240" name="Google Shape;240;p31"/>
            <p:cNvSpPr/>
            <p:nvPr/>
          </p:nvSpPr>
          <p:spPr>
            <a:xfrm>
              <a:off x="3275875" y="1612800"/>
              <a:ext cx="916800" cy="331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1"/>
            <p:cNvSpPr txBox="1"/>
            <p:nvPr/>
          </p:nvSpPr>
          <p:spPr>
            <a:xfrm>
              <a:off x="2596972" y="1944000"/>
              <a:ext cx="2274600" cy="3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1400"/>
                </a:spcBef>
                <a:spcAft>
                  <a:spcPts val="400"/>
                </a:spcAft>
                <a:buNone/>
              </a:pPr>
              <a:r>
                <a:rPr lang="zh-TW" sz="1600" b="1">
                  <a:solidFill>
                    <a:srgbClr val="B45F06"/>
                  </a:solidFill>
                </a:rPr>
                <a:t>Data Augmentation</a:t>
              </a:r>
              <a:endParaRPr sz="1600">
                <a:solidFill>
                  <a:srgbClr val="B45F06"/>
                </a:solidFill>
              </a:endParaRPr>
            </a:p>
          </p:txBody>
        </p:sp>
      </p:grpSp>
      <p:grpSp>
        <p:nvGrpSpPr>
          <p:cNvPr id="242" name="Google Shape;242;p31"/>
          <p:cNvGrpSpPr/>
          <p:nvPr/>
        </p:nvGrpSpPr>
        <p:grpSpPr>
          <a:xfrm>
            <a:off x="2386575" y="1232300"/>
            <a:ext cx="2778300" cy="390600"/>
            <a:chOff x="2386575" y="1232300"/>
            <a:chExt cx="2778300" cy="390600"/>
          </a:xfrm>
        </p:grpSpPr>
        <p:sp>
          <p:nvSpPr>
            <p:cNvPr id="243" name="Google Shape;243;p31"/>
            <p:cNvSpPr/>
            <p:nvPr/>
          </p:nvSpPr>
          <p:spPr>
            <a:xfrm>
              <a:off x="2386575" y="1303850"/>
              <a:ext cx="681900" cy="247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1"/>
            <p:cNvSpPr/>
            <p:nvPr/>
          </p:nvSpPr>
          <p:spPr>
            <a:xfrm rot="10800000">
              <a:off x="4482975" y="1303838"/>
              <a:ext cx="681900" cy="247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1"/>
            <p:cNvSpPr txBox="1"/>
            <p:nvPr/>
          </p:nvSpPr>
          <p:spPr>
            <a:xfrm>
              <a:off x="3086100" y="1232300"/>
              <a:ext cx="1383300" cy="3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1400"/>
                </a:spcBef>
                <a:spcAft>
                  <a:spcPts val="400"/>
                </a:spcAft>
                <a:buNone/>
              </a:pPr>
              <a:r>
                <a:rPr lang="zh-TW" sz="1600" b="1">
                  <a:solidFill>
                    <a:srgbClr val="FF0000"/>
                  </a:solidFill>
                </a:rPr>
                <a:t>Similar</a:t>
              </a:r>
              <a:endParaRPr sz="1600">
                <a:solidFill>
                  <a:srgbClr val="FF0000"/>
                </a:solidFill>
              </a:endParaRPr>
            </a:p>
          </p:txBody>
        </p:sp>
      </p:grpSp>
      <p:grpSp>
        <p:nvGrpSpPr>
          <p:cNvPr id="246" name="Google Shape;246;p31"/>
          <p:cNvGrpSpPr/>
          <p:nvPr/>
        </p:nvGrpSpPr>
        <p:grpSpPr>
          <a:xfrm>
            <a:off x="1456525" y="2618601"/>
            <a:ext cx="3710375" cy="1734299"/>
            <a:chOff x="1456525" y="2618601"/>
            <a:chExt cx="3710375" cy="1734299"/>
          </a:xfrm>
        </p:grpSpPr>
        <p:sp>
          <p:nvSpPr>
            <p:cNvPr id="247" name="Google Shape;247;p31"/>
            <p:cNvSpPr/>
            <p:nvPr/>
          </p:nvSpPr>
          <p:spPr>
            <a:xfrm>
              <a:off x="1456525" y="2618601"/>
              <a:ext cx="193500" cy="325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1"/>
            <p:cNvSpPr/>
            <p:nvPr/>
          </p:nvSpPr>
          <p:spPr>
            <a:xfrm rot="10800000">
              <a:off x="1456525" y="2975951"/>
              <a:ext cx="193500" cy="325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1"/>
            <p:cNvSpPr txBox="1"/>
            <p:nvPr/>
          </p:nvSpPr>
          <p:spPr>
            <a:xfrm>
              <a:off x="1776900" y="2766250"/>
              <a:ext cx="1383300" cy="3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1400"/>
                </a:spcBef>
                <a:spcAft>
                  <a:spcPts val="400"/>
                </a:spcAft>
                <a:buNone/>
              </a:pPr>
              <a:r>
                <a:rPr lang="zh-TW" sz="1600" b="1">
                  <a:solidFill>
                    <a:srgbClr val="0000FF"/>
                  </a:solidFill>
                </a:rPr>
                <a:t>Different</a:t>
              </a:r>
              <a:endParaRPr sz="1600">
                <a:solidFill>
                  <a:srgbClr val="0000FF"/>
                </a:solidFill>
              </a:endParaRPr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2388600" y="4033850"/>
              <a:ext cx="681900" cy="247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1"/>
            <p:cNvSpPr/>
            <p:nvPr/>
          </p:nvSpPr>
          <p:spPr>
            <a:xfrm rot="10800000">
              <a:off x="4485000" y="4033838"/>
              <a:ext cx="681900" cy="247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1"/>
            <p:cNvSpPr txBox="1"/>
            <p:nvPr/>
          </p:nvSpPr>
          <p:spPr>
            <a:xfrm>
              <a:off x="3088125" y="3962300"/>
              <a:ext cx="1383300" cy="3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1400"/>
                </a:spcBef>
                <a:spcAft>
                  <a:spcPts val="400"/>
                </a:spcAft>
                <a:buNone/>
              </a:pPr>
              <a:r>
                <a:rPr lang="zh-TW" sz="1600" b="1">
                  <a:solidFill>
                    <a:srgbClr val="0000FF"/>
                  </a:solidFill>
                </a:rPr>
                <a:t>Different</a:t>
              </a:r>
              <a:endParaRPr sz="160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4" name="Google Shape;974;p9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93"/>
          <p:cNvSpPr txBox="1"/>
          <p:nvPr/>
        </p:nvSpPr>
        <p:spPr>
          <a:xfrm>
            <a:off x="1071563" y="1775222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Medical Imaging: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Assists in segmenting organs, tumors, or abnormalities in MRI/CT scans. Accelerates dataset annotation for building diagnostic AI systems.</a:t>
            </a:r>
            <a:endParaRPr sz="1100"/>
          </a:p>
        </p:txBody>
      </p:sp>
      <p:sp>
        <p:nvSpPr>
          <p:cNvPr id="976" name="Google Shape;976;p93"/>
          <p:cNvSpPr txBox="1"/>
          <p:nvPr/>
        </p:nvSpPr>
        <p:spPr>
          <a:xfrm>
            <a:off x="1071563" y="2361009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Autonomous Driving: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Enhances perception systems by identifying vehicles, pedestrians, and road signs in complex traffic environments for safer navigation.</a:t>
            </a:r>
            <a:endParaRPr sz="1100"/>
          </a:p>
        </p:txBody>
      </p:sp>
      <p:sp>
        <p:nvSpPr>
          <p:cNvPr id="977" name="Google Shape;977;p93"/>
          <p:cNvSpPr txBox="1"/>
          <p:nvPr/>
        </p:nvSpPr>
        <p:spPr>
          <a:xfrm>
            <a:off x="1071563" y="2946797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Agriculture: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Identifies crops, weeds, pests, and plant diseases using drone imagery. Enables precision farming and targeted treatment.</a:t>
            </a:r>
            <a:endParaRPr sz="1100"/>
          </a:p>
        </p:txBody>
      </p:sp>
      <p:sp>
        <p:nvSpPr>
          <p:cNvPr id="978" name="Google Shape;978;p93"/>
          <p:cNvSpPr txBox="1"/>
          <p:nvPr/>
        </p:nvSpPr>
        <p:spPr>
          <a:xfrm>
            <a:off x="1071563" y="3532584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Image Editing: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Enables interactive object selection with a single click for background removal, smart cropping, and content-aware editing in creative software.</a:t>
            </a:r>
            <a:endParaRPr sz="1100"/>
          </a:p>
        </p:txBody>
      </p:sp>
      <p:pic>
        <p:nvPicPr>
          <p:cNvPr id="979" name="Google Shape;979;p9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1782365"/>
            <a:ext cx="257175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9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938" y="2368153"/>
            <a:ext cx="228600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9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938" y="2953940"/>
            <a:ext cx="228600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9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2938" y="3539728"/>
            <a:ext cx="257175" cy="242888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93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Real-World Applications</a:t>
            </a:r>
            <a:endParaRPr sz="1100"/>
          </a:p>
        </p:txBody>
      </p:sp>
      <p:pic>
        <p:nvPicPr>
          <p:cNvPr id="984" name="Google Shape;984;p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Google Shape;989;p9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94"/>
          <p:cNvSpPr txBox="1"/>
          <p:nvPr/>
        </p:nvSpPr>
        <p:spPr>
          <a:xfrm>
            <a:off x="1071563" y="2068115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The Era of Vision Foundation Models: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SAM proves that the prompt-based, generalized paradigm (historically dominated by NLP) is highly effective for complex Computer Vision tasks.</a:t>
            </a:r>
            <a:endParaRPr sz="1100"/>
          </a:p>
        </p:txBody>
      </p:sp>
      <p:sp>
        <p:nvSpPr>
          <p:cNvPr id="991" name="Google Shape;991;p94"/>
          <p:cNvSpPr txBox="1"/>
          <p:nvPr/>
        </p:nvSpPr>
        <p:spPr>
          <a:xfrm>
            <a:off x="1071563" y="2653903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SSL is the Catalyst: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The zero-shot capabilities of SAM are fundamentally rooted in the rich, unbiased feature representations learned through Self-Supervised pre-training (MAE).</a:t>
            </a:r>
            <a:endParaRPr sz="1100"/>
          </a:p>
        </p:txBody>
      </p:sp>
      <p:sp>
        <p:nvSpPr>
          <p:cNvPr id="992" name="Google Shape;992;p94"/>
          <p:cNvSpPr txBox="1"/>
          <p:nvPr/>
        </p:nvSpPr>
        <p:spPr>
          <a:xfrm>
            <a:off x="1071563" y="3239690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The Data Engine Blueprint: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The massive SA-1B dataset demonstrates that "model-in-the-loop" annotation is the future for scaling datasets exponentially.</a:t>
            </a:r>
            <a:endParaRPr sz="1100"/>
          </a:p>
        </p:txBody>
      </p:sp>
      <p:pic>
        <p:nvPicPr>
          <p:cNvPr id="993" name="Google Shape;993;p9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2075259"/>
            <a:ext cx="200025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9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938" y="2661047"/>
            <a:ext cx="285750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9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938" y="3246834"/>
            <a:ext cx="285750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94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Conclusion &amp; Key Takeaways</a:t>
            </a:r>
            <a:endParaRPr sz="1100"/>
          </a:p>
        </p:txBody>
      </p:sp>
      <p:pic>
        <p:nvPicPr>
          <p:cNvPr id="997" name="Google Shape;997;p9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9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95"/>
          <p:cNvSpPr txBox="1"/>
          <p:nvPr/>
        </p:nvSpPr>
        <p:spPr>
          <a:xfrm>
            <a:off x="1071563" y="2068115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Segment Anything: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Kirillov, A., Mintun, E., Ravi, N., Mao, H., Rolland, C., Gustafson, L., ... &amp; Girshick, R. (2023). Segment anything. </a:t>
            </a:r>
            <a:r>
              <a:rPr lang="zh-TW" sz="11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arXiv preprint arXiv:2304.02643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100"/>
          </a:p>
        </p:txBody>
      </p:sp>
      <p:sp>
        <p:nvSpPr>
          <p:cNvPr id="1004" name="Google Shape;1004;p95"/>
          <p:cNvSpPr txBox="1"/>
          <p:nvPr/>
        </p:nvSpPr>
        <p:spPr>
          <a:xfrm>
            <a:off x="1071563" y="2653903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Masked Autoencoders: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He, K., Chen, X., Xie, S., Li, Y., Dollár, P., &amp; Girshick, R. (2022). Masked autoencoders are scalable vision learners. In </a:t>
            </a:r>
            <a:r>
              <a:rPr lang="zh-TW" sz="11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Proceedings of the IEEE/CVF Conference on Computer Vision and Pattern Recognition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100"/>
          </a:p>
        </p:txBody>
      </p:sp>
      <p:sp>
        <p:nvSpPr>
          <p:cNvPr id="1005" name="Google Shape;1005;p95"/>
          <p:cNvSpPr txBox="1"/>
          <p:nvPr/>
        </p:nvSpPr>
        <p:spPr>
          <a:xfrm>
            <a:off x="1071563" y="3239690"/>
            <a:ext cx="74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i="0" u="none" strike="noStrike" cap="none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Architecture Overview: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"What is SAM (Segment Anything Model)". </a:t>
            </a:r>
            <a:r>
              <a:rPr lang="zh-TW" sz="11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GeeksforGeeks</a:t>
            </a:r>
            <a:r>
              <a:rPr lang="zh-TW" sz="11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https://www.geeksforgeeks.org/data-science/what-is-sam-segment-anything-model/</a:t>
            </a:r>
            <a:endParaRPr sz="1100"/>
          </a:p>
        </p:txBody>
      </p:sp>
      <p:pic>
        <p:nvPicPr>
          <p:cNvPr id="1006" name="Google Shape;1006;p9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2075259"/>
            <a:ext cx="200025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9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38" y="2661047"/>
            <a:ext cx="200025" cy="24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9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938" y="3246834"/>
            <a:ext cx="228600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95"/>
          <p:cNvSpPr txBox="1"/>
          <p:nvPr/>
        </p:nvSpPr>
        <p:spPr>
          <a:xfrm>
            <a:off x="428625" y="428625"/>
            <a:ext cx="8701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References &amp; Further Reading</a:t>
            </a:r>
            <a:endParaRPr sz="1100"/>
          </a:p>
        </p:txBody>
      </p:sp>
      <p:pic>
        <p:nvPicPr>
          <p:cNvPr id="1010" name="Google Shape;1010;p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5" name="Google Shape;1015;p9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p96"/>
          <p:cNvSpPr txBox="1"/>
          <p:nvPr/>
        </p:nvSpPr>
        <p:spPr>
          <a:xfrm>
            <a:off x="221456" y="1660922"/>
            <a:ext cx="8701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017" name="Google Shape;1017;p96"/>
          <p:cNvSpPr txBox="1"/>
          <p:nvPr/>
        </p:nvSpPr>
        <p:spPr>
          <a:xfrm>
            <a:off x="428625" y="2989659"/>
            <a:ext cx="8286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Any questions?</a:t>
            </a:r>
            <a:endParaRPr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2"/>
          <p:cNvSpPr txBox="1"/>
          <p:nvPr/>
        </p:nvSpPr>
        <p:spPr>
          <a:xfrm>
            <a:off x="168025" y="243225"/>
            <a:ext cx="7132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Summary</a:t>
            </a: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258" name="Google Shape;2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2"/>
          <p:cNvSpPr txBox="1"/>
          <p:nvPr/>
        </p:nvSpPr>
        <p:spPr>
          <a:xfrm>
            <a:off x="546925" y="896150"/>
            <a:ext cx="74382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Q: Why do we learn these “proxy tasks”? We don’t need a model that only solves puzzles.</a:t>
            </a:r>
            <a:endParaRPr sz="1300" b="1">
              <a:solidFill>
                <a:schemeClr val="dk1"/>
              </a:solidFill>
            </a:endParaRPr>
          </a:p>
        </p:txBody>
      </p:sp>
      <p:grpSp>
        <p:nvGrpSpPr>
          <p:cNvPr id="260" name="Google Shape;260;p32"/>
          <p:cNvGrpSpPr/>
          <p:nvPr/>
        </p:nvGrpSpPr>
        <p:grpSpPr>
          <a:xfrm>
            <a:off x="491325" y="2969000"/>
            <a:ext cx="7493700" cy="1923900"/>
            <a:chOff x="491325" y="2969000"/>
            <a:chExt cx="7493700" cy="1923900"/>
          </a:xfrm>
        </p:grpSpPr>
        <p:sp>
          <p:nvSpPr>
            <p:cNvPr id="261" name="Google Shape;261;p32"/>
            <p:cNvSpPr/>
            <p:nvPr/>
          </p:nvSpPr>
          <p:spPr>
            <a:xfrm>
              <a:off x="491325" y="2969000"/>
              <a:ext cx="7493700" cy="1923900"/>
            </a:xfrm>
            <a:prstGeom prst="roundRect">
              <a:avLst>
                <a:gd name="adj" fmla="val 20097"/>
              </a:avLst>
            </a:prstGeom>
            <a:noFill/>
            <a:ln w="19050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9725" tIns="99725" rIns="99725" bIns="997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27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32"/>
            <p:cNvSpPr txBox="1"/>
            <p:nvPr/>
          </p:nvSpPr>
          <p:spPr>
            <a:xfrm>
              <a:off x="671925" y="3081650"/>
              <a:ext cx="7132500" cy="169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zh-TW" sz="1800" b="1">
                  <a:solidFill>
                    <a:schemeClr val="dk1"/>
                  </a:solidFill>
                </a:rPr>
                <a:t>What is self-supervised?</a:t>
              </a:r>
              <a:endParaRPr sz="1800" b="1">
                <a:solidFill>
                  <a:schemeClr val="dk1"/>
                </a:solidFill>
              </a:endParaRPr>
            </a:p>
            <a:p>
              <a:pPr marL="457200" lvl="0" indent="-342900" algn="l" rtl="0"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Char char="●"/>
              </a:pPr>
              <a:r>
                <a:rPr lang="zh-TW" sz="1800">
                  <a:solidFill>
                    <a:schemeClr val="dk1"/>
                  </a:solidFill>
                </a:rPr>
                <a:t>Create supervision from unlabeled data</a:t>
              </a:r>
              <a:endParaRPr sz="1800">
                <a:solidFill>
                  <a:schemeClr val="dk1"/>
                </a:solidFill>
              </a:endParaRPr>
            </a:p>
            <a:p>
              <a:pPr marL="45720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Char char="●"/>
              </a:pPr>
              <a:r>
                <a:rPr lang="zh-TW" sz="1800">
                  <a:solidFill>
                    <a:schemeClr val="dk1"/>
                  </a:solidFill>
                </a:rPr>
                <a:t>Hide part of the data and predict the missing parts from the rest</a:t>
              </a:r>
              <a:endParaRPr sz="1800">
                <a:solidFill>
                  <a:schemeClr val="dk1"/>
                </a:solidFill>
              </a:endParaRPr>
            </a:p>
            <a:p>
              <a:pPr marL="45720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Char char="●"/>
              </a:pPr>
              <a:r>
                <a:rPr lang="zh-TW" sz="1800">
                  <a:solidFill>
                    <a:schemeClr val="dk1"/>
                  </a:solidFill>
                </a:rPr>
                <a:t>Learn from the data itself</a:t>
              </a:r>
              <a:endParaRPr sz="1800">
                <a:solidFill>
                  <a:schemeClr val="dk1"/>
                </a:solidFill>
              </a:endParaRPr>
            </a:p>
            <a:p>
              <a:pPr marL="45720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Char char="●"/>
              </a:pPr>
              <a:r>
                <a:rPr lang="zh-TW" sz="1800">
                  <a:solidFill>
                    <a:schemeClr val="dk1"/>
                  </a:solidFill>
                </a:rPr>
                <a:t>Build a strong foundation for downstream tasks</a:t>
              </a:r>
              <a:endParaRPr sz="1800">
                <a:solidFill>
                  <a:schemeClr val="dk1"/>
                </a:solidFill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endParaRPr sz="1300" b="1">
                <a:solidFill>
                  <a:schemeClr val="dk1"/>
                </a:solidFill>
              </a:endParaRPr>
            </a:p>
          </p:txBody>
        </p:sp>
      </p:grpSp>
      <p:sp>
        <p:nvSpPr>
          <p:cNvPr id="263" name="Google Shape;263;p32"/>
          <p:cNvSpPr txBox="1"/>
          <p:nvPr/>
        </p:nvSpPr>
        <p:spPr>
          <a:xfrm>
            <a:off x="546925" y="1679825"/>
            <a:ext cx="74382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A: These </a:t>
            </a:r>
            <a:r>
              <a:rPr lang="zh-TW" sz="1800" b="1">
                <a:solidFill>
                  <a:schemeClr val="dk1"/>
                </a:solidFill>
              </a:rPr>
              <a:t>“proxy tasks” help build a foundation for the model to understand the world</a:t>
            </a:r>
            <a:r>
              <a:rPr lang="zh-TW" sz="1800">
                <a:solidFill>
                  <a:schemeClr val="dk1"/>
                </a:solidFill>
              </a:rPr>
              <a:t>. With this foundation, it can learn new tasks more efficiently.</a:t>
            </a:r>
            <a:endParaRPr sz="1300" b="1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3"/>
          <p:cNvSpPr txBox="1"/>
          <p:nvPr/>
        </p:nvSpPr>
        <p:spPr>
          <a:xfrm>
            <a:off x="257275" y="139425"/>
            <a:ext cx="42117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</a:rPr>
              <a:t>Autoencoders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270" name="Google Shape;270;p33"/>
          <p:cNvSpPr txBox="1"/>
          <p:nvPr/>
        </p:nvSpPr>
        <p:spPr>
          <a:xfrm>
            <a:off x="619350" y="3447325"/>
            <a:ext cx="7905300" cy="15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An autoencoder is a neural network that learns compressed representations (latent space) of input data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It is trained to reconstruct the input from the latent code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zh-TW" sz="1600">
                <a:solidFill>
                  <a:schemeClr val="dk1"/>
                </a:solidFill>
              </a:rPr>
              <a:t>Used for unsupervised representation learning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71" name="Google Shape;271;p33"/>
          <p:cNvSpPr txBox="1"/>
          <p:nvPr/>
        </p:nvSpPr>
        <p:spPr>
          <a:xfrm>
            <a:off x="257275" y="737000"/>
            <a:ext cx="42117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 b="1">
                <a:solidFill>
                  <a:schemeClr val="dk1"/>
                </a:solidFill>
              </a:rPr>
              <a:t>What is Autoencoder?</a:t>
            </a:r>
            <a:endParaRPr sz="1900" b="1">
              <a:solidFill>
                <a:schemeClr val="dk1"/>
              </a:solidFill>
            </a:endParaRPr>
          </a:p>
        </p:txBody>
      </p:sp>
      <p:pic>
        <p:nvPicPr>
          <p:cNvPr id="272" name="Google Shape;272;p33" title="截圖 2026-04-05 下午6.03.5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4976" y="1598525"/>
            <a:ext cx="3029450" cy="15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3" title="截圖 2026-04-05 下午6.04.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3175" y="931559"/>
            <a:ext cx="2921450" cy="2230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17462</Words>
  <Application>Microsoft Office PowerPoint</Application>
  <PresentationFormat>On-screen Show (16:9)</PresentationFormat>
  <Paragraphs>560</Paragraphs>
  <Slides>73</Slides>
  <Notes>72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2" baseType="lpstr">
      <vt:lpstr>Calibri</vt:lpstr>
      <vt:lpstr>Poppins SemiBold</vt:lpstr>
      <vt:lpstr>Georgia</vt:lpstr>
      <vt:lpstr>Arial</vt:lpstr>
      <vt:lpstr>Lobster</vt:lpstr>
      <vt:lpstr>Poppins</vt:lpstr>
      <vt:lpstr>Lato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Focal Loss (for one pixel):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Longin Jan Latecki</cp:lastModifiedBy>
  <cp:revision>4</cp:revision>
  <dcterms:modified xsi:type="dcterms:W3CDTF">2026-04-21T17:11:49Z</dcterms:modified>
</cp:coreProperties>
</file>