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49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tags/tag47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322" r:id="rId2"/>
    <p:sldId id="375" r:id="rId3"/>
    <p:sldId id="323" r:id="rId4"/>
    <p:sldId id="324" r:id="rId5"/>
    <p:sldId id="406" r:id="rId6"/>
    <p:sldId id="403" r:id="rId7"/>
    <p:sldId id="325" r:id="rId8"/>
    <p:sldId id="376" r:id="rId9"/>
    <p:sldId id="377" r:id="rId10"/>
    <p:sldId id="379" r:id="rId11"/>
    <p:sldId id="328" r:id="rId12"/>
    <p:sldId id="380" r:id="rId13"/>
    <p:sldId id="381" r:id="rId14"/>
    <p:sldId id="331" r:id="rId15"/>
    <p:sldId id="405" r:id="rId16"/>
    <p:sldId id="404" r:id="rId17"/>
    <p:sldId id="411" r:id="rId18"/>
    <p:sldId id="412" r:id="rId19"/>
    <p:sldId id="334" r:id="rId20"/>
    <p:sldId id="335" r:id="rId21"/>
    <p:sldId id="336" r:id="rId22"/>
    <p:sldId id="384" r:id="rId23"/>
    <p:sldId id="383" r:id="rId24"/>
    <p:sldId id="337" r:id="rId25"/>
    <p:sldId id="382" r:id="rId26"/>
  </p:sldIdLst>
  <p:sldSz cx="9144000" cy="6858000" type="screen4x3"/>
  <p:notesSz cx="6858000" cy="9144000"/>
  <p:embeddedFontLs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Constantia" pitchFamily="18" charset="0"/>
      <p:regular r:id="rId33"/>
      <p:bold r:id="rId34"/>
      <p:italic r:id="rId35"/>
      <p:boldItalic r:id="rId36"/>
    </p:embeddedFont>
    <p:embeddedFont>
      <p:font typeface="Wingdings 2" pitchFamily="18" charset="2"/>
      <p:regular r:id="rId37"/>
    </p:embeddedFont>
    <p:embeddedFont>
      <p:font typeface="Cambria Math" pitchFamily="18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300" autoAdjust="0"/>
    <p:restoredTop sz="94632" autoAdjust="0"/>
  </p:normalViewPr>
  <p:slideViewPr>
    <p:cSldViewPr>
      <p:cViewPr varScale="1">
        <p:scale>
          <a:sx n="70" d="100"/>
          <a:sy n="70" d="100"/>
        </p:scale>
        <p:origin x="-113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EF7AE-0C30-4EA7-B74D-470A9C33048D}" type="datetimeFigureOut">
              <a:rPr lang="en-US" smtClean="0"/>
              <a:pPr/>
              <a:t>1/14/2015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2523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0618E-1193-4D7D-8DDC-CC55F7CAEA60}" type="datetimeFigureOut">
              <a:rPr lang="en-US" smtClean="0"/>
              <a:pPr/>
              <a:t>1/14/2015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2DEFD-3730-4175-8706-350099C5F1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620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480CB-1987-45FA-BF10-2CFE39DD95B8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00F43-8EBE-4F25-8411-1AA0D1A9F831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D3977-30A3-49C3-8A57-6CD00CC51985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19C7-4F4D-4445-8335-B4D3D2B5CA2C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7A6F9-8C0C-4CA9-A4C9-262C3EE4DBF9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EE0B-50BC-47A3-9B98-B41E8A9E65B6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DFB80-5AF6-40FA-AB73-01E614EDFA95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BD24-BCB0-4241-AA70-311C26AF3386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492B-85C0-4EC0-9DD8-7CD1AED8DB20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F670-E904-4BF4-A5CD-7276028746B3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BD378-6F68-4EDF-96B2-CE4178DC5EB4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5CAB0A-5527-48B9-A71F-A4AD048B2BC5}" type="datetime1">
              <a:rPr lang="en-US" smtClean="0"/>
              <a:pPr/>
              <a:t>1/14/2015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5.xml"/><Relationship Id="rId7" Type="http://schemas.openxmlformats.org/officeDocument/2006/relationships/image" Target="../media/image23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7.png"/><Relationship Id="rId5" Type="http://schemas.openxmlformats.org/officeDocument/2006/relationships/tags" Target="../tags/tag27.xml"/><Relationship Id="rId10" Type="http://schemas.openxmlformats.org/officeDocument/2006/relationships/image" Target="../media/image26.png"/><Relationship Id="rId4" Type="http://schemas.openxmlformats.org/officeDocument/2006/relationships/tags" Target="../tags/tag26.xml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34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7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image" Target="../media/image36.png"/><Relationship Id="rId5" Type="http://schemas.openxmlformats.org/officeDocument/2006/relationships/tags" Target="../tags/tag36.xml"/><Relationship Id="rId10" Type="http://schemas.openxmlformats.org/officeDocument/2006/relationships/image" Target="../media/image35.png"/><Relationship Id="rId4" Type="http://schemas.openxmlformats.org/officeDocument/2006/relationships/tags" Target="../tags/tag35.xml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40.xml"/><Relationship Id="rId7" Type="http://schemas.openxmlformats.org/officeDocument/2006/relationships/image" Target="../media/image31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44.xml"/><Relationship Id="rId7" Type="http://schemas.openxmlformats.org/officeDocument/2006/relationships/image" Target="../media/image38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6.xml"/><Relationship Id="rId10" Type="http://schemas.openxmlformats.org/officeDocument/2006/relationships/image" Target="../media/image40.png"/><Relationship Id="rId4" Type="http://schemas.openxmlformats.org/officeDocument/2006/relationships/tags" Target="../tags/tag45.xml"/><Relationship Id="rId9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49.xml"/><Relationship Id="rId7" Type="http://schemas.openxmlformats.org/officeDocument/2006/relationships/image" Target="../media/image22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0.xml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6.xml"/><Relationship Id="rId7" Type="http://schemas.openxmlformats.org/officeDocument/2006/relationships/image" Target="../media/image9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3.png"/><Relationship Id="rId5" Type="http://schemas.openxmlformats.org/officeDocument/2006/relationships/tags" Target="../tags/tag8.xml"/><Relationship Id="rId10" Type="http://schemas.openxmlformats.org/officeDocument/2006/relationships/image" Target="../media/image12.png"/><Relationship Id="rId4" Type="http://schemas.openxmlformats.org/officeDocument/2006/relationships/tags" Target="../tags/tag7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image" Target="../media/image9.png"/><Relationship Id="rId17" Type="http://schemas.openxmlformats.org/officeDocument/2006/relationships/image" Target="../media/image8.png"/><Relationship Id="rId2" Type="http://schemas.openxmlformats.org/officeDocument/2006/relationships/tags" Target="../tags/tag12.xml"/><Relationship Id="rId16" Type="http://schemas.openxmlformats.org/officeDocument/2006/relationships/image" Target="../media/image18.png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15" Type="http://schemas.openxmlformats.org/officeDocument/2006/relationships/image" Target="../media/image17.png"/><Relationship Id="rId10" Type="http://schemas.openxmlformats.org/officeDocument/2006/relationships/tags" Target="../tags/tag20.xml"/><Relationship Id="rId19" Type="http://schemas.openxmlformats.org/officeDocument/2006/relationships/image" Target="../media/image20.png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Growth of Functions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3.2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Using the Definition of Big-</a:t>
            </a:r>
            <a:r>
              <a:rPr lang="en-US" sz="4000" i="1" dirty="0" smtClean="0"/>
              <a:t>O</a:t>
            </a:r>
            <a:r>
              <a:rPr lang="en-US" sz="4000" dirty="0" smtClean="0"/>
              <a:t> Notation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Show that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Solution</a:t>
            </a:r>
            <a:r>
              <a:rPr lang="en-US" dirty="0" smtClean="0"/>
              <a:t>: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&lt;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</a:t>
            </a:r>
            <a:r>
              <a:rPr lang="en-US" dirty="0" smtClean="0">
                <a:ea typeface="Cambria Math" pitchFamily="18" charset="0"/>
              </a:rPr>
              <a:t>Take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C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=1 </a:t>
            </a:r>
            <a:r>
              <a:rPr lang="en-US" dirty="0" smtClean="0">
                <a:ea typeface="Cambria Math" pitchFamily="18" charset="0"/>
              </a:rPr>
              <a:t>and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7 </a:t>
            </a:r>
            <a:r>
              <a:rPr lang="en-US" dirty="0" smtClean="0">
                <a:ea typeface="Cambria Math" pitchFamily="18" charset="0"/>
              </a:rPr>
              <a:t>as witnesses to establish that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(</a:t>
            </a:r>
            <a:r>
              <a:rPr lang="en-US" dirty="0" smtClean="0">
                <a:ea typeface="Cambria Math" pitchFamily="18" charset="0"/>
              </a:rPr>
              <a:t>Would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C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7 </a:t>
            </a:r>
            <a:r>
              <a:rPr lang="en-US" dirty="0" smtClean="0">
                <a:ea typeface="Cambria Math" pitchFamily="18" charset="0"/>
              </a:rPr>
              <a:t>and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1 </a:t>
            </a:r>
            <a:r>
              <a:rPr lang="en-US" dirty="0" smtClean="0">
                <a:ea typeface="Cambria Math" pitchFamily="18" charset="0"/>
              </a:rPr>
              <a:t>work?)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</a:t>
            </a:r>
            <a:r>
              <a:rPr lang="en-US" b="1" dirty="0" smtClean="0">
                <a:ea typeface="Cambria Math" pitchFamily="18" charset="0"/>
              </a:rPr>
              <a:t>Example</a:t>
            </a:r>
            <a:r>
              <a:rPr lang="en-US" dirty="0" smtClean="0">
                <a:ea typeface="Cambria Math" pitchFamily="18" charset="0"/>
              </a:rPr>
              <a:t>: </a:t>
            </a:r>
            <a:r>
              <a:rPr lang="en-US" dirty="0" smtClean="0"/>
              <a:t>Show that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 not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).</a:t>
            </a:r>
            <a:endParaRPr lang="en-US" dirty="0" smtClean="0">
              <a:ea typeface="Cambria Math" pitchFamily="18" charset="0"/>
            </a:endParaRPr>
          </a:p>
          <a:p>
            <a:pPr>
              <a:buNone/>
            </a:pPr>
            <a:r>
              <a:rPr lang="en-US" b="1" dirty="0" smtClean="0"/>
              <a:t>    Solution</a:t>
            </a:r>
            <a:r>
              <a:rPr lang="en-US" dirty="0" smtClean="0"/>
              <a:t>: Suppose there are constants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for which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err="1" smtClean="0"/>
              <a:t>Cn</a:t>
            </a:r>
            <a:r>
              <a:rPr lang="en-US" dirty="0" smtClean="0"/>
              <a:t>, whenever </a:t>
            </a:r>
            <a:r>
              <a:rPr lang="en-US" i="1" dirty="0" smtClean="0"/>
              <a:t>n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Then  (by dividing both sides of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err="1" smtClean="0"/>
              <a:t>Cn</a:t>
            </a:r>
            <a:r>
              <a:rPr lang="en-US" i="1" dirty="0" smtClean="0"/>
              <a:t>)</a:t>
            </a:r>
            <a:r>
              <a:rPr lang="en-US" dirty="0" smtClean="0"/>
              <a:t> by </a:t>
            </a:r>
            <a:r>
              <a:rPr lang="en-US" i="1" dirty="0" smtClean="0"/>
              <a:t>n</a:t>
            </a:r>
            <a:r>
              <a:rPr lang="en-US" dirty="0" smtClean="0"/>
              <a:t>, then </a:t>
            </a:r>
            <a:r>
              <a:rPr lang="en-US" i="1" dirty="0" smtClean="0"/>
              <a:t>n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smtClean="0"/>
              <a:t>C </a:t>
            </a:r>
            <a:r>
              <a:rPr lang="en-US" dirty="0" smtClean="0"/>
              <a:t>must hold for all </a:t>
            </a:r>
            <a:r>
              <a:rPr lang="en-US" i="1" dirty="0" smtClean="0"/>
              <a:t>n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A contradiction!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Estimates for Polynomials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Let </a:t>
            </a:r>
          </a:p>
          <a:p>
            <a:pPr>
              <a:buNone/>
            </a:pPr>
            <a:r>
              <a:rPr lang="en-US" dirty="0" smtClean="0"/>
              <a:t>where                                 are real numbers with </a:t>
            </a:r>
            <a:r>
              <a:rPr lang="en-US" i="1" dirty="0" smtClean="0"/>
              <a:t>a</a:t>
            </a:r>
            <a:r>
              <a:rPr lang="en-US" i="1" baseline="-25000" dirty="0" smtClean="0"/>
              <a:t>n </a:t>
            </a:r>
            <a:r>
              <a:rPr lang="en-US" dirty="0" smtClean="0">
                <a:latin typeface="Cambria Math"/>
                <a:ea typeface="Cambria Math"/>
              </a:rPr>
              <a:t>≠0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Then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).                           </a:t>
            </a:r>
          </a:p>
          <a:p>
            <a:pPr>
              <a:buNone/>
            </a:pPr>
            <a:r>
              <a:rPr lang="en-US" b="1" dirty="0" smtClean="0"/>
              <a:t>Proof</a:t>
            </a:r>
            <a:r>
              <a:rPr lang="en-US" dirty="0" smtClean="0"/>
              <a:t>:  |</a:t>
            </a:r>
            <a:r>
              <a:rPr lang="en-US" i="1" dirty="0" smtClean="0"/>
              <a:t>f</a:t>
            </a:r>
            <a:r>
              <a:rPr lang="en-US" dirty="0" smtClean="0"/>
              <a:t>(x)| = |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n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i="1" dirty="0" smtClean="0"/>
              <a:t> </a:t>
            </a:r>
            <a:r>
              <a:rPr lang="en-US" dirty="0" smtClean="0"/>
              <a:t>+ 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 x</a:t>
            </a:r>
            <a:r>
              <a:rPr lang="en-US" i="1" baseline="30000" dirty="0" smtClean="0"/>
              <a:t>n-</a:t>
            </a:r>
            <a:r>
              <a:rPr lang="en-US" baseline="30000" dirty="0" smtClean="0"/>
              <a:t>1</a:t>
            </a:r>
            <a:r>
              <a:rPr lang="en-US" i="1" dirty="0" smtClean="0"/>
              <a:t> + </a:t>
            </a:r>
            <a:r>
              <a:rPr lang="en-US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i="1" dirty="0" smtClean="0"/>
              <a:t>x</a:t>
            </a:r>
            <a:r>
              <a:rPr lang="en-US" baseline="30000" dirty="0" smtClean="0"/>
              <a:t>1 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</a:p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|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n</a:t>
            </a:r>
            <a:r>
              <a:rPr lang="en-US" dirty="0" err="1" smtClean="0"/>
              <a:t>|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 + |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| x</a:t>
            </a:r>
            <a:r>
              <a:rPr lang="en-US" i="1" baseline="30000" dirty="0" smtClean="0"/>
              <a:t>n-</a:t>
            </a:r>
            <a:r>
              <a:rPr lang="en-US" baseline="30000" dirty="0" smtClean="0"/>
              <a:t>1 </a:t>
            </a:r>
            <a:r>
              <a:rPr lang="en-US" i="1" dirty="0" smtClean="0"/>
              <a:t>+ </a:t>
            </a:r>
            <a:r>
              <a:rPr lang="en-US" i="1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  <a:r>
              <a:rPr lang="en-US" i="1" dirty="0" smtClean="0"/>
              <a:t>x</a:t>
            </a:r>
            <a:r>
              <a:rPr lang="en-US" baseline="30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</a:p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dirty="0" smtClean="0">
                <a:latin typeface="Cambria Math"/>
                <a:ea typeface="Cambria Math"/>
              </a:rPr>
              <a:t>=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i="1" baseline="30000" dirty="0" smtClean="0"/>
              <a:t> </a:t>
            </a:r>
            <a:r>
              <a:rPr lang="en-US" dirty="0" smtClean="0"/>
              <a:t>(|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| + |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| /x</a:t>
            </a:r>
            <a:r>
              <a:rPr lang="en-US" baseline="30000" dirty="0" smtClean="0"/>
              <a:t> </a:t>
            </a:r>
            <a:r>
              <a:rPr lang="en-US" i="1" dirty="0" smtClean="0"/>
              <a:t>+ </a:t>
            </a:r>
            <a:r>
              <a:rPr lang="en-US" i="1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|/</a:t>
            </a:r>
            <a:r>
              <a:rPr lang="en-US" i="1" dirty="0" smtClean="0"/>
              <a:t>x</a:t>
            </a:r>
            <a:r>
              <a:rPr lang="en-US" i="1" baseline="30000" dirty="0" smtClean="0"/>
              <a:t>n-</a:t>
            </a:r>
            <a:r>
              <a:rPr lang="en-US" baseline="30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|/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)</a:t>
            </a:r>
            <a:endParaRPr lang="en-US" i="1" baseline="30000" dirty="0" smtClean="0"/>
          </a:p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i="1" baseline="30000" dirty="0" smtClean="0"/>
              <a:t> </a:t>
            </a:r>
            <a:r>
              <a:rPr lang="en-US" dirty="0" smtClean="0"/>
              <a:t>(|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| + |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| + </a:t>
            </a:r>
            <a:r>
              <a:rPr lang="en-US" i="1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|)</a:t>
            </a:r>
          </a:p>
          <a:p>
            <a:r>
              <a:rPr lang="en-US" dirty="0" smtClean="0"/>
              <a:t>Take </a:t>
            </a:r>
            <a:r>
              <a:rPr lang="en-US" i="1" dirty="0" smtClean="0"/>
              <a:t>C</a:t>
            </a:r>
            <a:r>
              <a:rPr lang="en-US" dirty="0" smtClean="0"/>
              <a:t> = |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| + |</a:t>
            </a:r>
            <a:r>
              <a:rPr lang="en-US" i="1" dirty="0" smtClean="0"/>
              <a:t>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| + </a:t>
            </a:r>
            <a:r>
              <a:rPr lang="en-US" i="1" dirty="0" smtClean="0">
                <a:ea typeface="Cambria Math"/>
              </a:rPr>
              <a:t>∙∙∙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  <a:r>
              <a:rPr lang="en-US" dirty="0" smtClean="0">
                <a:ea typeface="Cambria Math"/>
              </a:rPr>
              <a:t>+ |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| and </a:t>
            </a:r>
            <a:r>
              <a:rPr lang="en-US" i="1" dirty="0" smtClean="0"/>
              <a:t>k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 Then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The leading term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n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 of a polynomial dominates its growth.  </a:t>
            </a:r>
            <a:endParaRPr lang="en-US" dirty="0"/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2438400" y="1981200"/>
            <a:ext cx="5745956" cy="342900"/>
          </a:xfrm>
          <a:prstGeom prst="rect">
            <a:avLst/>
          </a:prstGeom>
        </p:spPr>
      </p:pic>
      <p:pic>
        <p:nvPicPr>
          <p:cNvPr id="5" name="Picture 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1524000" y="2438400"/>
            <a:ext cx="2117408" cy="2428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3200" y="28956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</a:rPr>
              <a:t>Uses triangle inequality, an exercise in Section </a:t>
            </a:r>
            <a:r>
              <a:rPr lang="en-US" sz="14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1.8</a:t>
            </a:r>
            <a:r>
              <a:rPr lang="en-US" sz="1400" dirty="0" smtClean="0">
                <a:solidFill>
                  <a:srgbClr val="C00000"/>
                </a:solidFill>
              </a:rPr>
              <a:t>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3886200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</a:t>
            </a:r>
            <a:r>
              <a:rPr lang="en-US" sz="1400" dirty="0" smtClean="0">
                <a:solidFill>
                  <a:srgbClr val="C00000"/>
                </a:solidFill>
              </a:rPr>
              <a:t>Assuming </a:t>
            </a:r>
            <a:r>
              <a:rPr lang="en-US" sz="1400" i="1" dirty="0" smtClean="0">
                <a:solidFill>
                  <a:srgbClr val="C00000"/>
                </a:solidFill>
              </a:rPr>
              <a:t>x</a:t>
            </a:r>
            <a:r>
              <a:rPr lang="en-US" sz="1400" dirty="0" smtClean="0">
                <a:solidFill>
                  <a:srgbClr val="C00000"/>
                </a:solidFill>
              </a:rPr>
              <a:t> &gt; </a:t>
            </a:r>
            <a:r>
              <a:rPr lang="en-US" sz="14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</a:t>
            </a:r>
            <a:endParaRPr lang="en-US" sz="1400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Estimates for some Important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the sum of the first </a:t>
            </a:r>
            <a:r>
              <a:rPr lang="en-US" i="1" dirty="0" smtClean="0"/>
              <a:t>n</a:t>
            </a:r>
            <a:r>
              <a:rPr lang="en-US" dirty="0" smtClean="0"/>
              <a:t> positive integers.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the factorial function 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1" name="Picture 20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362200" y="2895600"/>
            <a:ext cx="5272088" cy="309563"/>
          </a:xfrm>
          <a:prstGeom prst="rect">
            <a:avLst/>
          </a:prstGeom>
        </p:spPr>
      </p:pic>
      <p:pic>
        <p:nvPicPr>
          <p:cNvPr id="22" name="Picture 2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371600" y="3429000"/>
            <a:ext cx="6603206" cy="342900"/>
          </a:xfrm>
          <a:prstGeom prst="rect">
            <a:avLst/>
          </a:prstGeom>
        </p:spPr>
      </p:pic>
      <p:pic>
        <p:nvPicPr>
          <p:cNvPr id="19" name="Picture 18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143001" y="5334000"/>
            <a:ext cx="6360319" cy="273844"/>
          </a:xfrm>
          <a:prstGeom prst="rect">
            <a:avLst/>
          </a:prstGeom>
        </p:spPr>
      </p:pic>
      <p:pic>
        <p:nvPicPr>
          <p:cNvPr id="18" name="Picture 17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2133600" y="5943600"/>
            <a:ext cx="4893469" cy="319088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2362200" y="4267200"/>
            <a:ext cx="3914775" cy="3190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43600" y="6400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Continued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Estimates for some Important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log </a:t>
            </a:r>
            <a:r>
              <a:rPr lang="en-US" i="1" dirty="0" smtClean="0"/>
              <a:t>n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 Given that                  (previous slide) </a:t>
            </a:r>
          </a:p>
          <a:p>
            <a:pPr>
              <a:buNone/>
            </a:pPr>
            <a:r>
              <a:rPr lang="en-US" dirty="0" smtClean="0"/>
              <a:t>                     then                                    .</a:t>
            </a:r>
          </a:p>
          <a:p>
            <a:pPr>
              <a:buNone/>
            </a:pPr>
            <a:r>
              <a:rPr lang="en-US" dirty="0" smtClean="0"/>
              <a:t>     Hence, log(</a:t>
            </a:r>
            <a:r>
              <a:rPr lang="en-US" i="1" dirty="0" smtClean="0"/>
              <a:t>n</a:t>
            </a:r>
            <a:r>
              <a:rPr lang="en-US" dirty="0" smtClean="0"/>
              <a:t>!)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dirty="0" err="1" smtClean="0">
                <a:latin typeface="Cambria Math"/>
                <a:ea typeface="Cambria Math"/>
              </a:rPr>
              <a:t>∙log</a:t>
            </a:r>
            <a:r>
              <a:rPr lang="en-US" dirty="0" smtClean="0">
                <a:latin typeface="Cambria Math"/>
                <a:ea typeface="Cambria Math"/>
              </a:rPr>
              <a:t>(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)) taking </a:t>
            </a:r>
            <a:r>
              <a:rPr lang="en-US" i="1" dirty="0" smtClean="0">
                <a:ea typeface="Cambria Math"/>
              </a:rPr>
              <a:t>C </a:t>
            </a:r>
            <a:r>
              <a:rPr lang="en-US" dirty="0" smtClean="0">
                <a:latin typeface="Cambria Math"/>
                <a:ea typeface="Cambria Math"/>
              </a:rPr>
              <a:t>= 1 and </a:t>
            </a:r>
            <a:r>
              <a:rPr lang="en-US" i="1" dirty="0" smtClean="0">
                <a:latin typeface="Cambria Math"/>
                <a:ea typeface="Cambria Math"/>
              </a:rPr>
              <a:t>k</a:t>
            </a:r>
            <a:r>
              <a:rPr lang="en-US" dirty="0" smtClean="0">
                <a:latin typeface="Cambria Math"/>
                <a:ea typeface="Cambria Math"/>
              </a:rPr>
              <a:t> = 1.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 </a:t>
            </a:r>
            <a:endParaRPr lang="en-US" dirty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038600" y="2514600"/>
            <a:ext cx="1119188" cy="273844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3200400" y="2971800"/>
            <a:ext cx="2659856" cy="319088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Display of Growth of Functions</a:t>
            </a:r>
            <a:endParaRPr lang="en-US" dirty="0"/>
          </a:p>
        </p:txBody>
      </p:sp>
      <p:pic>
        <p:nvPicPr>
          <p:cNvPr id="5" name="Content Placeholder 3" descr="03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0276" y="2362200"/>
            <a:ext cx="3836324" cy="3118499"/>
          </a:xfrm>
        </p:spPr>
      </p:pic>
      <p:sp>
        <p:nvSpPr>
          <p:cNvPr id="6" name="TextBox 5"/>
          <p:cNvSpPr txBox="1"/>
          <p:nvPr/>
        </p:nvSpPr>
        <p:spPr>
          <a:xfrm>
            <a:off x="1219200" y="55626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Note the difference in behavior of functions as </a:t>
            </a:r>
            <a:r>
              <a:rPr lang="en-US" b="1" i="1" dirty="0" smtClean="0"/>
              <a:t>n</a:t>
            </a:r>
            <a:r>
              <a:rPr lang="en-US" b="1" dirty="0" smtClean="0"/>
              <a:t> gets larger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Useful Big-</a:t>
            </a:r>
            <a:r>
              <a:rPr lang="en-US" sz="4000" i="1" dirty="0" smtClean="0"/>
              <a:t>O</a:t>
            </a:r>
            <a:r>
              <a:rPr lang="en-US" sz="4000" dirty="0" smtClean="0"/>
              <a:t> Estimates Involving Logarithms, Powers, and Exponents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i="1" dirty="0" smtClean="0"/>
              <a:t>d</a:t>
            </a:r>
            <a:r>
              <a:rPr lang="en-US" dirty="0" smtClean="0"/>
              <a:t> &gt; c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then </a:t>
            </a:r>
          </a:p>
          <a:p>
            <a:pPr>
              <a:buNone/>
            </a:pPr>
            <a:r>
              <a:rPr lang="en-US" i="1" dirty="0" smtClean="0"/>
              <a:t>            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c</a:t>
            </a:r>
            <a:r>
              <a:rPr lang="en-US" baseline="30000" dirty="0" smtClean="0"/>
              <a:t>  </a:t>
            </a:r>
            <a:r>
              <a:rPr lang="en-US" dirty="0" smtClean="0"/>
              <a:t>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dirty="0" smtClean="0"/>
              <a:t>), but 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i="1" baseline="30000" dirty="0" smtClean="0"/>
              <a:t> </a:t>
            </a:r>
            <a:r>
              <a:rPr lang="en-US" dirty="0" smtClean="0"/>
              <a:t>is not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c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If  b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 and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d</a:t>
            </a:r>
            <a:r>
              <a:rPr lang="en-US" dirty="0" smtClean="0"/>
              <a:t> are positive, then </a:t>
            </a:r>
          </a:p>
          <a:p>
            <a:pPr>
              <a:buNone/>
            </a:pPr>
            <a:r>
              <a:rPr lang="en-US" i="1" dirty="0" smtClean="0"/>
              <a:t>        </a:t>
            </a:r>
            <a:r>
              <a:rPr lang="en-US" dirty="0" smtClean="0"/>
              <a:t>(</a:t>
            </a:r>
            <a:r>
              <a:rPr lang="en-US" dirty="0" err="1" smtClean="0"/>
              <a:t>log</a:t>
            </a:r>
            <a:r>
              <a:rPr lang="en-US" baseline="-25000" dirty="0" err="1" smtClean="0"/>
              <a:t>b</a:t>
            </a:r>
            <a:r>
              <a:rPr lang="en-US" i="1" dirty="0" smtClean="0"/>
              <a:t>  n</a:t>
            </a:r>
            <a:r>
              <a:rPr lang="en-US" dirty="0" smtClean="0"/>
              <a:t>)</a:t>
            </a:r>
            <a:r>
              <a:rPr lang="en-US" i="1" baseline="30000" dirty="0" smtClean="0"/>
              <a:t>c</a:t>
            </a:r>
            <a:r>
              <a:rPr lang="en-US" baseline="30000" dirty="0" smtClean="0"/>
              <a:t>  </a:t>
            </a:r>
            <a:r>
              <a:rPr lang="en-US" dirty="0" smtClean="0"/>
              <a:t>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dirty="0" smtClean="0"/>
              <a:t>), but 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i="1" baseline="30000" dirty="0" smtClean="0"/>
              <a:t> </a:t>
            </a:r>
            <a:r>
              <a:rPr lang="en-US" dirty="0" smtClean="0"/>
              <a:t>is not </a:t>
            </a:r>
            <a:r>
              <a:rPr lang="en-US" i="1" dirty="0" smtClean="0"/>
              <a:t>O</a:t>
            </a:r>
            <a:r>
              <a:rPr lang="en-US" dirty="0" smtClean="0"/>
              <a:t>((</a:t>
            </a:r>
            <a:r>
              <a:rPr lang="en-US" dirty="0" err="1" smtClean="0"/>
              <a:t>log</a:t>
            </a:r>
            <a:r>
              <a:rPr lang="en-US" baseline="-25000" dirty="0" err="1" smtClean="0"/>
              <a:t>b</a:t>
            </a:r>
            <a:r>
              <a:rPr lang="en-US" i="1" dirty="0" smtClean="0"/>
              <a:t>  n</a:t>
            </a:r>
            <a:r>
              <a:rPr lang="en-US" dirty="0" smtClean="0"/>
              <a:t>)</a:t>
            </a:r>
            <a:r>
              <a:rPr lang="en-US" i="1" baseline="30000" dirty="0" smtClean="0"/>
              <a:t>c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 If  b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 and  </a:t>
            </a:r>
            <a:r>
              <a:rPr lang="en-US" i="1" dirty="0" smtClean="0"/>
              <a:t>d</a:t>
            </a:r>
            <a:r>
              <a:rPr lang="en-US" dirty="0" smtClean="0"/>
              <a:t> is positive, then </a:t>
            </a:r>
          </a:p>
          <a:p>
            <a:pPr>
              <a:buNone/>
            </a:pPr>
            <a:r>
              <a:rPr lang="en-US" i="1" dirty="0" smtClean="0"/>
              <a:t>            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baseline="30000" dirty="0" smtClean="0"/>
              <a:t>  </a:t>
            </a:r>
            <a:r>
              <a:rPr lang="en-US" dirty="0" smtClean="0"/>
              <a:t>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dirty="0" smtClean="0"/>
              <a:t>), but 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i="1" baseline="30000" dirty="0" smtClean="0"/>
              <a:t> </a:t>
            </a:r>
            <a:r>
              <a:rPr lang="en-US" dirty="0" smtClean="0"/>
              <a:t>is not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i="1" baseline="30000" dirty="0" err="1" smtClean="0"/>
              <a:t>d</a:t>
            </a:r>
            <a:r>
              <a:rPr lang="en-US" dirty="0" smtClean="0"/>
              <a:t>).</a:t>
            </a:r>
          </a:p>
          <a:p>
            <a:r>
              <a:rPr lang="en-US" dirty="0" smtClean="0"/>
              <a:t> If </a:t>
            </a:r>
            <a:r>
              <a:rPr lang="en-US" i="1" dirty="0" smtClean="0"/>
              <a:t>c</a:t>
            </a:r>
            <a:r>
              <a:rPr lang="en-US" dirty="0" smtClean="0"/>
              <a:t> &gt; b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then </a:t>
            </a:r>
          </a:p>
          <a:p>
            <a:pPr>
              <a:buNone/>
            </a:pPr>
            <a:r>
              <a:rPr lang="en-US" i="1" dirty="0" smtClean="0"/>
              <a:t>            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baseline="30000" dirty="0" smtClean="0"/>
              <a:t>  </a:t>
            </a:r>
            <a:r>
              <a:rPr lang="en-US" dirty="0" smtClean="0"/>
              <a:t>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c</a:t>
            </a:r>
            <a:r>
              <a:rPr lang="en-US" i="1" baseline="30000" dirty="0" err="1" smtClean="0"/>
              <a:t>n</a:t>
            </a:r>
            <a:r>
              <a:rPr lang="en-US" dirty="0" smtClean="0"/>
              <a:t>), but </a:t>
            </a:r>
            <a:r>
              <a:rPr lang="en-US" i="1" dirty="0" err="1" smtClean="0"/>
              <a:t>c</a:t>
            </a:r>
            <a:r>
              <a:rPr lang="en-US" i="1" baseline="30000" dirty="0" err="1" smtClean="0"/>
              <a:t>n</a:t>
            </a:r>
            <a:r>
              <a:rPr lang="en-US" i="1" baseline="30000" dirty="0" smtClean="0"/>
              <a:t> </a:t>
            </a:r>
            <a:r>
              <a:rPr lang="en-US" dirty="0" smtClean="0"/>
              <a:t>is not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dirty="0" smtClean="0"/>
              <a:t>).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of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If 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(x)) and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(x)) then </a:t>
            </a:r>
          </a:p>
          <a:p>
            <a:pPr>
              <a:buNone/>
            </a:pPr>
            <a:r>
              <a:rPr lang="en-US" dirty="0" smtClean="0"/>
              <a:t>                     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(max(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|,|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|)).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</a:t>
            </a:r>
          </a:p>
          <a:p>
            <a:pPr lvl="1"/>
            <a:r>
              <a:rPr lang="en-US" dirty="0" smtClean="0"/>
              <a:t>See next slide for proof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 If 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</a:t>
            </a:r>
            <a:r>
              <a:rPr lang="en-US" dirty="0" smtClean="0"/>
              <a:t>and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are both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g(</a:t>
            </a:r>
            <a:r>
              <a:rPr lang="en-US" i="1" dirty="0" smtClean="0"/>
              <a:t>x</a:t>
            </a:r>
            <a:r>
              <a:rPr lang="en-US" dirty="0" smtClean="0"/>
              <a:t>)) then </a:t>
            </a:r>
          </a:p>
          <a:p>
            <a:pPr>
              <a:buNone/>
            </a:pPr>
            <a:r>
              <a:rPr lang="en-US" dirty="0" smtClean="0"/>
              <a:t>                     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(g(</a:t>
            </a:r>
            <a:r>
              <a:rPr lang="en-US" i="1" dirty="0" smtClean="0"/>
              <a:t>x</a:t>
            </a:r>
            <a:r>
              <a:rPr lang="en-US" dirty="0" smtClean="0"/>
              <a:t>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).</a:t>
            </a:r>
            <a:r>
              <a:rPr lang="en-US" dirty="0" smtClean="0"/>
              <a:t>      </a:t>
            </a:r>
          </a:p>
          <a:p>
            <a:pPr lvl="1"/>
            <a:r>
              <a:rPr lang="en-US" dirty="0" smtClean="0"/>
              <a:t>See text for argument                                                       </a:t>
            </a:r>
          </a:p>
          <a:p>
            <a:r>
              <a:rPr lang="en-US" dirty="0" smtClean="0"/>
              <a:t>    If 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(x)) and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 then </a:t>
            </a:r>
          </a:p>
          <a:p>
            <a:pPr>
              <a:buNone/>
            </a:pPr>
            <a:r>
              <a:rPr lang="en-US" dirty="0" smtClean="0"/>
              <a:t>                     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).</a:t>
            </a:r>
            <a:r>
              <a:rPr lang="en-US" dirty="0" smtClean="0"/>
              <a:t>                                                                                                                               </a:t>
            </a:r>
          </a:p>
          <a:p>
            <a:pPr lvl="1"/>
            <a:r>
              <a:rPr lang="en-US" dirty="0" smtClean="0"/>
              <a:t>See text for argument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of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If 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(x)) and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</a:t>
            </a:r>
            <a:r>
              <a:rPr lang="en-US" i="1" dirty="0" smtClean="0"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(x)) then </a:t>
            </a:r>
          </a:p>
          <a:p>
            <a:pPr>
              <a:buNone/>
            </a:pPr>
            <a:r>
              <a:rPr lang="en-US" dirty="0" smtClean="0"/>
              <a:t>                     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(max(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|,|</a:t>
            </a:r>
            <a:r>
              <a:rPr lang="en-US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|)).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</a:t>
            </a:r>
          </a:p>
          <a:p>
            <a:pPr lvl="1"/>
            <a:r>
              <a:rPr lang="en-US" dirty="0" smtClean="0"/>
              <a:t>By the definition of big-</a:t>
            </a:r>
            <a:r>
              <a:rPr lang="en-US" i="1" dirty="0" smtClean="0"/>
              <a:t>O</a:t>
            </a:r>
            <a:r>
              <a:rPr lang="en-US" dirty="0" smtClean="0"/>
              <a:t> notation, there are constants 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,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such that                                               |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when x &gt; 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/>
              <a:t>and</a:t>
            </a:r>
            <a:r>
              <a:rPr lang="en-US" i="1" dirty="0" smtClean="0"/>
              <a:t> 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when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&gt; 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</a:p>
          <a:p>
            <a:pPr lvl="1"/>
            <a:r>
              <a:rPr lang="en-US" dirty="0" smtClean="0"/>
              <a:t> |(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)| = 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)| </a:t>
            </a:r>
          </a:p>
          <a:p>
            <a:pPr>
              <a:buNone/>
            </a:pPr>
            <a:r>
              <a:rPr lang="en-US" dirty="0" smtClean="0"/>
              <a:t>                                  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)| + </a:t>
            </a:r>
            <a:r>
              <a:rPr lang="en-US" dirty="0" smtClean="0"/>
              <a:t>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)|      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by the triangle inequality |a + b| </a:t>
            </a:r>
            <a:r>
              <a:rPr lang="en-US" sz="2000" dirty="0" smtClean="0">
                <a:solidFill>
                  <a:srgbClr val="C00000"/>
                </a:solidFill>
                <a:latin typeface="Cambria Math"/>
                <a:ea typeface="Cambria Math"/>
              </a:rPr>
              <a:t>≤ |a| + |b|</a:t>
            </a:r>
            <a:endParaRPr lang="en-US" sz="2000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 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)| + </a:t>
            </a:r>
            <a:r>
              <a:rPr lang="en-US" dirty="0" smtClean="0"/>
              <a:t>|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)|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+</a:t>
            </a:r>
            <a:r>
              <a:rPr lang="en-US" dirty="0" smtClean="0"/>
              <a:t> 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 ≤ 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+</a:t>
            </a:r>
            <a:r>
              <a:rPr lang="en-US" dirty="0" smtClean="0"/>
              <a:t> 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dirty="0" smtClean="0"/>
              <a:t>(x)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</a:t>
            </a:r>
            <a:r>
              <a:rPr lang="en-US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    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where  </a:t>
            </a:r>
            <a:r>
              <a:rPr lang="en-US" sz="2000" i="1" dirty="0" smtClean="0">
                <a:solidFill>
                  <a:srgbClr val="C00000"/>
                </a:solidFill>
              </a:rPr>
              <a:t>g</a:t>
            </a:r>
            <a:r>
              <a:rPr lang="en-US" sz="2000" dirty="0" smtClean="0">
                <a:solidFill>
                  <a:srgbClr val="C00000"/>
                </a:solidFill>
              </a:rPr>
              <a:t>(</a:t>
            </a:r>
            <a:r>
              <a:rPr lang="en-US" sz="2000" i="1" dirty="0" smtClean="0">
                <a:solidFill>
                  <a:srgbClr val="C00000"/>
                </a:solidFill>
              </a:rPr>
              <a:t>x</a:t>
            </a:r>
            <a:r>
              <a:rPr lang="en-US" sz="2000" dirty="0" smtClean="0">
                <a:solidFill>
                  <a:srgbClr val="C00000"/>
                </a:solidFill>
              </a:rPr>
              <a:t>) = max(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sz="2000" dirty="0" smtClean="0">
                <a:solidFill>
                  <a:srgbClr val="C00000"/>
                </a:solidFill>
              </a:rPr>
              <a:t>g</a:t>
            </a:r>
            <a:r>
              <a:rPr lang="en-US" sz="2000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000" dirty="0" smtClean="0">
                <a:solidFill>
                  <a:srgbClr val="C00000"/>
                </a:solidFill>
              </a:rPr>
              <a:t>(x)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|,|</a:t>
            </a:r>
            <a:r>
              <a:rPr lang="en-US" sz="2000" dirty="0" smtClean="0">
                <a:solidFill>
                  <a:srgbClr val="C00000"/>
                </a:solidFill>
              </a:rPr>
              <a:t>g</a:t>
            </a:r>
            <a:r>
              <a:rPr lang="en-US" sz="2000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000" dirty="0" smtClean="0">
                <a:solidFill>
                  <a:srgbClr val="C00000"/>
                </a:solidFill>
              </a:rPr>
              <a:t>(x)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|)</a:t>
            </a:r>
            <a:endParaRPr lang="en-US" sz="2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 = (</a:t>
            </a:r>
            <a:r>
              <a:rPr lang="en-US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</a:t>
            </a:r>
            <a:r>
              <a:rPr lang="en-US" dirty="0" smtClean="0"/>
              <a:t> 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|</a:t>
            </a:r>
            <a:endParaRPr lang="en-US" dirty="0" smtClean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                             = </a:t>
            </a:r>
            <a:r>
              <a:rPr lang="en-US" i="1" dirty="0" err="1" smtClean="0">
                <a:ea typeface="Cambria Math" pitchFamily="18" charset="0"/>
              </a:rPr>
              <a:t>C|</a:t>
            </a:r>
            <a:r>
              <a:rPr lang="en-US" i="1" dirty="0" err="1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)|           </a:t>
            </a:r>
            <a:r>
              <a:rPr lang="en-US" sz="2000" dirty="0" smtClean="0">
                <a:solidFill>
                  <a:srgbClr val="C00000"/>
                </a:solidFill>
              </a:rPr>
              <a:t>where C = C</a:t>
            </a:r>
            <a:r>
              <a:rPr lang="en-US" sz="2000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 +</a:t>
            </a:r>
            <a:r>
              <a:rPr lang="en-US" sz="2000" dirty="0" smtClean="0">
                <a:solidFill>
                  <a:srgbClr val="C00000"/>
                </a:solidFill>
              </a:rPr>
              <a:t> C</a:t>
            </a:r>
            <a:r>
              <a:rPr lang="en-US" sz="2000" baseline="-25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000" dirty="0" smtClean="0"/>
              <a:t> </a:t>
            </a:r>
          </a:p>
          <a:p>
            <a:pPr lvl="1"/>
            <a:r>
              <a:rPr lang="en-US" dirty="0" smtClean="0"/>
              <a:t>Therefore |(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)(</a:t>
            </a:r>
            <a:r>
              <a:rPr lang="en-US" i="1" dirty="0" smtClean="0"/>
              <a:t>x</a:t>
            </a:r>
            <a:r>
              <a:rPr lang="en-US" dirty="0" smtClean="0"/>
              <a:t>)|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err="1" smtClean="0">
                <a:ea typeface="Cambria Math" pitchFamily="18" charset="0"/>
              </a:rPr>
              <a:t>C|</a:t>
            </a:r>
            <a:r>
              <a:rPr lang="en-US" i="1" dirty="0" err="1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)| whenever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, where </a:t>
            </a:r>
            <a:r>
              <a:rPr lang="en-US" i="1" dirty="0" smtClean="0"/>
              <a:t>k</a:t>
            </a:r>
            <a:r>
              <a:rPr lang="en-US" dirty="0" smtClean="0"/>
              <a:t> = max(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</a:t>
            </a:r>
            <a:r>
              <a:rPr lang="en-US" i="1" dirty="0" smtClean="0"/>
              <a:t>k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Ordering Functions by Order of Growth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Put the functions below in order so that each function is big-O of the next function on the list.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1.5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2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8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+17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+111</a:t>
            </a:r>
            <a:endParaRPr lang="en-US" i="1" baseline="30000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3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log n </a:t>
            </a:r>
            <a:r>
              <a:rPr lang="en-US" dirty="0" smtClean="0"/>
              <a:t>)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endParaRPr lang="en-US" i="1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4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endParaRPr lang="en-US" i="1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5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log (log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endParaRPr lang="en-US" i="1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6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/>
              <a:t>)</a:t>
            </a:r>
            <a:r>
              <a:rPr lang="en-US" baseline="30000" dirty="0" smtClean="0"/>
              <a:t>3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7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+1)</a:t>
            </a:r>
            <a:endParaRPr lang="en-US" baseline="30000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8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9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10000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10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n!</a:t>
            </a:r>
          </a:p>
          <a:p>
            <a:endParaRPr lang="en-US" i="1" baseline="30000" dirty="0" smtClean="0"/>
          </a:p>
          <a:p>
            <a:endParaRPr lang="en-US" i="1" baseline="30000" dirty="0" smtClean="0"/>
          </a:p>
          <a:p>
            <a:endParaRPr lang="en-US" i="1" dirty="0" smtClean="0"/>
          </a:p>
          <a:p>
            <a:endParaRPr lang="en-US" baseline="30000" dirty="0" smtClean="0"/>
          </a:p>
          <a:p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962400" y="2667000"/>
            <a:ext cx="51054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We  solve this exercise by successively finding the function that grows slowest among all those left on the list.</a:t>
            </a:r>
          </a:p>
          <a:p>
            <a:endParaRPr lang="en-US" sz="1200" b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 </a:t>
            </a:r>
            <a:r>
              <a:rPr lang="en-US" sz="1200" i="1" dirty="0" smtClean="0"/>
              <a:t>f</a:t>
            </a:r>
            <a:r>
              <a:rPr lang="en-US" sz="1200" baseline="-25000" dirty="0" smtClean="0"/>
              <a:t>9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10000       (constant, does not increase with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5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log (log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     (grows slowest of all the others)</a:t>
            </a:r>
          </a:p>
          <a:p>
            <a:pPr>
              <a:buFont typeface="Arial" pitchFamily="34" charset="0"/>
              <a:buChar char="•"/>
            </a:pPr>
            <a:endParaRPr lang="en-US" sz="1200" i="1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3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n </a:t>
            </a:r>
            <a:r>
              <a:rPr lang="en-US" sz="1200" dirty="0" smtClean="0"/>
              <a:t>)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   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(grows next slowest)</a:t>
            </a:r>
          </a:p>
          <a:p>
            <a:pPr>
              <a:buFont typeface="Arial" pitchFamily="34" charset="0"/>
              <a:buChar char="•"/>
            </a:pPr>
            <a:endParaRPr lang="en-US" sz="12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6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1200" dirty="0" smtClean="0"/>
              <a:t>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/>
              <a:t>)</a:t>
            </a:r>
            <a:r>
              <a:rPr lang="en-US" sz="1200" baseline="30000" dirty="0" smtClean="0"/>
              <a:t>3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(next largest, </a:t>
            </a:r>
            <a:r>
              <a:rPr lang="en-US" sz="1200" dirty="0" smtClean="0"/>
              <a:t>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/>
              <a:t>)</a:t>
            </a:r>
            <a:r>
              <a:rPr lang="en-US" sz="1200" baseline="30000" dirty="0" smtClean="0"/>
              <a:t>3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factor smaller than any power of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baseline="30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8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+17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+111    (tied with the one below)</a:t>
            </a: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endParaRPr lang="en-US" sz="1200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8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       (tied with the one above)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1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1.5</a:t>
            </a:r>
            <a:r>
              <a:rPr lang="en-US" sz="1200" dirty="0" smtClean="0"/>
              <a:t>)</a:t>
            </a:r>
            <a:r>
              <a:rPr lang="en-US" sz="1200" i="1" baseline="30000" dirty="0" smtClean="0"/>
              <a:t>n   </a:t>
            </a:r>
            <a:r>
              <a:rPr lang="en-US" sz="1200" i="1" dirty="0" smtClean="0"/>
              <a:t>      </a:t>
            </a:r>
            <a:r>
              <a:rPr lang="en-US" sz="1200" dirty="0" smtClean="0"/>
              <a:t>(next largest, an exponential function)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4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       (grows faster than one above since 2 &gt; 1.5)</a:t>
            </a:r>
          </a:p>
          <a:p>
            <a:pPr>
              <a:buFont typeface="Arial" pitchFamily="34" charset="0"/>
              <a:buChar char="•"/>
            </a:pPr>
            <a:endParaRPr lang="en-US" sz="1200" i="1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7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+1)     (grows faster than above because of the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 factor)</a:t>
            </a:r>
            <a:endParaRPr lang="en-US" sz="1200" baseline="30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1200" i="1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10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</a:t>
            </a:r>
            <a:r>
              <a:rPr lang="en-US" sz="1200" smtClean="0"/>
              <a:t>= </a:t>
            </a:r>
            <a:r>
              <a:rPr lang="en-US" sz="1200" smtClean="0">
                <a:latin typeface="Cambria Math" pitchFamily="18" charset="0"/>
                <a:ea typeface="Cambria Math" pitchFamily="18" charset="0"/>
              </a:rPr>
              <a:t>n!</a:t>
            </a:r>
            <a:r>
              <a:rPr lang="en-US" sz="1200" i="1" baseline="30000" smtClean="0">
                <a:latin typeface="Cambria Math" pitchFamily="18" charset="0"/>
                <a:ea typeface="Cambria Math" pitchFamily="18" charset="0"/>
              </a:rPr>
              <a:t>          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!  grows faster than </a:t>
            </a:r>
            <a:r>
              <a:rPr lang="en-US" sz="1200" dirty="0" err="1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sz="1200" i="1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for  every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endParaRPr lang="en-US" sz="1200" b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Big-Omega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Definition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 be functions from the set of integers or the set of real numbers to the set of real numbers. We say that</a:t>
            </a:r>
          </a:p>
          <a:p>
            <a:pPr>
              <a:buNone/>
            </a:pPr>
            <a:r>
              <a:rPr lang="en-US" dirty="0" smtClean="0"/>
              <a:t>    if there are constants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such that</a:t>
            </a:r>
          </a:p>
          <a:p>
            <a:pPr>
              <a:buNone/>
            </a:pPr>
            <a:r>
              <a:rPr lang="en-US" dirty="0" smtClean="0"/>
              <a:t>                                            when </a:t>
            </a:r>
            <a:r>
              <a:rPr lang="en-US" i="1" dirty="0" smtClean="0"/>
              <a:t>x &gt; k</a:t>
            </a:r>
            <a:r>
              <a:rPr lang="en-US" dirty="0" smtClean="0"/>
              <a:t>.</a:t>
            </a:r>
          </a:p>
          <a:p>
            <a:r>
              <a:rPr lang="en-US" dirty="0" smtClean="0"/>
              <a:t> We say that “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big-Omega of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).”</a:t>
            </a:r>
          </a:p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gives an upper bound on the growth of a function, while Big-Omega gives a lower bound. Big-Omega tells us that a function grows at least as fast as another.</a:t>
            </a:r>
          </a:p>
          <a:p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 </a:t>
            </a:r>
            <a:r>
              <a:rPr lang="el-GR" dirty="0" smtClean="0">
                <a:latin typeface="Cambria Math"/>
                <a:ea typeface="Cambria Math"/>
              </a:rPr>
              <a:t>Ω</a:t>
            </a:r>
            <a:r>
              <a:rPr lang="en-US" dirty="0" smtClean="0">
                <a:ea typeface="Cambria Math"/>
              </a:rPr>
              <a:t>(</a:t>
            </a:r>
            <a:r>
              <a:rPr lang="en-US" i="1" dirty="0" smtClean="0">
                <a:ea typeface="Cambria Math"/>
              </a:rPr>
              <a:t>g</a:t>
            </a:r>
            <a:r>
              <a:rPr lang="en-US" dirty="0" smtClean="0">
                <a:ea typeface="Cambria Math"/>
              </a:rPr>
              <a:t>(</a:t>
            </a:r>
            <a:r>
              <a:rPr lang="en-US" i="1" dirty="0" smtClean="0">
                <a:ea typeface="Cambria Math"/>
              </a:rPr>
              <a:t>x</a:t>
            </a:r>
            <a:r>
              <a:rPr lang="en-US" dirty="0" smtClean="0">
                <a:ea typeface="Cambria Math"/>
              </a:rPr>
              <a:t>))</a:t>
            </a:r>
            <a:r>
              <a:rPr lang="en-US" dirty="0" smtClean="0">
                <a:latin typeface="Cambria Math"/>
                <a:ea typeface="Cambria Math"/>
              </a:rPr>
              <a:t> </a:t>
            </a:r>
            <a:r>
              <a:rPr lang="en-US" dirty="0" smtClean="0"/>
              <a:t>if and only if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 This follows from the definitions. See the text for details.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3733800" y="2667000"/>
            <a:ext cx="2128838" cy="319088"/>
          </a:xfrm>
          <a:prstGeom prst="rect">
            <a:avLst/>
          </a:prstGeom>
        </p:spPr>
      </p:pic>
      <p:pic>
        <p:nvPicPr>
          <p:cNvPr id="8" name="Picture 7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1371600" y="3429000"/>
            <a:ext cx="2157413" cy="319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48400" y="3124200"/>
            <a:ext cx="259080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ambria Math"/>
                <a:ea typeface="Cambria Math"/>
              </a:rPr>
              <a:t>Ω</a:t>
            </a:r>
            <a:r>
              <a:rPr lang="en-US" dirty="0" smtClean="0">
                <a:latin typeface="Cambria Math"/>
                <a:ea typeface="Cambria Math"/>
              </a:rPr>
              <a:t> is the upper case version of the lower case Greek letter </a:t>
            </a:r>
            <a:r>
              <a:rPr lang="el-GR" dirty="0" smtClean="0">
                <a:latin typeface="Cambria Math"/>
                <a:ea typeface="Cambria Math"/>
              </a:rPr>
              <a:t>ω</a:t>
            </a:r>
            <a:r>
              <a:rPr lang="en-US" dirty="0" smtClean="0">
                <a:latin typeface="Cambria Math"/>
                <a:ea typeface="Cambria Math"/>
              </a:rPr>
              <a:t>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Big-O Notation</a:t>
            </a:r>
          </a:p>
          <a:p>
            <a:r>
              <a:rPr lang="en-US" dirty="0" smtClean="0"/>
              <a:t>Big-O Estimates for Important Functions</a:t>
            </a:r>
          </a:p>
          <a:p>
            <a:r>
              <a:rPr lang="en-US" dirty="0" smtClean="0"/>
              <a:t>Big-Omega and Big-Theta Notation</a:t>
            </a:r>
          </a:p>
          <a:p>
            <a:endParaRPr lang="en-US" dirty="0" smtClean="0"/>
          </a:p>
        </p:txBody>
      </p:sp>
      <p:pic>
        <p:nvPicPr>
          <p:cNvPr id="4" name="Picture 3" descr="03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3505200"/>
            <a:ext cx="899160" cy="1037844"/>
          </a:xfrm>
          <a:prstGeom prst="rect">
            <a:avLst/>
          </a:prstGeom>
        </p:spPr>
      </p:pic>
      <p:pic>
        <p:nvPicPr>
          <p:cNvPr id="5" name="Picture 4" descr="03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3429000"/>
            <a:ext cx="899922" cy="1042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44958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Edmund Landau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1877-1938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44958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Paul Gustav Heinrich Bachmann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1837-1920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Picture 7" descr="03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381000"/>
            <a:ext cx="893826" cy="10386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05400" y="1676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Donald E. Knuth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Born 1938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Big-Omega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 Show that                                        is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where                  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Solution</a:t>
            </a:r>
            <a:r>
              <a:rPr lang="en-US" dirty="0" smtClean="0"/>
              <a:t>:                                                     for all positive real numbers </a:t>
            </a:r>
            <a:r>
              <a:rPr lang="en-US" i="1" dirty="0" smtClean="0"/>
              <a:t>x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Is it also the case that                     is                                  ?  </a:t>
            </a:r>
            <a:endParaRPr lang="en-US" dirty="0"/>
          </a:p>
        </p:txBody>
      </p:sp>
      <p:pic>
        <p:nvPicPr>
          <p:cNvPr id="11" name="Picture 10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962400" y="1905000"/>
            <a:ext cx="2912269" cy="342900"/>
          </a:xfrm>
          <a:prstGeom prst="rect">
            <a:avLst/>
          </a:prstGeom>
        </p:spPr>
      </p:pic>
      <p:pic>
        <p:nvPicPr>
          <p:cNvPr id="15" name="Picture 1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914400" y="2362200"/>
            <a:ext cx="1023938" cy="319088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3352800" y="2362200"/>
            <a:ext cx="1304925" cy="342900"/>
          </a:xfrm>
          <a:prstGeom prst="rect">
            <a:avLst/>
          </a:prstGeom>
        </p:spPr>
      </p:pic>
      <p:pic>
        <p:nvPicPr>
          <p:cNvPr id="19" name="Picture 18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5867400" y="3733800"/>
            <a:ext cx="2345531" cy="342900"/>
          </a:xfrm>
          <a:prstGeom prst="rect">
            <a:avLst/>
          </a:prstGeom>
        </p:spPr>
      </p:pic>
      <p:pic>
        <p:nvPicPr>
          <p:cNvPr id="17" name="Picture 16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2514601" y="2895600"/>
            <a:ext cx="3876675" cy="342900"/>
          </a:xfrm>
          <a:prstGeom prst="rect">
            <a:avLst/>
          </a:prstGeom>
        </p:spPr>
      </p:pic>
      <p:pic>
        <p:nvPicPr>
          <p:cNvPr id="18" name="Picture 17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038600" y="3733800"/>
            <a:ext cx="1304925" cy="3429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 be functions from the set of integers or the set of real numbers to the set of real numbers. The function                                 if </a:t>
            </a:r>
          </a:p>
          <a:p>
            <a:pPr>
              <a:buNone/>
            </a:pPr>
            <a:r>
              <a:rPr lang="en-US" dirty="0" smtClean="0"/>
              <a:t>                                    and                              .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We say that “f is big-Theta of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)” and also that “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of </a:t>
            </a:r>
            <a:r>
              <a:rPr lang="en-US" i="1" dirty="0" smtClean="0"/>
              <a:t>order</a:t>
            </a:r>
            <a:r>
              <a:rPr lang="en-US" dirty="0" smtClean="0"/>
              <a:t>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)”   and also that “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and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are of the </a:t>
            </a:r>
            <a:r>
              <a:rPr lang="en-US" i="1" dirty="0" smtClean="0"/>
              <a:t>same order</a:t>
            </a:r>
            <a:r>
              <a:rPr lang="en-US" dirty="0" smtClean="0"/>
              <a:t>.”   </a:t>
            </a:r>
          </a:p>
          <a:p>
            <a:r>
              <a:rPr lang="en-US" dirty="0" smtClean="0"/>
              <a:t>                               if and only if there exists constants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baseline="-25000" dirty="0" smtClean="0"/>
              <a:t> </a:t>
            </a:r>
            <a:r>
              <a:rPr lang="en-US" dirty="0" smtClean="0"/>
              <a:t>,</a:t>
            </a:r>
            <a:r>
              <a:rPr lang="en-US" baseline="-25000" dirty="0" smtClean="0"/>
              <a:t>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i="1" dirty="0" smtClean="0"/>
              <a:t>k </a:t>
            </a:r>
            <a:r>
              <a:rPr lang="en-US" dirty="0" smtClean="0"/>
              <a:t>such that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</a:t>
            </a:r>
            <a:r>
              <a:rPr lang="en-US" baseline="-25000" dirty="0" smtClean="0"/>
              <a:t> </a:t>
            </a:r>
            <a:r>
              <a:rPr lang="en-US" dirty="0" smtClean="0"/>
              <a:t>&lt;</a:t>
            </a:r>
            <a:r>
              <a:rPr lang="en-US" baseline="-25000" dirty="0" smtClean="0"/>
              <a:t> 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&lt;</a:t>
            </a:r>
            <a:r>
              <a:rPr lang="en-US" baseline="-25000" dirty="0" smtClean="0"/>
              <a:t> </a:t>
            </a:r>
            <a:r>
              <a:rPr lang="en-US" i="1" dirty="0" smtClean="0"/>
              <a:t>C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 if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This follows from the definitions of big-</a:t>
            </a:r>
            <a:r>
              <a:rPr lang="en-US" i="1" dirty="0" smtClean="0"/>
              <a:t>O</a:t>
            </a:r>
            <a:r>
              <a:rPr lang="en-US" dirty="0" smtClean="0"/>
              <a:t> and big-Omega.</a:t>
            </a:r>
            <a:endParaRPr lang="en-US" i="1" dirty="0" smtClean="0"/>
          </a:p>
          <a:p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3886200" y="2667000"/>
            <a:ext cx="2145506" cy="319088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886200" y="3048000"/>
            <a:ext cx="2128838" cy="319088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990600" y="3048000"/>
            <a:ext cx="2150269" cy="319088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838200" y="4876800"/>
            <a:ext cx="2145506" cy="3190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2200" y="990600"/>
            <a:ext cx="259080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 Math"/>
                <a:ea typeface="Cambria Math"/>
              </a:rPr>
              <a:t>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dirty="0" smtClean="0">
                <a:latin typeface="Cambria Math"/>
                <a:ea typeface="Cambria Math"/>
              </a:rPr>
              <a:t> is the upper case version of the lower case Greek letter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dirty="0" smtClean="0">
                <a:latin typeface="Cambria Math"/>
                <a:ea typeface="Cambria Math"/>
              </a:rPr>
              <a:t>.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Show that the sum of the first </a:t>
            </a:r>
            <a:r>
              <a:rPr lang="en-US" i="1" dirty="0" smtClean="0"/>
              <a:t>n</a:t>
            </a:r>
            <a:r>
              <a:rPr lang="en-US" dirty="0" smtClean="0"/>
              <a:t> positive integers is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Solution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+ </a:t>
            </a:r>
            <a:r>
              <a:rPr lang="en-US" dirty="0" smtClean="0">
                <a:latin typeface="Cambria Math"/>
                <a:ea typeface="Cambria Math"/>
              </a:rPr>
              <a:t>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.</a:t>
            </a:r>
            <a:endParaRPr lang="en-US" dirty="0" smtClean="0"/>
          </a:p>
          <a:p>
            <a:pPr marL="880110" lvl="1" indent="-514350"/>
            <a:r>
              <a:rPr lang="en-US" dirty="0" smtClean="0"/>
              <a:t>We have already shown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 marL="880110" lvl="1" indent="-514350"/>
            <a:r>
              <a:rPr lang="en-US" dirty="0" smtClean="0"/>
              <a:t>To show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dirty="0" smtClean="0">
                <a:latin typeface="Cambria Math"/>
                <a:ea typeface="Cambria Math"/>
              </a:rPr>
              <a:t>Ω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), we need a positive constant </a:t>
            </a:r>
            <a:r>
              <a:rPr lang="en-US" i="1" dirty="0" smtClean="0"/>
              <a:t>C</a:t>
            </a:r>
            <a:r>
              <a:rPr lang="en-US" dirty="0" smtClean="0"/>
              <a:t> such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&gt; </a:t>
            </a:r>
            <a:r>
              <a:rPr lang="en-US" i="1" dirty="0" smtClean="0"/>
              <a:t>Cn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for sufficiently large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 Summing only the terms greater than</a:t>
            </a:r>
            <a:r>
              <a:rPr lang="en-US" dirty="0" smtClean="0">
                <a:latin typeface="Cambria Math"/>
                <a:ea typeface="Cambria Math"/>
              </a:rPr>
              <a:t> 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 we obtain the inequality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marL="880110" lvl="1" indent="-51435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1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+ </a:t>
            </a:r>
            <a:r>
              <a:rPr lang="en-US" dirty="0" smtClean="0">
                <a:latin typeface="Cambria Math"/>
                <a:ea typeface="Cambria Math"/>
              </a:rPr>
              <a:t>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≥ 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(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 1)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 </a:t>
            </a:r>
          </a:p>
          <a:p>
            <a:pPr marL="880110" lvl="1" indent="-514350"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≥  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</a:t>
            </a:r>
          </a:p>
          <a:p>
            <a:pPr marL="880110" lvl="1" indent="-514350"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=   (n  −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)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</a:t>
            </a:r>
          </a:p>
          <a:p>
            <a:pPr marL="880110" lvl="1" indent="-514350">
              <a:buNone/>
            </a:pPr>
            <a:r>
              <a:rPr lang="en-US" dirty="0" smtClean="0">
                <a:ea typeface="Cambria Math" pitchFamily="18" charset="0"/>
              </a:rPr>
              <a:t>                                        </a:t>
            </a:r>
            <a:r>
              <a:rPr lang="en-US" dirty="0" smtClean="0">
                <a:latin typeface="Cambria Math"/>
                <a:ea typeface="Cambria Math"/>
              </a:rPr>
              <a:t>≥   (n/2)(n/2) =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/4</a:t>
            </a:r>
          </a:p>
          <a:p>
            <a:pPr marL="880110" lvl="1" indent="-514350"/>
            <a:r>
              <a:rPr lang="en-US" dirty="0" smtClean="0">
                <a:latin typeface="Cambria Math" pitchFamily="18" charset="0"/>
                <a:ea typeface="Cambria Math" pitchFamily="18" charset="0"/>
              </a:rPr>
              <a:t>Taking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¼, 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&gt; </a:t>
            </a:r>
            <a:r>
              <a:rPr lang="en-US" i="1" dirty="0" smtClean="0"/>
              <a:t>Cn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for all positive integers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Hence,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dirty="0" smtClean="0">
                <a:latin typeface="Cambria Math"/>
                <a:ea typeface="Cambria Math"/>
              </a:rPr>
              <a:t>Ω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), and we can conclude that 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smtClean="0"/>
              <a:t>(</a:t>
            </a:r>
            <a:r>
              <a:rPr lang="en-US" i="1" smtClean="0"/>
              <a:t>n</a:t>
            </a:r>
            <a:r>
              <a:rPr lang="en-US" baseline="3000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mtClean="0"/>
              <a:t>). </a:t>
            </a:r>
            <a:endParaRPr lang="en-US" dirty="0" smtClean="0">
              <a:ea typeface="Cambria Math" pitchFamily="18" charset="0"/>
            </a:endParaRPr>
          </a:p>
          <a:p>
            <a:pPr marL="880110" lvl="1" indent="-51435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Example</a:t>
            </a:r>
            <a:r>
              <a:rPr lang="en-US" dirty="0" smtClean="0"/>
              <a:t>: Sh0w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+ </a:t>
            </a:r>
            <a:r>
              <a:rPr lang="en-US" i="1" dirty="0" smtClean="0"/>
              <a:t>8x</a:t>
            </a:r>
            <a:r>
              <a:rPr lang="en-US" baseline="30000" dirty="0" smtClean="0"/>
              <a:t> </a:t>
            </a:r>
            <a:r>
              <a:rPr lang="en-US" dirty="0" smtClean="0"/>
              <a:t>log </a:t>
            </a:r>
            <a:r>
              <a:rPr lang="en-US" i="1" dirty="0" smtClean="0"/>
              <a:t>x </a:t>
            </a:r>
            <a:r>
              <a:rPr lang="en-US" dirty="0" smtClean="0"/>
              <a:t>is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Θ(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lvl="2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 </a:t>
            </a:r>
            <a:r>
              <a:rPr lang="en-US" sz="2400" dirty="0" smtClean="0">
                <a:latin typeface="Cambria Math"/>
                <a:ea typeface="Cambria Math"/>
              </a:rPr>
              <a:t>≤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11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for </a:t>
            </a:r>
            <a:r>
              <a:rPr lang="en-US" sz="2400" i="1" dirty="0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&gt; 1,                                            since 0</a:t>
            </a:r>
            <a:r>
              <a:rPr lang="en-US" sz="2400" dirty="0" smtClean="0">
                <a:latin typeface="Cambria Math"/>
                <a:ea typeface="Cambria Math"/>
              </a:rPr>
              <a:t> ≤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>
                <a:latin typeface="Cambria Math"/>
                <a:ea typeface="Cambria Math"/>
              </a:rPr>
              <a:t>≤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8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.</a:t>
            </a:r>
          </a:p>
          <a:p>
            <a:pPr lvl="3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Hence, 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/>
              <a:t>is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O(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).</a:t>
            </a:r>
          </a:p>
          <a:p>
            <a:pPr lvl="2"/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/>
              <a:t>is clearly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   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O(3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</a:t>
            </a:r>
            <a:r>
              <a:rPr lang="en-US" sz="2400" dirty="0" smtClean="0"/>
              <a:t>)</a:t>
            </a:r>
          </a:p>
          <a:p>
            <a:pPr lvl="2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Hence, 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/>
              <a:t>is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Θ(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).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                            it must  also be the case that</a:t>
            </a:r>
          </a:p>
          <a:p>
            <a:endParaRPr lang="en-US" dirty="0" smtClean="0"/>
          </a:p>
          <a:p>
            <a:r>
              <a:rPr lang="en-US" dirty="0" smtClean="0"/>
              <a:t>Note that                               if and only if it is the case that                              and                             .</a:t>
            </a:r>
          </a:p>
          <a:p>
            <a:r>
              <a:rPr lang="en-US" dirty="0" smtClean="0"/>
              <a:t> Sometimes writers are careless and write as if big-</a:t>
            </a:r>
            <a:r>
              <a:rPr lang="en-US" i="1" dirty="0" smtClean="0"/>
              <a:t>O</a:t>
            </a:r>
            <a:r>
              <a:rPr lang="en-US" dirty="0" smtClean="0"/>
              <a:t> notation has the same meaning as big-Theta.</a:t>
            </a:r>
          </a:p>
          <a:p>
            <a:pPr>
              <a:buNone/>
            </a:pPr>
            <a:r>
              <a:rPr lang="en-US" dirty="0" smtClean="0"/>
              <a:t>                                                      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828800" y="2057400"/>
            <a:ext cx="2145506" cy="319088"/>
          </a:xfrm>
          <a:prstGeom prst="rect">
            <a:avLst/>
          </a:prstGeom>
        </p:spPr>
      </p:pic>
      <p:pic>
        <p:nvPicPr>
          <p:cNvPr id="7" name="Picture 6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981200" y="2438400"/>
            <a:ext cx="2226469" cy="319088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438400" y="2971800"/>
            <a:ext cx="2145506" cy="319088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600200" y="3352800"/>
            <a:ext cx="2150269" cy="319088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572000" y="3352800"/>
            <a:ext cx="2164556" cy="319088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Big-Theta Estimates for Polynomials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Let </a:t>
            </a:r>
          </a:p>
          <a:p>
            <a:pPr>
              <a:buNone/>
            </a:pPr>
            <a:r>
              <a:rPr lang="en-US" dirty="0" smtClean="0"/>
              <a:t>where                                 are real numbers with 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≠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Then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is of order </a:t>
            </a:r>
            <a:r>
              <a:rPr lang="en-US" i="1" dirty="0" err="1" smtClean="0"/>
              <a:t>x</a:t>
            </a:r>
            <a:r>
              <a:rPr lang="en-US" i="1" baseline="30000" dirty="0" err="1" smtClean="0"/>
              <a:t>n</a:t>
            </a:r>
            <a:r>
              <a:rPr lang="en-US" dirty="0" smtClean="0"/>
              <a:t> (or  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Θ(</a:t>
            </a:r>
            <a:r>
              <a:rPr lang="en-US" sz="2800" i="1" dirty="0" err="1" smtClean="0"/>
              <a:t>x</a:t>
            </a:r>
            <a:r>
              <a:rPr lang="en-US" sz="2800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2800" dirty="0" smtClean="0"/>
              <a:t>)).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(The proof is an exercise.) </a:t>
            </a:r>
          </a:p>
          <a:p>
            <a:pPr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</a:t>
            </a:r>
          </a:p>
          <a:p>
            <a:pPr>
              <a:buNone/>
            </a:pPr>
            <a:r>
              <a:rPr lang="en-US" dirty="0" smtClean="0"/>
              <a:t>The polynomial                                         is order of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 (or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Θ(</a:t>
            </a:r>
            <a:r>
              <a:rPr lang="en-US" sz="2800" i="1" dirty="0" smtClean="0"/>
              <a:t>x</a:t>
            </a:r>
            <a:r>
              <a:rPr lang="en-US" sz="2800" baseline="30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2800" dirty="0" smtClean="0"/>
              <a:t>)).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The polynomial                                                                           is order of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199</a:t>
            </a:r>
            <a:r>
              <a:rPr lang="en-US" dirty="0" smtClean="0"/>
              <a:t>  (or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Θ(</a:t>
            </a:r>
            <a:r>
              <a:rPr lang="en-US" sz="2800" i="1" dirty="0" smtClean="0"/>
              <a:t>x</a:t>
            </a:r>
            <a:r>
              <a:rPr lang="en-US" sz="2800" baseline="30000" dirty="0" smtClean="0">
                <a:latin typeface="Cambria Math" pitchFamily="18" charset="0"/>
                <a:ea typeface="Cambria Math" pitchFamily="18" charset="0"/>
              </a:rPr>
              <a:t>199</a:t>
            </a:r>
            <a:r>
              <a:rPr lang="en-US" sz="2800" dirty="0" smtClean="0"/>
              <a:t>)</a:t>
            </a:r>
            <a:r>
              <a:rPr lang="en-US" dirty="0" smtClean="0"/>
              <a:t> ).                </a:t>
            </a:r>
          </a:p>
          <a:p>
            <a:pPr>
              <a:buNone/>
            </a:pPr>
            <a:r>
              <a:rPr lang="en-US" dirty="0" smtClean="0"/>
              <a:t>     </a:t>
            </a:r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2743200" y="1981200"/>
            <a:ext cx="5745956" cy="342900"/>
          </a:xfrm>
          <a:prstGeom prst="rect">
            <a:avLst/>
          </a:prstGeom>
        </p:spPr>
      </p:pic>
      <p:pic>
        <p:nvPicPr>
          <p:cNvPr id="5" name="Picture 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676400" y="2514600"/>
            <a:ext cx="2117408" cy="242888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2895600" y="4191000"/>
            <a:ext cx="3062288" cy="342900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2895600" y="5029200"/>
            <a:ext cx="5264944" cy="34290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Growth of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 both computer science and in mathematics, there are many times when we care about how fast a function grows.</a:t>
            </a:r>
          </a:p>
          <a:p>
            <a:r>
              <a:rPr lang="en-US" dirty="0" smtClean="0"/>
              <a:t>In computer science, we want to understand how quickly an algorithm can solve a problem as the size of the input grows. </a:t>
            </a:r>
          </a:p>
          <a:p>
            <a:pPr lvl="1"/>
            <a:r>
              <a:rPr lang="en-US" dirty="0" smtClean="0"/>
              <a:t>We can compare the efficiency of two different algorithms for solving the same problem. </a:t>
            </a:r>
          </a:p>
          <a:p>
            <a:pPr lvl="1"/>
            <a:r>
              <a:rPr lang="en-US" dirty="0" smtClean="0"/>
              <a:t>We can also determine whether it is practical to use a particular algorithm as the input grows. </a:t>
            </a:r>
          </a:p>
          <a:p>
            <a:pPr lvl="1"/>
            <a:r>
              <a:rPr lang="en-US" dirty="0" smtClean="0"/>
              <a:t>We’ll study these questions in 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3.3</a:t>
            </a:r>
            <a:r>
              <a:rPr lang="en-US" dirty="0" smtClean="0"/>
              <a:t>.</a:t>
            </a:r>
          </a:p>
          <a:p>
            <a:r>
              <a:rPr lang="en-US" dirty="0" smtClean="0"/>
              <a:t>Two of the areas of mathematics where questions about the growth of functions are studied are:</a:t>
            </a:r>
          </a:p>
          <a:p>
            <a:pPr lvl="1"/>
            <a:r>
              <a:rPr lang="en-US" dirty="0" smtClean="0"/>
              <a:t>number theory (covered in Chapter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)  </a:t>
            </a:r>
          </a:p>
          <a:p>
            <a:pPr lvl="1"/>
            <a:r>
              <a:rPr lang="en-US" dirty="0" err="1" smtClean="0"/>
              <a:t>combinatorics</a:t>
            </a:r>
            <a:r>
              <a:rPr lang="en-US" dirty="0" smtClean="0"/>
              <a:t> (covered in Chapters 6 and 8)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Definition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 be functions from the set of integers or the set of real numbers to the set of real numbers. We say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 if there are constants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such that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whenever 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(illustration on next slide)</a:t>
            </a:r>
          </a:p>
          <a:p>
            <a:r>
              <a:rPr lang="en-US" dirty="0" smtClean="0"/>
              <a:t>This is read as “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big-</a:t>
            </a:r>
            <a:r>
              <a:rPr lang="en-US" i="1" dirty="0" smtClean="0"/>
              <a:t>O</a:t>
            </a:r>
            <a:r>
              <a:rPr lang="en-US" dirty="0" smtClean="0"/>
              <a:t> of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)” or   “</a:t>
            </a:r>
            <a:r>
              <a:rPr lang="en-US" i="1" dirty="0" smtClean="0"/>
              <a:t>g</a:t>
            </a:r>
            <a:r>
              <a:rPr lang="en-US" dirty="0" smtClean="0"/>
              <a:t> asymptotically dominates </a:t>
            </a:r>
            <a:r>
              <a:rPr lang="en-US" i="1" dirty="0" smtClean="0"/>
              <a:t>f</a:t>
            </a:r>
            <a:r>
              <a:rPr lang="en-US" dirty="0" smtClean="0"/>
              <a:t>.”</a:t>
            </a:r>
          </a:p>
          <a:p>
            <a:r>
              <a:rPr lang="en-US" dirty="0" smtClean="0"/>
              <a:t>The constants C and k are called </a:t>
            </a:r>
            <a:r>
              <a:rPr lang="en-US" i="1" dirty="0" smtClean="0"/>
              <a:t>witnesses</a:t>
            </a:r>
            <a:r>
              <a:rPr lang="en-US" dirty="0" smtClean="0"/>
              <a:t> to the relationship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 Only one pair of witnesses is needed. </a:t>
            </a:r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3352800" y="3276600"/>
            <a:ext cx="2157413" cy="31908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of 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pic>
        <p:nvPicPr>
          <p:cNvPr id="4" name="Content Placeholder 3" descr="03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2057400"/>
            <a:ext cx="6795364" cy="3733800"/>
          </a:xfrm>
        </p:spPr>
      </p:pic>
      <p:sp>
        <p:nvSpPr>
          <p:cNvPr id="7" name="TextBox 6"/>
          <p:cNvSpPr txBox="1"/>
          <p:nvPr/>
        </p:nvSpPr>
        <p:spPr>
          <a:xfrm>
            <a:off x="4724400" y="21336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f</a:t>
            </a:r>
            <a:r>
              <a:rPr lang="en-US" sz="3600" dirty="0" smtClean="0"/>
              <a:t>(</a:t>
            </a:r>
            <a:r>
              <a:rPr lang="en-US" sz="3600" i="1" dirty="0" smtClean="0"/>
              <a:t>x</a:t>
            </a:r>
            <a:r>
              <a:rPr lang="en-US" sz="3600" dirty="0" smtClean="0"/>
              <a:t>) is </a:t>
            </a:r>
            <a:r>
              <a:rPr lang="en-US" sz="3600" i="1" dirty="0" smtClean="0"/>
              <a:t>O</a:t>
            </a:r>
            <a:r>
              <a:rPr lang="en-US" sz="3600" dirty="0" smtClean="0"/>
              <a:t>(</a:t>
            </a:r>
            <a:r>
              <a:rPr lang="en-US" sz="3600" i="1" dirty="0" smtClean="0"/>
              <a:t>g</a:t>
            </a:r>
            <a:r>
              <a:rPr lang="en-US" sz="3600" dirty="0" smtClean="0"/>
              <a:t>(</a:t>
            </a:r>
            <a:r>
              <a:rPr lang="en-US" sz="3600" i="1" dirty="0" smtClean="0"/>
              <a:t>x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Important Points about 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If one pair of witnesses is found, then there are infinitely many pairs.  We can always make the </a:t>
            </a:r>
            <a:r>
              <a:rPr lang="en-US" i="1" dirty="0" smtClean="0"/>
              <a:t>k</a:t>
            </a:r>
            <a:r>
              <a:rPr lang="en-US" dirty="0" smtClean="0"/>
              <a:t> or the </a:t>
            </a:r>
            <a:r>
              <a:rPr lang="en-US" i="1" dirty="0" smtClean="0"/>
              <a:t>C</a:t>
            </a:r>
            <a:r>
              <a:rPr lang="en-US" dirty="0" smtClean="0"/>
              <a:t> larger and still maintain the inequality                            . </a:t>
            </a:r>
          </a:p>
          <a:p>
            <a:pPr lvl="1"/>
            <a:r>
              <a:rPr lang="en-US" dirty="0" smtClean="0"/>
              <a:t>Any pair </a:t>
            </a:r>
            <a:r>
              <a:rPr lang="en-US" i="1" dirty="0" smtClean="0"/>
              <a:t>C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where </a:t>
            </a:r>
            <a:r>
              <a:rPr lang="en-US" i="1" dirty="0" smtClean="0"/>
              <a:t>C</a:t>
            </a:r>
            <a:r>
              <a:rPr lang="en-US" dirty="0" smtClean="0"/>
              <a:t> &lt; </a:t>
            </a:r>
            <a:r>
              <a:rPr lang="en-US" i="1" dirty="0" smtClean="0"/>
              <a:t>C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&lt; </a:t>
            </a:r>
            <a:r>
              <a:rPr lang="en-US" i="1" dirty="0" smtClean="0"/>
              <a:t>k </a:t>
            </a:r>
            <a:r>
              <a:rPr lang="en-US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is also a pair of witnesses since                                  whenever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i="1" dirty="0" smtClean="0"/>
              <a:t> </a:t>
            </a:r>
            <a:r>
              <a:rPr lang="en-US" dirty="0" smtClean="0"/>
              <a:t>&gt; </a:t>
            </a:r>
            <a:r>
              <a:rPr lang="en-US" i="1" dirty="0" smtClean="0"/>
              <a:t>k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You may see  “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=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))” instead of “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)).”  </a:t>
            </a:r>
          </a:p>
          <a:p>
            <a:pPr lvl="1"/>
            <a:r>
              <a:rPr lang="en-US" dirty="0" smtClean="0"/>
              <a:t>But this is an abuse of the equals sign since the meaning is that there is an inequality relating the values of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, for sufficiently large values of x. </a:t>
            </a:r>
          </a:p>
          <a:p>
            <a:pPr lvl="1"/>
            <a:r>
              <a:rPr lang="en-US" dirty="0" smtClean="0"/>
              <a:t>It is ok to write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dirty="0" smtClean="0"/>
              <a:t>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)), because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 represents the set of functions that are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</a:t>
            </a:r>
          </a:p>
          <a:p>
            <a:r>
              <a:rPr lang="en-US" dirty="0" smtClean="0"/>
              <a:t>Usually, we will drop the absolute value sign since we will always deal with functions that take on positive values.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3124200" y="3200400"/>
            <a:ext cx="2157413" cy="191453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572000" y="2590800"/>
            <a:ext cx="1725930" cy="25527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Using the Definition of Big-</a:t>
            </a:r>
            <a:r>
              <a:rPr lang="en-US" sz="4000" i="1" dirty="0" smtClean="0"/>
              <a:t>O</a:t>
            </a:r>
            <a:r>
              <a:rPr lang="en-US" sz="4000" dirty="0" smtClean="0"/>
              <a:t> Notation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Example</a:t>
            </a:r>
            <a:r>
              <a:rPr lang="en-US" dirty="0" smtClean="0"/>
              <a:t>: Show that                                    is            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Solution</a:t>
            </a:r>
            <a:r>
              <a:rPr lang="en-US" dirty="0" smtClean="0"/>
              <a:t>:  Since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 </a:t>
            </a:r>
            <a:r>
              <a:rPr lang="en-US" i="1" dirty="0" smtClean="0"/>
              <a:t>x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           </a:t>
            </a:r>
            <a:endParaRPr lang="en-US" i="1" dirty="0" smtClean="0"/>
          </a:p>
          <a:p>
            <a:pPr lvl="1"/>
            <a:r>
              <a:rPr lang="en-US" dirty="0" smtClean="0"/>
              <a:t>Can take </a:t>
            </a:r>
            <a:r>
              <a:rPr lang="en-US" i="1" dirty="0" smtClean="0"/>
              <a:t>C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k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as witnesses to show that</a:t>
            </a:r>
          </a:p>
          <a:p>
            <a:pPr>
              <a:buNone/>
            </a:pPr>
            <a:r>
              <a:rPr lang="en-US" dirty="0" smtClean="0"/>
              <a:t>                                                      (see graph on next slide)</a:t>
            </a:r>
          </a:p>
          <a:p>
            <a:r>
              <a:rPr lang="en-US" dirty="0" smtClean="0"/>
              <a:t>Alternatively,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we have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Hence,                                                                                  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2. </a:t>
            </a:r>
          </a:p>
          <a:p>
            <a:pPr lvl="1"/>
            <a:r>
              <a:rPr lang="en-US" dirty="0" smtClean="0">
                <a:latin typeface="Cambria Math" pitchFamily="18" charset="0"/>
                <a:ea typeface="Cambria Math" pitchFamily="18" charset="0"/>
              </a:rPr>
              <a:t>Can take </a:t>
            </a:r>
            <a:r>
              <a:rPr lang="en-US" i="1" dirty="0" smtClean="0"/>
              <a:t>C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k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as witnesses instead.                                           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</a:t>
            </a:r>
            <a:endParaRPr lang="en-US" dirty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581400" y="1981200"/>
            <a:ext cx="2590800" cy="342900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295400" y="2971800"/>
            <a:ext cx="5355431" cy="309563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828800" y="3962400"/>
            <a:ext cx="1883569" cy="342900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6553200" y="1981200"/>
            <a:ext cx="773906" cy="342900"/>
          </a:xfrm>
          <a:prstGeom prst="rect">
            <a:avLst/>
          </a:prstGeom>
        </p:spPr>
      </p:pic>
      <p:pic>
        <p:nvPicPr>
          <p:cNvPr id="15" name="Picture 14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1905000" y="4724400"/>
            <a:ext cx="5198269" cy="309563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of Big-</a:t>
            </a:r>
            <a:r>
              <a:rPr lang="en-US" i="1" dirty="0" smtClean="0"/>
              <a:t>O</a:t>
            </a:r>
            <a:r>
              <a:rPr lang="en-US" dirty="0" smtClean="0"/>
              <a:t> Notation                                                                                                                                       </a:t>
            </a:r>
            <a:endParaRPr lang="en-US" dirty="0"/>
          </a:p>
        </p:txBody>
      </p:sp>
      <p:pic>
        <p:nvPicPr>
          <p:cNvPr id="4" name="Content Placeholder 3" descr="030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52116" y="2795238"/>
            <a:ext cx="4239768" cy="2669286"/>
          </a:xfrm>
        </p:spPr>
      </p:pic>
      <p:sp>
        <p:nvSpPr>
          <p:cNvPr id="7" name="TextBox 6"/>
          <p:cNvSpPr txBox="1"/>
          <p:nvPr/>
        </p:nvSpPr>
        <p:spPr>
          <a:xfrm>
            <a:off x="2286000" y="20574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</a:t>
            </a:r>
            <a:r>
              <a:rPr lang="en-US" sz="2400" dirty="0" smtClean="0"/>
              <a:t>is</a:t>
            </a:r>
            <a:r>
              <a:rPr lang="en-US" dirty="0" smtClean="0"/>
              <a:t>                                                 </a:t>
            </a:r>
            <a:endParaRPr lang="en-US" dirty="0"/>
          </a:p>
        </p:txBody>
      </p:sp>
      <p:pic>
        <p:nvPicPr>
          <p:cNvPr id="12" name="Picture 11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914400" y="2133600"/>
            <a:ext cx="3108960" cy="411480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4800600" y="2133600"/>
            <a:ext cx="928688" cy="41148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12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Both                                     and</a:t>
            </a:r>
          </a:p>
          <a:p>
            <a:pPr>
              <a:buNone/>
            </a:pPr>
            <a:r>
              <a:rPr lang="en-US" dirty="0" smtClean="0"/>
              <a:t>    are such that                                 and                              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We say that the two functions are of the </a:t>
            </a:r>
            <a:r>
              <a:rPr lang="en-US" i="1" dirty="0" smtClean="0"/>
              <a:t>same order</a:t>
            </a:r>
            <a:r>
              <a:rPr lang="en-US" dirty="0" smtClean="0"/>
              <a:t>. (More on this later)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If                                and </a:t>
            </a:r>
            <a:r>
              <a:rPr lang="en-US" i="1" dirty="0" smtClean="0"/>
              <a:t>h(x)</a:t>
            </a:r>
            <a:r>
              <a:rPr lang="en-US" dirty="0" smtClean="0"/>
              <a:t> is larger than </a:t>
            </a:r>
            <a:r>
              <a:rPr lang="en-US" i="1" dirty="0" smtClean="0"/>
              <a:t>g(x)</a:t>
            </a:r>
            <a:r>
              <a:rPr lang="en-US" dirty="0" smtClean="0"/>
              <a:t> for all positive real numbers, then                              . </a:t>
            </a:r>
          </a:p>
          <a:p>
            <a:pPr>
              <a:buNone/>
            </a:pPr>
            <a:r>
              <a:rPr lang="en-US" dirty="0" smtClean="0"/>
              <a:t>        </a:t>
            </a:r>
          </a:p>
          <a:p>
            <a:r>
              <a:rPr lang="en-US" dirty="0" smtClean="0"/>
              <a:t> Note that  if                               for </a:t>
            </a:r>
            <a:r>
              <a:rPr lang="en-US" i="1" dirty="0" smtClean="0"/>
              <a:t>x &gt; k </a:t>
            </a:r>
            <a:r>
              <a:rPr lang="en-US" dirty="0" smtClean="0"/>
              <a:t>and if</a:t>
            </a:r>
          </a:p>
          <a:p>
            <a:pPr>
              <a:buNone/>
            </a:pPr>
            <a:r>
              <a:rPr lang="en-US" dirty="0" smtClean="0"/>
              <a:t>     for all </a:t>
            </a:r>
            <a:r>
              <a:rPr lang="en-US" i="1" dirty="0" smtClean="0"/>
              <a:t>x</a:t>
            </a:r>
            <a:r>
              <a:rPr lang="en-US" dirty="0" smtClean="0"/>
              <a:t>,    then                               if </a:t>
            </a:r>
            <a:r>
              <a:rPr lang="en-US" i="1" dirty="0" smtClean="0"/>
              <a:t>x &gt; k. </a:t>
            </a:r>
            <a:r>
              <a:rPr lang="en-US" dirty="0" smtClean="0"/>
              <a:t>Hence,                              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For many applications, the goal is to select the function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in </a:t>
            </a:r>
            <a:r>
              <a:rPr lang="en-US" i="1" dirty="0" smtClean="0"/>
              <a:t>O(g(x)) </a:t>
            </a:r>
            <a:r>
              <a:rPr lang="en-US" dirty="0" smtClean="0"/>
              <a:t>as small as possible (up to multiplication by a constant, of course).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8" name="Picture 27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1524000" y="1905000"/>
            <a:ext cx="2072640" cy="274320"/>
          </a:xfrm>
          <a:prstGeom prst="rect">
            <a:avLst/>
          </a:prstGeom>
        </p:spPr>
      </p:pic>
      <p:pic>
        <p:nvPicPr>
          <p:cNvPr id="29" name="Picture 2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4267200" y="1905000"/>
            <a:ext cx="1042035" cy="274320"/>
          </a:xfrm>
          <a:prstGeom prst="rect">
            <a:avLst/>
          </a:prstGeom>
        </p:spPr>
      </p:pic>
      <p:pic>
        <p:nvPicPr>
          <p:cNvPr id="27" name="Picture 26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2362200" y="2209800"/>
            <a:ext cx="1720215" cy="255270"/>
          </a:xfrm>
          <a:prstGeom prst="rect">
            <a:avLst/>
          </a:prstGeom>
        </p:spPr>
      </p:pic>
      <p:pic>
        <p:nvPicPr>
          <p:cNvPr id="31" name="Picture 3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4800600" y="2209800"/>
            <a:ext cx="1731645" cy="255270"/>
          </a:xfrm>
          <a:prstGeom prst="rect">
            <a:avLst/>
          </a:prstGeom>
        </p:spPr>
      </p:pic>
      <p:pic>
        <p:nvPicPr>
          <p:cNvPr id="26" name="Picture 25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1219200" y="3352800"/>
            <a:ext cx="1720215" cy="255270"/>
          </a:xfrm>
          <a:prstGeom prst="rect">
            <a:avLst/>
          </a:prstGeom>
        </p:spPr>
      </p:pic>
      <p:pic>
        <p:nvPicPr>
          <p:cNvPr id="25" name="Picture 24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2514600" y="3657600"/>
            <a:ext cx="1737360" cy="255270"/>
          </a:xfrm>
          <a:prstGeom prst="rect">
            <a:avLst/>
          </a:prstGeom>
        </p:spPr>
      </p:pic>
      <p:pic>
        <p:nvPicPr>
          <p:cNvPr id="23" name="Picture 22" descr="addin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2362200" y="4267200"/>
            <a:ext cx="1725930" cy="255270"/>
          </a:xfrm>
          <a:prstGeom prst="rect">
            <a:avLst/>
          </a:prstGeom>
        </p:spPr>
      </p:pic>
      <p:pic>
        <p:nvPicPr>
          <p:cNvPr id="24" name="Picture 23" descr="addin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 cstate="print"/>
          <a:stretch>
            <a:fillRect/>
          </a:stretch>
        </p:blipFill>
        <p:spPr>
          <a:xfrm>
            <a:off x="5943600" y="4191000"/>
            <a:ext cx="1522095" cy="255270"/>
          </a:xfrm>
          <a:prstGeom prst="rect">
            <a:avLst/>
          </a:prstGeom>
        </p:spPr>
      </p:pic>
      <p:pic>
        <p:nvPicPr>
          <p:cNvPr id="22" name="Picture 21" descr="addin_tmp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/>
          <a:stretch>
            <a:fillRect/>
          </a:stretch>
        </p:blipFill>
        <p:spPr>
          <a:xfrm>
            <a:off x="2590800" y="4572000"/>
            <a:ext cx="1743075" cy="255270"/>
          </a:xfrm>
          <a:prstGeom prst="rect">
            <a:avLst/>
          </a:prstGeom>
        </p:spPr>
      </p:pic>
      <p:pic>
        <p:nvPicPr>
          <p:cNvPr id="21" name="Picture 20" descr="addin_tmp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6172200" y="4572000"/>
            <a:ext cx="1737360" cy="255270"/>
          </a:xfrm>
          <a:prstGeom prst="rect">
            <a:avLst/>
          </a:prstGeom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g(x)|$&#10;&#10;\end{document}"/>
  <p:tag name="IGUANATEXSIZ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x^2)$&#10;&#10;\end{document}"/>
  <p:tag name="IGUANATEXSIZE" val="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2}$&#10;&#10;\end{document}"/>
  <p:tag name="IGUANATEXSIZE" val="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O(f(x))$&#10;&#10;\end{document}"/>
  <p:tag name="IGUANATEXSIZE" val="2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h(x))$&#10;&#10;\end{document}"/>
  <p:tag name="IGUANATEXSIZE" val="2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g(x)|$&#10;&#10;\end{document}"/>
  <p:tag name="IGUANATEXSIZE" val="2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h(x)| &gt; |g(x)|$&#10;&#10;\end{document}"/>
  <p:tag name="IGUANATEXSIZE" val="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h(x)|$&#10;&#10;\end{document}"/>
  <p:tag name="IGUANATEXSIZE" val="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\leq C|g(x) \leq C'|g(x)|$&#10;&#10;\end{document}"/>
  <p:tag name="IGUANATEXSIZE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h(x))$&#10;&#10;\end{document}"/>
  <p:tag name="IGUANATEXSIZE" val="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a_n x^{n} + a_{n-1}x^{n-1} + \dots + a_1 x + a_o$&#10;&#10;\end{document}"/>
  <p:tag name="IGUANATEXSIZE" val="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a_0, a_1, \dots, a_n    $&#10;\end{document}"/>
  <p:tag name="IGUANATEXSIZE" val="3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1 + 2 + \cdots + n \; \leq\; n + n + \cdots n\; =\; n^2$&#10;&#10;\end{document}"/>
  <p:tag name="IGUANATEXSIZE" val="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1 + 2 + \ldots + n \;\mbox{is}\; O(n^2)\; \mbox{taking}\; C = 1 \; \mbox{and}\; k = 1 .$&#10;&#10;\end{document}"/>
  <p:tag name="IGUANATEXSIZE" val="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 = 1 \times 2 \times \cdots \times n \; \leq\; n \times n \times \cdots \times  n\; =\; n^n$&#10;&#10;\end{document}"/>
  <p:tag name="IGUANATEXSIZE" val="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\; \mbox{is}\;O(n^n)\; \mbox{taking} \; C = 1\; \mbox{and}\; k = 1.$&#10;&#10;\end{document}"/>
  <p:tag name="IGUANATEXSIZE" val="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n) = n! = 1 \times 2 \times \dots \times n\; .$&#10;&#10;\end{document}"/>
  <p:tag name="IGUANATEXSIZE" val="2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 \leq\; n^n$&#10;&#10;\end{document}"/>
  <p:tag name="IGUANATEXSIZE" val="2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mbox{log}(n!) \leq\; n\cdot \mbox{log}(n)$&#10;&#10;\end{document}"/>
  <p:tag name="IGUANATEXSIZE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g(x)|$&#10;&#10;\end{document}"/>
  <p:tag name="IGUANATEXSIZE" val="2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Omega(g(x))$&#10;&#10;\end{document}"/>
  <p:tag name="IGUANATEXSIZE" val="2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geq C|g(x)|$&#10;&#10;\end{document}"/>
  <p:tag name="IGUANATEXSIZE" val="2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3} + 5x^2 + 7$&#10;&#10;\end{document}"/>
  <p:tag name="IGUANATEXSIZE" val="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Omega(g(x))$&#10;&#10;\end{document}"/>
  <p:tag name="IGUANATEXSIZE" val="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3} $&#10;&#10;\end{document}"/>
  <p:tag name="IGUANATEXSIZE" val="2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8x^{3} + 5x^2 + 7)$&#10;&#10;\end{document}"/>
  <p:tag name="IGUANATEXSIZE" val="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3} + 5x^2 + 7\; \geq 8x^{3}$&#10;&#10;\end{document}"/>
  <p:tag name="IGUANATEXSIZE" val="2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3} $&#10;&#10;\end{document}"/>
  <p:tag name="IGUANATEXSIZE" val="2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Omega(g(x))$&#10;&#10;\end{document}"/>
  <p:tag name="IGUANATEXSIZE" val="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2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\Theta(g(x)).$&#10;&#10;\end{document}"/>
  <p:tag name="IGUANATEXSIZE" val="2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O(f(x))$&#10;&#10;\end{document}"/>
  <p:tag name="IGUANATEXSIZE" val="2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a_n x^{n} + a_{n-1}x^{n-1} + \dots + a_1 x + a_o$&#10;&#10;\end{document}"/>
  <p:tag name="IGUANATEXSIZE" val="2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a_0, a_1, \dots, a_n    $&#10;\end{document}"/>
  <p:tag name="IGUANATEXSIZE" val="3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5} + 5x^2 + 10$&#10;&#10;\end{document}"/>
  <p:tag name="IGUANATEXSIZE" val="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0 \leq x^2 + 2x + 1 \leq x^{2} + 2x^{2} + x^{2} = 4x^{2}$&#10;&#10;\end{document}"/>
  <p:tag name="IGUANATEXSIZE" val="2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199}+ 7x^{100} + x^{99} + 5x^2 + 25$&#10;&#10;\end{document}"/>
  <p:tag name="IGUANATEXSIZE" val="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x^2)$&#10;&#10;\end{document}"/>
  <p:tag name="IGUANATEXSIZE" val="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x^2)$&#10;&#10;\end{document}"/>
  <p:tag name="IGUANATEXSIZE" val="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0 \leq x^2 + 2x + 1 \leq x^{2} + x^{2} + x^{2} = 3x^{2}$&#10;&#10;\end{document}"/>
  <p:tag name="IGUANATEXSIZE" val="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3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200" b="1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11069</TotalTime>
  <Words>2357</Words>
  <Application>Microsoft Office PowerPoint</Application>
  <PresentationFormat>On-screen Show (4:3)</PresentationFormat>
  <Paragraphs>243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Constantia</vt:lpstr>
      <vt:lpstr>Wingdings 2</vt:lpstr>
      <vt:lpstr>Cambria Math</vt:lpstr>
      <vt:lpstr>Flow</vt:lpstr>
      <vt:lpstr>The Growth of Functions</vt:lpstr>
      <vt:lpstr>Section Summary</vt:lpstr>
      <vt:lpstr>The Growth of Functions</vt:lpstr>
      <vt:lpstr>Big-O Notation</vt:lpstr>
      <vt:lpstr>Illustration of Big-O Notation</vt:lpstr>
      <vt:lpstr>Some Important Points about Big-O Notation</vt:lpstr>
      <vt:lpstr>Using the Definition of Big-O Notation</vt:lpstr>
      <vt:lpstr>Illustration of Big-O Notation                                                                                                                                       </vt:lpstr>
      <vt:lpstr>Big-O Notation</vt:lpstr>
      <vt:lpstr>Using the Definition of Big-O Notation</vt:lpstr>
      <vt:lpstr>Big-O Estimates for Polynomials</vt:lpstr>
      <vt:lpstr>Big-O Estimates for some Important Functions</vt:lpstr>
      <vt:lpstr>Big-O Estimates for some Important Functions</vt:lpstr>
      <vt:lpstr>Display of Growth of Functions</vt:lpstr>
      <vt:lpstr>Useful Big-O Estimates Involving Logarithms, Powers, and Exponents</vt:lpstr>
      <vt:lpstr>Combinations of Functions</vt:lpstr>
      <vt:lpstr>Combinations of Functions</vt:lpstr>
      <vt:lpstr>Ordering Functions by Order of Growth</vt:lpstr>
      <vt:lpstr>Big-Omega Notation</vt:lpstr>
      <vt:lpstr>Big-Omega Notation</vt:lpstr>
      <vt:lpstr>Big-Theta Notation</vt:lpstr>
      <vt:lpstr>Big Theta Notation</vt:lpstr>
      <vt:lpstr>Big-Theta Notation</vt:lpstr>
      <vt:lpstr>Big-Theta Notation</vt:lpstr>
      <vt:lpstr>Big-Theta Estimates for Polynomials</vt:lpstr>
    </vt:vector>
  </TitlesOfParts>
  <Company>Monmouth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latecki</cp:lastModifiedBy>
  <cp:revision>657</cp:revision>
  <dcterms:created xsi:type="dcterms:W3CDTF">2011-03-27T19:14:44Z</dcterms:created>
  <dcterms:modified xsi:type="dcterms:W3CDTF">2015-01-14T15:18:43Z</dcterms:modified>
</cp:coreProperties>
</file>