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Override1.xml" ContentType="application/vnd.openxmlformats-officedocument.themeOverr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65" r:id="rId3"/>
    <p:sldId id="257" r:id="rId4"/>
    <p:sldId id="258" r:id="rId5"/>
    <p:sldId id="260" r:id="rId6"/>
    <p:sldId id="261" r:id="rId7"/>
    <p:sldId id="262" r:id="rId8"/>
    <p:sldId id="263" r:id="rId9"/>
    <p:sldId id="266" r:id="rId10"/>
    <p:sldId id="267" r:id="rId11"/>
    <p:sldId id="268" r:id="rId12"/>
    <p:sldId id="269" r:id="rId13"/>
    <p:sldId id="277" r:id="rId14"/>
    <p:sldId id="281" r:id="rId15"/>
    <p:sldId id="282" r:id="rId16"/>
    <p:sldId id="283" r:id="rId17"/>
    <p:sldId id="284" r:id="rId18"/>
    <p:sldId id="285" r:id="rId19"/>
    <p:sldId id="286" r:id="rId20"/>
    <p:sldId id="287" r:id="rId21"/>
    <p:sldId id="288" r:id="rId22"/>
    <p:sldId id="289" r:id="rId23"/>
    <p:sldId id="290" r:id="rId24"/>
    <p:sldId id="291" r:id="rId25"/>
    <p:sldId id="293" r:id="rId26"/>
    <p:sldId id="295" r:id="rId27"/>
    <p:sldId id="296" r:id="rId28"/>
    <p:sldId id="299" r:id="rId29"/>
    <p:sldId id="300" r:id="rId30"/>
    <p:sldId id="301" r:id="rId31"/>
    <p:sldId id="302" r:id="rId32"/>
    <p:sldId id="303" r:id="rId33"/>
    <p:sldId id="304" r:id="rId34"/>
    <p:sldId id="305" r:id="rId35"/>
    <p:sldId id="306" r:id="rId36"/>
    <p:sldId id="270" r:id="rId37"/>
    <p:sldId id="345" r:id="rId38"/>
    <p:sldId id="346" r:id="rId39"/>
    <p:sldId id="307" r:id="rId40"/>
    <p:sldId id="309" r:id="rId41"/>
    <p:sldId id="313" r:id="rId42"/>
    <p:sldId id="312" r:id="rId43"/>
    <p:sldId id="310" r:id="rId44"/>
    <p:sldId id="317" r:id="rId45"/>
    <p:sldId id="311" r:id="rId46"/>
    <p:sldId id="314" r:id="rId47"/>
    <p:sldId id="316" r:id="rId48"/>
    <p:sldId id="321" r:id="rId49"/>
    <p:sldId id="319" r:id="rId50"/>
    <p:sldId id="320" r:id="rId51"/>
    <p:sldId id="322" r:id="rId52"/>
    <p:sldId id="324" r:id="rId53"/>
    <p:sldId id="326" r:id="rId54"/>
    <p:sldId id="330" r:id="rId55"/>
    <p:sldId id="331" r:id="rId56"/>
    <p:sldId id="333" r:id="rId57"/>
    <p:sldId id="334" r:id="rId58"/>
    <p:sldId id="337" r:id="rId59"/>
    <p:sldId id="339" r:id="rId60"/>
    <p:sldId id="347" r:id="rId61"/>
    <p:sldId id="348" r:id="rId62"/>
    <p:sldId id="349" r:id="rId63"/>
    <p:sldId id="353" r:id="rId64"/>
    <p:sldId id="352" r:id="rId65"/>
    <p:sldId id="350" r:id="rId66"/>
  </p:sldIdLst>
  <p:sldSz cx="12192000" cy="6858000"/>
  <p:notesSz cx="6858000" cy="9144000"/>
  <p:embeddedFontLst>
    <p:embeddedFont>
      <p:font typeface="Cambria Math" panose="02040503050406030204" pitchFamily="18" charset="0"/>
      <p:regular r:id="rId67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BCB7F8F-0B20-40C2-9DB4-3B7DD40DBDB2}" v="141" dt="2020-10-13T22:12:53.42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976" autoAdjust="0"/>
    <p:restoredTop sz="94660" autoAdjust="0"/>
  </p:normalViewPr>
  <p:slideViewPr>
    <p:cSldViewPr snapToGrid="0">
      <p:cViewPr varScale="1">
        <p:scale>
          <a:sx n="81" d="100"/>
          <a:sy n="81" d="100"/>
        </p:scale>
        <p:origin x="93" y="168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14184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presProps" Target="presProps.xml"/><Relationship Id="rId7" Type="http://schemas.openxmlformats.org/officeDocument/2006/relationships/slide" Target="slides/slide6.xml"/><Relationship Id="rId71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microsoft.com/office/2015/10/relationships/revisionInfo" Target="revisionInfo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font" Target="fonts/font1.fntdata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69A9D1-0843-416D-A925-F63FAC3EA86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F77928D-737B-477F-923D-13BE94430AB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8643E82-2D96-4AD4-899D-12071505D4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373BDD-C041-413D-BBB6-863580580DC6}" type="datetimeFigureOut">
              <a:rPr lang="en-US" smtClean="0"/>
              <a:t>10/17/2024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84C5823-96C5-4513-AD1E-7DC3FF7927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4832A9E-45EE-48C2-918F-B3DD55805D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/>
              <a:t>Page </a:t>
            </a:r>
            <a:fld id="{A973BAE2-7DD0-4A05-A95E-EC1444A2826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126335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6A227E-5CE0-401A-83CA-A75EFD1A0D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D3B34C1-6EE8-490B-833C-C7585E3325B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756887C-243C-4494-8C1F-92E8152795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373BDD-C041-413D-BBB6-863580580DC6}" type="datetimeFigureOut">
              <a:rPr lang="en-US" smtClean="0"/>
              <a:t>10/17/2024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2708E77-D071-4645-B446-EA3A5FC39B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BFF6F1A-FB8A-41E8-9070-2EF31F03A3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73BAE2-7DD0-4A05-A95E-EC1444A282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98215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2C70C84-6B01-46A5-B9F1-6DC3936D3D1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72AD2B5-8496-4DE0-A8F0-47F8C770D75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DA0F209-4D69-4735-AF3C-10B101A5E5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373BDD-C041-413D-BBB6-863580580DC6}" type="datetimeFigureOut">
              <a:rPr lang="en-US" smtClean="0"/>
              <a:t>10/17/2024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4894954-9E74-4929-A48F-A55AE22F63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9ECC9AD-235C-4358-A22F-F75C1A2739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73BAE2-7DD0-4A05-A95E-EC1444A282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565281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A82E83-0615-4109-ACD1-9BBDB8ED8A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C964C45-CC6E-468A-8B78-410584363A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373BDD-C041-413D-BBB6-863580580DC6}" type="datetimeFigureOut">
              <a:rPr lang="en-US" smtClean="0"/>
              <a:t>10/17/2024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6469068-0F2D-415B-9F99-7AD7030F66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Aaron Test  Footer</a:t>
            </a:r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5DAE4A1-9DB9-4DA1-9885-3AF817FAE9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/>
              <a:t>Page </a:t>
            </a:r>
            <a:fld id="{A973BAE2-7DD0-4A05-A95E-EC1444A2826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968681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9D3B94-FDF0-412C-91F3-8EAC6996E4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E55B174-DCC0-4253-92A6-EF724407B49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2C1E612-8026-4981-BCAE-80B71B6001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373BDD-C041-413D-BBB6-863580580DC6}" type="datetimeFigureOut">
              <a:rPr lang="en-US" smtClean="0"/>
              <a:t>10/17/2024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1419D28-EF54-462B-8801-5865C0F683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Aaron Example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CB029AD-53C5-47BC-B84A-518AE92C70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/>
              <a:t>Page </a:t>
            </a:r>
            <a:fld id="{A973BAE2-7DD0-4A05-A95E-EC1444A2826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307387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EFEFA3-3C50-4268-9461-FB30E442B8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8D1EC47-8879-41A2-AD09-F2AE82229B7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F00792C-DE5B-4492-9304-7664B0375F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373BDD-C041-413D-BBB6-863580580DC6}" type="datetimeFigureOut">
              <a:rPr lang="en-US" smtClean="0"/>
              <a:t>10/17/2024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B0B25BD-8CFC-403B-BEE7-C14B85BB6F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4DFE89D-D9E7-4C6B-A8B4-2209E63108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73BAE2-7DD0-4A05-A95E-EC1444A282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29811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49D7CD5-BA9A-400F-8D4E-1746616B25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C432C8-9087-4914-9528-3A69F59EA45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1034CCD-ADA3-4692-9E23-5D1FDC8B837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D1CC8BF-FF9E-45C2-B45B-98AF5056B0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373BDD-C041-413D-BBB6-863580580DC6}" type="datetimeFigureOut">
              <a:rPr lang="en-US" smtClean="0"/>
              <a:t>10/17/2024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120F416-AAF1-4F83-A256-23C97C4F50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5E39BCF-AD5C-4EBE-A168-C2DF9531F2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73BAE2-7DD0-4A05-A95E-EC1444A282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31477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50E9A4-01D0-4A74-AA60-4160B3E130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FF23ACD-B985-48CC-9926-56B27AB42C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A816BDC-85E4-456E-9327-4A9EF75E1A5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342E7FA1-8A47-489B-B6AA-6FD1E3378FA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36BD13A-E345-461A-82AB-F322CFB2B3A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DF36841-A06A-4CA0-BD71-8D79B31457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373BDD-C041-413D-BBB6-863580580DC6}" type="datetimeFigureOut">
              <a:rPr lang="en-US" smtClean="0"/>
              <a:t>10/17/2024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8E05410-1E24-4731-87E2-3F05A3CBA7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5C4F809-0F7E-4BCC-B0FE-1E1DE5997A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73BAE2-7DD0-4A05-A95E-EC1444A282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06274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A68522-1A57-4589-AECE-4E29BF991E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3BB880D-A7A3-40E8-99FD-B0A034A3E9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373BDD-C041-413D-BBB6-863580580DC6}" type="datetimeFigureOut">
              <a:rPr lang="en-US" smtClean="0"/>
              <a:t>10/17/2024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40DEA15-5B6C-40DC-AAAB-A9E1EE24C8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C1EE5C2-5301-4BAC-B6B6-258F8C7B17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73BAE2-7DD0-4A05-A95E-EC1444A282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41460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AA09ADE-F70A-43EF-95A7-A9467924EF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373BDD-C041-413D-BBB6-863580580DC6}" type="datetimeFigureOut">
              <a:rPr lang="en-US" smtClean="0"/>
              <a:t>10/17/2024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2CA5741-7E86-4D24-982C-2A6ED0C538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7EAEFEA-6081-4A8D-B6A8-A66D366DF8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73BAE2-7DD0-4A05-A95E-EC1444A282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609471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9E4F8EF-4A8D-4656-ABA3-1BED5A2D1C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5AA8CFD-0E43-4455-B509-A979E756B42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E4FAAC5-E48F-4FE0-9033-F0DD803D8DE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32CF31B-27BA-40D0-A38E-B6CA6F9555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373BDD-C041-413D-BBB6-863580580DC6}" type="datetimeFigureOut">
              <a:rPr lang="en-US" smtClean="0"/>
              <a:t>10/17/2024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78D2DBB-87CE-4FB6-A2DF-D7D319E778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47035DB-5CBE-4302-84EC-47DFE3EE3B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73BAE2-7DD0-4A05-A95E-EC1444A282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89057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1A343C-B87F-4E3B-A38E-DA7C4B7A9A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63C8047-F010-495D-9470-C5CD8B873FF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779703B-35DD-42BD-AC7A-7D1223034D2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4AA096F-F28A-40ED-87C3-E9EE571A3B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373BDD-C041-413D-BBB6-863580580DC6}" type="datetimeFigureOut">
              <a:rPr lang="en-US" smtClean="0"/>
              <a:t>10/17/2024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EAE6EF1-4078-4F3F-8D8C-1D5D4A853B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CDF90B2-4213-4093-803E-69BE103401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73BAE2-7DD0-4A05-A95E-EC1444A2826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24066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D6967EE-CE71-4728-8362-979CCE1B34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188BE0B-2949-49A7-9D8D-E7236901345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2581B7B-EF8C-46C7-BD1D-5D850A4690A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373BDD-C041-413D-BBB6-863580580DC6}" type="datetimeFigureOut">
              <a:rPr lang="en-US" smtClean="0"/>
              <a:t>10/17/2024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00DF65E-BC4E-44A6-AB1F-5A52DFC7096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/>
              <a:t>Aaron Test  Footer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431C16E-336E-466B-BDBA-DA554F5FB23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/>
              <a:t>Page </a:t>
            </a:r>
            <a:fld id="{A973BAE2-7DD0-4A05-A95E-EC1444A28263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520923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themeOverride" Target="../theme/themeOverride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3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4.emf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0.png"/><Relationship Id="rId2" Type="http://schemas.openxmlformats.org/officeDocument/2006/relationships/image" Target="../media/image420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3.png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1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6.png"/><Relationship Id="rId4" Type="http://schemas.openxmlformats.org/officeDocument/2006/relationships/image" Target="../media/image65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8.png"/><Relationship Id="rId4" Type="http://schemas.openxmlformats.org/officeDocument/2006/relationships/image" Target="../media/image67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3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image" Target="../media/image7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8.png"/><Relationship Id="rId5" Type="http://schemas.openxmlformats.org/officeDocument/2006/relationships/image" Target="../media/image77.png"/><Relationship Id="rId4" Type="http://schemas.openxmlformats.org/officeDocument/2006/relationships/image" Target="../media/image76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1.pn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3.png"/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4.png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png"/><Relationship Id="rId2" Type="http://schemas.openxmlformats.org/officeDocument/2006/relationships/image" Target="../media/image8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9.png"/><Relationship Id="rId4" Type="http://schemas.openxmlformats.org/officeDocument/2006/relationships/image" Target="../media/image88.pn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png"/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4.png"/><Relationship Id="rId5" Type="http://schemas.openxmlformats.org/officeDocument/2006/relationships/image" Target="../media/image93.png"/><Relationship Id="rId4" Type="http://schemas.openxmlformats.org/officeDocument/2006/relationships/image" Target="../media/image92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5.emf"/><Relationship Id="rId1" Type="http://schemas.openxmlformats.org/officeDocument/2006/relationships/slideLayout" Target="../slideLayouts/slideLayout7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png"/><Relationship Id="rId2" Type="http://schemas.openxmlformats.org/officeDocument/2006/relationships/image" Target="../media/image96.png"/><Relationship Id="rId1" Type="http://schemas.openxmlformats.org/officeDocument/2006/relationships/slideLayout" Target="../slideLayouts/slideLayout6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0.png"/><Relationship Id="rId2" Type="http://schemas.openxmlformats.org/officeDocument/2006/relationships/image" Target="../media/image97.png"/><Relationship Id="rId1" Type="http://schemas.openxmlformats.org/officeDocument/2006/relationships/slideLayout" Target="../slideLayouts/slideLayout6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2.png"/><Relationship Id="rId2" Type="http://schemas.openxmlformats.org/officeDocument/2006/relationships/image" Target="../media/image9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D78755-8513-40C1-9A58-6390D844D3E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739122"/>
            <a:ext cx="9144000" cy="1096402"/>
          </a:xfrm>
        </p:spPr>
        <p:txBody>
          <a:bodyPr>
            <a:normAutofit/>
          </a:bodyPr>
          <a:lstStyle/>
          <a:p>
            <a:r>
              <a:rPr lang="en-US" dirty="0"/>
              <a:t>Chapter 1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0B3CE03-802A-4C89-84F8-02983F54E26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Fundamentals of Matrix Algebra By Gregory Hartman</a:t>
            </a:r>
          </a:p>
          <a:p>
            <a:r>
              <a:rPr lang="en-US" dirty="0"/>
              <a:t>Instructor Longin Jan Latecki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C2694121-CC59-179E-B3C2-28CEBE5B0E32}"/>
              </a:ext>
            </a:extLst>
          </p:cNvPr>
          <p:cNvSpPr txBox="1"/>
          <p:nvPr/>
        </p:nvSpPr>
        <p:spPr>
          <a:xfrm>
            <a:off x="3861827" y="2027376"/>
            <a:ext cx="4468345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dirty="0"/>
              <a:t>Systems of Linear Equations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E83FE24F-9BC8-3CF0-3B5D-BAA0BE349717}"/>
              </a:ext>
            </a:extLst>
          </p:cNvPr>
          <p:cNvSpPr txBox="1"/>
          <p:nvPr/>
        </p:nvSpPr>
        <p:spPr>
          <a:xfrm>
            <a:off x="2915705" y="5257800"/>
            <a:ext cx="636058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solidFill>
                  <a:srgbClr val="0070C0"/>
                </a:solidFill>
              </a:rPr>
              <a:t>We will cover most but not all sections in Hartman’s book.</a:t>
            </a:r>
          </a:p>
          <a:p>
            <a:r>
              <a:rPr lang="en-US" sz="2000" b="1" dirty="0">
                <a:solidFill>
                  <a:srgbClr val="0070C0"/>
                </a:solidFill>
              </a:rPr>
              <a:t>Read the corresponding sections!</a:t>
            </a:r>
          </a:p>
        </p:txBody>
      </p:sp>
    </p:spTree>
    <p:extLst>
      <p:ext uri="{BB962C8B-B14F-4D97-AF65-F5344CB8AC3E}">
        <p14:creationId xmlns:p14="http://schemas.microsoft.com/office/powerpoint/2010/main" val="209874653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542352DA-28F2-412F-989E-B4AEE8D658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79269" y="1690688"/>
            <a:ext cx="1609725" cy="876300"/>
          </a:xfrm>
          <a:prstGeom prst="rect">
            <a:avLst/>
          </a:prstGeom>
        </p:spPr>
      </p:pic>
      <p:sp>
        <p:nvSpPr>
          <p:cNvPr id="6" name="Arrow: Down 5">
            <a:extLst>
              <a:ext uri="{FF2B5EF4-FFF2-40B4-BE49-F238E27FC236}">
                <a16:creationId xmlns:a16="http://schemas.microsoft.com/office/drawing/2014/main" id="{4E2A1CBD-76C3-4F06-AE1F-0E269492F92E}"/>
              </a:ext>
            </a:extLst>
          </p:cNvPr>
          <p:cNvSpPr/>
          <p:nvPr/>
        </p:nvSpPr>
        <p:spPr>
          <a:xfrm>
            <a:off x="3513970" y="3335466"/>
            <a:ext cx="601579" cy="85424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31977646-8700-4C4D-B87A-A5D809D0051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62306" y="4850364"/>
            <a:ext cx="4791075" cy="876300"/>
          </a:xfrm>
          <a:prstGeom prst="rect">
            <a:avLst/>
          </a:prstGeom>
        </p:spPr>
      </p:pic>
      <p:sp>
        <p:nvSpPr>
          <p:cNvPr id="15" name="Title 1">
            <a:extLst>
              <a:ext uri="{FF2B5EF4-FFF2-40B4-BE49-F238E27FC236}">
                <a16:creationId xmlns:a16="http://schemas.microsoft.com/office/drawing/2014/main" id="{BF764B13-E109-4754-B06E-525B352852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Same Problem from 1.1</a:t>
            </a:r>
          </a:p>
        </p:txBody>
      </p:sp>
      <p:sp>
        <p:nvSpPr>
          <p:cNvPr id="16" name="Title 1">
            <a:extLst>
              <a:ext uri="{FF2B5EF4-FFF2-40B4-BE49-F238E27FC236}">
                <a16:creationId xmlns:a16="http://schemas.microsoft.com/office/drawing/2014/main" id="{A2058A42-51F2-4F21-B923-D714562D1B78}"/>
              </a:ext>
            </a:extLst>
          </p:cNvPr>
          <p:cNvSpPr txBox="1">
            <a:spLocks/>
          </p:cNvSpPr>
          <p:nvPr/>
        </p:nvSpPr>
        <p:spPr>
          <a:xfrm>
            <a:off x="7992978" y="4625732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Augmented</a:t>
            </a:r>
            <a:br>
              <a:rPr lang="en-US" dirty="0"/>
            </a:br>
            <a:r>
              <a:rPr lang="en-US" dirty="0"/>
              <a:t>matrix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DB02288C-6298-4A55-BC25-0AA5FA8665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10</a:t>
            </a:fld>
            <a:endParaRPr lang="en-US" b="1" dirty="0"/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CD4BAEA9-A25E-454B-BD09-2B25538A23D4}"/>
              </a:ext>
            </a:extLst>
          </p:cNvPr>
          <p:cNvSpPr/>
          <p:nvPr/>
        </p:nvSpPr>
        <p:spPr>
          <a:xfrm>
            <a:off x="5568043" y="4625732"/>
            <a:ext cx="2008414" cy="1325563"/>
          </a:xfrm>
          <a:prstGeom prst="ellipse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806313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1A7FF14-2187-422B-ABC2-5CF935DADD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Or More Formally…</a:t>
            </a: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8FBDB2F4-0E79-4285-8899-7ACA7CABD14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099646" y="1825625"/>
            <a:ext cx="5992707" cy="4351338"/>
          </a:xfr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AEA1BF5B-B987-4E94-AF53-4D6867024D5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20383" y="1190561"/>
            <a:ext cx="7514129" cy="5456051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3F5DCA9-68E8-49F6-B2D1-5EBEC50BEB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11</a:t>
            </a:fld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408568188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E6906F-13D1-45C3-A92D-EDACD77D2F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b="1" dirty="0">
                <a:solidFill>
                  <a:srgbClr val="0070C0"/>
                </a:solidFill>
              </a:rPr>
              <a:t>Using Augmented Matrices and Gaussian Elimination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B9EE924C-DA42-4113-A028-90BE90DBC04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We can use augmented matrices to find solutions to linear equations by using essentially the same steps we used above. Every time we used the word “</a:t>
            </a:r>
            <a:r>
              <a:rPr lang="en-US" b="1" dirty="0"/>
              <a:t>equation</a:t>
            </a:r>
            <a:r>
              <a:rPr lang="en-US" dirty="0"/>
              <a:t>” above, substitute the word “</a:t>
            </a:r>
            <a:r>
              <a:rPr lang="en-US" b="1" dirty="0"/>
              <a:t>row</a:t>
            </a:r>
            <a:r>
              <a:rPr lang="en-US" dirty="0"/>
              <a:t>,” as we show below. The comments explain how we get from the current set of equations (or matrix) to the one on the next line.</a:t>
            </a:r>
          </a:p>
          <a:p>
            <a:r>
              <a:rPr lang="en-US" dirty="0"/>
              <a:t>We can use a shorthand to describe matrix operations; let R1, R2 represent “row 1” and “row 2,” respectively. We can write “add row 1 to row 3, and replace row 3 with that sum” as “</a:t>
            </a:r>
            <a:r>
              <a:rPr lang="en-US" b="1" dirty="0"/>
              <a:t>R1 + R3 → R3</a:t>
            </a:r>
            <a:r>
              <a:rPr lang="en-US" dirty="0"/>
              <a:t>.” The expression “</a:t>
            </a:r>
            <a:r>
              <a:rPr lang="en-US" b="1" dirty="0"/>
              <a:t>R1 ↔ R2</a:t>
            </a:r>
            <a:r>
              <a:rPr lang="en-US" dirty="0"/>
              <a:t>” means “interchange row 1 and row 2.”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9AFF6899-2683-457B-850D-7AA4D533C9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12</a:t>
            </a:fld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341890509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D78755-8513-40C1-9A58-6390D844D3E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1.3 Elementary Row Operations and Gaussian Elimination</a:t>
            </a:r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FFC3F8CB-F430-404A-BFAE-005719E220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13</a:t>
            </a:fld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347649494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F17E65-8BFA-47F4-A3A9-2718B2C053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Quick Review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A151D8BC-F3E5-4EE9-A4CE-A48185C4BED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We saw earlier how we could write all the information of a system of equations in a matrix.</a:t>
            </a:r>
          </a:p>
          <a:p>
            <a:endParaRPr lang="en-US" dirty="0"/>
          </a:p>
          <a:p>
            <a:r>
              <a:rPr lang="en-US" dirty="0"/>
              <a:t>Simply replace the word “equation” above with the word “row”.</a:t>
            </a: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C1135CF1-29B0-4D67-B23B-F25D1AE107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14</a:t>
            </a:fld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81986455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F17E65-8BFA-47F4-A3A9-2718B2C053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Key Idea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2024178D-A73E-4A4D-B192-8754B82C662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5953" y="1432172"/>
            <a:ext cx="9941602" cy="3680508"/>
          </a:xfrm>
        </p:spPr>
      </p:pic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84DB90EB-03C6-49ED-B699-46107C12E6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15</a:t>
            </a:fld>
            <a:endParaRPr lang="en-US" b="1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E4981B0-03D2-298E-AD49-D49A735EBBAE}"/>
              </a:ext>
            </a:extLst>
          </p:cNvPr>
          <p:cNvSpPr txBox="1"/>
          <p:nvPr/>
        </p:nvSpPr>
        <p:spPr>
          <a:xfrm>
            <a:off x="7825628" y="3174962"/>
            <a:ext cx="184056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b="1" dirty="0"/>
              <a:t>R3 + 5R1 → R3</a:t>
            </a:r>
            <a:endParaRPr lang="en-US" sz="20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C3F924F-2F2A-F879-C438-C54A2A16BDD1}"/>
              </a:ext>
            </a:extLst>
          </p:cNvPr>
          <p:cNvSpPr txBox="1"/>
          <p:nvPr/>
        </p:nvSpPr>
        <p:spPr>
          <a:xfrm>
            <a:off x="7825628" y="3731332"/>
            <a:ext cx="184056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b="1" dirty="0"/>
              <a:t>5R2 → R2</a:t>
            </a:r>
            <a:endParaRPr lang="en-US" sz="20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0145075-A5C8-7335-7622-A98D9CEA939E}"/>
              </a:ext>
            </a:extLst>
          </p:cNvPr>
          <p:cNvSpPr txBox="1"/>
          <p:nvPr/>
        </p:nvSpPr>
        <p:spPr>
          <a:xfrm>
            <a:off x="7808260" y="4191847"/>
            <a:ext cx="1336021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000" b="1" dirty="0"/>
              <a:t>R1 ↔ R2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273143133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A987D2-4D3E-483E-ABCD-F72AE529A4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The Effects of Elementary Row Operations…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BB16D7E-BF26-42B0-A03F-6D3C3217767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2080710"/>
            <a:ext cx="10830186" cy="4199774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DC82B07-04CA-4AC2-886B-A935901CB0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16</a:t>
            </a:fld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203356479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7B5CF1-3A94-4CE8-8B68-3F9D6DD3D8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Definition</a:t>
            </a: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FDE20D8B-C0D7-48C9-80BD-113E3980821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210805" y="470602"/>
            <a:ext cx="7252631" cy="6022274"/>
          </a:xfrm>
        </p:spPr>
      </p:pic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D9013001-92A4-4390-A2F3-1F63355455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17</a:t>
            </a:fld>
            <a:endParaRPr lang="en-US" b="1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6E6E42E-48D6-6147-9F78-6A1006E1542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8560" y="3002763"/>
            <a:ext cx="3060007" cy="13255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597048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F120D8-AC11-4D1E-A436-146D322C89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Example 3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4D8D9451-A21F-402D-B01B-BEFD9360099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228724" y="2240975"/>
            <a:ext cx="5734552" cy="4251900"/>
          </a:xfr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B82FDE9-8A78-450A-B9C0-9F88E7924C4D}"/>
              </a:ext>
            </a:extLst>
          </p:cNvPr>
          <p:cNvSpPr txBox="1"/>
          <p:nvPr/>
        </p:nvSpPr>
        <p:spPr>
          <a:xfrm>
            <a:off x="2056272" y="1690688"/>
            <a:ext cx="824135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Which of the following matrices is in reduced row echelon form?</a:t>
            </a:r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CEC89B03-5FF9-42BE-8102-1FC47D6294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18</a:t>
            </a:fld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41523048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E0A0E8-2802-4F7E-9BF7-767ACF6E330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All of the them except for e), f), and h) are in reduced row echelon form.</a:t>
            </a:r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BD16C4B2-AF9F-47F8-B3D8-E451C87F11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Example 3 : Solution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FF75C45-956E-4CCB-8D08-A67EE820587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18411" y="2990850"/>
            <a:ext cx="1647825" cy="8763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38171183-41EE-454B-8C32-A99D567211B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0323" y="4193381"/>
            <a:ext cx="1524000" cy="82867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D293727A-47FF-4B6F-A3D9-F3AB06CD4E1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04148" y="5348287"/>
            <a:ext cx="1276350" cy="847725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91ACA7C2-8BEF-4072-B16F-43ACC7B37F48}"/>
              </a:ext>
            </a:extLst>
          </p:cNvPr>
          <p:cNvSpPr txBox="1"/>
          <p:nvPr/>
        </p:nvSpPr>
        <p:spPr>
          <a:xfrm>
            <a:off x="3007895" y="3236496"/>
            <a:ext cx="485312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The row of all zeros should be at the bottom.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75D7BD1-7342-40B5-8774-5EB78615AF83}"/>
              </a:ext>
            </a:extLst>
          </p:cNvPr>
          <p:cNvSpPr txBox="1"/>
          <p:nvPr/>
        </p:nvSpPr>
        <p:spPr>
          <a:xfrm>
            <a:off x="3007894" y="4415404"/>
            <a:ext cx="569136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The first nonzero entries in rows 2 and 3 should be 1.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29CB09D8-8CFE-4F5B-BE4C-D3F1A45291AE}"/>
              </a:ext>
            </a:extLst>
          </p:cNvPr>
          <p:cNvSpPr txBox="1"/>
          <p:nvPr/>
        </p:nvSpPr>
        <p:spPr>
          <a:xfrm>
            <a:off x="3007894" y="5382328"/>
            <a:ext cx="745216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The first entry in column 2 should be zero; the second 1 in column 2 is</a:t>
            </a:r>
          </a:p>
          <a:p>
            <a:r>
              <a:rPr lang="en-US" sz="2000" dirty="0"/>
              <a:t>a leading one, hence all other entries in that column should be 0.</a:t>
            </a:r>
          </a:p>
        </p:txBody>
      </p:sp>
      <p:sp>
        <p:nvSpPr>
          <p:cNvPr id="18" name="Slide Number Placeholder 5">
            <a:extLst>
              <a:ext uri="{FF2B5EF4-FFF2-40B4-BE49-F238E27FC236}">
                <a16:creationId xmlns:a16="http://schemas.microsoft.com/office/drawing/2014/main" id="{D62066A3-5478-4EF5-8184-274B8B0BCD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19</a:t>
            </a:fld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10542407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53F29798-D584-4792-9B62-3F5F5C36D6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9D78755-8513-40C1-9A58-6390D844D3E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38200" y="184805"/>
            <a:ext cx="10515600" cy="830263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/>
            <a:r>
              <a:rPr lang="en-US" sz="5200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1.1 Introduction to Linear Equations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905D277-1DD8-7D30-FFD7-DC0EC8265A2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2414" y="1078860"/>
            <a:ext cx="8549481" cy="5594335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B6E86994-CA55-D3C8-9199-891681B3F565}"/>
              </a:ext>
            </a:extLst>
          </p:cNvPr>
          <p:cNvSpPr txBox="1"/>
          <p:nvPr/>
        </p:nvSpPr>
        <p:spPr>
          <a:xfrm>
            <a:off x="10669586" y="5986360"/>
            <a:ext cx="131170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By David Dobor</a:t>
            </a:r>
          </a:p>
        </p:txBody>
      </p:sp>
    </p:spTree>
    <p:extLst>
      <p:ext uri="{BB962C8B-B14F-4D97-AF65-F5344CB8AC3E}">
        <p14:creationId xmlns:p14="http://schemas.microsoft.com/office/powerpoint/2010/main" val="119444125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BD16C4B2-AF9F-47F8-B3D8-E451C87F11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Example 4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386A35ED-6107-46CD-9CD0-9DE93C783D2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33131" y="2209674"/>
            <a:ext cx="9925737" cy="2438651"/>
          </a:xfrm>
          <a:prstGeom prst="rect">
            <a:avLst/>
          </a:prstGeom>
        </p:spPr>
      </p:pic>
      <p:sp>
        <p:nvSpPr>
          <p:cNvPr id="14" name="Slide Number Placeholder 5">
            <a:extLst>
              <a:ext uri="{FF2B5EF4-FFF2-40B4-BE49-F238E27FC236}">
                <a16:creationId xmlns:a16="http://schemas.microsoft.com/office/drawing/2014/main" id="{964545C6-9FB2-4837-9782-E7904C8404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20</a:t>
            </a:fld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172851573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BD16C4B2-AF9F-47F8-B3D8-E451C87F11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Example 4 : Solution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BC3A78D-EDFD-4B1E-A6C6-B247E21C79D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70918" y="1469523"/>
            <a:ext cx="4122623" cy="1325563"/>
          </a:xfrm>
          <a:prstGeom prst="rect">
            <a:avLst/>
          </a:prstGeom>
        </p:spPr>
      </p:pic>
      <p:sp>
        <p:nvSpPr>
          <p:cNvPr id="5" name="Arrow: Down 4">
            <a:extLst>
              <a:ext uri="{FF2B5EF4-FFF2-40B4-BE49-F238E27FC236}">
                <a16:creationId xmlns:a16="http://schemas.microsoft.com/office/drawing/2014/main" id="{05EC9AEC-9F9B-49AB-905F-29F8C350F872}"/>
              </a:ext>
            </a:extLst>
          </p:cNvPr>
          <p:cNvSpPr/>
          <p:nvPr/>
        </p:nvSpPr>
        <p:spPr>
          <a:xfrm>
            <a:off x="5042950" y="2861260"/>
            <a:ext cx="930442" cy="1325563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A36E4DD-3A7C-4291-92EA-02E44E37456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01277" y="4252997"/>
            <a:ext cx="3792264" cy="1702305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4654D021-A201-43E7-BF3A-E401EBF2030C}"/>
              </a:ext>
            </a:extLst>
          </p:cNvPr>
          <p:cNvSpPr txBox="1"/>
          <p:nvPr/>
        </p:nvSpPr>
        <p:spPr>
          <a:xfrm>
            <a:off x="7898687" y="4734817"/>
            <a:ext cx="3455113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100" dirty="0"/>
              <a:t>Our next step is to change the</a:t>
            </a:r>
          </a:p>
          <a:p>
            <a:r>
              <a:rPr lang="en-US" sz="2100" dirty="0"/>
              <a:t>entry in the box to a 1.</a:t>
            </a: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7B27596A-C21C-43A7-8D28-02000DC440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21</a:t>
            </a:fld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384937301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BD16C4B2-AF9F-47F8-B3D8-E451C87F11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409" y="558531"/>
            <a:ext cx="5122879" cy="609787"/>
          </a:xfrm>
        </p:spPr>
        <p:txBody>
          <a:bodyPr>
            <a:normAutofit/>
          </a:bodyPr>
          <a:lstStyle/>
          <a:p>
            <a:r>
              <a:rPr lang="en-US" sz="3600" b="1" dirty="0">
                <a:solidFill>
                  <a:srgbClr val="0070C0"/>
                </a:solidFill>
              </a:rPr>
              <a:t>Example 4 : Solution (</a:t>
            </a:r>
            <a:r>
              <a:rPr lang="en-US" sz="3600" b="1" dirty="0" err="1">
                <a:solidFill>
                  <a:srgbClr val="0070C0"/>
                </a:solidFill>
              </a:rPr>
              <a:t>cont</a:t>
            </a:r>
            <a:r>
              <a:rPr lang="en-US" sz="3600" b="1" dirty="0">
                <a:solidFill>
                  <a:srgbClr val="0070C0"/>
                </a:solidFill>
              </a:rPr>
              <a:t>)</a:t>
            </a: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D8BB4560-B37A-4713-AF11-F52B44323B84}"/>
              </a:ext>
            </a:extLst>
          </p:cNvPr>
          <p:cNvGrpSpPr/>
          <p:nvPr/>
        </p:nvGrpSpPr>
        <p:grpSpPr>
          <a:xfrm>
            <a:off x="1269375" y="1690688"/>
            <a:ext cx="6323896" cy="4308178"/>
            <a:chOff x="4182362" y="2819400"/>
            <a:chExt cx="4114800" cy="2566987"/>
          </a:xfrm>
        </p:grpSpPr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0D362617-F4F8-403E-84F8-8D53C854985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4182362" y="4348162"/>
              <a:ext cx="4114800" cy="1038225"/>
            </a:xfrm>
            <a:prstGeom prst="rect">
              <a:avLst/>
            </a:prstGeom>
          </p:spPr>
        </p:pic>
        <p:pic>
          <p:nvPicPr>
            <p:cNvPr id="11" name="Picture 10">
              <a:extLst>
                <a:ext uri="{FF2B5EF4-FFF2-40B4-BE49-F238E27FC236}">
                  <a16:creationId xmlns:a16="http://schemas.microsoft.com/office/drawing/2014/main" id="{0EEE39D2-15BA-47EB-8752-67512E3DF06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4292266" y="2819400"/>
              <a:ext cx="3848100" cy="1219200"/>
            </a:xfrm>
            <a:prstGeom prst="rect">
              <a:avLst/>
            </a:prstGeom>
          </p:spPr>
        </p:pic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6B080E6C-07B2-48F6-AF6A-02B4F9F5B352}"/>
              </a:ext>
            </a:extLst>
          </p:cNvPr>
          <p:cNvSpPr txBox="1"/>
          <p:nvPr/>
        </p:nvSpPr>
        <p:spPr>
          <a:xfrm>
            <a:off x="7593271" y="2604217"/>
            <a:ext cx="334835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We have now created a leading 1.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F4611251-4464-4B21-AC3F-5B9C15C780DE}"/>
              </a:ext>
            </a:extLst>
          </p:cNvPr>
          <p:cNvSpPr txBox="1"/>
          <p:nvPr/>
        </p:nvSpPr>
        <p:spPr>
          <a:xfrm>
            <a:off x="7600873" y="3244334"/>
            <a:ext cx="405136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Our next step is to put zeros under this 1.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6D08D43E-BDD8-488F-969F-A317760C1501}"/>
              </a:ext>
            </a:extLst>
          </p:cNvPr>
          <p:cNvSpPr txBox="1"/>
          <p:nvPr/>
        </p:nvSpPr>
        <p:spPr>
          <a:xfrm>
            <a:off x="7600873" y="5127638"/>
            <a:ext cx="366594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We again want to put a 1 (if possible)</a:t>
            </a:r>
          </a:p>
          <a:p>
            <a:r>
              <a:rPr lang="en-US" dirty="0"/>
              <a:t>in the entry where the box is.</a:t>
            </a:r>
          </a:p>
        </p:txBody>
      </p:sp>
      <p:sp>
        <p:nvSpPr>
          <p:cNvPr id="18" name="Slide Number Placeholder 5">
            <a:extLst>
              <a:ext uri="{FF2B5EF4-FFF2-40B4-BE49-F238E27FC236}">
                <a16:creationId xmlns:a16="http://schemas.microsoft.com/office/drawing/2014/main" id="{4EF63EC8-17AE-48DE-A641-F5DA447E0E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22</a:t>
            </a:fld>
            <a:endParaRPr lang="en-US" b="1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ED5A175-98AF-BCB5-9F50-3B070D522F7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20806" y="411908"/>
            <a:ext cx="3262982" cy="12793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85346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BD16C4B2-AF9F-47F8-B3D8-E451C87F11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Example 4 : Solution (</a:t>
            </a:r>
            <a:r>
              <a:rPr lang="en-US" b="1" dirty="0" err="1">
                <a:solidFill>
                  <a:srgbClr val="0070C0"/>
                </a:solidFill>
              </a:rPr>
              <a:t>cont</a:t>
            </a:r>
            <a:r>
              <a:rPr lang="en-US" b="1" dirty="0">
                <a:solidFill>
                  <a:srgbClr val="0070C0"/>
                </a:solidFill>
              </a:rPr>
              <a:t>)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DBB879B-F5E5-4A47-8E9C-6A6747982A3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7829" y="1651959"/>
            <a:ext cx="7358959" cy="3670527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6BCECF35-E5C9-4285-9D13-9BDA0CB0705B}"/>
              </a:ext>
            </a:extLst>
          </p:cNvPr>
          <p:cNvSpPr txBox="1"/>
          <p:nvPr/>
        </p:nvSpPr>
        <p:spPr>
          <a:xfrm>
            <a:off x="7367452" y="3755572"/>
            <a:ext cx="39863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We have now created another leading 1.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1C6BAB9-EE93-4485-ABBD-09E4CCB660EE}"/>
              </a:ext>
            </a:extLst>
          </p:cNvPr>
          <p:cNvSpPr txBox="1"/>
          <p:nvPr/>
        </p:nvSpPr>
        <p:spPr>
          <a:xfrm>
            <a:off x="7367452" y="4292434"/>
            <a:ext cx="416005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We now want to put zeroes underneath it,</a:t>
            </a:r>
          </a:p>
          <a:p>
            <a:r>
              <a:rPr lang="en-US" dirty="0"/>
              <a:t>but this has already been done by our</a:t>
            </a:r>
          </a:p>
          <a:p>
            <a:r>
              <a:rPr lang="en-US" dirty="0"/>
              <a:t>previous steps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86A4161-F1F0-41A0-86F2-32A00D2393AC}"/>
              </a:ext>
            </a:extLst>
          </p:cNvPr>
          <p:cNvSpPr txBox="1"/>
          <p:nvPr/>
        </p:nvSpPr>
        <p:spPr>
          <a:xfrm>
            <a:off x="7439641" y="5440757"/>
            <a:ext cx="334232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Now we want to turn the number</a:t>
            </a:r>
          </a:p>
          <a:p>
            <a:r>
              <a:rPr lang="en-US" dirty="0"/>
              <a:t>in the box to 1 again.</a:t>
            </a:r>
          </a:p>
        </p:txBody>
      </p:sp>
      <p:sp>
        <p:nvSpPr>
          <p:cNvPr id="15" name="Slide Number Placeholder 5">
            <a:extLst>
              <a:ext uri="{FF2B5EF4-FFF2-40B4-BE49-F238E27FC236}">
                <a16:creationId xmlns:a16="http://schemas.microsoft.com/office/drawing/2014/main" id="{A4208EED-7250-4260-8EE2-57C61B8308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23</a:t>
            </a:fld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72972858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BD16C4B2-AF9F-47F8-B3D8-E451C87F11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Example 4 : Solution (</a:t>
            </a:r>
            <a:r>
              <a:rPr lang="en-US" b="1" dirty="0" err="1">
                <a:solidFill>
                  <a:srgbClr val="0070C0"/>
                </a:solidFill>
              </a:rPr>
              <a:t>cont</a:t>
            </a:r>
            <a:r>
              <a:rPr lang="en-US" b="1" dirty="0">
                <a:solidFill>
                  <a:srgbClr val="0070C0"/>
                </a:solidFill>
              </a:rPr>
              <a:t>)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50C16FE-E3A0-4E7F-8F6D-AF6FED2196F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41785" y="1690688"/>
            <a:ext cx="5102694" cy="154585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516EF34-2A60-4E52-9EF4-6FAC10FA3DC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672494" y="3039448"/>
            <a:ext cx="5744264" cy="2938582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E15D8606-B17B-4D41-AFFE-860E5176540A}"/>
              </a:ext>
            </a:extLst>
          </p:cNvPr>
          <p:cNvSpPr txBox="1"/>
          <p:nvPr/>
        </p:nvSpPr>
        <p:spPr>
          <a:xfrm>
            <a:off x="8559887" y="2259922"/>
            <a:ext cx="310251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This ends what we will refer to </a:t>
            </a:r>
          </a:p>
          <a:p>
            <a:r>
              <a:rPr lang="en-US" dirty="0"/>
              <a:t>as </a:t>
            </a:r>
            <a:r>
              <a:rPr lang="en-US" b="1" dirty="0"/>
              <a:t>forward steps</a:t>
            </a:r>
            <a:r>
              <a:rPr lang="en-US" dirty="0"/>
              <a:t>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44832A7-00F9-4AB7-8AC0-3FC57F0FE317}"/>
              </a:ext>
            </a:extLst>
          </p:cNvPr>
          <p:cNvSpPr txBox="1"/>
          <p:nvPr/>
        </p:nvSpPr>
        <p:spPr>
          <a:xfrm>
            <a:off x="9069683" y="4185573"/>
            <a:ext cx="270330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These steps are referred to</a:t>
            </a:r>
          </a:p>
          <a:p>
            <a:r>
              <a:rPr lang="en-US" dirty="0"/>
              <a:t>as </a:t>
            </a:r>
            <a:r>
              <a:rPr lang="en-US" b="1" dirty="0"/>
              <a:t>backward steps</a:t>
            </a:r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A97840DB-EC7B-417B-A036-01F2CCF0AC35}"/>
              </a:ext>
            </a:extLst>
          </p:cNvPr>
          <p:cNvCxnSpPr>
            <a:stCxn id="10" idx="1"/>
          </p:cNvCxnSpPr>
          <p:nvPr/>
        </p:nvCxnSpPr>
        <p:spPr>
          <a:xfrm flipH="1" flipV="1">
            <a:off x="8244479" y="3967843"/>
            <a:ext cx="825204" cy="54089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6DB2EFA5-1161-45D3-9EE8-5F4BCD73CF77}"/>
              </a:ext>
            </a:extLst>
          </p:cNvPr>
          <p:cNvCxnSpPr>
            <a:cxnSpLocks/>
          </p:cNvCxnSpPr>
          <p:nvPr/>
        </p:nvCxnSpPr>
        <p:spPr>
          <a:xfrm flipH="1">
            <a:off x="8244480" y="4726469"/>
            <a:ext cx="825203" cy="61364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>
            <a:extLst>
              <a:ext uri="{FF2B5EF4-FFF2-40B4-BE49-F238E27FC236}">
                <a16:creationId xmlns:a16="http://schemas.microsoft.com/office/drawing/2014/main" id="{26446CBE-68EF-47E1-A226-3BC7E66E03D1}"/>
              </a:ext>
            </a:extLst>
          </p:cNvPr>
          <p:cNvSpPr txBox="1"/>
          <p:nvPr/>
        </p:nvSpPr>
        <p:spPr>
          <a:xfrm>
            <a:off x="2987570" y="6066730"/>
            <a:ext cx="687598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It is now easy to read off the solution as x</a:t>
            </a:r>
            <a:r>
              <a:rPr lang="en-US" sz="2000" baseline="-25000" dirty="0"/>
              <a:t>1</a:t>
            </a:r>
            <a:r>
              <a:rPr lang="en-US" sz="2000" dirty="0"/>
              <a:t> = 7, x</a:t>
            </a:r>
            <a:r>
              <a:rPr lang="en-US" sz="2000" baseline="-25000" dirty="0"/>
              <a:t>2</a:t>
            </a:r>
            <a:r>
              <a:rPr lang="en-US" sz="2000" dirty="0"/>
              <a:t> = -2 and x</a:t>
            </a:r>
            <a:r>
              <a:rPr lang="en-US" sz="2000" baseline="-25000" dirty="0"/>
              <a:t>3</a:t>
            </a:r>
            <a:r>
              <a:rPr lang="en-US" sz="2000" dirty="0"/>
              <a:t> = 3;</a:t>
            </a:r>
          </a:p>
        </p:txBody>
      </p:sp>
      <p:sp>
        <p:nvSpPr>
          <p:cNvPr id="22" name="Slide Number Placeholder 5">
            <a:extLst>
              <a:ext uri="{FF2B5EF4-FFF2-40B4-BE49-F238E27FC236}">
                <a16:creationId xmlns:a16="http://schemas.microsoft.com/office/drawing/2014/main" id="{6BEC1860-5F0B-482F-BBE0-9481FA7307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24</a:t>
            </a:fld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315991867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BD16C4B2-AF9F-47F8-B3D8-E451C87F11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316030"/>
            <a:ext cx="10515600" cy="1325563"/>
          </a:xfrm>
        </p:spPr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Forward Steps Result in:</a:t>
            </a:r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B56218BA-11DD-4F66-8C2E-C5C5BFCE6E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25</a:t>
            </a:fld>
            <a:endParaRPr lang="en-US" b="1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52A67B4-B702-4B52-8645-7D227C6F54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4273" y="1400683"/>
            <a:ext cx="9651875" cy="2650515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A1B88BF7-255F-41E5-AA2E-42952E404A2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5387" y="4980658"/>
            <a:ext cx="10998536" cy="1080781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6B9F21D0-74BA-447C-B377-C0AD9C4443B2}"/>
              </a:ext>
            </a:extLst>
          </p:cNvPr>
          <p:cNvSpPr txBox="1">
            <a:spLocks/>
          </p:cNvSpPr>
          <p:nvPr/>
        </p:nvSpPr>
        <p:spPr>
          <a:xfrm>
            <a:off x="68958" y="365509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dirty="0">
                <a:solidFill>
                  <a:srgbClr val="0070C0"/>
                </a:solidFill>
              </a:rPr>
              <a:t>Backward Steps:</a:t>
            </a:r>
          </a:p>
        </p:txBody>
      </p:sp>
    </p:spTree>
    <p:extLst>
      <p:ext uri="{BB962C8B-B14F-4D97-AF65-F5344CB8AC3E}">
        <p14:creationId xmlns:p14="http://schemas.microsoft.com/office/powerpoint/2010/main" val="2219421785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BD16C4B2-AF9F-47F8-B3D8-E451C87F11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Definition</a:t>
            </a:r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B56218BA-11DD-4F66-8C2E-C5C5BFCE6E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26</a:t>
            </a:fld>
            <a:endParaRPr lang="en-US" b="1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C40A066D-0CD8-4B57-8A13-FC3A7445A8A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24885" y="432865"/>
            <a:ext cx="8204565" cy="55785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7303640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BD16C4B2-AF9F-47F8-B3D8-E451C87F11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Example 5</a:t>
            </a:r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B56218BA-11DD-4F66-8C2E-C5C5BFCE6E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27</a:t>
            </a:fld>
            <a:endParaRPr lang="en-US" b="1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344D866-2551-4656-8CCB-34BE6427DD9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5945" y="2324466"/>
            <a:ext cx="10485705" cy="22090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27617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BD16C4B2-AF9F-47F8-B3D8-E451C87F11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Example 5 : Solution</a:t>
            </a:r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B56218BA-11DD-4F66-8C2E-C5C5BFCE6E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28</a:t>
            </a:fld>
            <a:endParaRPr lang="en-US" b="1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1D3B7751-DB79-4225-AB32-19EF3E77368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90999" y="2092879"/>
            <a:ext cx="3810000" cy="9144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D0691270-4868-44AB-A263-8E7BB252DCA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38586" y="3882588"/>
            <a:ext cx="4314825" cy="885825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77BC7CD5-889E-4F96-9DF7-10B485D7E554}"/>
              </a:ext>
            </a:extLst>
          </p:cNvPr>
          <p:cNvSpPr txBox="1"/>
          <p:nvPr/>
        </p:nvSpPr>
        <p:spPr>
          <a:xfrm>
            <a:off x="2897431" y="1649966"/>
            <a:ext cx="63971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1. Make the entry in the first column and first row a 1 (a leading 1).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687178C-D94C-4EA4-909E-0221818166A5}"/>
              </a:ext>
            </a:extLst>
          </p:cNvPr>
          <p:cNvSpPr txBox="1"/>
          <p:nvPr/>
        </p:nvSpPr>
        <p:spPr>
          <a:xfrm>
            <a:off x="3218993" y="3439675"/>
            <a:ext cx="60755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2. Put zeroes in the column below this newly formed leading 1.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3BC84B4-15C4-4917-9104-F89C8A8BFE07}"/>
              </a:ext>
            </a:extLst>
          </p:cNvPr>
          <p:cNvSpPr txBox="1"/>
          <p:nvPr/>
        </p:nvSpPr>
        <p:spPr>
          <a:xfrm>
            <a:off x="3218993" y="5036850"/>
            <a:ext cx="674684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3. We now want to put a 1 (a leading 1) in the above box (if possible).</a:t>
            </a:r>
          </a:p>
          <a:p>
            <a:r>
              <a:rPr lang="en-US" dirty="0"/>
              <a:t>As it turns out, this is not possible.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3D39465-90BC-4697-A806-F818E421FEB7}"/>
              </a:ext>
            </a:extLst>
          </p:cNvPr>
          <p:cNvSpPr txBox="1"/>
          <p:nvPr/>
        </p:nvSpPr>
        <p:spPr>
          <a:xfrm>
            <a:off x="3218993" y="5967947"/>
            <a:ext cx="74153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4. Next we want to put a 1 where the -1 is (in the 3</a:t>
            </a:r>
            <a:r>
              <a:rPr lang="en-US" baseline="30000" dirty="0"/>
              <a:t>rd</a:t>
            </a:r>
            <a:r>
              <a:rPr lang="en-US" dirty="0"/>
              <a:t> column of the 2</a:t>
            </a:r>
            <a:r>
              <a:rPr lang="en-US" baseline="30000" dirty="0"/>
              <a:t>nd</a:t>
            </a:r>
            <a:r>
              <a:rPr lang="en-US" dirty="0"/>
              <a:t> row).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389BDDE-BE73-8AF9-E44E-17D32BEEBCC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5998" y="476820"/>
            <a:ext cx="2803629" cy="9332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244702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BD16C4B2-AF9F-47F8-B3D8-E451C87F11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Example 5 : Solution (</a:t>
            </a:r>
            <a:r>
              <a:rPr lang="en-US" b="1" dirty="0" err="1">
                <a:solidFill>
                  <a:srgbClr val="0070C0"/>
                </a:solidFill>
              </a:rPr>
              <a:t>cont</a:t>
            </a:r>
            <a:r>
              <a:rPr lang="en-US" b="1" dirty="0">
                <a:solidFill>
                  <a:srgbClr val="0070C0"/>
                </a:solidFill>
              </a:rPr>
              <a:t>)</a:t>
            </a:r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B56218BA-11DD-4F66-8C2E-C5C5BFCE6E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29</a:t>
            </a:fld>
            <a:endParaRPr lang="en-US" b="1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0AFBC93-5D2F-46D1-AF3F-618CA5B6398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92252" y="1527400"/>
            <a:ext cx="6780858" cy="1593583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96AF6E92-104C-417E-B4F0-FE1986D42B6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54164" y="3289525"/>
            <a:ext cx="6569466" cy="1512278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F9251F6C-48BF-4E3E-8634-BAC0EF20B2E8}"/>
              </a:ext>
            </a:extLst>
          </p:cNvPr>
          <p:cNvSpPr txBox="1"/>
          <p:nvPr/>
        </p:nvSpPr>
        <p:spPr>
          <a:xfrm>
            <a:off x="2919153" y="4860937"/>
            <a:ext cx="692901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5. Now we want to put a 1 in the position where the box is.</a:t>
            </a:r>
          </a:p>
          <a:p>
            <a:r>
              <a:rPr lang="en-US" sz="2000" dirty="0"/>
              <a:t>Because this is not possible, we are done with our forward steps.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9A4A763-5174-4A66-AAC0-4DB9E3CEF5D7}"/>
              </a:ext>
            </a:extLst>
          </p:cNvPr>
          <p:cNvSpPr txBox="1"/>
          <p:nvPr/>
        </p:nvSpPr>
        <p:spPr>
          <a:xfrm>
            <a:off x="2919152" y="5683126"/>
            <a:ext cx="734040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/>
              <a:t>6. Our last goal is to put a 0 above each of the leading 1s (in this case</a:t>
            </a:r>
            <a:br>
              <a:rPr lang="en-US" sz="2000" dirty="0"/>
            </a:br>
            <a:r>
              <a:rPr lang="en-US" sz="2000" dirty="0"/>
              <a:t>there is only one leading 1 to deal with). See next page.</a:t>
            </a:r>
          </a:p>
        </p:txBody>
      </p:sp>
    </p:spTree>
    <p:extLst>
      <p:ext uri="{BB962C8B-B14F-4D97-AF65-F5344CB8AC3E}">
        <p14:creationId xmlns:p14="http://schemas.microsoft.com/office/powerpoint/2010/main" val="15613820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221BF7-58C9-4977-B499-6BECA023FC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Example 1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EA7950D-C7EA-4566-89B8-7677B9946DD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Suppose a jar contains red, blue and green marbles. You are told that there are a total of 30 marbles in the jar; there are twice as many red marbles as green ones; the number of blue marbles is the same as the sum of the red and green marbles. How many marbles of each color are there?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87424EA9-ACA6-47E5-A407-6BFBA909AD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3</a:t>
            </a:fld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48109514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BD16C4B2-AF9F-47F8-B3D8-E451C87F11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Example 5 : Solution (</a:t>
            </a:r>
            <a:r>
              <a:rPr lang="en-US" b="1" dirty="0" err="1">
                <a:solidFill>
                  <a:srgbClr val="0070C0"/>
                </a:solidFill>
              </a:rPr>
              <a:t>cont</a:t>
            </a:r>
            <a:r>
              <a:rPr lang="en-US" b="1" dirty="0">
                <a:solidFill>
                  <a:srgbClr val="0070C0"/>
                </a:solidFill>
              </a:rPr>
              <a:t>)</a:t>
            </a:r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B56218BA-11DD-4F66-8C2E-C5C5BFCE6E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30</a:t>
            </a:fld>
            <a:endParaRPr lang="en-US" b="1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DEA8CA3-DA02-4C45-A624-0357B7BCC5F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41256" y="4388094"/>
            <a:ext cx="7376700" cy="170790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ACC6E874-4B4C-4DE0-BE5A-AE0B56ABB1A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44873" y="1451561"/>
            <a:ext cx="6569466" cy="1512278"/>
          </a:xfrm>
          <a:prstGeom prst="rect">
            <a:avLst/>
          </a:prstGeom>
        </p:spPr>
      </p:pic>
      <p:sp>
        <p:nvSpPr>
          <p:cNvPr id="8" name="Arrow: Down 7">
            <a:extLst>
              <a:ext uri="{FF2B5EF4-FFF2-40B4-BE49-F238E27FC236}">
                <a16:creationId xmlns:a16="http://schemas.microsoft.com/office/drawing/2014/main" id="{4DF02096-84AB-49FE-A43E-CFF8F4A5AA92}"/>
              </a:ext>
            </a:extLst>
          </p:cNvPr>
          <p:cNvSpPr/>
          <p:nvPr/>
        </p:nvSpPr>
        <p:spPr>
          <a:xfrm>
            <a:off x="4844093" y="3013185"/>
            <a:ext cx="930442" cy="1325563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#6</a:t>
            </a:r>
          </a:p>
        </p:txBody>
      </p:sp>
    </p:spTree>
    <p:extLst>
      <p:ext uri="{BB962C8B-B14F-4D97-AF65-F5344CB8AC3E}">
        <p14:creationId xmlns:p14="http://schemas.microsoft.com/office/powerpoint/2010/main" val="296616175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BD16C4B2-AF9F-47F8-B3D8-E451C87F11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Example 7</a:t>
            </a:r>
            <a:br>
              <a:rPr lang="en-US" b="1" dirty="0">
                <a:solidFill>
                  <a:srgbClr val="0070C0"/>
                </a:solidFill>
              </a:rPr>
            </a:br>
            <a:r>
              <a:rPr lang="en-US" b="1" dirty="0">
                <a:solidFill>
                  <a:srgbClr val="0070C0"/>
                </a:solidFill>
              </a:rPr>
              <a:t>From Matrix to Systems of Linear Equations</a:t>
            </a:r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B56218BA-11DD-4F66-8C2E-C5C5BFCE6E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31</a:t>
            </a:fld>
            <a:endParaRPr lang="en-US" b="1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6C01284-35F2-4C3C-8375-159B40DDB64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5010" y="2375727"/>
            <a:ext cx="10515600" cy="21065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205277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BD16C4B2-AF9F-47F8-B3D8-E451C87F11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Example 7 – Reviewing Systems of Linear Eq.</a:t>
            </a:r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B56218BA-11DD-4F66-8C2E-C5C5BFCE6E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32</a:t>
            </a:fld>
            <a:endParaRPr lang="en-US" b="1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6C01284-35F2-4C3C-8375-159B40DDB64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5010" y="2375727"/>
            <a:ext cx="10515600" cy="2106545"/>
          </a:xfrm>
          <a:prstGeom prst="rect">
            <a:avLst/>
          </a:prstGeom>
        </p:spPr>
      </p:pic>
      <p:sp>
        <p:nvSpPr>
          <p:cNvPr id="2" name="Arrow: Down 1">
            <a:extLst>
              <a:ext uri="{FF2B5EF4-FFF2-40B4-BE49-F238E27FC236}">
                <a16:creationId xmlns:a16="http://schemas.microsoft.com/office/drawing/2014/main" id="{D96C91C0-EFFF-44A7-B87F-DF40A6564717}"/>
              </a:ext>
            </a:extLst>
          </p:cNvPr>
          <p:cNvSpPr/>
          <p:nvPr/>
        </p:nvSpPr>
        <p:spPr>
          <a:xfrm>
            <a:off x="6606150" y="4504529"/>
            <a:ext cx="930442" cy="1325563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E50CB5A-A02D-4D5C-8ABF-FE46DF9632F0}"/>
              </a:ext>
            </a:extLst>
          </p:cNvPr>
          <p:cNvSpPr txBox="1"/>
          <p:nvPr/>
        </p:nvSpPr>
        <p:spPr>
          <a:xfrm>
            <a:off x="4911876" y="5976288"/>
            <a:ext cx="468416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/>
              <a:t>Here we skip a few steps…</a:t>
            </a:r>
          </a:p>
        </p:txBody>
      </p:sp>
    </p:spTree>
    <p:extLst>
      <p:ext uri="{BB962C8B-B14F-4D97-AF65-F5344CB8AC3E}">
        <p14:creationId xmlns:p14="http://schemas.microsoft.com/office/powerpoint/2010/main" val="5541036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BD16C4B2-AF9F-47F8-B3D8-E451C87F11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Example 7 – Reviewing Systems of Linear Eq.</a:t>
            </a:r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B56218BA-11DD-4F66-8C2E-C5C5BFCE6E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33</a:t>
            </a:fld>
            <a:endParaRPr lang="en-US" b="1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4DBC341-C054-44FC-8F33-54B71CD01C5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9898" y="2179478"/>
            <a:ext cx="10423902" cy="34844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704818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BD16C4B2-AF9F-47F8-B3D8-E451C87F11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Example 7 – Reviewing Systems of Linear Eq.</a:t>
            </a:r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B56218BA-11DD-4F66-8C2E-C5C5BFCE6E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34</a:t>
            </a:fld>
            <a:endParaRPr lang="en-US" b="1" dirty="0"/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396D5685-B6E9-4992-9C0D-73B1B2E3AF19}"/>
              </a:ext>
            </a:extLst>
          </p:cNvPr>
          <p:cNvGrpSpPr/>
          <p:nvPr/>
        </p:nvGrpSpPr>
        <p:grpSpPr>
          <a:xfrm>
            <a:off x="2213541" y="2276021"/>
            <a:ext cx="7764917" cy="3106511"/>
            <a:chOff x="2767012" y="2543175"/>
            <a:chExt cx="6657975" cy="2202109"/>
          </a:xfrm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9F8807A6-6338-4635-9912-34660212E29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767012" y="2543175"/>
              <a:ext cx="6657975" cy="1771650"/>
            </a:xfrm>
            <a:prstGeom prst="rect">
              <a:avLst/>
            </a:prstGeom>
          </p:spPr>
        </p:pic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A9E8F96D-14A4-4B73-9765-0BB52CF0BB8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848815" y="4402384"/>
              <a:ext cx="1123950" cy="3429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21876263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BD16C4B2-AF9F-47F8-B3D8-E451C87F11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 b="1">
                <a:solidFill>
                  <a:srgbClr val="0070C0"/>
                </a:solidFill>
              </a:rPr>
              <a:t>Example 7 – Reviewing Systems of Linear Eq.</a:t>
            </a:r>
            <a:endParaRPr lang="en-US" b="1" dirty="0">
              <a:solidFill>
                <a:srgbClr val="0070C0"/>
              </a:solidFill>
            </a:endParaRPr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B56218BA-11DD-4F66-8C2E-C5C5BFCE6E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/>
              <a:t>Page </a:t>
            </a:r>
            <a:fld id="{A973BAE2-7DD0-4A05-A95E-EC1444A28263}" type="slidenum">
              <a:rPr lang="en-US" b="1" smtClean="0"/>
              <a:pPr algn="l"/>
              <a:t>35</a:t>
            </a:fld>
            <a:endParaRPr lang="en-US" b="1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A0C9F51-6083-4CA7-9DBD-767F702F64E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94026" y="1857375"/>
            <a:ext cx="9370559" cy="4055716"/>
          </a:xfrm>
          <a:prstGeom prst="rect">
            <a:avLst/>
          </a:prstGeom>
        </p:spPr>
      </p:pic>
      <p:sp>
        <p:nvSpPr>
          <p:cNvPr id="9" name="Flowchart: Alternate Process 8">
            <a:extLst>
              <a:ext uri="{FF2B5EF4-FFF2-40B4-BE49-F238E27FC236}">
                <a16:creationId xmlns:a16="http://schemas.microsoft.com/office/drawing/2014/main" id="{3373CEE1-9607-470A-B7D8-2025831FCFC1}"/>
              </a:ext>
            </a:extLst>
          </p:cNvPr>
          <p:cNvSpPr/>
          <p:nvPr/>
        </p:nvSpPr>
        <p:spPr>
          <a:xfrm>
            <a:off x="6972301" y="4686300"/>
            <a:ext cx="2073729" cy="1226791"/>
          </a:xfrm>
          <a:prstGeom prst="flowChartAlternateProcess">
            <a:avLst/>
          </a:prstGeom>
          <a:noFill/>
          <a:ln w="571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364848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F45E60D9-017E-4EB0-ABDC-982F2D1827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36</a:t>
            </a:fld>
            <a:endParaRPr lang="en-US" b="1" dirty="0"/>
          </a:p>
        </p:txBody>
      </p:sp>
      <p:sp>
        <p:nvSpPr>
          <p:cNvPr id="4" name="Title 1">
            <a:extLst>
              <a:ext uri="{FF2B5EF4-FFF2-40B4-BE49-F238E27FC236}">
                <a16:creationId xmlns:a16="http://schemas.microsoft.com/office/drawing/2014/main" id="{1A54B6D1-3404-47DB-A983-2C857D421E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6318" y="157395"/>
            <a:ext cx="10515600" cy="193334"/>
          </a:xfrm>
        </p:spPr>
        <p:txBody>
          <a:bodyPr>
            <a:noAutofit/>
          </a:bodyPr>
          <a:lstStyle/>
          <a:p>
            <a:r>
              <a:rPr lang="en-US" sz="2800" b="1" dirty="0">
                <a:solidFill>
                  <a:srgbClr val="0070C0"/>
                </a:solidFill>
              </a:rPr>
              <a:t>Example for first system of linear equations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AE9DE6F7-632C-433A-B39F-9E96D1874C3F}"/>
              </a:ext>
            </a:extLst>
          </p:cNvPr>
          <p:cNvGrpSpPr/>
          <p:nvPr/>
        </p:nvGrpSpPr>
        <p:grpSpPr>
          <a:xfrm>
            <a:off x="6316927" y="254062"/>
            <a:ext cx="5942577" cy="5425630"/>
            <a:chOff x="3081337" y="1743075"/>
            <a:chExt cx="5724525" cy="5114925"/>
          </a:xfrm>
        </p:grpSpPr>
        <p:pic>
          <p:nvPicPr>
            <p:cNvPr id="6" name="Picture 5">
              <a:extLst>
                <a:ext uri="{FF2B5EF4-FFF2-40B4-BE49-F238E27FC236}">
                  <a16:creationId xmlns:a16="http://schemas.microsoft.com/office/drawing/2014/main" id="{23DDA60C-8286-4E89-BF0A-B2D45AA0E1B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081337" y="3390900"/>
              <a:ext cx="5724525" cy="3467100"/>
            </a:xfrm>
            <a:prstGeom prst="rect">
              <a:avLst/>
            </a:prstGeom>
          </p:spPr>
        </p:pic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6EDD3274-29B6-43B4-B67A-A69834BC311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081337" y="1743075"/>
              <a:ext cx="5419725" cy="1647825"/>
            </a:xfrm>
            <a:prstGeom prst="rect">
              <a:avLst/>
            </a:prstGeom>
          </p:spPr>
        </p:pic>
      </p:grpSp>
      <p:pic>
        <p:nvPicPr>
          <p:cNvPr id="8" name="Picture 7">
            <a:extLst>
              <a:ext uri="{FF2B5EF4-FFF2-40B4-BE49-F238E27FC236}">
                <a16:creationId xmlns:a16="http://schemas.microsoft.com/office/drawing/2014/main" id="{DF8F3B95-49F8-4FB2-BA13-154E89495AB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548" y="525331"/>
            <a:ext cx="6272969" cy="5733886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DBF63ED8-300F-42BF-8069-88EE17C04B62}"/>
              </a:ext>
            </a:extLst>
          </p:cNvPr>
          <p:cNvSpPr txBox="1"/>
          <p:nvPr/>
        </p:nvSpPr>
        <p:spPr>
          <a:xfrm>
            <a:off x="6706558" y="5787489"/>
            <a:ext cx="503137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The first row of the matrix can be interpreted as </a:t>
            </a:r>
            <a:br>
              <a:rPr lang="en-US" dirty="0"/>
            </a:br>
            <a:r>
              <a:rPr lang="en-US" dirty="0"/>
              <a:t>“b + 0g + 0r = 15,” or more concisely, “b = 15.”</a:t>
            </a:r>
          </a:p>
        </p:txBody>
      </p:sp>
    </p:spTree>
    <p:extLst>
      <p:ext uri="{BB962C8B-B14F-4D97-AF65-F5344CB8AC3E}">
        <p14:creationId xmlns:p14="http://schemas.microsoft.com/office/powerpoint/2010/main" val="37413584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59B238-94AF-46E5-8FFB-7DE6FA14B0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4532" y="205055"/>
            <a:ext cx="10515600" cy="549275"/>
          </a:xfrm>
        </p:spPr>
        <p:txBody>
          <a:bodyPr>
            <a:normAutofit fontScale="90000"/>
          </a:bodyPr>
          <a:lstStyle/>
          <a:p>
            <a:r>
              <a:rPr lang="en-US" dirty="0"/>
              <a:t>Summary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250AA458-96C6-4607-A8F2-E7CF6FEA9D4A}"/>
                  </a:ext>
                </a:extLst>
              </p:cNvPr>
              <p:cNvSpPr txBox="1"/>
              <p:nvPr/>
            </p:nvSpPr>
            <p:spPr>
              <a:xfrm>
                <a:off x="293038" y="988107"/>
                <a:ext cx="6340964" cy="4881786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>
                  <a:lnSpc>
                    <a:spcPct val="107000"/>
                  </a:lnSpc>
                  <a:spcBef>
                    <a:spcPts val="0"/>
                  </a:spcBef>
                  <a:spcAft>
                    <a:spcPts val="800"/>
                  </a:spcAft>
                </a:pPr>
                <a:r>
                  <a:rPr lang="en-US" sz="18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For example,</a:t>
                </a:r>
                <a:endParaRPr lang="en-US" sz="16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457200" marR="0">
                  <a:lnSpc>
                    <a:spcPct val="107000"/>
                  </a:lnSpc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US" sz="18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3x</a:t>
                </a:r>
                <a:r>
                  <a:rPr lang="en-US" sz="1800" baseline="-250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1</a:t>
                </a:r>
                <a:r>
                  <a:rPr lang="en-US" sz="18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+  2x</a:t>
                </a:r>
                <a:r>
                  <a:rPr lang="en-US" sz="1800" baseline="-250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2</a:t>
                </a:r>
                <a:r>
                  <a:rPr lang="en-US" sz="18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 –  x</a:t>
                </a:r>
                <a:r>
                  <a:rPr lang="en-US" sz="1800" baseline="-250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3</a:t>
                </a:r>
                <a:r>
                  <a:rPr lang="en-US" sz="18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 =   1</a:t>
                </a:r>
                <a:endParaRPr lang="en-US" sz="16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457200" marR="0">
                  <a:lnSpc>
                    <a:spcPct val="107000"/>
                  </a:lnSpc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US" sz="18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2x</a:t>
                </a:r>
                <a:r>
                  <a:rPr lang="en-US" sz="1800" baseline="-250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1</a:t>
                </a:r>
                <a:r>
                  <a:rPr lang="en-US" sz="18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–  2x</a:t>
                </a:r>
                <a:r>
                  <a:rPr lang="en-US" sz="1800" baseline="-250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2</a:t>
                </a:r>
                <a:r>
                  <a:rPr lang="en-US" sz="18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+ 4x</a:t>
                </a:r>
                <a:r>
                  <a:rPr lang="en-US" sz="1800" baseline="-250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3</a:t>
                </a:r>
                <a:r>
                  <a:rPr lang="en-US" sz="18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 = – 2</a:t>
                </a:r>
                <a:endParaRPr lang="en-US" sz="16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457200" marR="0">
                  <a:lnSpc>
                    <a:spcPct val="107000"/>
                  </a:lnSpc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US" sz="18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– x</a:t>
                </a:r>
                <a:r>
                  <a:rPr lang="en-US" sz="1800" baseline="-250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1</a:t>
                </a:r>
                <a:r>
                  <a:rPr lang="en-US" sz="18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+ 1/2x</a:t>
                </a:r>
                <a:r>
                  <a:rPr lang="en-US" sz="1800" baseline="-250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2</a:t>
                </a:r>
                <a:r>
                  <a:rPr lang="en-US" sz="18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– x</a:t>
                </a:r>
                <a:r>
                  <a:rPr lang="en-US" sz="1800" baseline="-250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3</a:t>
                </a:r>
                <a:r>
                  <a:rPr lang="en-US" sz="18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 =   0 </a:t>
                </a:r>
                <a:endParaRPr lang="en-US" sz="16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0" marR="0">
                  <a:lnSpc>
                    <a:spcPct val="107000"/>
                  </a:lnSpc>
                  <a:spcBef>
                    <a:spcPts val="0"/>
                  </a:spcBef>
                  <a:spcAft>
                    <a:spcPts val="800"/>
                  </a:spcAft>
                </a:pPr>
                <a:r>
                  <a:rPr lang="en-US" sz="18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is a system of three equations in the three variables x</a:t>
                </a:r>
                <a:r>
                  <a:rPr lang="en-US" sz="1800" baseline="-250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1</a:t>
                </a:r>
                <a:r>
                  <a:rPr lang="en-US" sz="18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, x</a:t>
                </a:r>
                <a:r>
                  <a:rPr lang="en-US" sz="1800" baseline="-250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2</a:t>
                </a:r>
                <a:r>
                  <a:rPr lang="en-US" sz="18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, and x</a:t>
                </a:r>
                <a:r>
                  <a:rPr lang="en-US" sz="1800" baseline="-250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3</a:t>
                </a:r>
                <a:r>
                  <a:rPr lang="en-US" sz="18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. This can be written in the matrix form </a:t>
                </a:r>
                <a:r>
                  <a:rPr lang="en-US" sz="1800" b="1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Ax</a:t>
                </a:r>
                <a:r>
                  <a:rPr lang="en-US" sz="18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= </a:t>
                </a:r>
                <a:r>
                  <a:rPr lang="en-US" sz="1800" b="1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b</a:t>
                </a:r>
                <a:r>
                  <a:rPr lang="en-US" sz="18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where</a:t>
                </a:r>
                <a:endParaRPr lang="en-US" sz="16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0" marR="0" indent="457200">
                  <a:lnSpc>
                    <a:spcPct val="107000"/>
                  </a:lnSpc>
                  <a:spcBef>
                    <a:spcPts val="0"/>
                  </a:spcBef>
                  <a:spcAft>
                    <a:spcPts val="800"/>
                  </a:spcAft>
                </a:pPr>
                <a:r>
                  <a:rPr lang="en-US" sz="1600" b="1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A</a:t>
                </a:r>
                <a:r>
                  <a:rPr lang="en-US" sz="1600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= 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en-US" sz="16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3"/>
                                  <m:mcJc m:val="center"/>
                                </m:mcPr>
                              </m:mc>
                            </m:mcs>
                            <m:ctrlPr>
                              <a:rPr lang="en-US" sz="1600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a:rPr lang="en-US" sz="16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3</m:t>
                              </m:r>
                            </m:e>
                            <m:e>
                              <m:r>
                                <a:rPr lang="en-US" sz="16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e>
                            <m:e>
                              <m:r>
                                <a:rPr lang="en-US" sz="16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−1</m:t>
                              </m:r>
                            </m:e>
                          </m:mr>
                          <m:mr>
                            <m:e>
                              <m:r>
                                <a:rPr lang="en-US" sz="16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e>
                            <m:e>
                              <m:r>
                                <a:rPr lang="en-US" sz="16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−2</m:t>
                              </m:r>
                            </m:e>
                            <m:e>
                              <m:r>
                                <a:rPr lang="en-US" sz="16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4</m:t>
                              </m:r>
                            </m:e>
                          </m:mr>
                          <m:mr>
                            <m:e>
                              <m:r>
                                <a:rPr lang="en-US" sz="16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−1</m:t>
                              </m:r>
                            </m:e>
                            <m:e>
                              <m:r>
                                <a:rPr lang="en-US" sz="16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1/2</m:t>
                              </m:r>
                            </m:e>
                            <m:e>
                              <m:r>
                                <a:rPr lang="en-US" sz="16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−1</m:t>
                              </m:r>
                            </m:e>
                          </m:mr>
                        </m:m>
                      </m:e>
                    </m:d>
                  </m:oMath>
                </a14:m>
                <a:r>
                  <a:rPr lang="en-US" sz="1600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,     </a:t>
                </a:r>
                <a:r>
                  <a:rPr lang="en-US" sz="18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en-US" sz="1600" b="1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r>
                  <a:rPr lang="en-US" sz="16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= 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en-US" sz="16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lang="en-US" sz="16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a:rPr lang="en-US" sz="16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𝑥</m:t>
                              </m:r>
                              <m:r>
                                <a:rPr lang="en-US" sz="16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1</m:t>
                              </m:r>
                            </m:e>
                          </m:mr>
                          <m:mr>
                            <m:e>
                              <m:r>
                                <a:rPr lang="en-US" sz="16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𝑥</m:t>
                              </m:r>
                              <m:r>
                                <a:rPr lang="en-US" sz="16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e>
                          </m:mr>
                          <m:mr>
                            <m:e>
                              <m:r>
                                <a:rPr lang="en-US" sz="16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𝑥</m:t>
                              </m:r>
                              <m:r>
                                <a:rPr lang="en-US" sz="16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3</m:t>
                              </m:r>
                            </m:e>
                          </m:mr>
                        </m:m>
                      </m:e>
                    </m:d>
                  </m:oMath>
                </a14:m>
                <a:r>
                  <a:rPr lang="en-US" sz="16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,       </a:t>
                </a:r>
                <a:r>
                  <a:rPr lang="en-US" sz="1600" b="1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b</a:t>
                </a:r>
                <a:r>
                  <a:rPr lang="en-US" sz="16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= 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en-US" sz="16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lang="en-US" sz="16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a:rPr lang="en-US" sz="16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1</m:t>
                              </m:r>
                            </m:e>
                          </m:mr>
                          <m:mr>
                            <m:e>
                              <m:r>
                                <a:rPr lang="en-US" sz="16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−2</m:t>
                              </m:r>
                            </m:e>
                          </m:mr>
                          <m:mr>
                            <m:e>
                              <m:r>
                                <a:rPr lang="en-US" sz="16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0</m:t>
                              </m:r>
                            </m:e>
                          </m:mr>
                        </m:m>
                      </m:e>
                    </m:d>
                  </m:oMath>
                </a14:m>
                <a:endParaRPr lang="en-US" sz="16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0" marR="0">
                  <a:lnSpc>
                    <a:spcPct val="107000"/>
                  </a:lnSpc>
                  <a:spcBef>
                    <a:spcPts val="0"/>
                  </a:spcBef>
                  <a:spcAft>
                    <a:spcPts val="800"/>
                  </a:spcAft>
                </a:pPr>
                <a:r>
                  <a:rPr lang="en-US" sz="18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A </a:t>
                </a:r>
                <a:r>
                  <a:rPr lang="en-US" sz="1800" b="1" dirty="0">
                    <a:effectLst/>
                    <a:highlight>
                      <a:srgbClr val="FFFF00"/>
                    </a:highlight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solution</a:t>
                </a:r>
                <a:r>
                  <a:rPr lang="en-US" sz="1800" dirty="0">
                    <a:effectLst/>
                    <a:highlight>
                      <a:srgbClr val="FFFF00"/>
                    </a:highlight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to a linear system is an assignment of numbers to the variables such that all the equations are simultaneously satisfied</a:t>
                </a:r>
                <a:r>
                  <a:rPr lang="en-US" sz="18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. </a:t>
                </a:r>
                <a:br>
                  <a:rPr lang="en-US" sz="18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en-US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 solution to </a:t>
                </a:r>
                <a:r>
                  <a:rPr lang="en-US" sz="18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the system above is given by</a:t>
                </a:r>
                <a:endParaRPr lang="en-US" sz="16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457200" marR="0">
                  <a:lnSpc>
                    <a:spcPct val="107000"/>
                  </a:lnSpc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US" sz="18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r>
                  <a:rPr lang="en-US" sz="1800" baseline="-250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1</a:t>
                </a:r>
                <a:r>
                  <a:rPr lang="en-US" sz="18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 =     1</a:t>
                </a:r>
                <a:endParaRPr lang="en-US" sz="16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457200" marR="0">
                  <a:lnSpc>
                    <a:spcPct val="107000"/>
                  </a:lnSpc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US" sz="18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r>
                  <a:rPr lang="en-US" sz="1800" baseline="-250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2</a:t>
                </a:r>
                <a:r>
                  <a:rPr lang="en-US" sz="18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 =  – 2</a:t>
                </a:r>
                <a:endParaRPr lang="en-US" sz="16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:pPr marL="457200" marR="0">
                  <a:lnSpc>
                    <a:spcPct val="107000"/>
                  </a:lnSpc>
                  <a:spcBef>
                    <a:spcPts val="0"/>
                  </a:spcBef>
                  <a:spcAft>
                    <a:spcPts val="0"/>
                  </a:spcAft>
                </a:pPr>
                <a:r>
                  <a:rPr lang="en-US" sz="18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x</a:t>
                </a:r>
                <a:r>
                  <a:rPr lang="en-US" sz="1800" baseline="-250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3</a:t>
                </a:r>
                <a:r>
                  <a:rPr lang="en-US" sz="18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 =  – 2 </a:t>
                </a:r>
                <a:endParaRPr lang="en-US" sz="16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250AA458-96C6-4607-A8F2-E7CF6FEA9D4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3038" y="988107"/>
                <a:ext cx="6340964" cy="4881786"/>
              </a:xfrm>
              <a:prstGeom prst="rect">
                <a:avLst/>
              </a:prstGeom>
              <a:blipFill>
                <a:blip r:embed="rId2"/>
                <a:stretch>
                  <a:fillRect l="-769" t="-624" b="-87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TextBox 15">
            <a:extLst>
              <a:ext uri="{FF2B5EF4-FFF2-40B4-BE49-F238E27FC236}">
                <a16:creationId xmlns:a16="http://schemas.microsoft.com/office/drawing/2014/main" id="{0EA8A21E-0468-4CAB-8F8B-F93393F48CB8}"/>
              </a:ext>
            </a:extLst>
          </p:cNvPr>
          <p:cNvSpPr txBox="1"/>
          <p:nvPr/>
        </p:nvSpPr>
        <p:spPr>
          <a:xfrm>
            <a:off x="5889903" y="703929"/>
            <a:ext cx="6097022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/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Given a system of linear equations represented in the matrix form as </a:t>
            </a:r>
            <a:r>
              <a:rPr lang="en-US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Ax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= </a:t>
            </a:r>
            <a:r>
              <a:rPr lang="en-US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its augmented matrix is obtained by concatenating </a:t>
            </a:r>
            <a:r>
              <a:rPr lang="en-US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-by-1 column vector </a:t>
            </a:r>
            <a:r>
              <a:rPr lang="en-US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to </a:t>
            </a:r>
            <a:r>
              <a:rPr lang="en-US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-by-</a:t>
            </a:r>
            <a:r>
              <a:rPr lang="en-US" sz="1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and creating </a:t>
            </a:r>
            <a:r>
              <a:rPr lang="en-US" sz="1800" i="1" dirty="0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m</a:t>
            </a:r>
            <a:r>
              <a:rPr lang="en-US" sz="1800" dirty="0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-by-(</a:t>
            </a:r>
            <a:r>
              <a:rPr lang="en-US" sz="1800" i="1" dirty="0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n</a:t>
            </a:r>
            <a:r>
              <a:rPr lang="en-US" sz="1800" dirty="0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+1) augmented matrix [</a:t>
            </a:r>
            <a:r>
              <a:rPr lang="en-US" sz="1800" b="1" dirty="0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A</a:t>
            </a:r>
            <a:r>
              <a:rPr lang="en-US" sz="1800" dirty="0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 | </a:t>
            </a:r>
            <a:r>
              <a:rPr lang="en-US" sz="1800" b="1" dirty="0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b</a:t>
            </a:r>
            <a:r>
              <a:rPr lang="en-US" sz="1800" dirty="0">
                <a:effectLst/>
                <a:highlight>
                  <a:srgbClr val="FFFF00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]</a:t>
            </a:r>
            <a:r>
              <a:rPr lang="en-US" dirty="0">
                <a:highlight>
                  <a:srgbClr val="FFFF00"/>
                </a:highlight>
                <a:latin typeface="Times New Roman" panose="02020603050405020304" pitchFamily="18" charset="0"/>
                <a:ea typeface="Times New Roman" panose="02020603050405020304" pitchFamily="18" charset="0"/>
              </a:rPr>
              <a:t>:</a:t>
            </a:r>
            <a:endParaRPr lang="en-US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2463B700-9740-4AFA-8778-B1AD75758533}"/>
                  </a:ext>
                </a:extLst>
              </p:cNvPr>
              <p:cNvSpPr txBox="1"/>
              <p:nvPr/>
            </p:nvSpPr>
            <p:spPr>
              <a:xfrm>
                <a:off x="6673382" y="2168720"/>
                <a:ext cx="5313543" cy="207890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indent="457200">
                  <a:lnSpc>
                    <a:spcPct val="107000"/>
                  </a:lnSpc>
                  <a:spcBef>
                    <a:spcPts val="0"/>
                  </a:spcBef>
                  <a:spcAft>
                    <a:spcPts val="800"/>
                  </a:spcAft>
                </a:pPr>
                <a:r>
                  <a:rPr lang="en-US" sz="1800" b="1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A</a:t>
                </a:r>
                <a:r>
                  <a:rPr lang="en-US" sz="1800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= 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en-US" sz="18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3"/>
                                  <m:mcJc m:val="center"/>
                                </m:mcPr>
                              </m:mc>
                            </m:mcs>
                            <m:ctrlPr>
                              <a:rPr lang="en-US" sz="1800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a:rPr lang="en-US" sz="18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3</m:t>
                              </m:r>
                            </m:e>
                            <m:e>
                              <m:r>
                                <a:rPr lang="en-US" sz="18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e>
                            <m:e>
                              <m:r>
                                <a:rPr lang="en-US" sz="18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−1</m:t>
                              </m:r>
                            </m:e>
                          </m:mr>
                          <m:mr>
                            <m:e>
                              <m:r>
                                <a:rPr lang="en-US" sz="18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e>
                            <m:e>
                              <m:r>
                                <a:rPr lang="en-US" sz="18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−2</m:t>
                              </m:r>
                            </m:e>
                            <m:e>
                              <m:r>
                                <a:rPr lang="en-US" sz="18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4</m:t>
                              </m:r>
                            </m:e>
                          </m:mr>
                          <m:mr>
                            <m:e>
                              <m:r>
                                <a:rPr lang="en-US" sz="18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−1</m:t>
                              </m:r>
                            </m:e>
                            <m:e>
                              <m:r>
                                <a:rPr lang="en-US" sz="18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1/2</m:t>
                              </m:r>
                            </m:e>
                            <m:e>
                              <m:r>
                                <a:rPr lang="en-US" sz="18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−1</m:t>
                              </m:r>
                            </m:e>
                          </m:mr>
                        </m:m>
                      </m:e>
                    </m:d>
                  </m:oMath>
                </a14:m>
                <a:r>
                  <a:rPr lang="en-US" sz="1800" dirty="0">
                    <a:effectLst/>
                    <a:latin typeface="Times New Roman" panose="02020603050405020304" pitchFamily="18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, </a:t>
                </a:r>
                <a:r>
                  <a:rPr lang="en-US" sz="1800" b="1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b</a:t>
                </a:r>
                <a:r>
                  <a:rPr lang="en-US" sz="18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= 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en-US" sz="1800" i="1">
                            <a:effectLst/>
                            <a:latin typeface="Cambria Math" panose="02040503050406030204" pitchFamily="18" charset="0"/>
                            <a:ea typeface="Times New Roman" panose="02020603050405020304" pitchFamily="18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1"/>
                                  <m:mcJc m:val="center"/>
                                </m:mcPr>
                              </m:mc>
                            </m:mcs>
                            <m:ctrlPr>
                              <a:rPr lang="en-US" sz="1800" i="1">
                                <a:effectLst/>
                                <a:latin typeface="Cambria Math" panose="02040503050406030204" pitchFamily="18" charset="0"/>
                                <a:ea typeface="Times New Roman" panose="02020603050405020304" pitchFamily="18" charset="0"/>
                                <a:cs typeface="Times New Roman" panose="020206030504050203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a:rPr lang="en-US" sz="18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1</m:t>
                              </m:r>
                            </m:e>
                          </m:mr>
                          <m:mr>
                            <m:e>
                              <m:r>
                                <a:rPr lang="en-US" sz="18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−2</m:t>
                              </m:r>
                            </m:e>
                          </m:mr>
                          <m:mr>
                            <m:e>
                              <m:r>
                                <a:rPr lang="en-US" sz="1800" i="1">
                                  <a:effectLst/>
                                  <a:latin typeface="Cambria Math" panose="02040503050406030204" pitchFamily="18" charset="0"/>
                                  <a:ea typeface="Times New Roman" panose="02020603050405020304" pitchFamily="18" charset="0"/>
                                  <a:cs typeface="Times New Roman" panose="02020603050405020304" pitchFamily="18" charset="0"/>
                                </a:rPr>
                                <m:t>0</m:t>
                              </m:r>
                            </m:e>
                          </m:mr>
                        </m:m>
                      </m:e>
                    </m:d>
                  </m:oMath>
                </a14:m>
                <a:r>
                  <a:rPr lang="en-US" sz="18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        </a:t>
                </a:r>
              </a:p>
              <a:p>
                <a:pPr marL="0" marR="0" indent="457200">
                  <a:lnSpc>
                    <a:spcPct val="107000"/>
                  </a:lnSpc>
                  <a:spcBef>
                    <a:spcPts val="0"/>
                  </a:spcBef>
                  <a:spcAft>
                    <a:spcPts val="800"/>
                  </a:spcAft>
                </a:pPr>
                <a:r>
                  <a:rPr lang="en-US" sz="18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  <a:sym typeface="Symbol" panose="05050102010706020507" pitchFamily="18" charset="2"/>
                  </a:rPr>
                  <a:t></a:t>
                </a:r>
                <a:r>
                  <a:rPr lang="en-US" sz="18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      [</a:t>
                </a:r>
                <a:r>
                  <a:rPr lang="en-US" sz="1800" b="1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A</a:t>
                </a:r>
                <a:r>
                  <a:rPr lang="en-US" sz="18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 | </a:t>
                </a:r>
                <a:r>
                  <a:rPr lang="en-US" sz="1800" b="1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b</a:t>
                </a:r>
                <a:r>
                  <a:rPr lang="en-US" sz="1800" dirty="0">
                    <a:effectLst/>
                    <a:latin typeface="Times New Roman" panose="02020603050405020304" pitchFamily="18" charset="0"/>
                    <a:ea typeface="Times New Roman" panose="02020603050405020304" pitchFamily="18" charset="0"/>
                    <a:cs typeface="Times New Roman" panose="02020603050405020304" pitchFamily="18" charset="0"/>
                  </a:rPr>
                  <a:t>] = 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en-US" sz="1800" i="1">
                            <a:effectLst/>
                            <a:latin typeface="Cambria Math" panose="02040503050406030204" pitchFamily="18" charset="0"/>
                            <a:ea typeface="Calibri" panose="020F0502020204030204" pitchFamily="34" charset="0"/>
                            <a:cs typeface="Times New Roman" panose="02020603050405020304" pitchFamily="18" charset="0"/>
                          </a:rPr>
                        </m:ctrlPr>
                      </m:dPr>
                      <m:e>
                        <m:m>
                          <m:mPr>
                            <m:mcs>
                              <m:mc>
                                <m:mcPr>
                                  <m:count m:val="4"/>
                                  <m:mcJc m:val="center"/>
                                </m:mcPr>
                              </m:mc>
                            </m:mcs>
                            <m:ctrlPr>
                              <a:rPr lang="en-US" sz="1800" i="1">
                                <a:effectLst/>
                                <a:latin typeface="Cambria Math" panose="02040503050406030204" pitchFamily="18" charset="0"/>
                                <a:ea typeface="Calibri" panose="020F0502020204030204" pitchFamily="34" charset="0"/>
                                <a:cs typeface="Times New Roman" panose="020206030504050203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a:rPr lang="en-US" sz="18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3</m:t>
                              </m:r>
                            </m:e>
                            <m:e>
                              <m:r>
                                <a:rPr lang="en-US" sz="18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e>
                            <m:e>
                              <m:r>
                                <a:rPr lang="en-US" sz="18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−1</m:t>
                              </m:r>
                            </m:e>
                            <m:e>
                              <m:r>
                                <a:rPr lang="en-US" sz="18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1</m:t>
                              </m:r>
                            </m:e>
                          </m:mr>
                          <m:mr>
                            <m:e>
                              <m:r>
                                <a:rPr lang="en-US" sz="18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2</m:t>
                              </m:r>
                            </m:e>
                            <m:e>
                              <m:r>
                                <a:rPr lang="en-US" sz="18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−2</m:t>
                              </m:r>
                            </m:e>
                            <m:e>
                              <m:r>
                                <a:rPr lang="en-US" sz="18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4</m:t>
                              </m:r>
                            </m:e>
                            <m:e>
                              <m:r>
                                <a:rPr lang="en-US" sz="18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−2</m:t>
                              </m:r>
                            </m:e>
                          </m:mr>
                          <m:mr>
                            <m:e>
                              <m:r>
                                <a:rPr lang="en-US" sz="18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−1</m:t>
                              </m:r>
                            </m:e>
                            <m:e>
                              <m:r>
                                <a:rPr lang="en-US" sz="18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1/2</m:t>
                              </m:r>
                            </m:e>
                            <m:e>
                              <m:r>
                                <a:rPr lang="en-US" sz="1800" i="1">
                                  <a:effectLst/>
                                  <a:latin typeface="Cambria Math" panose="02040503050406030204" pitchFamily="18" charset="0"/>
                                  <a:ea typeface="Calibri" panose="020F0502020204030204" pitchFamily="34" charset="0"/>
                                  <a:cs typeface="Times New Roman" panose="02020603050405020304" pitchFamily="18" charset="0"/>
                                </a:rPr>
                                <m:t>−1</m:t>
                              </m:r>
                            </m:e>
                            <m:e>
                              <m:r>
                                <a:rPr lang="en-US" sz="1800" i="1">
                                  <a:effectLst/>
                                  <a:latin typeface="Cambria Math" panose="02040503050406030204" pitchFamily="18" charset="0"/>
                                  <a:ea typeface="Cambria Math" panose="02040503050406030204" pitchFamily="18" charset="0"/>
                                  <a:cs typeface="Cambria Math" panose="02040503050406030204" pitchFamily="18" charset="0"/>
                                </a:rPr>
                                <m:t>0</m:t>
                              </m:r>
                            </m:e>
                          </m:mr>
                        </m:m>
                      </m:e>
                    </m:d>
                  </m:oMath>
                </a14:m>
                <a:endParaRPr lang="en-US" sz="1800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2463B700-9740-4AFA-8778-B1AD7575853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73382" y="2168720"/>
                <a:ext cx="5313543" cy="2078902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9" name="TextBox 18">
            <a:extLst>
              <a:ext uri="{FF2B5EF4-FFF2-40B4-BE49-F238E27FC236}">
                <a16:creationId xmlns:a16="http://schemas.microsoft.com/office/drawing/2014/main" id="{CB4FADC4-77F2-482C-8399-FCBE5652E0FE}"/>
              </a:ext>
            </a:extLst>
          </p:cNvPr>
          <p:cNvSpPr txBox="1"/>
          <p:nvPr/>
        </p:nvSpPr>
        <p:spPr>
          <a:xfrm>
            <a:off x="6094978" y="5211025"/>
            <a:ext cx="6097022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/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We can then solve the </a:t>
            </a:r>
            <a:r>
              <a:rPr lang="en-US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Ax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= </a:t>
            </a:r>
            <a:r>
              <a:rPr lang="en-US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</a:p>
          <a:p>
            <a:pPr marL="0" marR="0"/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by applying Gaussian elimination to [</a:t>
            </a:r>
            <a:r>
              <a:rPr lang="en-US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| </a:t>
            </a:r>
            <a:r>
              <a:rPr lang="en-US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</a:t>
            </a:r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], </a:t>
            </a:r>
          </a:p>
          <a:p>
            <a:pPr marL="0" marR="0"/>
            <a:r>
              <a:rPr lang="en-US" sz="1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and transforming it into a reduced row echelon form.</a:t>
            </a:r>
          </a:p>
        </p:txBody>
      </p:sp>
    </p:spTree>
    <p:extLst>
      <p:ext uri="{BB962C8B-B14F-4D97-AF65-F5344CB8AC3E}">
        <p14:creationId xmlns:p14="http://schemas.microsoft.com/office/powerpoint/2010/main" val="411417975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2">
            <a:extLst>
              <a:ext uri="{FF2B5EF4-FFF2-40B4-BE49-F238E27FC236}">
                <a16:creationId xmlns:a16="http://schemas.microsoft.com/office/drawing/2014/main" id="{E9091C05-BC65-45C0-BDC0-D4D50DF694F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7146" y="595335"/>
            <a:ext cx="9574306" cy="8002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Solve the system of linear equations using Gaussian elimination:</a:t>
            </a:r>
            <a:endParaRPr kumimoji="0" lang="en-US" altLang="en-US" sz="2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1025" name="Picture 52" descr="\begin{alignat}{7}&#10; x &amp;&amp;\; + \;&amp;&amp; 3y &amp;&amp;\; - \;&amp;&amp; 2z &amp;&amp;\; = \;&amp;&amp; 5 &amp; \\&#10;3x &amp;&amp;\; + \;&amp;&amp; 5y &amp;&amp;\; + \;&amp;&amp; 6z &amp;&amp;\; = \;&amp;&amp; 7 &amp; \\&#10;2x &amp;&amp;\; + \;&amp;&amp; 4y &amp;&amp;\; + \;&amp;&amp; 3z &amp;&amp;\; = \;&amp;&amp; 8 &amp;&#10;\end{alignat}">
            <a:extLst>
              <a:ext uri="{FF2B5EF4-FFF2-40B4-BE49-F238E27FC236}">
                <a16:creationId xmlns:a16="http://schemas.microsoft.com/office/drawing/2014/main" id="{CBA678CB-53DF-4FB0-BA2B-4ED4B28884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7450" y="1655910"/>
            <a:ext cx="2479825" cy="12640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3059432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D78755-8513-40C1-9A58-6390D844D3E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1.4 Existence and Uniqueness of Solutions</a:t>
            </a:r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FFC3F8CB-F430-404A-BFAE-005719E220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39</a:t>
            </a:fld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13369002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911CAE-4545-49C6-A593-FDF843DC33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315912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dirty="0">
                <a:solidFill>
                  <a:srgbClr val="0070C0"/>
                </a:solidFill>
              </a:rPr>
              <a:t>Example 1 : Solution by Elimination of Variables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C3EAA1-5543-4791-9831-9EA39526718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7026" y="794623"/>
            <a:ext cx="8410128" cy="2574542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n-US" dirty="0"/>
              <a:t>r + b + g = 30					(1.1)</a:t>
            </a:r>
          </a:p>
          <a:p>
            <a:pPr marL="0" indent="0">
              <a:buNone/>
            </a:pPr>
            <a:r>
              <a:rPr lang="en-US" dirty="0"/>
              <a:t>r = 2g							(1.2)</a:t>
            </a:r>
          </a:p>
          <a:p>
            <a:pPr marL="0" indent="0">
              <a:buNone/>
            </a:pPr>
            <a:r>
              <a:rPr lang="en-US" dirty="0"/>
              <a:t>b = r + g						(1.3)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From this stage, there isn’t one “right” way of proceeding… One way is to combine equations 1.2 and 1.3; in 1.3 replace r with 2g. This gives us</a:t>
            </a:r>
          </a:p>
          <a:p>
            <a:pPr marL="0" indent="0">
              <a:buNone/>
            </a:pPr>
            <a:r>
              <a:rPr lang="en-US" dirty="0"/>
              <a:t>b = 2g + g = 3g					(1.4)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F7FE2E6-095F-4A40-84FA-63F6D988E64C}"/>
              </a:ext>
            </a:extLst>
          </p:cNvPr>
          <p:cNvSpPr txBox="1">
            <a:spLocks/>
          </p:cNvSpPr>
          <p:nvPr/>
        </p:nvSpPr>
        <p:spPr>
          <a:xfrm>
            <a:off x="175953" y="643382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en-US" b="1"/>
              <a:t>Page </a:t>
            </a:r>
            <a:fld id="{A973BAE2-7DD0-4A05-A95E-EC1444A28263}" type="slidenum">
              <a:rPr lang="en-US" b="1" smtClean="0"/>
              <a:pPr algn="l"/>
              <a:t>4</a:t>
            </a:fld>
            <a:endParaRPr lang="en-US" b="1" dirty="0"/>
          </a:p>
        </p:txBody>
      </p:sp>
      <p:sp>
        <p:nvSpPr>
          <p:cNvPr id="5" name="Content Placeholder 2">
            <a:extLst>
              <a:ext uri="{FF2B5EF4-FFF2-40B4-BE49-F238E27FC236}">
                <a16:creationId xmlns:a16="http://schemas.microsoft.com/office/drawing/2014/main" id="{7F4EACF7-BF84-4D0A-9789-D585A241651A}"/>
              </a:ext>
            </a:extLst>
          </p:cNvPr>
          <p:cNvSpPr txBox="1">
            <a:spLocks/>
          </p:cNvSpPr>
          <p:nvPr/>
        </p:nvSpPr>
        <p:spPr>
          <a:xfrm>
            <a:off x="472542" y="3369165"/>
            <a:ext cx="9909068" cy="3064655"/>
          </a:xfrm>
          <a:prstGeom prst="rect">
            <a:avLst/>
          </a:prstGeom>
        </p:spPr>
        <p:txBody>
          <a:bodyPr vert="horz" lIns="91440" tIns="45720" rIns="91440" bIns="45720" rtlCol="0">
            <a:normAutofit fontScale="77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dirty="0"/>
              <a:t>We can then combine equations 1.1, 1.2, and 1.4 by replacing r in 1.1 with 2g like before, and replacing b with 3g to get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dirty="0"/>
              <a:t>r + b + g = 30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dirty="0"/>
              <a:t>2g + 3g + g = 30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dirty="0"/>
              <a:t>6g = 30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en-US" dirty="0"/>
              <a:t>g = 5		(1.5)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en-US" dirty="0"/>
          </a:p>
          <a:p>
            <a:pPr marL="0" indent="0">
              <a:buFont typeface="Arial" panose="020B0604020202020204" pitchFamily="34" charset="0"/>
              <a:buNone/>
            </a:pPr>
            <a:r>
              <a:rPr lang="en-US" dirty="0"/>
              <a:t>We can now use equation 1.5 to find r and b; we know from 1.2 that     r = 2g = 10 and then since r + b + g = 30, we easily find that b = 15.</a:t>
            </a:r>
          </a:p>
        </p:txBody>
      </p:sp>
    </p:spTree>
    <p:extLst>
      <p:ext uri="{BB962C8B-B14F-4D97-AF65-F5344CB8AC3E}">
        <p14:creationId xmlns:p14="http://schemas.microsoft.com/office/powerpoint/2010/main" val="408839190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221BF7-58C9-4977-B499-6BECA023FC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How Many Solutions?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87424EA9-ACA6-47E5-A407-6BFBA909AD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40</a:t>
            </a:fld>
            <a:endParaRPr lang="en-US" b="1" dirty="0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C92A2F7E-FD3E-4956-B0CF-EA5F67166E4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08951" y="2765425"/>
            <a:ext cx="9644276" cy="16164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8414427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221BF7-58C9-4977-B499-6BECA023FC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How Many Solutions?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87424EA9-ACA6-47E5-A407-6BFBA909AD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41</a:t>
            </a:fld>
            <a:endParaRPr lang="en-US" b="1" dirty="0"/>
          </a:p>
        </p:txBody>
      </p:sp>
      <p:pic>
        <p:nvPicPr>
          <p:cNvPr id="10" name="Content Placeholder 9">
            <a:extLst>
              <a:ext uri="{FF2B5EF4-FFF2-40B4-BE49-F238E27FC236}">
                <a16:creationId xmlns:a16="http://schemas.microsoft.com/office/drawing/2014/main" id="{A69F900A-F0D3-4BF9-B202-2905F989D44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677400" y="2881154"/>
            <a:ext cx="1676400" cy="2362200"/>
          </a:xfrm>
        </p:spPr>
      </p:pic>
      <p:pic>
        <p:nvPicPr>
          <p:cNvPr id="21" name="Picture 20" descr="Text&#10;&#10;Description automatically generated">
            <a:extLst>
              <a:ext uri="{FF2B5EF4-FFF2-40B4-BE49-F238E27FC236}">
                <a16:creationId xmlns:a16="http://schemas.microsoft.com/office/drawing/2014/main" id="{0605C97E-6194-4B0C-8C4F-FD0856F75E2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1546" y="2247900"/>
            <a:ext cx="9031396" cy="20970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8981592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221BF7-58C9-4977-B499-6BECA023FC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>
                <a:solidFill>
                  <a:srgbClr val="0070C0"/>
                </a:solidFill>
              </a:rPr>
              <a:t>How Many Solutions?</a:t>
            </a:r>
            <a:endParaRPr lang="en-US" b="1" dirty="0">
              <a:solidFill>
                <a:srgbClr val="0070C0"/>
              </a:solidFill>
            </a:endParaRP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87424EA9-ACA6-47E5-A407-6BFBA909AD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/>
              <a:t>Page </a:t>
            </a:r>
            <a:fld id="{A973BAE2-7DD0-4A05-A95E-EC1444A28263}" type="slidenum">
              <a:rPr lang="en-US" b="1" smtClean="0"/>
              <a:pPr algn="l"/>
              <a:t>42</a:t>
            </a:fld>
            <a:endParaRPr lang="en-US" b="1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AA391847-C65F-47F7-BE9B-80390019505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2717" y="1690688"/>
            <a:ext cx="9904171" cy="2964227"/>
          </a:xfrm>
          <a:prstGeom prst="rect">
            <a:avLst/>
          </a:prstGeom>
        </p:spPr>
      </p:pic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21DBDD77-24F8-424E-91A2-E6ECC0AAD30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0200501" y="3940251"/>
            <a:ext cx="1733550" cy="2362200"/>
          </a:xfrm>
        </p:spPr>
      </p:pic>
    </p:spTree>
    <p:extLst>
      <p:ext uri="{BB962C8B-B14F-4D97-AF65-F5344CB8AC3E}">
        <p14:creationId xmlns:p14="http://schemas.microsoft.com/office/powerpoint/2010/main" val="1303230361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221BF7-58C9-4977-B499-6BECA023FC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How Many Solutions?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87424EA9-ACA6-47E5-A407-6BFBA909AD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43</a:t>
            </a:fld>
            <a:endParaRPr lang="en-US" b="1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D83E7BF8-2BD4-4FC8-8D2E-EC1B8AC069D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95887" y="4121150"/>
            <a:ext cx="1800225" cy="2371725"/>
          </a:xfrm>
          <a:prstGeom prst="rect">
            <a:avLst/>
          </a:prstGeom>
        </p:spPr>
      </p:pic>
      <p:grpSp>
        <p:nvGrpSpPr>
          <p:cNvPr id="15" name="Group 14">
            <a:extLst>
              <a:ext uri="{FF2B5EF4-FFF2-40B4-BE49-F238E27FC236}">
                <a16:creationId xmlns:a16="http://schemas.microsoft.com/office/drawing/2014/main" id="{D2FBD8F5-47E4-4B63-A245-341819812783}"/>
              </a:ext>
            </a:extLst>
          </p:cNvPr>
          <p:cNvGrpSpPr/>
          <p:nvPr/>
        </p:nvGrpSpPr>
        <p:grpSpPr>
          <a:xfrm>
            <a:off x="1294889" y="1690688"/>
            <a:ext cx="9136346" cy="2304442"/>
            <a:chOff x="2705100" y="2767012"/>
            <a:chExt cx="6781800" cy="1524635"/>
          </a:xfrm>
        </p:grpSpPr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D8D5B28C-F8EC-4C88-8E15-32F27B3190F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705100" y="2767012"/>
              <a:ext cx="6781800" cy="1323975"/>
            </a:xfrm>
            <a:prstGeom prst="rect">
              <a:avLst/>
            </a:prstGeom>
          </p:spPr>
        </p:pic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8024695F-57EB-409F-ABBB-D6A00CC882D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857920" y="4082097"/>
              <a:ext cx="704850" cy="20955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361310253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221BF7-58C9-4977-B499-6BECA023FC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Summary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87424EA9-ACA6-47E5-A407-6BFBA909AD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44</a:t>
            </a:fld>
            <a:endParaRPr lang="en-US" b="1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474FBC3-B158-48B9-A413-2312020F5B7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47961" y="1690688"/>
            <a:ext cx="9096078" cy="39181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7109760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221BF7-58C9-4977-B499-6BECA023FC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Theorem &amp; Definition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87424EA9-ACA6-47E5-A407-6BFBA909AD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45</a:t>
            </a:fld>
            <a:endParaRPr lang="en-US" b="1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9BAC15D-DAD3-422C-BDC7-3F7AF3683DA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22149" y="4028708"/>
            <a:ext cx="7874276" cy="2194651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073277B0-6D8F-423C-A592-E651E032E78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74524" y="1620145"/>
            <a:ext cx="7874276" cy="21587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22608438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221BF7-58C9-4977-B499-6BECA023FC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Notice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87424EA9-ACA6-47E5-A407-6BFBA909AD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46</a:t>
            </a:fld>
            <a:endParaRPr lang="en-US" b="1" dirty="0"/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E5E8973C-AB97-4A5A-B885-06554DEF991A}"/>
              </a:ext>
            </a:extLst>
          </p:cNvPr>
          <p:cNvGrpSpPr/>
          <p:nvPr/>
        </p:nvGrpSpPr>
        <p:grpSpPr>
          <a:xfrm>
            <a:off x="838200" y="2925279"/>
            <a:ext cx="9864525" cy="1402497"/>
            <a:chOff x="838200" y="2925279"/>
            <a:chExt cx="9864525" cy="1402497"/>
          </a:xfrm>
        </p:grpSpPr>
        <p:pic>
          <p:nvPicPr>
            <p:cNvPr id="4" name="Picture 3">
              <a:extLst>
                <a:ext uri="{FF2B5EF4-FFF2-40B4-BE49-F238E27FC236}">
                  <a16:creationId xmlns:a16="http://schemas.microsoft.com/office/drawing/2014/main" id="{148F34CF-359B-4BA7-9883-F2BC16EDD7C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838200" y="2925279"/>
              <a:ext cx="9864525" cy="1007441"/>
            </a:xfrm>
            <a:prstGeom prst="rect">
              <a:avLst/>
            </a:prstGeom>
          </p:spPr>
        </p:pic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58AB7181-2835-43AC-A9C3-7B0D0ECEA9D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8614611" y="3651501"/>
              <a:ext cx="2088114" cy="67627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340310396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221BF7-58C9-4977-B499-6BECA023FC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5953" y="291034"/>
            <a:ext cx="2886366" cy="647466"/>
          </a:xfrm>
        </p:spPr>
        <p:txBody>
          <a:bodyPr>
            <a:normAutofit fontScale="90000"/>
          </a:bodyPr>
          <a:lstStyle/>
          <a:p>
            <a:r>
              <a:rPr lang="en-US" b="1" dirty="0">
                <a:solidFill>
                  <a:srgbClr val="0070C0"/>
                </a:solidFill>
              </a:rPr>
              <a:t>Example 8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87424EA9-ACA6-47E5-A407-6BFBA909AD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/>
              <a:t>Page </a:t>
            </a:r>
            <a:fld id="{A973BAE2-7DD0-4A05-A95E-EC1444A28263}" type="slidenum">
              <a:rPr lang="en-US" b="1" smtClean="0"/>
              <a:pPr algn="l"/>
              <a:t>47</a:t>
            </a:fld>
            <a:endParaRPr lang="en-US" b="1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9E8BBEB-20E0-4E62-B842-F6D872D1054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20449" y="2053566"/>
            <a:ext cx="4551352" cy="966287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B2664C50-0604-48EF-B33F-164850CB635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45320" y="3019853"/>
            <a:ext cx="1583908" cy="2084802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F55F77ED-9BE3-453C-B30C-0C2F1FD8FD8C}"/>
              </a:ext>
            </a:extLst>
          </p:cNvPr>
          <p:cNvSpPr txBox="1"/>
          <p:nvPr/>
        </p:nvSpPr>
        <p:spPr>
          <a:xfrm>
            <a:off x="2919153" y="5812346"/>
            <a:ext cx="643492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200" dirty="0"/>
              <a:t>“free” means we are “free” to choose any value for x</a:t>
            </a:r>
            <a:r>
              <a:rPr lang="en-US" sz="2200" baseline="-25000" dirty="0"/>
              <a:t>2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1C721A8-BC9A-49AF-9434-6A474122D1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67569" y="0"/>
            <a:ext cx="4657111" cy="1796725"/>
          </a:xfrm>
          <a:prstGeom prst="rect">
            <a:avLst/>
          </a:prstGeom>
        </p:spPr>
      </p:pic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0B5325DD-3A97-407D-82A5-D9AD43ECAD90}"/>
              </a:ext>
            </a:extLst>
          </p:cNvPr>
          <p:cNvCxnSpPr/>
          <p:nvPr/>
        </p:nvCxnSpPr>
        <p:spPr>
          <a:xfrm>
            <a:off x="6581839" y="4876610"/>
            <a:ext cx="1106905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12A68815-787E-45F4-A3A8-D1BDFD7160BB}"/>
              </a:ext>
            </a:extLst>
          </p:cNvPr>
          <p:cNvSpPr txBox="1"/>
          <p:nvPr/>
        </p:nvSpPr>
        <p:spPr>
          <a:xfrm>
            <a:off x="7843870" y="4691944"/>
            <a:ext cx="34481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Therefore infinitely many solutions</a:t>
            </a:r>
          </a:p>
        </p:txBody>
      </p:sp>
    </p:spTree>
    <p:extLst>
      <p:ext uri="{BB962C8B-B14F-4D97-AF65-F5344CB8AC3E}">
        <p14:creationId xmlns:p14="http://schemas.microsoft.com/office/powerpoint/2010/main" val="1950182860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221BF7-58C9-4977-B499-6BECA023FC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Example 8 : Review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87424EA9-ACA6-47E5-A407-6BFBA909AD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/>
              <a:t>Page </a:t>
            </a:r>
            <a:fld id="{A973BAE2-7DD0-4A05-A95E-EC1444A28263}" type="slidenum">
              <a:rPr lang="en-US" b="1" smtClean="0"/>
              <a:pPr algn="l"/>
              <a:t>48</a:t>
            </a:fld>
            <a:endParaRPr lang="en-US" b="1" dirty="0"/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E844970B-23CC-4159-A361-18D906656BB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3068" y="3916997"/>
            <a:ext cx="10005863" cy="1325563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95DEF20F-CD59-4AA5-911B-A0ED77110E3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20323" y="2320699"/>
            <a:ext cx="4551352" cy="966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1426007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7D7AE47-F512-476D-BDAD-A7739121C31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13186" y="10637"/>
            <a:ext cx="4908123" cy="230293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B221BF7-58C9-4977-B499-6BECA023FC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5953" y="174882"/>
            <a:ext cx="2316173" cy="579960"/>
          </a:xfrm>
        </p:spPr>
        <p:txBody>
          <a:bodyPr>
            <a:normAutofit fontScale="90000"/>
          </a:bodyPr>
          <a:lstStyle/>
          <a:p>
            <a:r>
              <a:rPr lang="en-US" b="1" dirty="0">
                <a:solidFill>
                  <a:srgbClr val="0070C0"/>
                </a:solidFill>
              </a:rPr>
              <a:t>Example 9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87424EA9-ACA6-47E5-A407-6BFBA909AD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/>
              <a:t>Page </a:t>
            </a:r>
            <a:fld id="{A973BAE2-7DD0-4A05-A95E-EC1444A28263}" type="slidenum">
              <a:rPr lang="en-US" b="1" smtClean="0"/>
              <a:pPr algn="l"/>
              <a:t>49</a:t>
            </a:fld>
            <a:endParaRPr lang="en-US" b="1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BF2848C7-D7DD-4D45-9F90-3900C0A2855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22102" y="1894611"/>
            <a:ext cx="7351966" cy="1596879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3EA34C3B-3377-4E70-BC6F-73DCFFDAA08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23984" y="3487489"/>
            <a:ext cx="1915278" cy="3187257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34C01097-0EB8-43B2-A4D9-F00E379355B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667248" y="4627258"/>
            <a:ext cx="1428750" cy="523875"/>
          </a:xfrm>
          <a:prstGeom prst="rect">
            <a:avLst/>
          </a:prstGeom>
        </p:spPr>
      </p:pic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B9826B7D-E951-4B1F-9B21-99EF61F914F0}"/>
              </a:ext>
            </a:extLst>
          </p:cNvPr>
          <p:cNvCxnSpPr/>
          <p:nvPr/>
        </p:nvCxnSpPr>
        <p:spPr>
          <a:xfrm>
            <a:off x="6858000" y="6433820"/>
            <a:ext cx="1106905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080FE150-63FB-4242-8011-DED76BF93157}"/>
              </a:ext>
            </a:extLst>
          </p:cNvPr>
          <p:cNvSpPr txBox="1"/>
          <p:nvPr/>
        </p:nvSpPr>
        <p:spPr>
          <a:xfrm>
            <a:off x="8120031" y="6249154"/>
            <a:ext cx="35058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Therefore, infinitely many solutions</a:t>
            </a:r>
          </a:p>
        </p:txBody>
      </p:sp>
    </p:spTree>
    <p:extLst>
      <p:ext uri="{BB962C8B-B14F-4D97-AF65-F5344CB8AC3E}">
        <p14:creationId xmlns:p14="http://schemas.microsoft.com/office/powerpoint/2010/main" val="9565038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9B2BAF-C864-43B4-8121-6AF6C30893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>
                <a:solidFill>
                  <a:srgbClr val="0070C0"/>
                </a:solidFill>
              </a:rPr>
              <a:t>Example 1 : What If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25FD9A3-E2B8-4D9E-8FFB-EAAB68F6190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Mathematicians often see solutions to given problems and then ask “What if…?”</a:t>
            </a:r>
          </a:p>
          <a:p>
            <a:pPr marL="0" indent="0">
              <a:buNone/>
            </a:pPr>
            <a:r>
              <a:rPr lang="en-US" dirty="0"/>
              <a:t>For instance</a:t>
            </a:r>
          </a:p>
          <a:p>
            <a:pPr marL="0" indent="0">
              <a:buNone/>
            </a:pPr>
            <a:r>
              <a:rPr lang="en-US" dirty="0"/>
              <a:t>1. Did we really have to call the red balls “r”? Could we call them “q”?</a:t>
            </a:r>
          </a:p>
          <a:p>
            <a:pPr marL="0" indent="0">
              <a:buNone/>
            </a:pPr>
            <a:r>
              <a:rPr lang="en-US" dirty="0"/>
              <a:t>2. What if we had 60 balls at the start instead of 30?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/>
              <a:t>Conclusion: it doesn’t matter what we call our variables, and while changing constants in the equations changes the solution, they don’t really change the method of how we solve these equations.</a:t>
            </a:r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ECEF4A68-60C4-4BFE-AFD4-1A0A42518F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5</a:t>
            </a:fld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2455423919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221BF7-58C9-4977-B499-6BECA023FC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Example 9 : Solution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87424EA9-ACA6-47E5-A407-6BFBA909AD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/>
              <a:t>Page </a:t>
            </a:r>
            <a:fld id="{A973BAE2-7DD0-4A05-A95E-EC1444A28263}" type="slidenum">
              <a:rPr lang="en-US" b="1" smtClean="0"/>
              <a:pPr algn="l"/>
              <a:t>50</a:t>
            </a:fld>
            <a:endParaRPr lang="en-US" b="1" dirty="0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1F479D6D-F340-438F-967C-3B023AC23B4E}"/>
              </a:ext>
            </a:extLst>
          </p:cNvPr>
          <p:cNvGrpSpPr/>
          <p:nvPr/>
        </p:nvGrpSpPr>
        <p:grpSpPr>
          <a:xfrm>
            <a:off x="4559460" y="1690688"/>
            <a:ext cx="1915278" cy="3187257"/>
            <a:chOff x="5423984" y="3487489"/>
            <a:chExt cx="1915278" cy="3187257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3EA34C3B-3377-4E70-BC6F-73DCFFDAA08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5423984" y="3487489"/>
              <a:ext cx="1915278" cy="3187257"/>
            </a:xfrm>
            <a:prstGeom prst="rect">
              <a:avLst/>
            </a:prstGeom>
          </p:spPr>
        </p:pic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34C01097-0EB8-43B2-A4D9-F00E379355B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667248" y="4627258"/>
              <a:ext cx="1428750" cy="523875"/>
            </a:xfrm>
            <a:prstGeom prst="rect">
              <a:avLst/>
            </a:prstGeom>
          </p:spPr>
        </p:pic>
      </p:grp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B9826B7D-E951-4B1F-9B21-99EF61F914F0}"/>
              </a:ext>
            </a:extLst>
          </p:cNvPr>
          <p:cNvCxnSpPr/>
          <p:nvPr/>
        </p:nvCxnSpPr>
        <p:spPr>
          <a:xfrm>
            <a:off x="6242858" y="4601982"/>
            <a:ext cx="1106905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>
            <a:extLst>
              <a:ext uri="{FF2B5EF4-FFF2-40B4-BE49-F238E27FC236}">
                <a16:creationId xmlns:a16="http://schemas.microsoft.com/office/drawing/2014/main" id="{080FE150-63FB-4242-8011-DED76BF93157}"/>
              </a:ext>
            </a:extLst>
          </p:cNvPr>
          <p:cNvSpPr txBox="1"/>
          <p:nvPr/>
        </p:nvSpPr>
        <p:spPr>
          <a:xfrm>
            <a:off x="7504889" y="4417316"/>
            <a:ext cx="35058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Therefore, infinitely many solutions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F4BF4364-106D-4DD8-8DB5-F16E58E05AF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71862" y="5466266"/>
            <a:ext cx="8516073" cy="307347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3EDCB4EB-F0FA-4E9A-8EDE-DA4903F5436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96775" y="5773613"/>
            <a:ext cx="1819494" cy="307347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89D8971F-A159-44C5-B548-F0EFD7765F4B}"/>
              </a:ext>
            </a:extLst>
          </p:cNvPr>
          <p:cNvSpPr/>
          <p:nvPr/>
        </p:nvSpPr>
        <p:spPr>
          <a:xfrm>
            <a:off x="1471862" y="5220393"/>
            <a:ext cx="8752793" cy="860548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7508729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221BF7-58C9-4977-B499-6BECA023FC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Example 9 : Review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87424EA9-ACA6-47E5-A407-6BFBA909AD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/>
              <a:t>Page </a:t>
            </a:r>
            <a:fld id="{A973BAE2-7DD0-4A05-A95E-EC1444A28263}" type="slidenum">
              <a:rPr lang="en-US" b="1" smtClean="0"/>
              <a:pPr algn="l"/>
              <a:t>51</a:t>
            </a:fld>
            <a:endParaRPr lang="en-US" b="1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ADC9ACC1-9289-4B35-857A-77BB1310AA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37446" y="1690688"/>
            <a:ext cx="8917107" cy="193683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E2C534B0-C490-4E36-9B28-81FCAB46183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200" y="3956488"/>
            <a:ext cx="10173707" cy="16718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7667984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221BF7-58C9-4977-B499-6BECA023FC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>
                <a:solidFill>
                  <a:srgbClr val="0070C0"/>
                </a:solidFill>
              </a:rPr>
              <a:t>Definition</a:t>
            </a:r>
            <a:endParaRPr lang="en-US" b="1" dirty="0">
              <a:solidFill>
                <a:srgbClr val="0070C0"/>
              </a:solidFill>
            </a:endParaRP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87424EA9-ACA6-47E5-A407-6BFBA909AD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/>
              <a:t>Page </a:t>
            </a:r>
            <a:fld id="{A973BAE2-7DD0-4A05-A95E-EC1444A28263}" type="slidenum">
              <a:rPr lang="en-US" b="1" smtClean="0"/>
              <a:pPr algn="l"/>
              <a:t>52</a:t>
            </a:fld>
            <a:endParaRPr lang="en-US" b="1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5BEC961-E356-4D1A-B2F1-153C2599152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97923" y="1322414"/>
            <a:ext cx="9753173" cy="46358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0778828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221BF7-58C9-4977-B499-6BECA023FC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Key Idea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87424EA9-ACA6-47E5-A407-6BFBA909AD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/>
              <a:t>Page </a:t>
            </a:r>
            <a:fld id="{A973BAE2-7DD0-4A05-A95E-EC1444A28263}" type="slidenum">
              <a:rPr lang="en-US" b="1" smtClean="0"/>
              <a:pPr algn="l"/>
              <a:t>53</a:t>
            </a:fld>
            <a:endParaRPr lang="en-US" b="1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B62BA23-3CA3-4074-9DD5-E4C2A7D4B7D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02605" y="260798"/>
            <a:ext cx="8751549" cy="5359860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E6C401FE-3916-4C5D-8B8F-D02327865F4E}"/>
              </a:ext>
            </a:extLst>
          </p:cNvPr>
          <p:cNvSpPr txBox="1">
            <a:spLocks/>
          </p:cNvSpPr>
          <p:nvPr/>
        </p:nvSpPr>
        <p:spPr>
          <a:xfrm>
            <a:off x="493510" y="5420918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dirty="0">
                <a:solidFill>
                  <a:srgbClr val="0070C0"/>
                </a:solidFill>
              </a:rPr>
              <a:t>Notice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C698F127-A309-4984-9CBF-6CE3D6D7F917}"/>
              </a:ext>
            </a:extLst>
          </p:cNvPr>
          <p:cNvGrpSpPr/>
          <p:nvPr/>
        </p:nvGrpSpPr>
        <p:grpSpPr>
          <a:xfrm>
            <a:off x="2569349" y="5620658"/>
            <a:ext cx="8517373" cy="1012902"/>
            <a:chOff x="2886075" y="3186112"/>
            <a:chExt cx="6419850" cy="795510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7115927C-B1AC-4C04-8689-61609D6C7F9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886075" y="3186112"/>
              <a:ext cx="6419850" cy="485775"/>
            </a:xfrm>
            <a:prstGeom prst="rect">
              <a:avLst/>
            </a:prstGeom>
          </p:spPr>
        </p:pic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CC56FC6F-3FF3-4EE0-9474-5FC9B02A50B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2902700" y="3619672"/>
              <a:ext cx="6276975" cy="36195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680511178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221BF7-58C9-4977-B499-6BECA023FC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2014" y="273872"/>
            <a:ext cx="3825854" cy="1325563"/>
          </a:xfrm>
        </p:spPr>
        <p:txBody>
          <a:bodyPr>
            <a:normAutofit/>
          </a:bodyPr>
          <a:lstStyle/>
          <a:p>
            <a:r>
              <a:rPr lang="en-US" sz="3600" b="1" dirty="0">
                <a:solidFill>
                  <a:srgbClr val="0070C0"/>
                </a:solidFill>
              </a:rPr>
              <a:t>Example (10) of an Inconsistent System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87424EA9-ACA6-47E5-A407-6BFBA909AD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/>
              <a:t>Page </a:t>
            </a:r>
            <a:fld id="{A973BAE2-7DD0-4A05-A95E-EC1444A28263}" type="slidenum">
              <a:rPr lang="en-US" b="1" smtClean="0"/>
              <a:pPr algn="l"/>
              <a:t>54</a:t>
            </a:fld>
            <a:endParaRPr lang="en-US" b="1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5F66999-C6F4-4D99-A102-08F2188B739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03468" y="3065440"/>
            <a:ext cx="6193496" cy="1560315"/>
          </a:xfrm>
          <a:prstGeom prst="rect">
            <a:avLst/>
          </a:prstGeom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DA65EE06-EAE8-4B63-BB62-98BA2F3921BA}"/>
              </a:ext>
            </a:extLst>
          </p:cNvPr>
          <p:cNvGrpSpPr/>
          <p:nvPr/>
        </p:nvGrpSpPr>
        <p:grpSpPr>
          <a:xfrm>
            <a:off x="4984662" y="4305052"/>
            <a:ext cx="2932402" cy="1990975"/>
            <a:chOff x="5064443" y="3764361"/>
            <a:chExt cx="2683690" cy="1990975"/>
          </a:xfrm>
        </p:grpSpPr>
        <p:pic>
          <p:nvPicPr>
            <p:cNvPr id="8" name="Picture 7">
              <a:extLst>
                <a:ext uri="{FF2B5EF4-FFF2-40B4-BE49-F238E27FC236}">
                  <a16:creationId xmlns:a16="http://schemas.microsoft.com/office/drawing/2014/main" id="{A3B3E976-010D-4245-9133-CD2DBAD15D2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431685" y="3764361"/>
              <a:ext cx="1949207" cy="1543543"/>
            </a:xfrm>
            <a:prstGeom prst="rect">
              <a:avLst/>
            </a:prstGeom>
          </p:spPr>
        </p:pic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01B92730-11AF-4200-932B-D77890BA71B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064443" y="5123887"/>
              <a:ext cx="2683690" cy="631449"/>
            </a:xfrm>
            <a:prstGeom prst="rect">
              <a:avLst/>
            </a:prstGeom>
          </p:spPr>
        </p:pic>
      </p:grpSp>
      <p:pic>
        <p:nvPicPr>
          <p:cNvPr id="12" name="Picture 11">
            <a:extLst>
              <a:ext uri="{FF2B5EF4-FFF2-40B4-BE49-F238E27FC236}">
                <a16:creationId xmlns:a16="http://schemas.microsoft.com/office/drawing/2014/main" id="{9C697FE8-222D-4C84-B3F0-53B32546334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86274" y="6181909"/>
            <a:ext cx="2529178" cy="502524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80856F0C-9577-4137-8DB0-C8BCC280812A}"/>
              </a:ext>
            </a:extLst>
          </p:cNvPr>
          <p:cNvSpPr/>
          <p:nvPr/>
        </p:nvSpPr>
        <p:spPr>
          <a:xfrm>
            <a:off x="4941704" y="5565912"/>
            <a:ext cx="2932402" cy="1105531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CF3E838-FAF3-4F57-B2C9-A9999DE53724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369481" y="273872"/>
            <a:ext cx="6141898" cy="2194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4740547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221BF7-58C9-4977-B499-6BECA023FC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>
                <a:solidFill>
                  <a:srgbClr val="0070C0"/>
                </a:solidFill>
              </a:rPr>
              <a:t>Key Idea</a:t>
            </a:r>
            <a:endParaRPr lang="en-US" b="1" dirty="0">
              <a:solidFill>
                <a:srgbClr val="0070C0"/>
              </a:solidFill>
            </a:endParaRP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87424EA9-ACA6-47E5-A407-6BFBA909AD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/>
              <a:t>Page </a:t>
            </a:r>
            <a:fld id="{A973BAE2-7DD0-4A05-A95E-EC1444A28263}" type="slidenum">
              <a:rPr lang="en-US" b="1" smtClean="0"/>
              <a:pPr algn="l"/>
              <a:t>55</a:t>
            </a:fld>
            <a:endParaRPr lang="en-US" b="1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F977E79-7492-4C31-8581-066818D6C4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1999" y="3461422"/>
            <a:ext cx="9243882" cy="2681628"/>
          </a:xfrm>
          <a:prstGeom prst="rect">
            <a:avLst/>
          </a:prstGeom>
        </p:spPr>
      </p:pic>
      <p:grpSp>
        <p:nvGrpSpPr>
          <p:cNvPr id="14" name="Group 13">
            <a:extLst>
              <a:ext uri="{FF2B5EF4-FFF2-40B4-BE49-F238E27FC236}">
                <a16:creationId xmlns:a16="http://schemas.microsoft.com/office/drawing/2014/main" id="{7331126A-B829-4B77-AAB3-46C4FC529AF2}"/>
              </a:ext>
            </a:extLst>
          </p:cNvPr>
          <p:cNvGrpSpPr/>
          <p:nvPr/>
        </p:nvGrpSpPr>
        <p:grpSpPr>
          <a:xfrm>
            <a:off x="1695795" y="1690688"/>
            <a:ext cx="9421383" cy="1770734"/>
            <a:chOff x="1695795" y="1690688"/>
            <a:chExt cx="9421383" cy="1770734"/>
          </a:xfrm>
        </p:grpSpPr>
        <p:pic>
          <p:nvPicPr>
            <p:cNvPr id="9" name="Picture 8">
              <a:extLst>
                <a:ext uri="{FF2B5EF4-FFF2-40B4-BE49-F238E27FC236}">
                  <a16:creationId xmlns:a16="http://schemas.microsoft.com/office/drawing/2014/main" id="{FAB985B9-3C45-4849-BC54-E2ACA30D9E7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695795" y="1690688"/>
              <a:ext cx="9196291" cy="1304345"/>
            </a:xfrm>
            <a:prstGeom prst="rect">
              <a:avLst/>
            </a:prstGeom>
          </p:spPr>
        </p:pic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DD2A74CC-5970-4CF4-87BC-64127375FCC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7573377" y="2640752"/>
              <a:ext cx="3543801" cy="82067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070691966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221BF7-58C9-4977-B499-6BECA023FC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9740" y="248524"/>
            <a:ext cx="2893044" cy="1325563"/>
          </a:xfrm>
        </p:spPr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Example 11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87424EA9-ACA6-47E5-A407-6BFBA909AD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/>
              <a:t>Page </a:t>
            </a:r>
            <a:fld id="{A973BAE2-7DD0-4A05-A95E-EC1444A28263}" type="slidenum">
              <a:rPr lang="en-US" b="1" smtClean="0"/>
              <a:pPr algn="l"/>
              <a:t>56</a:t>
            </a:fld>
            <a:endParaRPr lang="en-US" b="1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BB4EB19-6D4F-448F-8D20-5DC7CA81139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4681" y="3600298"/>
            <a:ext cx="11253590" cy="2833522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3736F685-4021-4129-82EC-01A3D7C41FC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61219" y="500608"/>
            <a:ext cx="4552943" cy="1741301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6644B210-F2DD-4A21-983A-62A0EBA466F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14155" y="2515684"/>
            <a:ext cx="3120286" cy="6205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2942242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221BF7-58C9-4977-B499-6BECA023FC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Definition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87424EA9-ACA6-47E5-A407-6BFBA909AD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/>
              <a:t>Page </a:t>
            </a:r>
            <a:fld id="{A973BAE2-7DD0-4A05-A95E-EC1444A28263}" type="slidenum">
              <a:rPr lang="en-US" b="1" smtClean="0"/>
              <a:pPr algn="l"/>
              <a:t>57</a:t>
            </a:fld>
            <a:endParaRPr lang="en-US" b="1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FC6F97C6-E0E9-4889-A246-28F15C525BA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26814" y="1690688"/>
            <a:ext cx="10973507" cy="32113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3175306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03E87B0F-732B-4664-879D-55B2DE6F2A9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6051" y="2311103"/>
            <a:ext cx="9100751" cy="233386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B221BF7-58C9-4977-B499-6BECA023FC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26231" y="124388"/>
            <a:ext cx="2279352" cy="635192"/>
          </a:xfrm>
        </p:spPr>
        <p:txBody>
          <a:bodyPr>
            <a:normAutofit/>
          </a:bodyPr>
          <a:lstStyle/>
          <a:p>
            <a:r>
              <a:rPr lang="en-US" sz="3600" b="1" dirty="0">
                <a:solidFill>
                  <a:srgbClr val="0070C0"/>
                </a:solidFill>
              </a:rPr>
              <a:t>Example 12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87424EA9-ACA6-47E5-A407-6BFBA909AD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/>
              <a:t>Page </a:t>
            </a:r>
            <a:fld id="{A973BAE2-7DD0-4A05-A95E-EC1444A28263}" type="slidenum">
              <a:rPr lang="en-US" b="1" smtClean="0"/>
              <a:pPr algn="l"/>
              <a:t>58</a:t>
            </a:fld>
            <a:endParaRPr lang="en-US" b="1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23DC8A7-10BD-4EB3-81EE-800FCC8831E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0652" y="4826822"/>
            <a:ext cx="2490210" cy="190679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58CD6A7-5222-4750-8037-C0A2305BE11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84697" y="4476880"/>
            <a:ext cx="6960068" cy="2158668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D54760FE-1B98-4D7A-9B3E-70A3E1E8C4F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5953" y="124388"/>
            <a:ext cx="8700957" cy="22567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2597651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221BF7-58C9-4977-B499-6BECA023FC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5953" y="205566"/>
            <a:ext cx="2743200" cy="776341"/>
          </a:xfrm>
        </p:spPr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Example 14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87424EA9-ACA6-47E5-A407-6BFBA909AD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/>
              <a:t>Page </a:t>
            </a:r>
            <a:fld id="{A973BAE2-7DD0-4A05-A95E-EC1444A28263}" type="slidenum">
              <a:rPr lang="en-US" b="1" smtClean="0"/>
              <a:pPr algn="l"/>
              <a:t>59</a:t>
            </a:fld>
            <a:endParaRPr lang="en-US" b="1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105FB50-3D85-4B57-91CF-EF0792CAC59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54654" y="2331183"/>
            <a:ext cx="5817777" cy="943031"/>
          </a:xfrm>
          <a:prstGeom prst="rect">
            <a:avLst/>
          </a:prstGeom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839CA4F1-983D-4DC4-A935-FE05DC8A98DF}"/>
              </a:ext>
            </a:extLst>
          </p:cNvPr>
          <p:cNvGrpSpPr/>
          <p:nvPr/>
        </p:nvGrpSpPr>
        <p:grpSpPr>
          <a:xfrm>
            <a:off x="772195" y="3334796"/>
            <a:ext cx="2753507" cy="3281586"/>
            <a:chOff x="5176835" y="3534024"/>
            <a:chExt cx="1838325" cy="2295525"/>
          </a:xfrm>
        </p:grpSpPr>
        <p:pic>
          <p:nvPicPr>
            <p:cNvPr id="7" name="Picture 6">
              <a:extLst>
                <a:ext uri="{FF2B5EF4-FFF2-40B4-BE49-F238E27FC236}">
                  <a16:creationId xmlns:a16="http://schemas.microsoft.com/office/drawing/2014/main" id="{F9701876-5B30-435B-941B-94F94A9ADB2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509961" y="3534024"/>
              <a:ext cx="1123950" cy="2295525"/>
            </a:xfrm>
            <a:prstGeom prst="rect">
              <a:avLst/>
            </a:prstGeom>
          </p:spPr>
        </p:pic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F61BB68D-5C7B-43BF-BF11-657C72B37FC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176835" y="4403046"/>
              <a:ext cx="1838325" cy="276225"/>
            </a:xfrm>
            <a:prstGeom prst="rect">
              <a:avLst/>
            </a:prstGeom>
          </p:spPr>
        </p:pic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id="{84F4B144-A2D6-4BDB-910D-EB7F1F33EFB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86816" y="116045"/>
            <a:ext cx="6800616" cy="2215138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60798A2C-A710-FED9-6EB3-27F314DE12B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47889" y="4181330"/>
            <a:ext cx="8054821" cy="2310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932494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0CA5AF29-402F-48EC-ACC1-22B1F5E29B4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90283" y="1123845"/>
            <a:ext cx="9110843" cy="5492537"/>
          </a:xfrm>
          <a:prstGeom prst="rect">
            <a:avLst/>
          </a:prstGeom>
        </p:spPr>
      </p:pic>
      <p:sp>
        <p:nvSpPr>
          <p:cNvPr id="3" name="Title 1">
            <a:extLst>
              <a:ext uri="{FF2B5EF4-FFF2-40B4-BE49-F238E27FC236}">
                <a16:creationId xmlns:a16="http://schemas.microsoft.com/office/drawing/2014/main" id="{8CBD2AF5-A3AA-4EB5-A0ED-998B79E310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en-US" b="1" dirty="0">
                <a:solidFill>
                  <a:srgbClr val="0070C0"/>
                </a:solidFill>
              </a:rPr>
              <a:t>Definition</a:t>
            </a:r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94AE750E-709F-4D17-B11C-CA7CFF78E7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6</a:t>
            </a:fld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1258813868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C0531B79-5222-4B05-91A8-99E2E1DED253}"/>
              </a:ext>
            </a:extLst>
          </p:cNvPr>
          <p:cNvSpPr txBox="1"/>
          <p:nvPr/>
        </p:nvSpPr>
        <p:spPr>
          <a:xfrm>
            <a:off x="251613" y="379479"/>
            <a:ext cx="10352972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kern="100" dirty="0">
                <a:effectLst/>
                <a:latin typeface="Times New Roman" panose="02020603050405020304" pitchFamily="18" charset="0"/>
                <a:ea typeface="SimSun" panose="02010600030101010101" pitchFamily="2" charset="-122"/>
              </a:rPr>
              <a:t>Solve the following system by using the Gauss-Jordan elimination method. Conclude that the system of equations is inconsistent, i.e., it has no solutions.</a:t>
            </a:r>
            <a:endParaRPr lang="en-US" sz="2400" dirty="0"/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FE43D7B8-6417-41EE-A081-796ECF6072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9178" y="1647557"/>
            <a:ext cx="2660425" cy="11263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91678364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D78755-8513-40C1-9A58-6390D844D3E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dirty="0"/>
              <a:t>Elementary Row Operations as Matrix Multiplication</a:t>
            </a:r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FFC3F8CB-F430-404A-BFAE-005719E220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61</a:t>
            </a:fld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3263307945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C7A3BF-D50E-CDA3-0886-34E3D715F9F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392418"/>
            <a:ext cx="10515600" cy="4351338"/>
          </a:xfrm>
        </p:spPr>
        <p:txBody>
          <a:bodyPr>
            <a:normAutofit fontScale="92500" lnSpcReduction="20000"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endParaRPr lang="en-US" sz="18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indent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None/>
            </a:pPr>
            <a:r>
              <a:rPr lang="en-US" sz="2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We performed three types of </a:t>
            </a:r>
            <a:r>
              <a:rPr lang="en-US" sz="2600" dirty="0"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elementary row operations</a:t>
            </a:r>
            <a:r>
              <a:rPr lang="en-US" sz="2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on a matrix </a:t>
            </a:r>
            <a:r>
              <a:rPr lang="en-US" sz="26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</a:t>
            </a:r>
            <a:r>
              <a:rPr lang="en-US" sz="2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of dimension m-by-n:</a:t>
            </a:r>
          </a:p>
          <a:p>
            <a:pPr marL="457200" marR="0" indent="-45720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AutoNum type="arabicPeriod"/>
            </a:pPr>
            <a:r>
              <a:rPr lang="en-US" sz="2600" dirty="0"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Row addition</a:t>
            </a:r>
            <a:r>
              <a:rPr lang="en-US" sz="2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adding a scalar multiple of one row to another, and replace the later row with the sum</a:t>
            </a:r>
          </a:p>
          <a:p>
            <a:pPr marL="457200" marR="0" indent="-45720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AutoNum type="arabicPeriod"/>
            </a:pPr>
            <a:r>
              <a:rPr lang="en-US" sz="2600" dirty="0"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Row multiplication</a:t>
            </a:r>
            <a:r>
              <a:rPr lang="en-US" sz="2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multiplying all entries of a row by a non-zero constant</a:t>
            </a:r>
          </a:p>
          <a:p>
            <a:pPr marL="457200" marR="0" indent="-45720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AutoNum type="arabicPeriod"/>
            </a:pPr>
            <a:r>
              <a:rPr lang="en-US" sz="2600" dirty="0"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Row switching</a:t>
            </a:r>
            <a:r>
              <a:rPr lang="en-US" sz="2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interchanging the position of two rows. </a:t>
            </a:r>
          </a:p>
          <a:p>
            <a:pPr marL="342900" marR="0" lvl="0" indent="-34290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Font typeface="+mj-lt"/>
              <a:buAutoNum type="arabicPeriod"/>
              <a:tabLst>
                <a:tab pos="457200" algn="l"/>
              </a:tabLst>
            </a:pPr>
            <a:endParaRPr lang="en-US" sz="2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None/>
              <a:tabLst>
                <a:tab pos="457200" algn="l"/>
              </a:tabLst>
            </a:pPr>
            <a:r>
              <a:rPr lang="en-US" sz="2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 elementary row operations can be implemented by multiplying matrix </a:t>
            </a:r>
            <a:r>
              <a:rPr lang="en-US" sz="26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</a:t>
            </a:r>
            <a:r>
              <a:rPr lang="en-US" sz="2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from left with an </a:t>
            </a:r>
            <a:r>
              <a:rPr lang="en-US" sz="2600" dirty="0">
                <a:highlight>
                  <a:srgbClr val="FFFF00"/>
                </a:highlight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elementary matrix</a:t>
            </a:r>
            <a:r>
              <a:rPr lang="en-US" sz="2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6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</a:t>
            </a:r>
            <a:r>
              <a:rPr lang="en-US" sz="2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of dimension m-by-m: </a:t>
            </a:r>
            <a:r>
              <a:rPr lang="en-US" sz="26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E⋅A</a:t>
            </a:r>
            <a:r>
              <a:rPr lang="en-US" sz="2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For this we will use three types of elementary matrices </a:t>
            </a:r>
            <a:r>
              <a:rPr lang="en-US" sz="26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</a:t>
            </a:r>
            <a:r>
              <a:rPr lang="en-US" sz="26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obtained from the identity matrix.</a:t>
            </a:r>
          </a:p>
          <a:p>
            <a:pPr marL="0" marR="0" lvl="0" indent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None/>
              <a:tabLst>
                <a:tab pos="457200" algn="l"/>
              </a:tabLst>
            </a:pP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7954364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FE8384-4DD6-27E5-12FB-CA34500714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1. Row-addition transformations</a:t>
            </a:r>
            <a:endParaRPr lang="en-US" sz="36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927141D-5DF9-92E7-57D9-9A22DC9A1B6E}"/>
              </a:ext>
            </a:extLst>
          </p:cNvPr>
          <p:cNvSpPr txBox="1"/>
          <p:nvPr/>
        </p:nvSpPr>
        <p:spPr>
          <a:xfrm>
            <a:off x="643646" y="1610176"/>
            <a:ext cx="9896271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/>
            <a:r>
              <a:rPr lang="en-US" sz="2400" dirty="0">
                <a:effectLst/>
                <a:ea typeface="Times New Roman" panose="02020603050405020304" pitchFamily="18" charset="0"/>
              </a:rPr>
              <a:t>The corresponding elementary matrix is the identity matrix but with an </a:t>
            </a:r>
            <a:r>
              <a:rPr lang="en-US" sz="2400" i="1" dirty="0">
                <a:effectLst/>
                <a:ea typeface="Times New Roman" panose="02020603050405020304" pitchFamily="18" charset="0"/>
              </a:rPr>
              <a:t>m</a:t>
            </a:r>
            <a:r>
              <a:rPr lang="en-US" sz="2400" dirty="0">
                <a:effectLst/>
                <a:ea typeface="Times New Roman" panose="02020603050405020304" pitchFamily="18" charset="0"/>
              </a:rPr>
              <a:t> in the (</a:t>
            </a:r>
            <a:r>
              <a:rPr lang="en-US" sz="2400" i="1" dirty="0" err="1">
                <a:effectLst/>
                <a:ea typeface="Times New Roman" panose="02020603050405020304" pitchFamily="18" charset="0"/>
              </a:rPr>
              <a:t>i,j</a:t>
            </a:r>
            <a:r>
              <a:rPr lang="en-US" sz="2400" dirty="0">
                <a:effectLst/>
                <a:ea typeface="Times New Roman" panose="02020603050405020304" pitchFamily="18" charset="0"/>
              </a:rPr>
              <a:t>) position.</a:t>
            </a:r>
          </a:p>
        </p:txBody>
      </p:sp>
      <p:pic>
        <p:nvPicPr>
          <p:cNvPr id="7" name="Picture 6" descr="&#10;T_{i,j}(m) = \begin{bmatrix} 1 &amp; &amp; &amp; &amp; &amp; &amp; &amp; \\ &amp; \ddots &amp; &amp; &amp; &amp; &amp; &amp; \\ &amp; &amp; 1 &amp; &amp; &amp; &amp; &amp; \\ &amp; &amp; &amp; \ddots &amp; &amp; &amp; &amp; \\ &amp; &amp; m &amp; &amp; 1 &amp; &amp; \\ &amp; &amp; &amp; &amp; &amp; &amp; \ddots &amp; \\ &amp; &amp; &amp; &amp; &amp; &amp; &amp; 1\end{bmatrix}&#10;">
            <a:extLst>
              <a:ext uri="{FF2B5EF4-FFF2-40B4-BE49-F238E27FC236}">
                <a16:creationId xmlns:a16="http://schemas.microsoft.com/office/drawing/2014/main" id="{F0859B22-2B83-629B-BA68-F673C10D94C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7213" y="2961331"/>
            <a:ext cx="3992936" cy="2286493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82641E15-7978-4448-DE59-E5602141FF8A}"/>
              </a:ext>
            </a:extLst>
          </p:cNvPr>
          <p:cNvSpPr txBox="1"/>
          <p:nvPr/>
        </p:nvSpPr>
        <p:spPr>
          <a:xfrm>
            <a:off x="708499" y="5682959"/>
            <a:ext cx="10515599" cy="4675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24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So, </a:t>
            </a:r>
            <a:r>
              <a:rPr lang="en-US" sz="2400" b="1" dirty="0" err="1">
                <a:effectLst/>
                <a:highlight>
                  <a:srgbClr val="FFFF00"/>
                </a:highlight>
                <a:ea typeface="Calibri" panose="020F0502020204030204" pitchFamily="34" charset="0"/>
                <a:cs typeface="Times New Roman" panose="02020603050405020304" pitchFamily="18" charset="0"/>
              </a:rPr>
              <a:t>T</a:t>
            </a:r>
            <a:r>
              <a:rPr lang="en-US" sz="2400" i="1" baseline="-25000" dirty="0" err="1">
                <a:effectLst/>
                <a:highlight>
                  <a:srgbClr val="FFFF00"/>
                </a:highlight>
                <a:ea typeface="Calibri" panose="020F0502020204030204" pitchFamily="34" charset="0"/>
                <a:cs typeface="Times New Roman" panose="02020603050405020304" pitchFamily="18" charset="0"/>
              </a:rPr>
              <a:t>i,j</a:t>
            </a:r>
            <a:r>
              <a:rPr lang="en-US" sz="2400" i="1" dirty="0">
                <a:effectLst/>
                <a:highlight>
                  <a:srgbClr val="FFFF00"/>
                </a:highlight>
                <a:ea typeface="Calibri" panose="020F0502020204030204" pitchFamily="34" charset="0"/>
                <a:cs typeface="Times New Roman" panose="02020603050405020304" pitchFamily="18" charset="0"/>
              </a:rPr>
              <a:t>(m)</a:t>
            </a:r>
            <a:r>
              <a:rPr lang="en-US" sz="2400" i="1" dirty="0">
                <a:effectLst/>
                <a:highlight>
                  <a:srgbClr val="FFFF00"/>
                </a:highlight>
                <a:ea typeface="Calibri" panose="020F0502020204030204" pitchFamily="34" charset="0"/>
                <a:cs typeface="Cambria Math" panose="02040503050406030204" pitchFamily="18" charset="0"/>
              </a:rPr>
              <a:t>⋅</a:t>
            </a:r>
            <a:r>
              <a:rPr lang="en-US" sz="2400" b="1" dirty="0">
                <a:effectLst/>
                <a:highlight>
                  <a:srgbClr val="FFFF00"/>
                </a:highlight>
                <a:ea typeface="Calibri" panose="020F0502020204030204" pitchFamily="34" charset="0"/>
                <a:cs typeface="Times New Roman" panose="02020603050405020304" pitchFamily="18" charset="0"/>
              </a:rPr>
              <a:t>A</a:t>
            </a:r>
            <a:r>
              <a:rPr lang="en-US" sz="2400" dirty="0">
                <a:effectLst/>
                <a:highlight>
                  <a:srgbClr val="FFFF00"/>
                </a:highlight>
                <a:ea typeface="Calibri" panose="020F0502020204030204" pitchFamily="34" charset="0"/>
                <a:cs typeface="Times New Roman" panose="02020603050405020304" pitchFamily="18" charset="0"/>
              </a:rPr>
              <a:t> is the matrix produced from </a:t>
            </a:r>
            <a:r>
              <a:rPr lang="en-US" sz="2400" b="1" dirty="0">
                <a:effectLst/>
                <a:highlight>
                  <a:srgbClr val="FFFF00"/>
                </a:highlight>
                <a:ea typeface="Calibri" panose="020F0502020204030204" pitchFamily="34" charset="0"/>
                <a:cs typeface="Times New Roman" panose="02020603050405020304" pitchFamily="18" charset="0"/>
              </a:rPr>
              <a:t>A</a:t>
            </a:r>
            <a:r>
              <a:rPr lang="en-US" sz="2400" dirty="0">
                <a:effectLst/>
                <a:highlight>
                  <a:srgbClr val="FFFF00"/>
                </a:highlight>
                <a:ea typeface="Calibri" panose="020F0502020204030204" pitchFamily="34" charset="0"/>
                <a:cs typeface="Times New Roman" panose="02020603050405020304" pitchFamily="18" charset="0"/>
              </a:rPr>
              <a:t> by adding </a:t>
            </a:r>
            <a:r>
              <a:rPr lang="en-US" sz="2400" i="1" dirty="0">
                <a:effectLst/>
                <a:highlight>
                  <a:srgbClr val="FFFF00"/>
                </a:highlight>
                <a:ea typeface="Calibri" panose="020F0502020204030204" pitchFamily="34" charset="0"/>
                <a:cs typeface="Times New Roman" panose="02020603050405020304" pitchFamily="18" charset="0"/>
              </a:rPr>
              <a:t>m</a:t>
            </a:r>
            <a:r>
              <a:rPr lang="en-US" sz="2400" dirty="0">
                <a:effectLst/>
                <a:highlight>
                  <a:srgbClr val="FFFF00"/>
                </a:highlight>
                <a:ea typeface="Calibri" panose="020F0502020204030204" pitchFamily="34" charset="0"/>
                <a:cs typeface="Times New Roman" panose="02020603050405020304" pitchFamily="18" charset="0"/>
              </a:rPr>
              <a:t> times row </a:t>
            </a:r>
            <a:r>
              <a:rPr lang="en-US" sz="2400" i="1" dirty="0">
                <a:effectLst/>
                <a:highlight>
                  <a:srgbClr val="FFFF00"/>
                </a:highlight>
                <a:ea typeface="Calibri" panose="020F0502020204030204" pitchFamily="34" charset="0"/>
                <a:cs typeface="Times New Roman" panose="02020603050405020304" pitchFamily="18" charset="0"/>
              </a:rPr>
              <a:t>j</a:t>
            </a:r>
            <a:r>
              <a:rPr lang="en-US" sz="2400" dirty="0">
                <a:effectLst/>
                <a:highlight>
                  <a:srgbClr val="FFFF00"/>
                </a:highlight>
                <a:ea typeface="Calibri" panose="020F0502020204030204" pitchFamily="34" charset="0"/>
                <a:cs typeface="Times New Roman" panose="02020603050405020304" pitchFamily="18" charset="0"/>
              </a:rPr>
              <a:t> to row </a:t>
            </a:r>
            <a:r>
              <a:rPr lang="en-US" sz="2400" i="1" dirty="0">
                <a:effectLst/>
                <a:highlight>
                  <a:srgbClr val="FFFF00"/>
                </a:highlight>
                <a:ea typeface="Calibri" panose="020F0502020204030204" pitchFamily="34" charset="0"/>
                <a:cs typeface="Times New Roman" panose="02020603050405020304" pitchFamily="18" charset="0"/>
              </a:rPr>
              <a:t>i</a:t>
            </a:r>
            <a:r>
              <a:rPr lang="en-US" sz="2400" dirty="0">
                <a:effectLst/>
                <a:highlight>
                  <a:srgbClr val="FFFF00"/>
                </a:highlight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US" sz="24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B8FCC44C-80D9-E1AD-5389-0DE9D43E2A2F}"/>
                  </a:ext>
                </a:extLst>
              </p:cNvPr>
              <p:cNvSpPr txBox="1"/>
              <p:nvPr/>
            </p:nvSpPr>
            <p:spPr>
              <a:xfrm>
                <a:off x="4725495" y="3440214"/>
                <a:ext cx="4944777" cy="976614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𝑇</m:t>
                    </m:r>
                    <m:d>
                      <m:d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5</m:t>
                        </m:r>
                      </m:e>
                    </m:d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sz="2400" b="0" i="1" baseline="-25000" smtClean="0">
                        <a:latin typeface="Cambria Math" panose="02040503050406030204" pitchFamily="18" charset="0"/>
                      </a:rPr>
                      <m:t>31</m:t>
                    </m:r>
                  </m:oMath>
                </a14:m>
                <a:r>
                  <a:rPr lang="en-US" sz="2400" dirty="0"/>
                  <a:t> </a:t>
                </a:r>
                <a:r>
                  <a:rPr lang="en-US" sz="2400" b="1" dirty="0"/>
                  <a:t>A</a:t>
                </a:r>
                <a:r>
                  <a:rPr lang="en-US" sz="2400" dirty="0"/>
                  <a:t>= 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plcHide m:val="on"/>
                            <m:mcs>
                              <m:mc>
                                <m:mcPr>
                                  <m:count m:val="3"/>
                                  <m:mcJc m:val="center"/>
                                </m:mcPr>
                              </m:mc>
                            </m:mcs>
                            <m:ctrlPr>
                              <a:rPr lang="en-US" sz="2400" i="1" smtClean="0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a:rPr lang="en-US" sz="240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  <m:e>
                              <m:r>
                                <a:rPr lang="en-US" sz="2400" i="1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e>
                            <m:e>
                              <m:r>
                                <a:rPr lang="en-US" sz="2400" i="1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e>
                          </m:mr>
                          <m:mr>
                            <m:e>
                              <m:r>
                                <a:rPr lang="en-US" sz="2400" i="1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e>
                            <m:e>
                              <m:r>
                                <a:rPr lang="en-US" sz="240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  <m:e>
                              <m:r>
                                <a:rPr lang="en-US" sz="2400" i="1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e>
                          </m:mr>
                          <m:m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5</m:t>
                              </m:r>
                            </m:e>
                            <m:e>
                              <m:r>
                                <a:rPr lang="en-US" sz="2400" i="1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e>
                            <m:e>
                              <m:r>
                                <a:rPr lang="en-US" sz="240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</m:mr>
                        </m:m>
                      </m:e>
                    </m:d>
                  </m:oMath>
                </a14:m>
                <a:r>
                  <a:rPr lang="en-US" sz="2400" dirty="0"/>
                  <a:t> 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plcHide m:val="on"/>
                            <m:mcs>
                              <m:mc>
                                <m:mcPr>
                                  <m:count m:val="3"/>
                                  <m:mcJc m:val="center"/>
                                </m:mcPr>
                              </m:mc>
                            </m:mcs>
                            <m:ctrlPr>
                              <a:rPr lang="en-US" sz="2400" i="1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</m:mr>
                          <m:m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e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e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e>
                          </m:mr>
                          <m:m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e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e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e>
                          </m:mr>
                        </m:m>
                      </m:e>
                    </m:d>
                  </m:oMath>
                </a14:m>
                <a:r>
                  <a:rPr lang="en-US" sz="2400" dirty="0"/>
                  <a:t>=</a:t>
                </a:r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B8FCC44C-80D9-E1AD-5389-0DE9D43E2A2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25495" y="3440214"/>
                <a:ext cx="4944777" cy="976614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1083418262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D014FD-5F58-73E0-9041-CB08F1FCD8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2. Row-multiplying transformations</a:t>
            </a:r>
            <a:endParaRPr lang="en-US" sz="36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D8AE892-91CF-3C26-5F57-1D928442FEDD}"/>
              </a:ext>
            </a:extLst>
          </p:cNvPr>
          <p:cNvSpPr txBox="1"/>
          <p:nvPr/>
        </p:nvSpPr>
        <p:spPr>
          <a:xfrm>
            <a:off x="500974" y="1860003"/>
            <a:ext cx="95250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The corresponding elementary matrix is a diagonal matrix, with diagonal entries 1 everywhere except in the </a:t>
            </a:r>
            <a:r>
              <a:rPr lang="en-US" sz="24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i-</a:t>
            </a:r>
            <a:r>
              <a:rPr lang="en-US" sz="2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th</a:t>
            </a:r>
            <a:r>
              <a:rPr lang="en-US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position, where it is </a:t>
            </a:r>
            <a:r>
              <a:rPr lang="en-US" sz="24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</a:t>
            </a:r>
            <a:r>
              <a:rPr lang="en-US" sz="2400" i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endParaRPr lang="en-US" sz="2400" dirty="0"/>
          </a:p>
        </p:txBody>
      </p:sp>
      <p:pic>
        <p:nvPicPr>
          <p:cNvPr id="5" name="Picture 4" descr="&#10;T_i(m) = \begin{bmatrix} 1 &amp; &amp; &amp; &amp; &amp; &amp; \\ &amp; \ddots &amp; &amp; &amp; &amp; &amp; \\ &amp; &amp; 1 &amp; &amp; &amp; &amp; \\ &amp; &amp; &amp; m &amp; &amp; &amp; \\ &amp; &amp; &amp; &amp; 1 &amp; &amp; \\ &amp; &amp; &amp; &amp; &amp; \ddots &amp; \\ &amp; &amp; &amp; &amp; &amp; &amp; 1\end{bmatrix}\quad ">
            <a:extLst>
              <a:ext uri="{FF2B5EF4-FFF2-40B4-BE49-F238E27FC236}">
                <a16:creationId xmlns:a16="http://schemas.microsoft.com/office/drawing/2014/main" id="{AD5B9140-8FFE-F859-E1B1-BEA5AAE226D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0974" y="3113885"/>
            <a:ext cx="3659600" cy="2217523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CBB2CBDD-F501-923C-FC84-710DEA1558C4}"/>
              </a:ext>
            </a:extLst>
          </p:cNvPr>
          <p:cNvSpPr txBox="1"/>
          <p:nvPr/>
        </p:nvSpPr>
        <p:spPr>
          <a:xfrm>
            <a:off x="500974" y="5754294"/>
            <a:ext cx="8891081" cy="4675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24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So, </a:t>
            </a:r>
            <a:r>
              <a:rPr lang="en-US" sz="2400" b="1" dirty="0" err="1">
                <a:effectLst/>
                <a:highlight>
                  <a:srgbClr val="FFFF00"/>
                </a:highlight>
                <a:ea typeface="Calibri" panose="020F0502020204030204" pitchFamily="34" charset="0"/>
                <a:cs typeface="Times New Roman" panose="02020603050405020304" pitchFamily="18" charset="0"/>
              </a:rPr>
              <a:t>T</a:t>
            </a:r>
            <a:r>
              <a:rPr lang="en-US" sz="2400" i="1" baseline="-25000" dirty="0" err="1">
                <a:effectLst/>
                <a:highlight>
                  <a:srgbClr val="FFFF00"/>
                </a:highlight>
                <a:ea typeface="Calibri" panose="020F0502020204030204" pitchFamily="34" charset="0"/>
                <a:cs typeface="Times New Roman" panose="02020603050405020304" pitchFamily="18" charset="0"/>
              </a:rPr>
              <a:t>i</a:t>
            </a:r>
            <a:r>
              <a:rPr lang="en-US" sz="2400" i="1" dirty="0">
                <a:effectLst/>
                <a:highlight>
                  <a:srgbClr val="FFFF00"/>
                </a:highlight>
                <a:ea typeface="Calibri" panose="020F0502020204030204" pitchFamily="34" charset="0"/>
                <a:cs typeface="Times New Roman" panose="02020603050405020304" pitchFamily="18" charset="0"/>
              </a:rPr>
              <a:t>(m)</a:t>
            </a:r>
            <a:r>
              <a:rPr lang="en-US" sz="2400" i="1" dirty="0">
                <a:effectLst/>
                <a:highlight>
                  <a:srgbClr val="FFFF00"/>
                </a:highlight>
                <a:ea typeface="Calibri" panose="020F0502020204030204" pitchFamily="34" charset="0"/>
                <a:cs typeface="Cambria Math" panose="02040503050406030204" pitchFamily="18" charset="0"/>
              </a:rPr>
              <a:t>⋅</a:t>
            </a:r>
            <a:r>
              <a:rPr lang="en-US" sz="2400" b="1" dirty="0">
                <a:effectLst/>
                <a:highlight>
                  <a:srgbClr val="FFFF00"/>
                </a:highlight>
                <a:ea typeface="Calibri" panose="020F0502020204030204" pitchFamily="34" charset="0"/>
                <a:cs typeface="Times New Roman" panose="02020603050405020304" pitchFamily="18" charset="0"/>
              </a:rPr>
              <a:t>A</a:t>
            </a:r>
            <a:r>
              <a:rPr lang="en-US" sz="2400" dirty="0">
                <a:effectLst/>
                <a:highlight>
                  <a:srgbClr val="FFFF00"/>
                </a:highlight>
                <a:ea typeface="Calibri" panose="020F0502020204030204" pitchFamily="34" charset="0"/>
                <a:cs typeface="Times New Roman" panose="02020603050405020304" pitchFamily="18" charset="0"/>
              </a:rPr>
              <a:t> is the matrix produced from </a:t>
            </a:r>
            <a:r>
              <a:rPr lang="en-US" sz="2400" b="1" dirty="0">
                <a:effectLst/>
                <a:highlight>
                  <a:srgbClr val="FFFF00"/>
                </a:highlight>
                <a:ea typeface="Calibri" panose="020F0502020204030204" pitchFamily="34" charset="0"/>
                <a:cs typeface="Times New Roman" panose="02020603050405020304" pitchFamily="18" charset="0"/>
              </a:rPr>
              <a:t>A</a:t>
            </a:r>
            <a:r>
              <a:rPr lang="en-US" sz="2400" dirty="0">
                <a:effectLst/>
                <a:highlight>
                  <a:srgbClr val="FFFF00"/>
                </a:highlight>
                <a:ea typeface="Calibri" panose="020F0502020204030204" pitchFamily="34" charset="0"/>
                <a:cs typeface="Times New Roman" panose="02020603050405020304" pitchFamily="18" charset="0"/>
              </a:rPr>
              <a:t> by multiplying row </a:t>
            </a:r>
            <a:r>
              <a:rPr lang="en-US" sz="2400" i="1" dirty="0">
                <a:effectLst/>
                <a:highlight>
                  <a:srgbClr val="FFFF00"/>
                </a:highlight>
                <a:ea typeface="Calibri" panose="020F0502020204030204" pitchFamily="34" charset="0"/>
                <a:cs typeface="Times New Roman" panose="02020603050405020304" pitchFamily="18" charset="0"/>
              </a:rPr>
              <a:t>i</a:t>
            </a:r>
            <a:r>
              <a:rPr lang="en-US" sz="2400" dirty="0">
                <a:effectLst/>
                <a:highlight>
                  <a:srgbClr val="FFFF00"/>
                </a:highlight>
                <a:ea typeface="Calibri" panose="020F0502020204030204" pitchFamily="34" charset="0"/>
                <a:cs typeface="Times New Roman" panose="02020603050405020304" pitchFamily="18" charset="0"/>
              </a:rPr>
              <a:t> by </a:t>
            </a:r>
            <a:r>
              <a:rPr lang="en-US" sz="2400" i="1" dirty="0">
                <a:effectLst/>
                <a:highlight>
                  <a:srgbClr val="FFFF00"/>
                </a:highlight>
                <a:ea typeface="Calibri" panose="020F0502020204030204" pitchFamily="34" charset="0"/>
                <a:cs typeface="Times New Roman" panose="02020603050405020304" pitchFamily="18" charset="0"/>
              </a:rPr>
              <a:t>m</a:t>
            </a:r>
            <a:r>
              <a:rPr lang="en-US" sz="24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D26CCB97-7CF3-F885-3C5A-E2CE28511BB5}"/>
                  </a:ext>
                </a:extLst>
              </p:cNvPr>
              <p:cNvSpPr txBox="1"/>
              <p:nvPr/>
            </p:nvSpPr>
            <p:spPr>
              <a:xfrm>
                <a:off x="4641189" y="3589372"/>
                <a:ext cx="4309482" cy="976614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𝑇</m:t>
                    </m:r>
                    <m:d>
                      <m:dPr>
                        <m:ctrlPr>
                          <a:rPr lang="en-US" sz="2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2400" b="0" i="1" smtClean="0">
                            <a:latin typeface="Cambria Math" panose="02040503050406030204" pitchFamily="18" charset="0"/>
                          </a:rPr>
                          <m:t>5</m:t>
                        </m:r>
                      </m:e>
                    </m:d>
                    <m:r>
                      <a:rPr lang="en-US" sz="2400" b="0" i="1" baseline="-25000" smtClean="0">
                        <a:latin typeface="Cambria Math" panose="02040503050406030204" pitchFamily="18" charset="0"/>
                      </a:rPr>
                      <m:t>1</m:t>
                    </m:r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2400" b="1" dirty="0"/>
                  <a:t>A</a:t>
                </a:r>
                <a:r>
                  <a:rPr lang="en-US" sz="2400" dirty="0"/>
                  <a:t>= 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plcHide m:val="on"/>
                            <m:mcs>
                              <m:mc>
                                <m:mcPr>
                                  <m:count m:val="3"/>
                                  <m:mcJc m:val="center"/>
                                </m:mcPr>
                              </m:mc>
                            </m:mcs>
                            <m:ctrlPr>
                              <a:rPr lang="en-US" sz="2400" i="1" smtClean="0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5</m:t>
                              </m:r>
                            </m:e>
                            <m:e>
                              <m:r>
                                <a:rPr lang="en-US" sz="2400" i="1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e>
                            <m:e>
                              <m:r>
                                <a:rPr lang="en-US" sz="2400" i="1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e>
                          </m:mr>
                          <m:mr>
                            <m:e>
                              <m:r>
                                <a:rPr lang="en-US" sz="2400" i="1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e>
                            <m:e>
                              <m:r>
                                <a:rPr lang="en-US" sz="240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  <m:e>
                              <m:r>
                                <a:rPr lang="en-US" sz="2400" i="1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e>
                          </m:mr>
                          <m:m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e>
                            <m:e>
                              <m:r>
                                <a:rPr lang="en-US" sz="2400" i="1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e>
                            <m:e>
                              <m:r>
                                <a:rPr lang="en-US" sz="240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</m:mr>
                        </m:m>
                      </m:e>
                    </m:d>
                  </m:oMath>
                </a14:m>
                <a:r>
                  <a:rPr lang="en-US" sz="2400" dirty="0"/>
                  <a:t> 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plcHide m:val="on"/>
                            <m:mcs>
                              <m:mc>
                                <m:mcPr>
                                  <m:count m:val="3"/>
                                  <m:mcJc m:val="center"/>
                                </m:mcPr>
                              </m:mc>
                            </m:mcs>
                            <m:ctrlPr>
                              <a:rPr lang="en-US" sz="2400" i="1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</m:mr>
                          <m:m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e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e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e>
                          </m:mr>
                          <m:m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e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e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e>
                          </m:mr>
                        </m:m>
                      </m:e>
                    </m:d>
                  </m:oMath>
                </a14:m>
                <a:r>
                  <a:rPr lang="en-US" sz="2400" dirty="0"/>
                  <a:t>=</a:t>
                </a:r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D26CCB97-7CF3-F885-3C5A-E2CE28511BB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41189" y="3589372"/>
                <a:ext cx="4309482" cy="976614"/>
              </a:xfrm>
              <a:prstGeom prst="rect">
                <a:avLst/>
              </a:prstGeom>
              <a:blipFill>
                <a:blip r:embed="rId3"/>
                <a:stretch>
                  <a:fillRect r="-283" b="-62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608828968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AC98C1-D7AA-BBDF-40EA-E63491616B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7408" y="219793"/>
            <a:ext cx="10515600" cy="1325563"/>
          </a:xfrm>
        </p:spPr>
        <p:txBody>
          <a:bodyPr>
            <a:normAutofit/>
          </a:bodyPr>
          <a:lstStyle/>
          <a:p>
            <a:r>
              <a:rPr lang="en-US" sz="3600" dirty="0">
                <a:effectLst/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3. Row-switching transformations</a:t>
            </a:r>
            <a:endParaRPr lang="en-US" sz="3600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85C032D-66FF-E2C8-C76A-8C01B913B5A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69586" y="1485854"/>
            <a:ext cx="8519809" cy="11079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ea typeface="Times New Roman" panose="02020603050405020304" pitchFamily="18" charset="0"/>
              </a:rPr>
              <a:t>The corresponding elementary matrix is obtained by swapping row </a:t>
            </a:r>
            <a:r>
              <a:rPr kumimoji="0" lang="en-US" altLang="en-US" sz="24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ea typeface="Times New Roman" panose="02020603050405020304" pitchFamily="18" charset="0"/>
              </a:rPr>
              <a:t>i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ea typeface="Times New Roman" panose="02020603050405020304" pitchFamily="18" charset="0"/>
              </a:rPr>
              <a:t> and row </a:t>
            </a:r>
            <a:r>
              <a:rPr kumimoji="0" lang="en-US" altLang="en-US" sz="2400" b="0" i="1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ea typeface="Times New Roman" panose="02020603050405020304" pitchFamily="18" charset="0"/>
              </a:rPr>
              <a:t>j</a:t>
            </a:r>
            <a:r>
              <a:rPr kumimoji="0" lang="en-US" altLang="en-US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ea typeface="Times New Roman" panose="02020603050405020304" pitchFamily="18" charset="0"/>
              </a:rPr>
              <a:t> of the identity matrix: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1028" name="Picture 44" descr="&#10;T_{i,j} = \begin{bmatrix} 1 &amp; &amp; &amp; &amp; &amp; &amp; &amp; \\ &amp; \ddots &amp; &amp; &amp; &amp; &amp; &amp; \\ &amp; &amp; 0 &amp; &amp; 1 &amp; &amp; \\ &amp; &amp; &amp; \ddots &amp; &amp; &amp; &amp; \\ &amp; &amp; 1 &amp; &amp; 0 &amp; &amp; \\ &amp; &amp; &amp; &amp; &amp; &amp; \ddots &amp; \\ &amp; &amp; &amp; &amp; &amp; &amp; &amp; 1\end{bmatrix}\quad ">
            <a:extLst>
              <a:ext uri="{FF2B5EF4-FFF2-40B4-BE49-F238E27FC236}">
                <a16:creationId xmlns:a16="http://schemas.microsoft.com/office/drawing/2014/main" id="{DDF9600D-BFCB-B60E-59BC-9E8E232BC5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7408" y="2811417"/>
            <a:ext cx="3414373" cy="22185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1493376F-16E8-6AC1-A962-C1330A9DF8D3}"/>
              </a:ext>
            </a:extLst>
          </p:cNvPr>
          <p:cNvSpPr txBox="1"/>
          <p:nvPr/>
        </p:nvSpPr>
        <p:spPr>
          <a:xfrm>
            <a:off x="747408" y="5507861"/>
            <a:ext cx="8630056" cy="4675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24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So </a:t>
            </a:r>
            <a:r>
              <a:rPr lang="en-US" sz="2400" b="1" dirty="0" err="1">
                <a:effectLst/>
                <a:highlight>
                  <a:srgbClr val="FFFF00"/>
                </a:highlight>
                <a:ea typeface="Calibri" panose="020F0502020204030204" pitchFamily="34" charset="0"/>
                <a:cs typeface="Times New Roman" panose="02020603050405020304" pitchFamily="18" charset="0"/>
              </a:rPr>
              <a:t>T</a:t>
            </a:r>
            <a:r>
              <a:rPr lang="en-US" sz="2400" i="1" baseline="-25000" dirty="0" err="1">
                <a:effectLst/>
                <a:highlight>
                  <a:srgbClr val="FFFF00"/>
                </a:highlight>
                <a:ea typeface="Calibri" panose="020F0502020204030204" pitchFamily="34" charset="0"/>
                <a:cs typeface="Times New Roman" panose="02020603050405020304" pitchFamily="18" charset="0"/>
              </a:rPr>
              <a:t>ij</a:t>
            </a:r>
            <a:r>
              <a:rPr lang="en-US" sz="2400" i="1" dirty="0" err="1">
                <a:effectLst/>
                <a:highlight>
                  <a:srgbClr val="FFFF00"/>
                </a:highlight>
                <a:ea typeface="Calibri" panose="020F0502020204030204" pitchFamily="34" charset="0"/>
                <a:cs typeface="Cambria Math" panose="02040503050406030204" pitchFamily="18" charset="0"/>
              </a:rPr>
              <a:t>⋅</a:t>
            </a:r>
            <a:r>
              <a:rPr lang="en-US" sz="2400" b="1" dirty="0" err="1">
                <a:effectLst/>
                <a:highlight>
                  <a:srgbClr val="FFFF00"/>
                </a:highlight>
                <a:ea typeface="Calibri" panose="020F0502020204030204" pitchFamily="34" charset="0"/>
                <a:cs typeface="Times New Roman" panose="02020603050405020304" pitchFamily="18" charset="0"/>
              </a:rPr>
              <a:t>A</a:t>
            </a:r>
            <a:r>
              <a:rPr lang="en-US" sz="2400" dirty="0">
                <a:effectLst/>
                <a:highlight>
                  <a:srgbClr val="FFFF00"/>
                </a:highlight>
                <a:ea typeface="Calibri" panose="020F0502020204030204" pitchFamily="34" charset="0"/>
                <a:cs typeface="Times New Roman" panose="02020603050405020304" pitchFamily="18" charset="0"/>
              </a:rPr>
              <a:t> is the matrix produced by exchanging row </a:t>
            </a:r>
            <a:r>
              <a:rPr lang="en-US" sz="2400" i="1" dirty="0">
                <a:effectLst/>
                <a:highlight>
                  <a:srgbClr val="FFFF00"/>
                </a:highlight>
                <a:ea typeface="Calibri" panose="020F0502020204030204" pitchFamily="34" charset="0"/>
                <a:cs typeface="Times New Roman" panose="02020603050405020304" pitchFamily="18" charset="0"/>
              </a:rPr>
              <a:t>i</a:t>
            </a:r>
            <a:r>
              <a:rPr lang="en-US" sz="2400" dirty="0">
                <a:effectLst/>
                <a:highlight>
                  <a:srgbClr val="FFFF00"/>
                </a:highlight>
                <a:ea typeface="Calibri" panose="020F0502020204030204" pitchFamily="34" charset="0"/>
                <a:cs typeface="Times New Roman" panose="02020603050405020304" pitchFamily="18" charset="0"/>
              </a:rPr>
              <a:t> and row </a:t>
            </a:r>
            <a:r>
              <a:rPr lang="en-US" sz="2400" i="1" dirty="0">
                <a:effectLst/>
                <a:highlight>
                  <a:srgbClr val="FFFF00"/>
                </a:highlight>
                <a:ea typeface="Calibri" panose="020F0502020204030204" pitchFamily="34" charset="0"/>
                <a:cs typeface="Times New Roman" panose="02020603050405020304" pitchFamily="18" charset="0"/>
              </a:rPr>
              <a:t>j</a:t>
            </a:r>
            <a:r>
              <a:rPr lang="en-US" sz="2400" dirty="0">
                <a:effectLst/>
                <a:highlight>
                  <a:srgbClr val="FFFF00"/>
                </a:highlight>
                <a:ea typeface="Calibri" panose="020F0502020204030204" pitchFamily="34" charset="0"/>
                <a:cs typeface="Times New Roman" panose="02020603050405020304" pitchFamily="18" charset="0"/>
              </a:rPr>
              <a:t> of </a:t>
            </a:r>
            <a:r>
              <a:rPr lang="en-US" sz="2400" b="1" dirty="0">
                <a:effectLst/>
                <a:highlight>
                  <a:srgbClr val="FFFF00"/>
                </a:highlight>
                <a:ea typeface="Calibri" panose="020F0502020204030204" pitchFamily="34" charset="0"/>
                <a:cs typeface="Times New Roman" panose="02020603050405020304" pitchFamily="18" charset="0"/>
              </a:rPr>
              <a:t>A</a:t>
            </a:r>
            <a:r>
              <a:rPr lang="en-US" sz="24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68196E5F-A22C-CEF6-4B3B-8589E28F1681}"/>
                  </a:ext>
                </a:extLst>
              </p:cNvPr>
              <p:cNvSpPr txBox="1"/>
              <p:nvPr/>
            </p:nvSpPr>
            <p:spPr>
              <a:xfrm>
                <a:off x="4524457" y="3429000"/>
                <a:ext cx="4309482" cy="976614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sz="2400" b="0" i="1" smtClean="0">
                        <a:latin typeface="Cambria Math" panose="02040503050406030204" pitchFamily="18" charset="0"/>
                      </a:rPr>
                      <m:t>𝑇</m:t>
                    </m:r>
                    <m:r>
                      <a:rPr lang="en-US" sz="2400" b="0" i="1" baseline="-25000" smtClean="0">
                        <a:latin typeface="Cambria Math" panose="02040503050406030204" pitchFamily="18" charset="0"/>
                      </a:rPr>
                      <m:t>32</m:t>
                    </m:r>
                  </m:oMath>
                </a14:m>
                <a:r>
                  <a:rPr lang="en-US" sz="2400" dirty="0"/>
                  <a:t> </a:t>
                </a:r>
                <a:r>
                  <a:rPr lang="en-US" sz="2400" b="1" dirty="0"/>
                  <a:t>A</a:t>
                </a:r>
                <a:r>
                  <a:rPr lang="en-US" sz="2400" dirty="0"/>
                  <a:t>= 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plcHide m:val="on"/>
                            <m:mcs>
                              <m:mc>
                                <m:mcPr>
                                  <m:count m:val="3"/>
                                  <m:mcJc m:val="center"/>
                                </m:mcPr>
                              </m:mc>
                            </m:mcs>
                            <m:ctrlPr>
                              <a:rPr lang="en-US" sz="2400" i="1" smtClean="0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a:rPr lang="en-US" sz="240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  <m:e>
                              <m:r>
                                <a:rPr lang="en-US" sz="2400" i="1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e>
                            <m:e>
                              <m:r>
                                <a:rPr lang="en-US" sz="2400" i="1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e>
                          </m:mr>
                          <m:mr>
                            <m:e>
                              <m:r>
                                <a:rPr lang="en-US" sz="2400" i="1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e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e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</m:mr>
                          <m:m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e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0</m:t>
                              </m:r>
                            </m:e>
                          </m:mr>
                        </m:m>
                      </m:e>
                    </m:d>
                  </m:oMath>
                </a14:m>
                <a:r>
                  <a:rPr lang="en-US" sz="2400" dirty="0"/>
                  <a:t> 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en-US" sz="24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m>
                          <m:mPr>
                            <m:plcHide m:val="on"/>
                            <m:mcs>
                              <m:mc>
                                <m:mcPr>
                                  <m:count m:val="3"/>
                                  <m:mcJc m:val="center"/>
                                </m:mcPr>
                              </m:mc>
                            </m:mcs>
                            <m:ctrlPr>
                              <a:rPr lang="en-US" sz="2400" i="1">
                                <a:latin typeface="Cambria Math" panose="02040503050406030204" pitchFamily="18" charset="0"/>
                              </a:rPr>
                            </m:ctrlPr>
                          </m:mPr>
                          <m:mr>
                            <m:e>
                              <m:r>
                                <a:rPr lang="en-US" sz="2400" i="1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e>
                          </m:mr>
                          <m:m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e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e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e>
                          </m:mr>
                          <m:mr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e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e>
                            <m:e>
                              <m:r>
                                <a:rPr lang="en-US" sz="2400" b="0" i="1" smtClean="0"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e>
                          </m:mr>
                        </m:m>
                      </m:e>
                    </m:d>
                  </m:oMath>
                </a14:m>
                <a:r>
                  <a:rPr lang="en-US" sz="2400" dirty="0"/>
                  <a:t>=</a:t>
                </a:r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68196E5F-A22C-CEF6-4B3B-8589E28F168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24457" y="3429000"/>
                <a:ext cx="4309482" cy="976614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2765835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CF193523-5248-46AF-83B8-19BCF257FBC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768609" y="1700822"/>
            <a:ext cx="4743450" cy="2276475"/>
          </a:xfr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D4C6B1B6-17A8-42F4-8699-DF5BB9303CC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30942" y="4636862"/>
            <a:ext cx="6715125" cy="169545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B021AFE0-3DB7-46E8-9BF8-AD0FFFBED07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6000" y="4040379"/>
            <a:ext cx="1952625" cy="266700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AAC68DD3-C392-4702-976F-2342D50CC4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>
            <a:normAutofit/>
          </a:bodyPr>
          <a:lstStyle/>
          <a:p>
            <a:r>
              <a:rPr lang="en-US" b="1" dirty="0">
                <a:solidFill>
                  <a:srgbClr val="0070C0"/>
                </a:solidFill>
              </a:rPr>
              <a:t>Linear Equations - Examples</a:t>
            </a:r>
          </a:p>
        </p:txBody>
      </p:sp>
      <p:sp>
        <p:nvSpPr>
          <p:cNvPr id="8" name="Slide Number Placeholder 5">
            <a:extLst>
              <a:ext uri="{FF2B5EF4-FFF2-40B4-BE49-F238E27FC236}">
                <a16:creationId xmlns:a16="http://schemas.microsoft.com/office/drawing/2014/main" id="{735F125D-7CAF-4C25-985A-AB85E3CD6B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2" y="6411884"/>
            <a:ext cx="2754989" cy="387061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7</a:t>
            </a:fld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246880672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1072AE-D80B-4D51-9239-77CE929F90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solidFill>
                  <a:srgbClr val="0070C0"/>
                </a:solidFill>
              </a:rPr>
              <a:t>NOT Linear Equations - Examples</a:t>
            </a: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1819741-EB33-47F2-83CD-79C5B207268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19732" y="2162174"/>
            <a:ext cx="8308739" cy="3189213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AA5F528-D61B-4D98-9A23-133F624D4D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8</a:t>
            </a:fld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285208147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9D78755-8513-40C1-9A58-6390D844D3E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1.2 Using Matrices To Solve Systems of Linear Equations</a:t>
            </a:r>
          </a:p>
        </p:txBody>
      </p:sp>
      <p:sp>
        <p:nvSpPr>
          <p:cNvPr id="3" name="Slide Number Placeholder 5">
            <a:extLst>
              <a:ext uri="{FF2B5EF4-FFF2-40B4-BE49-F238E27FC236}">
                <a16:creationId xmlns:a16="http://schemas.microsoft.com/office/drawing/2014/main" id="{FFC3F8CB-F430-404A-BFAE-005719E220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75953" y="6433820"/>
            <a:ext cx="2743200" cy="365125"/>
          </a:xfrm>
        </p:spPr>
        <p:txBody>
          <a:bodyPr/>
          <a:lstStyle/>
          <a:p>
            <a:pPr algn="l"/>
            <a:r>
              <a:rPr lang="en-US" b="1" dirty="0"/>
              <a:t>Page </a:t>
            </a:r>
            <a:fld id="{A973BAE2-7DD0-4A05-A95E-EC1444A28263}" type="slidenum">
              <a:rPr lang="en-US" b="1" smtClean="0"/>
              <a:pPr algn="l"/>
              <a:t>9</a:t>
            </a:fld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124046871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18435</TotalTime>
  <Words>1879</Words>
  <Application>Microsoft Office PowerPoint</Application>
  <PresentationFormat>Widescreen</PresentationFormat>
  <Paragraphs>227</Paragraphs>
  <Slides>65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65</vt:i4>
      </vt:variant>
    </vt:vector>
  </HeadingPairs>
  <TitlesOfParts>
    <vt:vector size="71" baseType="lpstr">
      <vt:lpstr>Times New Roman</vt:lpstr>
      <vt:lpstr>Cambria Math</vt:lpstr>
      <vt:lpstr>Calibri Light</vt:lpstr>
      <vt:lpstr>Arial</vt:lpstr>
      <vt:lpstr>Calibri</vt:lpstr>
      <vt:lpstr>Office Theme</vt:lpstr>
      <vt:lpstr>Chapter 1</vt:lpstr>
      <vt:lpstr>1.1 Introduction to Linear Equations</vt:lpstr>
      <vt:lpstr>Example 1</vt:lpstr>
      <vt:lpstr>Example 1 : Solution by Elimination of Variables</vt:lpstr>
      <vt:lpstr>Example 1 : What If</vt:lpstr>
      <vt:lpstr>Definition</vt:lpstr>
      <vt:lpstr>Linear Equations - Examples</vt:lpstr>
      <vt:lpstr>NOT Linear Equations - Examples</vt:lpstr>
      <vt:lpstr>1.2 Using Matrices To Solve Systems of Linear Equations</vt:lpstr>
      <vt:lpstr>Same Problem from 1.1</vt:lpstr>
      <vt:lpstr>Or More Formally…</vt:lpstr>
      <vt:lpstr>Using Augmented Matrices and Gaussian Elimination</vt:lpstr>
      <vt:lpstr>1.3 Elementary Row Operations and Gaussian Elimination</vt:lpstr>
      <vt:lpstr>Quick Review</vt:lpstr>
      <vt:lpstr>Key Idea</vt:lpstr>
      <vt:lpstr>The Effects of Elementary Row Operations…</vt:lpstr>
      <vt:lpstr>Definition</vt:lpstr>
      <vt:lpstr>Example 3</vt:lpstr>
      <vt:lpstr>Example 3 : Solution</vt:lpstr>
      <vt:lpstr>Example 4</vt:lpstr>
      <vt:lpstr>Example 4 : Solution</vt:lpstr>
      <vt:lpstr>Example 4 : Solution (cont)</vt:lpstr>
      <vt:lpstr>Example 4 : Solution (cont)</vt:lpstr>
      <vt:lpstr>Example 4 : Solution (cont)</vt:lpstr>
      <vt:lpstr>Forward Steps Result in:</vt:lpstr>
      <vt:lpstr>Definition</vt:lpstr>
      <vt:lpstr>Example 5</vt:lpstr>
      <vt:lpstr>Example 5 : Solution</vt:lpstr>
      <vt:lpstr>Example 5 : Solution (cont)</vt:lpstr>
      <vt:lpstr>Example 5 : Solution (cont)</vt:lpstr>
      <vt:lpstr>Example 7 From Matrix to Systems of Linear Equations</vt:lpstr>
      <vt:lpstr>Example 7 – Reviewing Systems of Linear Eq.</vt:lpstr>
      <vt:lpstr>Example 7 – Reviewing Systems of Linear Eq.</vt:lpstr>
      <vt:lpstr>Example 7 – Reviewing Systems of Linear Eq.</vt:lpstr>
      <vt:lpstr>Example 7 – Reviewing Systems of Linear Eq.</vt:lpstr>
      <vt:lpstr>Example for first system of linear equations</vt:lpstr>
      <vt:lpstr>Summary </vt:lpstr>
      <vt:lpstr>PowerPoint Presentation</vt:lpstr>
      <vt:lpstr>1.4 Existence and Uniqueness of Solutions</vt:lpstr>
      <vt:lpstr>How Many Solutions?</vt:lpstr>
      <vt:lpstr>How Many Solutions?</vt:lpstr>
      <vt:lpstr>How Many Solutions?</vt:lpstr>
      <vt:lpstr>How Many Solutions?</vt:lpstr>
      <vt:lpstr>Summary</vt:lpstr>
      <vt:lpstr>Theorem &amp; Definition</vt:lpstr>
      <vt:lpstr>Notice</vt:lpstr>
      <vt:lpstr>Example 8</vt:lpstr>
      <vt:lpstr>Example 8 : Review</vt:lpstr>
      <vt:lpstr>Example 9</vt:lpstr>
      <vt:lpstr>Example 9 : Solution</vt:lpstr>
      <vt:lpstr>Example 9 : Review</vt:lpstr>
      <vt:lpstr>Definition</vt:lpstr>
      <vt:lpstr>Key Idea</vt:lpstr>
      <vt:lpstr>Example (10) of an Inconsistent System</vt:lpstr>
      <vt:lpstr>Key Idea</vt:lpstr>
      <vt:lpstr>Example 11</vt:lpstr>
      <vt:lpstr>Definition</vt:lpstr>
      <vt:lpstr>Example 12</vt:lpstr>
      <vt:lpstr>Example 14</vt:lpstr>
      <vt:lpstr>PowerPoint Presentation</vt:lpstr>
      <vt:lpstr>Elementary Row Operations as Matrix Multiplication</vt:lpstr>
      <vt:lpstr>PowerPoint Presentation</vt:lpstr>
      <vt:lpstr>1. Row-addition transformations</vt:lpstr>
      <vt:lpstr>2. Row-multiplying transformations</vt:lpstr>
      <vt:lpstr>3. Row-switching transformations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Aaron Cyr</dc:creator>
  <cp:lastModifiedBy>Longin Jan Latecki</cp:lastModifiedBy>
  <cp:revision>68</cp:revision>
  <dcterms:created xsi:type="dcterms:W3CDTF">2020-10-08T21:07:11Z</dcterms:created>
  <dcterms:modified xsi:type="dcterms:W3CDTF">2024-10-17T14:30:06Z</dcterms:modified>
</cp:coreProperties>
</file>