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57" r:id="rId2"/>
    <p:sldId id="358" r:id="rId3"/>
    <p:sldId id="452" r:id="rId4"/>
    <p:sldId id="453" r:id="rId5"/>
    <p:sldId id="470" r:id="rId6"/>
    <p:sldId id="457" r:id="rId7"/>
    <p:sldId id="454" r:id="rId8"/>
    <p:sldId id="456" r:id="rId9"/>
    <p:sldId id="468" r:id="rId10"/>
    <p:sldId id="469" r:id="rId11"/>
    <p:sldId id="455" r:id="rId12"/>
    <p:sldId id="482" r:id="rId13"/>
    <p:sldId id="471" r:id="rId14"/>
    <p:sldId id="472" r:id="rId15"/>
    <p:sldId id="458" r:id="rId16"/>
    <p:sldId id="473" r:id="rId17"/>
    <p:sldId id="477" r:id="rId18"/>
    <p:sldId id="474" r:id="rId19"/>
    <p:sldId id="483" r:id="rId20"/>
    <p:sldId id="475" r:id="rId21"/>
    <p:sldId id="476" r:id="rId22"/>
    <p:sldId id="481" r:id="rId23"/>
    <p:sldId id="434" r:id="rId24"/>
    <p:sldId id="478" r:id="rId25"/>
    <p:sldId id="479" r:id="rId26"/>
    <p:sldId id="480" r:id="rId27"/>
    <p:sldId id="46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2" autoAdjust="0"/>
    <p:restoredTop sz="94660"/>
  </p:normalViewPr>
  <p:slideViewPr>
    <p:cSldViewPr>
      <p:cViewPr varScale="1">
        <p:scale>
          <a:sx n="78" d="100"/>
          <a:sy n="78" d="100"/>
        </p:scale>
        <p:origin x="11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04A3-75D2-4BC0-81EE-6628A9A7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73C-BF2D-4FC1-AA56-F689E979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google.com/url?sa=i&amp;source=images&amp;cd=&amp;cad=rja&amp;docid=Z7FGiRgdqvCS1M&amp;tbnid=BwPKD8P9ipKFYM:&amp;ved=0CAgQjRwwAA&amp;url=http://commons.wikimedia.org/wiki/File:Dodecahedron.gif&amp;ei=C809UqeVELHi4AOthIFo&amp;psig=AFQjCNFkK4_sXGRBYFjIjud2BQMa9Z6Tww&amp;ust=137986829931299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Euler and Hamiltonian Graphs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10.5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4267200"/>
            <a:ext cx="4572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Based on </a:t>
            </a:r>
            <a:r>
              <a:rPr lang="en-US" b="1" dirty="0" smtClean="0">
                <a:latin typeface="Times New Roman" pitchFamily="18" charset="0"/>
              </a:rPr>
              <a:t>Discrete Mathematics and Its Applications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</a:rPr>
              <a:t>8</a:t>
            </a:r>
            <a:r>
              <a:rPr lang="en-US" baseline="30000" dirty="0" smtClean="0">
                <a:latin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</a:rPr>
              <a:t>ed., by Kenneth H. Rosen, published by </a:t>
            </a:r>
            <a:r>
              <a:rPr lang="en-US" smtClean="0">
                <a:latin typeface="Times New Roman" pitchFamily="18" charset="0"/>
              </a:rPr>
              <a:t>McGraw </a:t>
            </a:r>
            <a:r>
              <a:rPr lang="en-US" smtClean="0">
                <a:latin typeface="Times New Roman" pitchFamily="18" charset="0"/>
              </a:rPr>
              <a:t>Hill.</a:t>
            </a: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Instructor: Longin Jan Latecki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latecki@temple.edu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Algorithm for Constructing an  Euler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our proof we developed this algorithms for constructing a Euler circuit in a graph with no vertices of odd degree.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3429000"/>
            <a:ext cx="8153400" cy="31241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dirty="0" smtClean="0"/>
              <a:t>   procedure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Euler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600" i="1" dirty="0"/>
              <a:t>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connected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multigraph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all vertices of even degree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n-US" sz="2600" i="1" dirty="0" smtClean="0"/>
              <a:t>circuit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dirty="0" smtClean="0">
                <a:ea typeface="Cambria Math" pitchFamily="18" charset="0"/>
              </a:rPr>
              <a:t>a circuit in </a:t>
            </a:r>
            <a:r>
              <a:rPr lang="en-US" sz="2600" i="1" dirty="0" smtClean="0">
                <a:ea typeface="Cambria Math" pitchFamily="18" charset="0"/>
              </a:rPr>
              <a:t>G </a:t>
            </a:r>
            <a:r>
              <a:rPr lang="en-US" sz="2600" dirty="0" smtClean="0">
                <a:ea typeface="Cambria Math" pitchFamily="18" charset="0"/>
              </a:rPr>
              <a:t>beginning at an arbitrarily chosen vertex with edges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>
                <a:ea typeface="Cambria Math" pitchFamily="18" charset="0"/>
              </a:rPr>
              <a:t> </a:t>
            </a:r>
            <a:r>
              <a:rPr lang="en-US" sz="2600" dirty="0" smtClean="0">
                <a:ea typeface="Cambria Math" pitchFamily="18" charset="0"/>
              </a:rPr>
              <a:t>                  successively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mbria Math" pitchFamily="18" charset="0"/>
                <a:cs typeface="+mn-cs"/>
              </a:rPr>
              <a:t>added to form a path that returns to this vertex.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H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i="1" dirty="0" smtClean="0"/>
              <a:t>G</a:t>
            </a:r>
            <a:r>
              <a:rPr lang="en-US" sz="2600" dirty="0" smtClean="0"/>
              <a:t> with the edges of this circuit removed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US" sz="2600" b="1" dirty="0" smtClean="0"/>
              <a:t>while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H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edges</a:t>
            </a:r>
            <a:endParaRPr lang="en-US" sz="2600" b="1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i="1" dirty="0" smtClean="0"/>
              <a:t>         </a:t>
            </a:r>
            <a:r>
              <a:rPr lang="en-US" sz="2600" i="1" dirty="0" err="1" smtClean="0"/>
              <a:t>subciruit</a:t>
            </a:r>
            <a:r>
              <a:rPr lang="en-US" sz="2600" i="1" dirty="0" smtClean="0"/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a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circuit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beginning at a vertex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also is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                   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endpoint of an edge in circuit.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</a:t>
            </a:r>
            <a:r>
              <a:rPr lang="en-US" sz="2600" i="1" dirty="0" smtClean="0"/>
              <a:t>H</a:t>
            </a:r>
            <a:r>
              <a:rPr lang="en-US" sz="2600" dirty="0" smtClean="0"/>
              <a:t> := </a:t>
            </a:r>
            <a:r>
              <a:rPr lang="en-US" sz="2600" i="1" dirty="0" smtClean="0"/>
              <a:t>H</a:t>
            </a:r>
            <a:r>
              <a:rPr lang="en-US" sz="2600" dirty="0" smtClean="0"/>
              <a:t> with edges of </a:t>
            </a:r>
            <a:r>
              <a:rPr lang="en-US" sz="2600" i="1" dirty="0" err="1" smtClean="0"/>
              <a:t>subciruit</a:t>
            </a:r>
            <a:r>
              <a:rPr lang="en-US" sz="2600" dirty="0" smtClean="0"/>
              <a:t> and all isolated vertices removed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 smtClean="0"/>
              <a:t>        </a:t>
            </a:r>
            <a:r>
              <a:rPr lang="en-US" sz="2600" i="1" dirty="0" smtClean="0"/>
              <a:t>circuit </a:t>
            </a:r>
            <a:r>
              <a:rPr lang="en-US" sz="2600" dirty="0" smtClean="0"/>
              <a:t>:= </a:t>
            </a:r>
            <a:r>
              <a:rPr lang="en-US" sz="2600" i="1" dirty="0" smtClean="0"/>
              <a:t>circuit</a:t>
            </a:r>
            <a:r>
              <a:rPr lang="en-US" sz="2600" dirty="0" smtClean="0"/>
              <a:t> with </a:t>
            </a:r>
            <a:r>
              <a:rPr lang="en-US" sz="2600" dirty="0" err="1" smtClean="0"/>
              <a:t>s</a:t>
            </a:r>
            <a:r>
              <a:rPr lang="en-US" sz="2600" i="1" dirty="0" err="1" smtClean="0"/>
              <a:t>ubcircuit</a:t>
            </a:r>
            <a:r>
              <a:rPr lang="en-US" sz="2600" dirty="0" smtClean="0"/>
              <a:t> inserted at the appropriate vertex. 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circuit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circuit</a:t>
            </a:r>
            <a:r>
              <a:rPr kumimoji="0" lang="en-US" sz="26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an Euler circuit</a:t>
            </a:r>
            <a:r>
              <a:rPr lang="en-US" sz="2600" dirty="0" smtClean="0"/>
              <a:t>}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23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Necessary and Sufficient Conditions for Euler Circuits and Paths (</a:t>
            </a:r>
            <a:r>
              <a:rPr lang="en-US" sz="4000" i="1" dirty="0"/>
              <a:t>continued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at least two vertices has an Euler circuit if and only if each of its vertices has an even </a:t>
            </a:r>
            <a:r>
              <a:rPr lang="en-US" dirty="0"/>
              <a:t>degree </a:t>
            </a:r>
            <a:r>
              <a:rPr lang="en-US" dirty="0" smtClean="0"/>
              <a:t>and </a:t>
            </a:r>
            <a:r>
              <a:rPr lang="en-US" dirty="0"/>
              <a:t>it has an Euler path if and only if it has exactly two vertices of odd degree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Two </a:t>
            </a:r>
            <a:r>
              <a:rPr lang="en-US" dirty="0"/>
              <a:t>of the vertices in the </a:t>
            </a:r>
            <a:r>
              <a:rPr lang="en-US" dirty="0" err="1"/>
              <a:t>multigraph</a:t>
            </a:r>
            <a:r>
              <a:rPr lang="en-US" dirty="0"/>
              <a:t> </a:t>
            </a:r>
            <a:r>
              <a:rPr lang="en-US" dirty="0" smtClean="0"/>
              <a:t>model of the  </a:t>
            </a:r>
            <a:r>
              <a:rPr lang="en-US" dirty="0"/>
              <a:t>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 bridge problem</a:t>
            </a:r>
            <a:r>
              <a:rPr lang="en-US" dirty="0" smtClean="0"/>
              <a:t> </a:t>
            </a:r>
            <a:r>
              <a:rPr lang="en-US" dirty="0"/>
              <a:t>have odd degree.   Hence, there is no Euler circuit in this </a:t>
            </a:r>
            <a:r>
              <a:rPr lang="en-US" dirty="0" err="1" smtClean="0"/>
              <a:t>multigraph</a:t>
            </a:r>
            <a:r>
              <a:rPr lang="en-US" dirty="0"/>
              <a:t> </a:t>
            </a:r>
            <a:r>
              <a:rPr lang="en-US" dirty="0" smtClean="0"/>
              <a:t>and  </a:t>
            </a:r>
            <a:r>
              <a:rPr lang="en-US" dirty="0"/>
              <a:t>it is impossible to start at a given point, cross each bridge exactly once, and return to the starting point.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81600"/>
            <a:ext cx="834390" cy="14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Necessary and Sufficient Conditions for</a:t>
            </a:r>
            <a:br>
              <a:rPr lang="en-US" sz="3200" dirty="0" smtClean="0"/>
            </a:br>
            <a:r>
              <a:rPr lang="en-US" sz="3200" dirty="0" smtClean="0"/>
              <a:t>Euler </a:t>
            </a:r>
            <a:r>
              <a:rPr lang="en-US" sz="3200" dirty="0"/>
              <a:t>Circuits and </a:t>
            </a:r>
            <a:r>
              <a:rPr lang="en-US" sz="3200" dirty="0" smtClean="0"/>
              <a:t>Paths in Directed Graphs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Euler Circuit in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8195" name="Picture 4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	(a, g, c, b, g, e, d, f, a)		NO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F9FBC-049B-466D-8A10-853DAABE060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Euler Path in</a:t>
            </a:r>
            <a:r>
              <a:rPr lang="en-US" smtClean="0"/>
              <a:t> </a:t>
            </a:r>
            <a:r>
              <a:rPr lang="en-US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9219" name="Picture 3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5410200"/>
            <a:ext cx="8763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      (a, g, c, b, g, e, d, f, a)          (c, a, b, c, d, b) </a:t>
            </a: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3396C-27DC-430F-8275-02E59CFECFA5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Euler paths and circuits can be used to solve many practical problems such as finding a path or circuit that traverses each</a:t>
            </a:r>
          </a:p>
          <a:p>
            <a:pPr lvl="1"/>
            <a:r>
              <a:rPr lang="en-US" dirty="0" smtClean="0"/>
              <a:t> street in a neighborhood, </a:t>
            </a:r>
            <a:endParaRPr lang="en-US" dirty="0"/>
          </a:p>
          <a:p>
            <a:pPr lvl="1"/>
            <a:r>
              <a:rPr lang="en-US" dirty="0" smtClean="0"/>
              <a:t>road in a transportation network,</a:t>
            </a:r>
          </a:p>
          <a:p>
            <a:pPr lvl="1"/>
            <a:r>
              <a:rPr lang="en-US" dirty="0" smtClean="0"/>
              <a:t>connection in a utility grid, </a:t>
            </a:r>
            <a:endParaRPr lang="en-US" dirty="0"/>
          </a:p>
          <a:p>
            <a:pPr lvl="1"/>
            <a:r>
              <a:rPr lang="en-US" dirty="0" smtClean="0"/>
              <a:t>link in a communications network.</a:t>
            </a:r>
          </a:p>
          <a:p>
            <a:r>
              <a:rPr lang="en-US" dirty="0" smtClean="0"/>
              <a:t>Other applications are found in the </a:t>
            </a:r>
          </a:p>
          <a:p>
            <a:pPr lvl="1"/>
            <a:r>
              <a:rPr lang="en-US" dirty="0" smtClean="0"/>
              <a:t>layout of circuits, </a:t>
            </a:r>
          </a:p>
          <a:p>
            <a:pPr lvl="1"/>
            <a:r>
              <a:rPr lang="en-US" dirty="0" smtClean="0"/>
              <a:t>network multicasting,</a:t>
            </a:r>
          </a:p>
          <a:p>
            <a:pPr lvl="1"/>
            <a:r>
              <a:rPr lang="en-US" dirty="0" smtClean="0"/>
              <a:t>molecular biology, where Euler paths are used in the sequencing of DNA.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7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wgHBgkIBwgKCgkLDRYPDQwMDRsUFRAWIB0iIiAdHx8kKDQsJCYxJx8fLT0tMTU3Ojo6Iys/RD84QzQ5OjcBCgoKDQwNGg8PGjclHyU3Nzc3Nzc3Nzc3Nzc3Nzc3Nzc3Nzc3Nzc3Nzc3Nzc3Nzc3Nzc3Nzc3Nzc3Nzc3Nzc3N//AABEIAGYAZgMBIgACEQEDEQH/xAAcAAEAAQUBAQAAAAAAAAAAAAAABwECAwQGBQj/xABAEAABAwIDBAYHBQUJAAAAAAABAAIDBBEFEiEGMUFREzJhcYGxByJSgpHB0RUjQnKiFCRDYqEzNFNkc5KywvH/xAAZAQACAwEAAAAAAAAAAAAAAAAAAwECBAX/xAAiEQACAgIBBAMBAAAAAAAAAAAAAQIDERIxBCEiQTJRYRP/2gAMAwEAAhEDEQA/AJxREQAREQAVrnta4NJGZ24X1K4/aLbinpC+lwYR1dULtdKTeGI9pHWPYORuQo2rXyYni76nEpHVczIxZ8tjlJdezRubbKNBb46pVlqgsi1ZFz1RPaKFqTFsVov7nitZEPZdJ0re7K/MAO5e5SbeYzALVMFFWN4daF3iRmH6Qlx6qD57DcEmouOpfSHhrh+/UlZS2GrwwSt8MhLv0rqqOrgrqWOppJWywStDmPabhwT4zjLhkYM6IisAREQAREQBhqaiKlp5KiokbHDG0ue9x0aBvKinaHaytxx8lMwvo6A9WFps+ZvN7uXNg7b3C9DbzH/tGqOGUj70lO/75w3SyDh3NP6vy68oWB4s4XCVOfpGG+551iXMaGgNaAANABwWCkIe+plBvmlLR7oDfMH4rA6R85MbHkUzTlfO3Qnm0fNyyPpqeOxp5G0zwLDIQAe8cVhusT8SKHo8s21VaQruh0rG5QP4zASw9/LxW0JMwBa1xB47vNZ8HShJSWUVl9bLHwd1u4b/AJDxXtbN4/Ns/UuuHy4fK688LdSwn+Iwc+Y48Nd/iRm8jy4WdoLdm/z8lmV4TcXlDMKSJrpaiGrp46imkZLDK0OY9huHA8QsqibZjaGTZ6ocyXPJhkrryxtFzCTvkYOXtNG/eNbh0qwTR1ELJoHskikaHMex12uB3EHkupXYrFlCWsGRERMIC5HbvaM4bTjD6KTLXTtuXtOsMftd51A7ieC65QPjVZUU+0mKQYubziqcDONxB1Zf2fULLcLWVJtpdhF83GPYMaGtDWCzQLAclgu6uJbGS2mFw6QGxk7GnlzPwV0bDX8XCk4kaGbu/l7eK38ga0NaAABYAcFz7bseMTDFY5NdwEUBbG0NDW2aALAclexgYAGiwAsqTbmN9p4+vyVyyjEUIvvWoaR0JLqJ4j4mJ2sZ8OHgtwqiMl4yce6NNtW0TMbOwwyn1S1253LKePnqtmaoigZmmeGDhfj3c1SojjlhcyZocwjUELnqMB0TZHZi/wBp5u4DlfuTIrY39PY7HhnpT4nLJpTM6Nv+I8XPgPqpM9EE7pdnauF73P8A2euexuY7gWMfbs1cT4qKbKTPQ661Hi0X+YZJbvYB/wBVr6fCmaLUtSRERFuMwUUelnDOgxakxNjfu6uMwynh0jNW+JaXf7FK653b7Czi2y1ZFGwunhb+0Qgby5mth3i7feUMXbHaDRE+CzF9MYHG74Dl938J+GngVvFc9SVLaepiqM46KT1XG+hB3H4+ZXul73dRpaPacPl/4uPfXpNnP/Sx+szRwDST5fVVKtdGb5hI7PzO74KnSagPGUndfcfFLLouREQSamKPMdBMR1nNLR3nQea8kEMk9RpcALOtbTktzGJOkEULL2dJcuH8ovp42WANDG5W6BOh2R0ujj4tlGva42adeR0PwXf+hyQjE8bjO4w0zgPelB+S4B7Wu6zQeV+Ckb0P4XNGMQxRzndBLlgiDtc2Ukudflc27wVoo+Zot+JJSIi3mUIiIAgTa/Z9uA49UUYZ+6zXlpXco3HVg5ZTpYcMvNXYbUGekAkN5IzkeeZ5+IsVKXpAwA47gbjTszV1ITLT23u09ZnvDTvyngoaoZxDUseD91O0NN+B/Cfl4hZOqr2jlejBZDSf4z2yrSAQQQCDvBWF9XTs680be9wWL7To/wANTG78rrrnJNlUmZ8rmdQ3b7JPkVQEy6Wc1m48yeSwfaUH4eld+WF30WKOv9QllPO71nbmgcTzIVlXJ+i6i/owVxDq9rANI4t3C7j9GqwrE+cirlkqI3w9I4ZM9rWsABcG196y3unauKwzrdPHWtIzUVHNiFbT0NKLz1EgjZfcCd5PYBcnsBU+4XQQYXh9PQ0otDAwMbzPae07yuA9E+C5jPjk401gpge/13fEBvuu5qSlsohiORdssvAREWgWEREAFCnpLwEYTjrJo2gUGJS5xpoyW+Z7fHrDvdwCmtY54IahnR1EUcrPZe0OH9UMrKKlyfPrIomj7uNg/K0K/VTdJs3gUv8AaYLhzu+lZ9FgOx+zh3YLQs/JCG+SVoycEMcVjhIEDXEgDfc8FMc2wmzcw9bDi3/TqZWf8XBbGHbI7P4bkNLhdOXM6skwMzx7zyT/AFRoySHaOkqMTFqCknrGO0vDCZGHvdbL8SvVovRxj9Tlc1sOGxnrMqZRIQOYay/wzBTQBYWG5VU/zT5JTa4NbDqKHDqGCipW5YYIxGwdgHHtWyiJhAREQAREQAREQAREQAREQAREQAREQAREQB//2Q=="/>
          <p:cNvSpPr>
            <a:spLocks noChangeAspect="1" noChangeArrowheads="1"/>
          </p:cNvSpPr>
          <p:nvPr/>
        </p:nvSpPr>
        <p:spPr bwMode="auto">
          <a:xfrm>
            <a:off x="4460875" y="-7270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35" name="Picture 4" descr="http://upload.wikimedia.org/wikipedia/commons/7/73/Dodecahedr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2954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822450" y="6172200"/>
            <a:ext cx="550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Dodecahedron is a polyhedron with twelve flat faces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317858-7BC7-4F84-A0B0-F4450C762C3F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28600"/>
            <a:ext cx="7848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Hamilton Paths and Circuits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Is there a circuit in this graph that passes through each vertex exactly once?</a:t>
            </a: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en-US" sz="3200" dirty="0" smtClean="0"/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838200" y="46482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2400">
                <a:latin typeface="Times New Roman" pitchFamily="18" charset="0"/>
              </a:rPr>
              <a:t>Dodecahedron puzzle  and it equivalent graph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178675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B4A1D2-7B61-44FE-A2E5-7FA9CD0E3F81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Yes; this is a circuit that passes through each vertex exactly once.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/>
          <a:srcRect l="43056" t="25926" r="31944" b="57407"/>
          <a:stretch>
            <a:fillRect/>
          </a:stretch>
        </p:blipFill>
        <p:spPr bwMode="auto">
          <a:xfrm>
            <a:off x="533400" y="1447800"/>
            <a:ext cx="6477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9_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676400"/>
            <a:ext cx="4800600" cy="3251200"/>
          </a:xfrm>
          <a:noFill/>
        </p:spPr>
      </p:pic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A1CB8-DE5C-4D74-9E01-8237808590AF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Hamilton Paths and Circuits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18" y="76200"/>
            <a:ext cx="884682" cy="1034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1031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Euler paths and circuits </a:t>
            </a:r>
            <a:r>
              <a:rPr lang="en-US" dirty="0" smtClean="0"/>
              <a:t>contained </a:t>
            </a:r>
            <a:r>
              <a:rPr lang="en-US" dirty="0"/>
              <a:t>every edge only once. Now we look at paths and circuits that contain every vertex exactly once. </a:t>
            </a:r>
          </a:p>
          <a:p>
            <a:r>
              <a:rPr lang="en-US" dirty="0" smtClean="0"/>
              <a:t>William Hamilton invented the </a:t>
            </a:r>
            <a:r>
              <a:rPr lang="en-US" i="1" dirty="0" err="1" smtClean="0"/>
              <a:t>Icosian</a:t>
            </a:r>
            <a:r>
              <a:rPr lang="en-US" i="1" dirty="0" smtClean="0"/>
              <a:t> puzzle </a:t>
            </a:r>
            <a:r>
              <a:rPr lang="en-US" dirty="0" smtClean="0"/>
              <a:t>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</a:t>
            </a:r>
            <a:r>
              <a:rPr lang="en-US" dirty="0" smtClean="0"/>
              <a:t>. It consisted of a wooden</a:t>
            </a:r>
            <a:r>
              <a:rPr lang="en-US" dirty="0"/>
              <a:t> </a:t>
            </a:r>
            <a:r>
              <a:rPr lang="en-US" dirty="0" smtClean="0"/>
              <a:t>dodecahedron (with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 regular pentagons as faces),  illustrated in (a), with a peg at each vertex, labeled with the names of different cities. String was used to used </a:t>
            </a:r>
            <a:r>
              <a:rPr lang="en-US" dirty="0"/>
              <a:t>to plot </a:t>
            </a:r>
            <a:r>
              <a:rPr lang="en-US" dirty="0" smtClean="0"/>
              <a:t>a circuit visiting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/>
              <a:t> cities exactly </a:t>
            </a:r>
            <a:r>
              <a:rPr lang="en-US" dirty="0" smtClean="0"/>
              <a:t>once</a:t>
            </a:r>
          </a:p>
          <a:p>
            <a:r>
              <a:rPr lang="en-US" dirty="0" smtClean="0"/>
              <a:t>The graph form of the puzzle is given in (b). 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marL="731520" indent="-45720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072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William Rowan Hamilton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1805- 1865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3048000"/>
            <a:ext cx="3758093" cy="17526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953000"/>
            <a:ext cx="8229600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simple path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path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a simple circuit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circuit. 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1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</a:p>
          <a:p>
            <a:r>
              <a:rPr lang="en-US" dirty="0" smtClean="0"/>
              <a:t>Hamilton Paths and Circuits</a:t>
            </a:r>
          </a:p>
          <a:p>
            <a:r>
              <a:rPr lang="en-US" dirty="0" smtClean="0"/>
              <a:t>Applications of Hamilton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0483" name="Picture 4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81000" y="49530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Which of these three figures has a Hamilton circuit?  </a:t>
            </a:r>
            <a:br>
              <a:rPr lang="en-US" sz="2800" dirty="0">
                <a:latin typeface="Times New Roman" pitchFamily="18" charset="0"/>
              </a:rPr>
            </a:br>
            <a:r>
              <a:rPr lang="en-US" sz="2800" dirty="0">
                <a:latin typeface="Times New Roman" pitchFamily="18" charset="0"/>
              </a:rPr>
              <a:t>Or, if no Hamilton circuit, a Hamilton path?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5AEA47-7394-4593-A567-5265CB753999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1507" name="Picture 3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4724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1</a:t>
            </a:r>
            <a:r>
              <a:rPr lang="en-US" sz="2800">
                <a:latin typeface="Times New Roman" pitchFamily="18" charset="0"/>
              </a:rPr>
              <a:t> has a Hamilton circuit: a, b, c, d, e, a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does not have a Hamilton circuit, but does have a Hamilton path: a, b, c, d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 has neither.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23A84-DEFA-41A7-B399-5F37535A31FE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Euler versus Hamilton Circuit</a:t>
            </a:r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/>
        </p:nvGraphicFramePr>
        <p:xfrm>
          <a:off x="381000" y="1371600"/>
          <a:ext cx="8458200" cy="5029200"/>
        </p:xfrm>
        <a:graphic>
          <a:graphicData uri="http://schemas.openxmlformats.org/drawingml/2006/table">
            <a:tbl>
              <a:tblPr/>
              <a:tblGrid>
                <a:gridCol w="4818063"/>
                <a:gridCol w="1708150"/>
                <a:gridCol w="1931987"/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Euler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Hamilton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visits to a given node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traversals of a given edge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nodes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edges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A4A74C-581E-4590-B168-86BA191C501B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Necessary </a:t>
            </a:r>
            <a:r>
              <a:rPr lang="en-US" smtClean="0"/>
              <a:t>Conditions for</a:t>
            </a:r>
            <a:br>
              <a:rPr lang="en-US" smtClean="0"/>
            </a:br>
            <a:r>
              <a:rPr lang="en-US" smtClean="0"/>
              <a:t>Hamilton Circuits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89" y="271271"/>
            <a:ext cx="906018" cy="11765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02" y="5148149"/>
            <a:ext cx="906018" cy="1170432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Unlike for </a:t>
            </a:r>
            <a:r>
              <a:rPr lang="en-US" dirty="0" smtClean="0"/>
              <a:t>an Euler circuit, </a:t>
            </a:r>
            <a:r>
              <a:rPr lang="en-US" dirty="0"/>
              <a:t>no simple necessary and sufficient conditions are known for the existence of a </a:t>
            </a:r>
            <a:r>
              <a:rPr lang="en-US" dirty="0" err="1"/>
              <a:t>Hamiton</a:t>
            </a:r>
            <a:r>
              <a:rPr lang="en-US" dirty="0"/>
              <a:t> circuit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However</a:t>
            </a:r>
            <a:r>
              <a:rPr lang="en-US" dirty="0"/>
              <a:t>, there are some useful necessary conditions.  We describe two of these now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b="1" dirty="0" smtClean="0"/>
              <a:t>Dirac’s Theorem</a:t>
            </a:r>
            <a:r>
              <a:rPr lang="en-US" dirty="0" smtClean="0"/>
              <a:t>: If </a:t>
            </a:r>
            <a:r>
              <a:rPr lang="en-US" i="1" dirty="0" smtClean="0"/>
              <a:t>G</a:t>
            </a:r>
            <a:r>
              <a:rPr lang="en-US" dirty="0" smtClean="0"/>
              <a:t> is a simple graph with </a:t>
            </a:r>
            <a:r>
              <a:rPr lang="en-US" i="1" dirty="0" smtClean="0"/>
              <a:t>n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vertices such that the degree of every vertex in </a:t>
            </a:r>
            <a:r>
              <a:rPr lang="en-US" i="1" dirty="0" smtClean="0"/>
              <a:t>G</a:t>
            </a:r>
            <a:r>
              <a:rPr lang="en-US" dirty="0" smtClean="0"/>
              <a:t> is ≥ </a:t>
            </a:r>
            <a:r>
              <a:rPr lang="en-US" i="1" dirty="0" smtClean="0"/>
              <a:t>n</a:t>
            </a:r>
            <a:r>
              <a:rPr lang="en-US" dirty="0" smtClean="0"/>
              <a:t>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then </a:t>
            </a:r>
            <a:r>
              <a:rPr lang="en-US" i="1" dirty="0" smtClean="0"/>
              <a:t>G</a:t>
            </a:r>
            <a:r>
              <a:rPr lang="en-US" dirty="0" smtClean="0"/>
              <a:t> has a Hamilton circuit.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Ore’s Theorem</a:t>
            </a:r>
            <a:r>
              <a:rPr lang="en-US" dirty="0" smtClean="0"/>
              <a:t>: </a:t>
            </a:r>
            <a:r>
              <a:rPr lang="en-US" dirty="0"/>
              <a:t>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</a:t>
            </a:r>
            <a:r>
              <a:rPr lang="en-US" dirty="0" smtClean="0"/>
              <a:t> vertices such </a:t>
            </a:r>
            <a:r>
              <a:rPr lang="en-US" dirty="0"/>
              <a:t>that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u</a:t>
            </a:r>
            <a:r>
              <a:rPr lang="en-US" dirty="0" smtClean="0"/>
              <a:t>) +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v</a:t>
            </a:r>
            <a:r>
              <a:rPr lang="en-US" dirty="0" smtClean="0"/>
              <a:t>) ≥ </a:t>
            </a:r>
            <a:r>
              <a:rPr lang="en-US" i="1" dirty="0" smtClean="0"/>
              <a:t>n</a:t>
            </a:r>
            <a:r>
              <a:rPr lang="en-US" dirty="0" smtClean="0"/>
              <a:t>  for </a:t>
            </a:r>
            <a:r>
              <a:rPr lang="en-US" dirty="0"/>
              <a:t>every </a:t>
            </a:r>
            <a:r>
              <a:rPr lang="en-US" dirty="0" smtClean="0"/>
              <a:t>pair of nonadjacent vertices, then </a:t>
            </a:r>
            <a:r>
              <a:rPr lang="en-US" dirty="0"/>
              <a:t>G has a Hamilton circuit. 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5598" y="1295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Gabriel Andrew Dirac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1925-1984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0200" y="542345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Øysten</a:t>
            </a:r>
            <a:r>
              <a:rPr lang="en-US" dirty="0" smtClean="0"/>
              <a:t> Ore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1899-1968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033463"/>
          </a:xfrm>
        </p:spPr>
        <p:txBody>
          <a:bodyPr lIns="0" rIns="0"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Properties to look for ...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vertex of degree 1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cut edges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If a node has degree 2, then both edges incident to it must be in any Hamilton circuit.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smaller circuits contained in any Hamilton circuit (the start/endpoint of any smaller circuit would have to be visited twice).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45B14-7892-43FA-8DB5-77EF84567CC5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2209800" y="4572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Show that neither graph displayed below has a Hamilton circuit.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443663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4271963"/>
            <a:ext cx="807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/>
              <a:t>There is no Hamilton circuit in G because G has a vertex of degree one: 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5257800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/>
              <a:t>Now consider </a:t>
            </a:r>
            <a:r>
              <a:rPr lang="en-US" i="1"/>
              <a:t>H. Because the degrees of the vertices a, b, d, and e are all two, every edge </a:t>
            </a:r>
            <a:r>
              <a:rPr lang="en-US"/>
              <a:t>incident with these vertices must be part of any Hamilton circuit. No Hamilton circuit can exist in </a:t>
            </a:r>
            <a:r>
              <a:rPr lang="en-US" i="1"/>
              <a:t>H, </a:t>
            </a:r>
            <a:r>
              <a:rPr lang="en-US"/>
              <a:t>for any Hamilton circuit would have to contain four edges incident with </a:t>
            </a:r>
            <a:r>
              <a:rPr lang="en-US" i="1"/>
              <a:t>c, </a:t>
            </a:r>
            <a:r>
              <a:rPr lang="en-US"/>
              <a:t>which is impossible</a:t>
            </a:r>
            <a:r>
              <a:rPr lang="en-US" i="1"/>
              <a:t>.</a:t>
            </a:r>
            <a:endParaRPr lang="en-US"/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131007-3CB8-460A-80CE-EA94E2580CC6}" type="slidenum">
              <a:rPr lang="en-US" smtClean="0"/>
              <a:pPr/>
              <a:t>25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838200" y="1828800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 best algorithms known for finding a Hamilton circuit in a graph or determining that no such circuit exists have exponential worst-case time complexity (in the number of vertices of the graph). </a:t>
            </a:r>
          </a:p>
          <a:p>
            <a:pPr algn="l"/>
            <a:r>
              <a:rPr lang="en-US" sz="2400"/>
              <a:t>Finding an algorithm that solves this problem with polynomial worst-case time complexity would be a major accomplishment because it has been shown that </a:t>
            </a:r>
            <a:r>
              <a:rPr lang="en-US" sz="2400" b="1"/>
              <a:t>this problem is NP-complete</a:t>
            </a:r>
            <a:r>
              <a:rPr lang="en-US" sz="2400"/>
              <a:t>. Consequently, the existence of such an algorithm would imply that many other seemingly intractable problems could be solved using algorithms with polynomial worst-case time complexity.</a:t>
            </a:r>
          </a:p>
        </p:txBody>
      </p:sp>
      <p:sp>
        <p:nvSpPr>
          <p:cNvPr id="2765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Time Complexity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BC9D3-8A9B-45BC-857D-2EDC9319BA48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Hamilton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pplications that ask for a path or a circuit that visits each intersection of a city, each place pipelines intersect in a utility grid, or each node in a communications network exactly once, can be solved by finding a Hamilton path in the appropriate graph.</a:t>
            </a:r>
          </a:p>
          <a:p>
            <a:r>
              <a:rPr lang="en-US" dirty="0" smtClean="0"/>
              <a:t>The famous </a:t>
            </a:r>
            <a:r>
              <a:rPr lang="en-US" i="1" dirty="0" smtClean="0"/>
              <a:t>traveling salesperson problem </a:t>
            </a:r>
            <a:r>
              <a:rPr lang="en-US" dirty="0" smtClean="0"/>
              <a:t>(</a:t>
            </a:r>
            <a:r>
              <a:rPr lang="en-US" i="1" dirty="0" smtClean="0"/>
              <a:t>TSP</a:t>
            </a:r>
            <a:r>
              <a:rPr lang="en-US" dirty="0" smtClean="0"/>
              <a:t>) asks for the shortest route a traveling salesperson should take to visit a set of cities</a:t>
            </a:r>
            <a:r>
              <a:rPr lang="en-US" dirty="0"/>
              <a:t>. This problem reduces to finding </a:t>
            </a:r>
            <a:r>
              <a:rPr lang="en-US" dirty="0" smtClean="0"/>
              <a:t>a </a:t>
            </a:r>
            <a:r>
              <a:rPr lang="en-US" dirty="0"/>
              <a:t>Hamilton circuit such that the total sum of the weights of its edges is as small as possible.</a:t>
            </a:r>
            <a:endParaRPr lang="en-US" dirty="0" smtClean="0"/>
          </a:p>
          <a:p>
            <a:r>
              <a:rPr lang="en-US" dirty="0"/>
              <a:t>A family of binary codes, known as </a:t>
            </a:r>
            <a:r>
              <a:rPr lang="en-US" i="1" dirty="0" smtClean="0"/>
              <a:t>Gray codes</a:t>
            </a:r>
            <a:r>
              <a:rPr lang="en-US" dirty="0" smtClean="0"/>
              <a:t>, </a:t>
            </a:r>
            <a:r>
              <a:rPr lang="en-US" dirty="0"/>
              <a:t>which minimize the effect of transmission errors, correspond to Hamilton circuits in the </a:t>
            </a:r>
            <a:r>
              <a:rPr lang="en-US" i="1" dirty="0" smtClean="0"/>
              <a:t>n</a:t>
            </a:r>
            <a:r>
              <a:rPr lang="en-US" dirty="0" smtClean="0"/>
              <a:t>-cube </a:t>
            </a:r>
            <a:r>
              <a:rPr lang="en-US" i="1" dirty="0" smtClean="0"/>
              <a:t>Q</a:t>
            </a:r>
            <a:r>
              <a:rPr lang="en-US" i="1" baseline="-25000" dirty="0" smtClean="0"/>
              <a:t>n</a:t>
            </a:r>
            <a:r>
              <a:rPr lang="en-US" dirty="0" smtClean="0"/>
              <a:t>.  </a:t>
            </a:r>
            <a:r>
              <a:rPr lang="en-US" dirty="0"/>
              <a:t>(</a:t>
            </a:r>
            <a:r>
              <a:rPr lang="en-US" i="1" dirty="0"/>
              <a:t>See the text for details</a:t>
            </a:r>
            <a:r>
              <a:rPr lang="en-US" dirty="0" smtClean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6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town of K</a:t>
            </a:r>
            <a:r>
              <a:rPr lang="az-Cyrl-AZ" dirty="0" smtClean="0">
                <a:latin typeface="Cambria Math"/>
                <a:ea typeface="Cambria Math"/>
              </a:rPr>
              <a:t>ӧ</a:t>
            </a:r>
            <a:r>
              <a:rPr lang="en-US" dirty="0" err="1" smtClean="0"/>
              <a:t>nigsberg</a:t>
            </a:r>
            <a:r>
              <a:rPr lang="en-US" dirty="0" smtClean="0"/>
              <a:t>, Prussia (now </a:t>
            </a:r>
            <a:r>
              <a:rPr lang="en-US" dirty="0" err="1" smtClean="0"/>
              <a:t>Kalinigrad</a:t>
            </a:r>
            <a:r>
              <a:rPr lang="en-US" dirty="0" smtClean="0"/>
              <a:t>, Russia) was divided into four sections by the branches of the </a:t>
            </a:r>
            <a:r>
              <a:rPr lang="en-US" dirty="0" err="1" smtClean="0"/>
              <a:t>Pregel</a:t>
            </a:r>
            <a:r>
              <a:rPr lang="en-US" dirty="0" smtClean="0"/>
              <a:t> river. In the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</a:t>
            </a:r>
            <a:r>
              <a:rPr lang="en-US" dirty="0" smtClean="0"/>
              <a:t>th century seven bridges connected these regions.</a:t>
            </a:r>
          </a:p>
          <a:p>
            <a:r>
              <a:rPr lang="en-US" dirty="0"/>
              <a:t>People wondered whether </a:t>
            </a:r>
            <a:r>
              <a:rPr lang="en-US" dirty="0" smtClean="0"/>
              <a:t>it </a:t>
            </a:r>
            <a:r>
              <a:rPr lang="en-US" dirty="0"/>
              <a:t>was possible to follow a path that crosses each bridge exactly once and returns to the starting point.</a:t>
            </a:r>
            <a:endParaRPr lang="en-US" dirty="0" smtClean="0"/>
          </a:p>
          <a:p>
            <a:r>
              <a:rPr lang="en-US" dirty="0" smtClean="0"/>
              <a:t>The Swiss mathematician Leonard Euler proved that </a:t>
            </a:r>
            <a:r>
              <a:rPr lang="en-US" dirty="0"/>
              <a:t>no such path exists.   This result is often considered to be the first theorem ever proved in </a:t>
            </a:r>
            <a:r>
              <a:rPr lang="en-US" dirty="0" smtClean="0"/>
              <a:t>graph theory.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91000"/>
            <a:ext cx="3768090" cy="168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60" y="200462"/>
            <a:ext cx="883158" cy="1021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60" y="4748784"/>
            <a:ext cx="834390" cy="1433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4139" y="124694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Leonard Euler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1707-1783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5997440"/>
            <a:ext cx="348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b="1" dirty="0" smtClean="0"/>
              <a:t> Bridges of</a:t>
            </a:r>
            <a:r>
              <a:rPr lang="en-US" b="1" dirty="0"/>
              <a:t>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3474" y="4927560"/>
            <a:ext cx="191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Multigraph</a:t>
            </a:r>
            <a:r>
              <a:rPr lang="en-US" b="1" dirty="0" smtClean="0"/>
              <a:t> Model of the </a:t>
            </a:r>
            <a:r>
              <a:rPr lang="en-US" b="1" dirty="0"/>
              <a:t>B</a:t>
            </a:r>
            <a:r>
              <a:rPr lang="en-US" b="1" dirty="0" smtClean="0"/>
              <a:t>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618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Euler Paths and Circuits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An </a:t>
            </a:r>
            <a:r>
              <a:rPr lang="en-US" i="1" dirty="0" smtClean="0"/>
              <a:t>Euler circuit </a:t>
            </a:r>
            <a:r>
              <a:rPr lang="en-US" dirty="0" smtClean="0"/>
              <a:t>in a graph </a:t>
            </a:r>
            <a:r>
              <a:rPr lang="en-US" i="1" dirty="0" smtClean="0"/>
              <a:t>G</a:t>
            </a:r>
            <a:r>
              <a:rPr lang="en-US" dirty="0" smtClean="0"/>
              <a:t> is a simple circuit containing every edge of </a:t>
            </a:r>
            <a:r>
              <a:rPr lang="en-US" i="1" dirty="0" smtClean="0"/>
              <a:t>G</a:t>
            </a:r>
            <a:r>
              <a:rPr lang="en-US" dirty="0" smtClean="0"/>
              <a:t>. An </a:t>
            </a:r>
            <a:r>
              <a:rPr lang="en-US" i="1" dirty="0" smtClean="0"/>
              <a:t>Euler path </a:t>
            </a:r>
            <a:r>
              <a:rPr lang="en-US" dirty="0" smtClean="0"/>
              <a:t>in </a:t>
            </a:r>
            <a:r>
              <a:rPr lang="en-US" i="1" dirty="0" smtClean="0"/>
              <a:t>G</a:t>
            </a:r>
            <a:r>
              <a:rPr lang="en-US" dirty="0" smtClean="0"/>
              <a:t> is a simple path containing every edge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undirected graphs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 Euler circuit? Of those that do not, which has an Euler path?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The graph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has an Euler circuit (e.g.,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). But, as can easily be verified by inspection, neither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nor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an Euler circuit. Note that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 has an Euler path (e.g., </a:t>
            </a:r>
            <a:r>
              <a:rPr lang="en-US" i="1" dirty="0"/>
              <a:t>a</a:t>
            </a:r>
            <a:r>
              <a:rPr lang="en-US" dirty="0" smtClean="0"/>
              <a:t>, </a:t>
            </a:r>
            <a:r>
              <a:rPr lang="en-US" i="1" dirty="0"/>
              <a:t>c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, </a:t>
            </a:r>
            <a:r>
              <a:rPr lang="en-US" i="1" dirty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d, 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/>
              <a:t>), </a:t>
            </a:r>
            <a:r>
              <a:rPr lang="en-US" dirty="0" smtClean="0"/>
              <a:t>but </a:t>
            </a:r>
            <a:r>
              <a:rPr lang="en-US" dirty="0"/>
              <a:t>there is </a:t>
            </a:r>
            <a:r>
              <a:rPr lang="en-US" dirty="0" smtClean="0"/>
              <a:t>no </a:t>
            </a:r>
            <a:r>
              <a:rPr lang="en-US" dirty="0"/>
              <a:t>Euler path in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/>
              <a:t>which can be verified by inspection.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3200"/>
            <a:ext cx="429623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1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730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Necessary and Sufficient Conditions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251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each of its vertices has an even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path but not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it has exactly two vertices of odd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33B4AA-D30C-4D63-AA12-1A669EE1F4C3}" type="slidenum">
              <a:rPr lang="en-US" smtClean="0"/>
              <a:pPr/>
              <a:t>5</a:t>
            </a:fld>
            <a:endParaRPr lang="en-US" smtClean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27075" y="3695700"/>
            <a:ext cx="6818313" cy="2560638"/>
            <a:chOff x="458" y="2328"/>
            <a:chExt cx="4295" cy="161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456" y="2328"/>
              <a:ext cx="1297" cy="1613"/>
              <a:chOff x="3880" y="2088"/>
              <a:chExt cx="1590" cy="215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4280" y="2200"/>
                <a:ext cx="824" cy="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V="1">
                <a:off x="4288" y="3112"/>
                <a:ext cx="832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4240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4240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5056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4256" y="39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 flipV="1">
                <a:off x="4304" y="311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4296" y="219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4320" y="3120"/>
                <a:ext cx="80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4072" y="2216"/>
                <a:ext cx="208" cy="920"/>
                <a:chOff x="3800" y="2224"/>
                <a:chExt cx="160" cy="1032"/>
              </a:xfrm>
            </p:grpSpPr>
            <p:sp>
              <p:nvSpPr>
                <p:cNvPr id="26" name="Arc 16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rc 17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4080" y="3144"/>
                <a:ext cx="168" cy="880"/>
                <a:chOff x="3800" y="2224"/>
                <a:chExt cx="160" cy="1032"/>
              </a:xfrm>
            </p:grpSpPr>
            <p:sp>
              <p:nvSpPr>
                <p:cNvPr id="24" name="Arc 19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Arc 20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3880" y="3008"/>
                <a:ext cx="280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A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4400" y="3911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B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4384" y="2088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C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5183" y="2984"/>
                <a:ext cx="287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D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</p:grp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58" y="2792"/>
              <a:ext cx="2758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</a:pPr>
              <a:r>
                <a:rPr lang="en-US" sz="3200" dirty="0">
                  <a:latin typeface="Times New Roman" pitchFamily="18" charset="0"/>
                </a:rPr>
                <a:t>Does this graph have an Euler circuit?</a:t>
              </a:r>
            </a:p>
          </p:txBody>
        </p:sp>
      </p:grp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29000" y="5638800"/>
            <a:ext cx="523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18" charset="0"/>
              </a:rPr>
              <a:t>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4400" dirty="0"/>
              <a:t>Euler </a:t>
            </a:r>
            <a:r>
              <a:rPr lang="en-US" sz="4400" dirty="0" smtClean="0"/>
              <a:t>Paths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contains exactly two vertices of odd degree (</a:t>
            </a:r>
            <a:r>
              <a:rPr lang="en-US" i="1" dirty="0" smtClean="0"/>
              <a:t>b</a:t>
            </a:r>
            <a:r>
              <a:rPr lang="en-US" dirty="0" smtClean="0"/>
              <a:t> and </a:t>
            </a:r>
            <a:r>
              <a:rPr lang="en-US" i="1" dirty="0" smtClean="0"/>
              <a:t>d</a:t>
            </a:r>
            <a:r>
              <a:rPr lang="en-US" dirty="0" smtClean="0"/>
              <a:t>). Hence it has an Euler path, e.g., 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dirty="0" smtClean="0"/>
              <a:t> </a:t>
            </a:r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dirty="0" smtClean="0"/>
              <a:t>as exactly two vertices of odd degree </a:t>
            </a:r>
            <a:r>
              <a:rPr lang="en-US" dirty="0"/>
              <a:t>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an Euler </a:t>
            </a:r>
            <a:r>
              <a:rPr lang="en-US" dirty="0" smtClean="0"/>
              <a:t>path, e.g., 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c,</a:t>
            </a:r>
            <a:r>
              <a:rPr lang="en-US" i="1" dirty="0"/>
              <a:t>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</a:t>
            </a:r>
            <a:r>
              <a:rPr lang="en-US" dirty="0"/>
              <a:t>has </a:t>
            </a:r>
            <a:r>
              <a:rPr lang="en-US" dirty="0" smtClean="0"/>
              <a:t>six vertices of odd degree. Hence, it does not have an Euler path.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09800"/>
            <a:ext cx="6181409" cy="15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 smtClean="0"/>
              <a:t>Necessary Conditions for Euler Circuits and Paths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038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We assume that </a:t>
            </a:r>
            <a:r>
              <a:rPr lang="en-US" sz="2800" dirty="0" smtClean="0">
                <a:latin typeface="Times New Roman" pitchFamily="18" charset="0"/>
              </a:rPr>
              <a:t>a connected </a:t>
            </a:r>
            <a:r>
              <a:rPr lang="en-US" sz="2800" dirty="0" err="1" smtClean="0">
                <a:latin typeface="Times New Roman" pitchFamily="18" charset="0"/>
              </a:rPr>
              <a:t>multigraph</a:t>
            </a:r>
            <a:r>
              <a:rPr lang="en-US" sz="2800" dirty="0" smtClean="0">
                <a:latin typeface="Times New Roman" pitchFamily="18" charset="0"/>
              </a:rPr>
              <a:t> has an Euler circuit. </a:t>
            </a:r>
            <a:endParaRPr lang="en-US" dirty="0" smtClean="0"/>
          </a:p>
          <a:p>
            <a:r>
              <a:rPr lang="en-US" dirty="0" smtClean="0"/>
              <a:t>An Euler circuit begins with a vertex </a:t>
            </a:r>
            <a:r>
              <a:rPr lang="en-US" i="1" dirty="0" smtClean="0"/>
              <a:t>a</a:t>
            </a:r>
            <a:r>
              <a:rPr lang="en-US" dirty="0" smtClean="0"/>
              <a:t> and continues with an edge incident with </a:t>
            </a:r>
            <a:r>
              <a:rPr lang="en-US" i="1" dirty="0" smtClean="0"/>
              <a:t>a</a:t>
            </a:r>
            <a:r>
              <a:rPr lang="en-US" dirty="0" smtClean="0"/>
              <a:t>, say {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}. The edge </a:t>
            </a:r>
            <a:r>
              <a:rPr lang="en-US" dirty="0"/>
              <a:t>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 smtClean="0"/>
              <a:t>} contributes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Each time the circuit passes through a vertex it contributes two to the vertex’s degree. </a:t>
            </a:r>
          </a:p>
          <a:p>
            <a:r>
              <a:rPr lang="en-US" dirty="0" smtClean="0"/>
              <a:t>Finally, the circuit terminates where it started, contributing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Therefore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 must be even.</a:t>
            </a:r>
          </a:p>
          <a:p>
            <a:r>
              <a:rPr lang="en-US" dirty="0" smtClean="0"/>
              <a:t>We conclude that the degree of every other vertex must also be even.</a:t>
            </a:r>
          </a:p>
          <a:p>
            <a:r>
              <a:rPr lang="en-US" dirty="0"/>
              <a:t>By the same reasoning, we see that the initial vertex and the final vertex of an Euler path have odd degree, while every other vertex has even degree.  So, a graph with an Euler path has exactly two vertices of odd degree</a:t>
            </a:r>
            <a:r>
              <a:rPr lang="en-US" dirty="0" smtClean="0"/>
              <a:t>.</a:t>
            </a:r>
          </a:p>
          <a:p>
            <a:r>
              <a:rPr lang="en-US" dirty="0"/>
              <a:t>In the next slide we will show that these necessary conditions are also sufficient conditions.</a:t>
            </a:r>
          </a:p>
        </p:txBody>
      </p:sp>
    </p:spTree>
    <p:extLst>
      <p:ext uri="{BB962C8B-B14F-4D97-AF65-F5344CB8AC3E}">
        <p14:creationId xmlns:p14="http://schemas.microsoft.com/office/powerpoint/2010/main" val="24355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 smtClean="0"/>
              <a:t>Sufficient Conditions for Euler Circuits and Paths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891175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67628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dirty="0" smtClean="0"/>
              <a:t>Suppose that </a:t>
            </a:r>
            <a:r>
              <a:rPr lang="en-US" i="1" dirty="0" smtClean="0"/>
              <a:t>G</a:t>
            </a:r>
            <a:r>
              <a:rPr lang="en-US" dirty="0" smtClean="0"/>
              <a:t> is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≥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vertices, all of even degree.  Let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/>
              <a:t> </a:t>
            </a:r>
            <a:r>
              <a:rPr lang="en-US" dirty="0" smtClean="0"/>
              <a:t>be a vertex of even degree. Choose an edge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incident with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proceed to build a simple path </a:t>
            </a:r>
            <a:r>
              <a:rPr lang="en-US" dirty="0" smtClean="0"/>
              <a:t>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</a:t>
            </a:r>
            <a:r>
              <a:rPr lang="en-US" dirty="0"/>
              <a:t>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 …, </a:t>
            </a:r>
            <a:r>
              <a:rPr lang="en-US" dirty="0"/>
              <a:t>{</a:t>
            </a:r>
            <a:r>
              <a:rPr lang="en-US" i="1" dirty="0" smtClean="0"/>
              <a:t>x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by adding edges one by one  until another edge can not be added. </a:t>
            </a:r>
          </a:p>
          <a:p>
            <a:pPr indent="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                                                          </a:t>
            </a:r>
          </a:p>
          <a:p>
            <a:pPr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path begins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{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}; we show that it must terminate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   {</a:t>
            </a:r>
            <a:r>
              <a:rPr lang="en-US" i="1" dirty="0" smtClean="0">
                <a:ea typeface="Cambria Math" pitchFamily="18" charset="0"/>
              </a:rPr>
              <a:t>y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}.  Since each vertex has an even degree, there must be an even number of edges incident with this vertex. Hence, every time we enter a vertex other than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we can leave it. Therefore, the path can only end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en-US" dirty="0" smtClean="0">
                <a:ea typeface="Cambria Math" pitchFamily="18" charset="0"/>
              </a:rPr>
              <a:t>If all of the edges have been used, an Euler circuit has been constructed. Otherwise, consider the </a:t>
            </a:r>
            <a:r>
              <a:rPr lang="en-US" dirty="0" err="1" smtClean="0">
                <a:ea typeface="Cambria Math" pitchFamily="18" charset="0"/>
              </a:rPr>
              <a:t>subgraph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H</a:t>
            </a:r>
            <a:r>
              <a:rPr lang="en-US" dirty="0" smtClean="0">
                <a:ea typeface="Cambria Math" pitchFamily="18" charset="0"/>
              </a:rPr>
              <a:t> obtained from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by deleting the edges already used. </a:t>
            </a: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1330" y="3161182"/>
            <a:ext cx="403860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We 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illustrate this idea in the graph  G here. We begin at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and choose the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edges                     {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f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f,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and {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}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in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succession.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5867400"/>
            <a:ext cx="32004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 </a:t>
            </a:r>
            <a:r>
              <a:rPr lang="en-US" sz="1600" i="1" dirty="0">
                <a:ea typeface="Cambria Math" pitchFamily="18" charset="0"/>
              </a:rPr>
              <a:t>H</a:t>
            </a:r>
            <a:r>
              <a:rPr lang="en-US" sz="1600" dirty="0">
                <a:ea typeface="Cambria Math" pitchFamily="18" charset="0"/>
              </a:rPr>
              <a:t> consists of the vertices 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d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e</a:t>
            </a:r>
            <a:r>
              <a:rPr lang="en-US" sz="1600" dirty="0">
                <a:ea typeface="Cambria Math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09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Sufficient Conditions for Euler Circuits and Paths (</a:t>
            </a:r>
            <a:r>
              <a:rPr lang="en-US" sz="3200" i="1" dirty="0" smtClean="0"/>
              <a:t>continued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983" y="990600"/>
            <a:ext cx="2794217" cy="16758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Because G is connected, H must have at least one vertex in common with the circuit that has been deleted. 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 Every vertex in H must have even degree because all the vertices in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have even degree and for each vertex, pairs of edges incident with this vertex have been deleted. Beginning with the shared vertex construct a path  ending in the same vertex (as was done before). Then splice this new circuit into the original circuit.</a:t>
            </a:r>
          </a:p>
          <a:p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Continue this process until all edges have been used. This produces an Euler circuit. Since every edge is included and no edge is included more than once.</a:t>
            </a:r>
          </a:p>
          <a:p>
            <a:r>
              <a:rPr lang="en-US" dirty="0"/>
              <a:t>Similar reasoning can be used to show that a graph with exactly two vertices of odd degree must have an Euler path connecting these two vertices of odd degree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29000"/>
            <a:ext cx="3498575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the vertex is </a:t>
            </a:r>
            <a:r>
              <a:rPr lang="en-US" sz="1600" i="1" dirty="0" smtClean="0">
                <a:ea typeface="Cambria Math" pitchFamily="18" charset="0"/>
              </a:rPr>
              <a:t>c</a:t>
            </a:r>
            <a:r>
              <a:rPr lang="en-US" sz="1050" i="1" dirty="0" smtClean="0">
                <a:ea typeface="Cambria Math" pitchFamily="18" charset="0"/>
              </a:rPr>
              <a:t>.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00600"/>
            <a:ext cx="45339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ea typeface="Cambria Math" pitchFamily="18" charset="0"/>
              </a:rPr>
              <a:t>In </a:t>
            </a:r>
            <a:r>
              <a:rPr lang="en-US" sz="1600" dirty="0">
                <a:ea typeface="Cambria Math" pitchFamily="18" charset="0"/>
              </a:rPr>
              <a:t>the example, we end up with the circuit    </a:t>
            </a: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i="1" dirty="0">
                <a:ea typeface="Cambria Math" pitchFamily="18" charset="0"/>
              </a:rPr>
              <a:t>, f, c, d, e, c, b, a</a:t>
            </a:r>
            <a:r>
              <a:rPr lang="en-US" sz="1600" dirty="0">
                <a:ea typeface="Cambria Math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919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16046</TotalTime>
  <Words>2260</Words>
  <Application>Microsoft Office PowerPoint</Application>
  <PresentationFormat>On-screen Show (4:3)</PresentationFormat>
  <Paragraphs>212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Bookman Old Style</vt:lpstr>
      <vt:lpstr>Calibri</vt:lpstr>
      <vt:lpstr>Cambria Math</vt:lpstr>
      <vt:lpstr>Constantia</vt:lpstr>
      <vt:lpstr>Times New Roman</vt:lpstr>
      <vt:lpstr>Wingdings 2</vt:lpstr>
      <vt:lpstr>Flow</vt:lpstr>
      <vt:lpstr>Euler and Hamiltonian Graphs</vt:lpstr>
      <vt:lpstr>Section Summary</vt:lpstr>
      <vt:lpstr>Euler Paths and Circuits</vt:lpstr>
      <vt:lpstr>Euler Paths and Circuits (continued)</vt:lpstr>
      <vt:lpstr>Necessary and Sufficient Conditions</vt:lpstr>
      <vt:lpstr>Euler Paths </vt:lpstr>
      <vt:lpstr>Necessary Conditions for Euler Circuits and Paths</vt:lpstr>
      <vt:lpstr>Sufficient Conditions for Euler Circuits and Paths</vt:lpstr>
      <vt:lpstr>Sufficient Conditions for Euler Circuits and Paths (continued)</vt:lpstr>
      <vt:lpstr>Algorithm for Constructing an  Euler Circuits</vt:lpstr>
      <vt:lpstr>Necessary and Sufficient Conditions for Euler Circuits and Paths (continued)</vt:lpstr>
      <vt:lpstr>Necessary and Sufficient Conditions for Euler Circuits and Paths in Directed Graphs </vt:lpstr>
      <vt:lpstr>Euler Circuit in Directed Graphs</vt:lpstr>
      <vt:lpstr>Euler Path in Directed Graphs</vt:lpstr>
      <vt:lpstr>Applications of Euler Paths and Circuits</vt:lpstr>
      <vt:lpstr>PowerPoint Presentation</vt:lpstr>
      <vt:lpstr>Hamilton Circuits</vt:lpstr>
      <vt:lpstr>Hamilton Circuits</vt:lpstr>
      <vt:lpstr>Hamilton Paths and Circuits</vt:lpstr>
      <vt:lpstr>Finding Hamilton Circuits</vt:lpstr>
      <vt:lpstr>Finding Hamilton Circuits</vt:lpstr>
      <vt:lpstr>Euler versus Hamilton Circuit</vt:lpstr>
      <vt:lpstr>Necessary Conditions for Hamilton Circuits</vt:lpstr>
      <vt:lpstr>Properties to look for ...</vt:lpstr>
      <vt:lpstr>PowerPoint Presentation</vt:lpstr>
      <vt:lpstr>Time Complexity</vt:lpstr>
      <vt:lpstr>Applications of Hamilton Paths and Circuits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latecki</cp:lastModifiedBy>
  <cp:revision>767</cp:revision>
  <dcterms:created xsi:type="dcterms:W3CDTF">2011-03-27T19:58:04Z</dcterms:created>
  <dcterms:modified xsi:type="dcterms:W3CDTF">2019-02-14T20:28:27Z</dcterms:modified>
</cp:coreProperties>
</file>