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70" r:id="rId6"/>
    <p:sldId id="454" r:id="rId7"/>
    <p:sldId id="456" r:id="rId8"/>
    <p:sldId id="468" r:id="rId9"/>
    <p:sldId id="469" r:id="rId10"/>
    <p:sldId id="455" r:id="rId11"/>
    <p:sldId id="457" r:id="rId12"/>
    <p:sldId id="482" r:id="rId13"/>
    <p:sldId id="471" r:id="rId14"/>
    <p:sldId id="47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78" r:id="rId25"/>
    <p:sldId id="479" r:id="rId26"/>
    <p:sldId id="480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2" autoAdjust="0"/>
    <p:restoredTop sz="94660"/>
  </p:normalViewPr>
  <p:slideViewPr>
    <p:cSldViewPr>
      <p:cViewPr varScale="1">
        <p:scale>
          <a:sx n="55" d="100"/>
          <a:sy n="55" d="100"/>
        </p:scale>
        <p:origin x="-93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2/15/2016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Euler and Hamiltonian Graphs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Based on </a:t>
            </a:r>
            <a:r>
              <a:rPr lang="en-US" b="1" dirty="0" smtClean="0">
                <a:latin typeface="Times New Roman" pitchFamily="18" charset="0"/>
              </a:rPr>
              <a:t>Discrete Mathematics and Its Applications</a:t>
            </a:r>
            <a:r>
              <a:rPr lang="en-US" dirty="0" smtClean="0">
                <a:latin typeface="Times New Roman" pitchFamily="18" charset="0"/>
              </a:rPr>
              <a:t>, 7</a:t>
            </a:r>
            <a:r>
              <a:rPr lang="en-US" baseline="30000" dirty="0" smtClean="0">
                <a:latin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</a:rPr>
              <a:t> ed., by Kenneth H. Rosen, published by McGraw Hill, Boston, MA, 2011.</a:t>
            </a:r>
          </a:p>
          <a:p>
            <a:pPr>
              <a:lnSpc>
                <a:spcPct val="90000"/>
              </a:lnSpc>
            </a:pP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mtClean="0">
                <a:latin typeface="Times New Roman" pitchFamily="18" charset="0"/>
              </a:rPr>
              <a:t>Instructor: Longin </a:t>
            </a:r>
            <a:r>
              <a:rPr lang="en-US" dirty="0" smtClean="0">
                <a:latin typeface="Times New Roman" pitchFamily="18" charset="0"/>
              </a:rPr>
              <a:t>Jan Latecki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at least two vertices has an Euler circuit if and only if each of its vertices has an even </a:t>
            </a:r>
            <a:r>
              <a:rPr lang="en-US" dirty="0"/>
              <a:t>degree </a:t>
            </a:r>
            <a:r>
              <a:rPr lang="en-US" dirty="0" smtClean="0"/>
              <a:t>and </a:t>
            </a:r>
            <a:r>
              <a:rPr lang="en-US" dirty="0"/>
              <a:t>it has an Euler path if and only if it has exactly two vertices of odd degree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Two </a:t>
            </a:r>
            <a:r>
              <a:rPr lang="en-US" dirty="0"/>
              <a:t>of the vertices in the </a:t>
            </a:r>
            <a:r>
              <a:rPr lang="en-US" dirty="0" err="1"/>
              <a:t>multigraph</a:t>
            </a:r>
            <a:r>
              <a:rPr lang="en-US" dirty="0"/>
              <a:t> </a:t>
            </a:r>
            <a:r>
              <a:rPr lang="en-US" dirty="0" smtClean="0"/>
              <a:t>model of the  </a:t>
            </a:r>
            <a:r>
              <a:rPr lang="en-US" dirty="0"/>
              <a:t>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</a:t>
            </a:r>
            <a:r>
              <a:rPr lang="en-US" dirty="0" smtClean="0"/>
              <a:t> </a:t>
            </a:r>
            <a:r>
              <a:rPr lang="en-US" dirty="0"/>
              <a:t>have odd degree.   Hence, there is no Euler circuit in this </a:t>
            </a:r>
            <a:r>
              <a:rPr lang="en-US" dirty="0" err="1" smtClean="0"/>
              <a:t>multigraph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/>
              <a:t>it is impossible to start at a given point, cross each bridge exactly once, and return to the starting point.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1400" y="5181600"/>
            <a:ext cx="834390" cy="14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2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Circuits and Paths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contains exactly two vertices of odd degree (</a:t>
            </a:r>
            <a:r>
              <a:rPr lang="en-US" i="1" dirty="0" smtClean="0"/>
              <a:t>b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). Hence it has an Euler path, e.g., 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as exactly two vertices of odd degree </a:t>
            </a:r>
            <a:r>
              <a:rPr lang="en-US" dirty="0"/>
              <a:t>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an Euler </a:t>
            </a:r>
            <a:r>
              <a:rPr lang="en-US" dirty="0" smtClean="0"/>
              <a:t>path, e.g.,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c,</a:t>
            </a:r>
            <a:r>
              <a:rPr lang="en-US" i="1" dirty="0"/>
              <a:t>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en-US" dirty="0" smtClean="0"/>
              <a:t>six vertices of odd degree. Hence, it does not have an Euler path.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Define Euler </a:t>
            </a:r>
            <a:r>
              <a:rPr lang="en-US" sz="3200" dirty="0"/>
              <a:t>Circuits and </a:t>
            </a:r>
            <a:r>
              <a:rPr lang="en-US" sz="3200" dirty="0" smtClean="0"/>
              <a:t>Paths in Directed Graphs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Circuit in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Euler Path in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 smtClean="0"/>
              <a:t> street in a neighborhood, </a:t>
            </a:r>
            <a:endParaRPr lang="en-US" dirty="0"/>
          </a:p>
          <a:p>
            <a:pPr lvl="1"/>
            <a:r>
              <a:rPr lang="en-US" dirty="0" smtClean="0"/>
              <a:t>road in a transportation network,</a:t>
            </a:r>
          </a:p>
          <a:p>
            <a:pPr lvl="1"/>
            <a:r>
              <a:rPr lang="en-US" dirty="0" smtClean="0"/>
              <a:t>connection in a utility grid, </a:t>
            </a:r>
            <a:endParaRPr lang="en-US" dirty="0"/>
          </a:p>
          <a:p>
            <a:pPr lvl="1"/>
            <a:r>
              <a:rPr lang="en-US" dirty="0" smtClean="0"/>
              <a:t>link in a communications network.</a:t>
            </a:r>
          </a:p>
          <a:p>
            <a:r>
              <a:rPr lang="en-US" dirty="0" smtClean="0"/>
              <a:t>Other applications are found in the </a:t>
            </a:r>
          </a:p>
          <a:p>
            <a:pPr lvl="1"/>
            <a:r>
              <a:rPr lang="en-US" dirty="0" smtClean="0"/>
              <a:t>layout of circuits, </a:t>
            </a:r>
          </a:p>
          <a:p>
            <a:pPr lvl="1"/>
            <a:r>
              <a:rPr lang="en-US" dirty="0" smtClean="0"/>
              <a:t>network multicasting,</a:t>
            </a:r>
          </a:p>
          <a:p>
            <a:pPr lvl="1"/>
            <a:r>
              <a:rPr lang="en-US" dirty="0" smtClean="0"/>
              <a:t>molecular biology, where Euler paths are used in the sequencing of DNA.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0977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>
                <a:latin typeface="Times New Roman" pitchFamily="18" charset="0"/>
              </a:rPr>
              <a:t>Dodecahedron puzzle 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Hamilton Paths and Circuits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</a:t>
            </a:r>
            <a:r>
              <a:rPr lang="en-US" dirty="0" smtClean="0"/>
              <a:t>contained </a:t>
            </a:r>
            <a:r>
              <a:rPr lang="en-US" dirty="0"/>
              <a:t>every edge only once. Now we look at paths and circuits that contain every vertex exactly once. </a:t>
            </a:r>
          </a:p>
          <a:p>
            <a:r>
              <a:rPr lang="en-US" dirty="0" smtClean="0"/>
              <a:t>William Hamilton invented the </a:t>
            </a:r>
            <a:r>
              <a:rPr lang="en-US" i="1" dirty="0" err="1" smtClean="0"/>
              <a:t>Icosian</a:t>
            </a:r>
            <a:r>
              <a:rPr lang="en-US" i="1" dirty="0" smtClean="0"/>
              <a:t> puzzle </a:t>
            </a:r>
            <a:r>
              <a:rPr lang="en-US" dirty="0" smtClean="0"/>
              <a:t>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 smtClean="0"/>
              <a:t>. It consisted of a wooden</a:t>
            </a:r>
            <a:r>
              <a:rPr lang="en-US" dirty="0"/>
              <a:t> </a:t>
            </a:r>
            <a:r>
              <a:rPr lang="en-US" dirty="0" smtClean="0"/>
              <a:t>dodecahedron (with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regular pentagons as faces),  illustrated in (a), with a peg at each vertex, labeled with the names of different cities. String was used to used </a:t>
            </a:r>
            <a:r>
              <a:rPr lang="en-US" dirty="0"/>
              <a:t>to plot </a:t>
            </a:r>
            <a:r>
              <a:rPr lang="en-US" dirty="0" smtClean="0"/>
              <a:t>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</a:t>
            </a:r>
            <a:r>
              <a:rPr lang="en-US" dirty="0" smtClean="0"/>
              <a:t>once</a:t>
            </a:r>
          </a:p>
          <a:p>
            <a:r>
              <a:rPr lang="en-US" dirty="0" smtClean="0"/>
              <a:t>The graph form of the puzzle is given in (b). 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Rowan Hamilton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</a:p>
          <a:p>
            <a:r>
              <a:rPr lang="en-US" dirty="0" smtClean="0"/>
              <a:t>Hamilton Paths and Circuits</a:t>
            </a:r>
          </a:p>
          <a:p>
            <a:r>
              <a:rPr lang="en-US" dirty="0" smtClean="0"/>
              <a:t>Applications of Hamilton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versus Hamilton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/>
                <a:gridCol w="1708150"/>
                <a:gridCol w="1931987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Necessary </a:t>
            </a:r>
            <a:r>
              <a:rPr lang="en-US" smtClean="0"/>
              <a:t>Conditions for</a:t>
            </a:r>
            <a:br>
              <a:rPr lang="en-US" smtClean="0"/>
            </a:br>
            <a:r>
              <a:rPr lang="en-US" smtClean="0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</a:t>
            </a:r>
            <a:r>
              <a:rPr lang="en-US" dirty="0" smtClean="0"/>
              <a:t>an Euler circuit, </a:t>
            </a:r>
            <a:r>
              <a:rPr lang="en-US" dirty="0"/>
              <a:t>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However</a:t>
            </a:r>
            <a:r>
              <a:rPr lang="en-US" dirty="0"/>
              <a:t>, there are some useful necessary conditions.  We describe two of these now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Dirac’s Theorem</a:t>
            </a:r>
            <a:r>
              <a:rPr lang="en-US" dirty="0" smtClean="0"/>
              <a:t>: If </a:t>
            </a:r>
            <a:r>
              <a:rPr lang="en-US" i="1" dirty="0" smtClean="0"/>
              <a:t>G</a:t>
            </a:r>
            <a:r>
              <a:rPr lang="en-US" dirty="0" smtClean="0"/>
              <a:t> is a simple graph with </a:t>
            </a:r>
            <a:r>
              <a:rPr lang="en-US" i="1" dirty="0" smtClean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vertices such that the degree of every vertex in </a:t>
            </a:r>
            <a:r>
              <a:rPr lang="en-US" i="1" dirty="0" smtClean="0"/>
              <a:t>G</a:t>
            </a:r>
            <a:r>
              <a:rPr lang="en-US" dirty="0" smtClean="0"/>
              <a:t> is ≥ </a:t>
            </a:r>
            <a:r>
              <a:rPr lang="en-US" i="1" dirty="0" smtClean="0"/>
              <a:t>n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then </a:t>
            </a:r>
            <a:r>
              <a:rPr lang="en-US" i="1" dirty="0" smtClean="0"/>
              <a:t>G</a:t>
            </a:r>
            <a:r>
              <a:rPr lang="en-US" dirty="0" smtClean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Ore’s Theorem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</a:t>
            </a:r>
            <a:r>
              <a:rPr lang="en-US" dirty="0" smtClean="0"/>
              <a:t> vertices such </a:t>
            </a:r>
            <a:r>
              <a:rPr lang="en-US" dirty="0"/>
              <a:t>that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) +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v</a:t>
            </a:r>
            <a:r>
              <a:rPr lang="en-US" dirty="0" smtClean="0"/>
              <a:t>) ≥ </a:t>
            </a:r>
            <a:r>
              <a:rPr lang="en-US" i="1" dirty="0" smtClean="0"/>
              <a:t>n</a:t>
            </a:r>
            <a:r>
              <a:rPr lang="en-US" dirty="0" smtClean="0"/>
              <a:t>  for </a:t>
            </a:r>
            <a:r>
              <a:rPr lang="en-US" dirty="0"/>
              <a:t>every </a:t>
            </a:r>
            <a:r>
              <a:rPr lang="en-US" dirty="0" smtClean="0"/>
              <a:t>pair of nonadjacent vertices, then </a:t>
            </a:r>
            <a:r>
              <a:rPr lang="en-US" dirty="0"/>
              <a:t>G has a Hamilton circuit.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Gabriel Andrew Dirac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Øysten</a:t>
            </a:r>
            <a:r>
              <a:rPr lang="en-US" dirty="0" smtClean="0"/>
              <a:t> Ore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78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vertex of degree </a:t>
            </a:r>
            <a:r>
              <a:rPr lang="en-US" sz="3200" dirty="0" smtClean="0">
                <a:latin typeface="Times New Roman" pitchFamily="18" charset="0"/>
              </a:rPr>
              <a:t>1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cut </a:t>
            </a:r>
            <a:r>
              <a:rPr lang="en-US" sz="3200" dirty="0" smtClean="0">
                <a:latin typeface="Times New Roman" pitchFamily="18" charset="0"/>
              </a:rPr>
              <a:t>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If a node has degree 2, then both edges incident to it must be in any Hamilton circuit</a:t>
            </a:r>
            <a:r>
              <a:rPr lang="en-US" sz="32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209800" y="45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5257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/>
              <a:t>Now consider </a:t>
            </a:r>
            <a:r>
              <a:rPr lang="en-US" i="1"/>
              <a:t>H. Because the degrees of the vertices a, b, d, and e are all two, every edge </a:t>
            </a:r>
            <a:r>
              <a:rPr lang="en-US"/>
              <a:t>incident with these vertices must be part of any Hamilton circuit. No Hamilton circuit can exist in </a:t>
            </a:r>
            <a:r>
              <a:rPr lang="en-US" i="1"/>
              <a:t>H, </a:t>
            </a:r>
            <a:r>
              <a:rPr lang="en-US"/>
              <a:t>for any Hamilton circuit would have to contain four edges incident with </a:t>
            </a:r>
            <a:r>
              <a:rPr lang="en-US" i="1"/>
              <a:t>c, </a:t>
            </a:r>
            <a:r>
              <a:rPr lang="en-US"/>
              <a:t>which is impossible</a:t>
            </a:r>
            <a:r>
              <a:rPr lang="en-US" i="1"/>
              <a:t>.</a:t>
            </a:r>
            <a:endParaRPr lang="en-US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Hamilton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 smtClean="0"/>
              <a:t>The famous </a:t>
            </a:r>
            <a:r>
              <a:rPr lang="en-US" i="1" dirty="0" smtClean="0"/>
              <a:t>traveling salesperson problem </a:t>
            </a:r>
            <a:r>
              <a:rPr lang="en-US" dirty="0" smtClean="0"/>
              <a:t>(</a:t>
            </a:r>
            <a:r>
              <a:rPr lang="en-US" i="1" dirty="0" smtClean="0"/>
              <a:t>TSP</a:t>
            </a:r>
            <a:r>
              <a:rPr lang="en-US" dirty="0" smtClean="0"/>
              <a:t>) asks for the shortest route a traveling salesperson should take to visit a set of cities</a:t>
            </a:r>
            <a:r>
              <a:rPr lang="en-US" dirty="0"/>
              <a:t>. This problem reduces to finding </a:t>
            </a:r>
            <a:r>
              <a:rPr lang="en-US" dirty="0" smtClean="0"/>
              <a:t>a </a:t>
            </a:r>
            <a:r>
              <a:rPr lang="en-US" dirty="0"/>
              <a:t>Hamilton circuit such that the total sum of the weights of its edges is as small as possible.</a:t>
            </a:r>
            <a:endParaRPr lang="en-US" dirty="0" smtClean="0"/>
          </a:p>
          <a:p>
            <a:r>
              <a:rPr lang="en-US" dirty="0"/>
              <a:t>A family of binary codes, known as </a:t>
            </a:r>
            <a:r>
              <a:rPr lang="en-US" i="1" dirty="0" smtClean="0"/>
              <a:t>Gray codes</a:t>
            </a:r>
            <a:r>
              <a:rPr lang="en-US" dirty="0" smtClean="0"/>
              <a:t>, </a:t>
            </a:r>
            <a:r>
              <a:rPr lang="en-US" dirty="0"/>
              <a:t>which minimize the effect of transmission errors, correspond to Hamilton circuits in the </a:t>
            </a:r>
            <a:r>
              <a:rPr lang="en-US" i="1" dirty="0" smtClean="0"/>
              <a:t>n</a:t>
            </a:r>
            <a:r>
              <a:rPr lang="en-US" dirty="0" smtClean="0"/>
              <a:t>-cube </a:t>
            </a:r>
            <a:r>
              <a:rPr lang="en-US" i="1" dirty="0" smtClean="0"/>
              <a:t>Q</a:t>
            </a:r>
            <a:r>
              <a:rPr lang="en-US" i="1" baseline="-25000" dirty="0" smtClean="0"/>
              <a:t>n</a:t>
            </a:r>
            <a:r>
              <a:rPr lang="en-US" dirty="0" smtClean="0"/>
              <a:t>.  </a:t>
            </a:r>
            <a:r>
              <a:rPr lang="en-US" dirty="0"/>
              <a:t>(</a:t>
            </a:r>
            <a:r>
              <a:rPr lang="en-US" i="1" dirty="0"/>
              <a:t>See the text for details</a:t>
            </a:r>
            <a:r>
              <a:rPr lang="en-US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6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town of K</a:t>
            </a:r>
            <a:r>
              <a:rPr lang="az-Cyrl-AZ" dirty="0" smtClean="0">
                <a:latin typeface="Cambria Math"/>
                <a:ea typeface="Cambria Math"/>
              </a:rPr>
              <a:t>ӧ</a:t>
            </a:r>
            <a:r>
              <a:rPr lang="en-US" dirty="0" err="1" smtClean="0"/>
              <a:t>nigsberg</a:t>
            </a:r>
            <a:r>
              <a:rPr lang="en-US" dirty="0" smtClean="0"/>
              <a:t>, Prussia (now </a:t>
            </a:r>
            <a:r>
              <a:rPr lang="en-US" dirty="0" err="1" smtClean="0"/>
              <a:t>Kalinigrad</a:t>
            </a:r>
            <a:r>
              <a:rPr lang="en-US" dirty="0" smtClean="0"/>
              <a:t>, Russia) was divided into four sections by the branches of the </a:t>
            </a:r>
            <a:r>
              <a:rPr lang="en-US" dirty="0" err="1" smtClean="0"/>
              <a:t>Pregel</a:t>
            </a:r>
            <a:r>
              <a:rPr lang="en-US" dirty="0" smtClean="0"/>
              <a:t> river. In the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 smtClean="0"/>
              <a:t>th century seven bridges connected these regions.</a:t>
            </a:r>
          </a:p>
          <a:p>
            <a:r>
              <a:rPr lang="en-US" dirty="0"/>
              <a:t>People wondered whether </a:t>
            </a:r>
            <a:r>
              <a:rPr lang="en-US" dirty="0" smtClean="0"/>
              <a:t>it </a:t>
            </a:r>
            <a:r>
              <a:rPr lang="en-US" dirty="0"/>
              <a:t>was possible to follow a path that crosses each bridge exactly once and returns to the starting point.</a:t>
            </a:r>
            <a:endParaRPr lang="en-US" dirty="0" smtClean="0"/>
          </a:p>
          <a:p>
            <a:r>
              <a:rPr lang="en-US" dirty="0" smtClean="0"/>
              <a:t>The Swiss mathematician Leonard Euler proved that </a:t>
            </a:r>
            <a:r>
              <a:rPr lang="en-US" dirty="0"/>
              <a:t>no such path exists.   This result is often considered to be the first theorem ever proved in </a:t>
            </a:r>
            <a:r>
              <a:rPr lang="en-US" dirty="0" smtClean="0"/>
              <a:t>graph theory.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Leonard Euler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 smtClean="0"/>
              <a:t> Bridges of</a:t>
            </a:r>
            <a:r>
              <a:rPr lang="en-US" b="1" dirty="0"/>
              <a:t>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Multigraph</a:t>
            </a:r>
            <a:r>
              <a:rPr lang="en-US" b="1" dirty="0" smtClean="0"/>
              <a:t> Model of the </a:t>
            </a:r>
            <a:r>
              <a:rPr lang="en-US" b="1" dirty="0"/>
              <a:t>B</a:t>
            </a:r>
            <a:r>
              <a:rPr lang="en-US" b="1" dirty="0" smtClean="0"/>
              <a:t>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78618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Euler Paths and Circuits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 </a:t>
            </a:r>
            <a:r>
              <a:rPr lang="en-US" i="1" dirty="0" smtClean="0"/>
              <a:t>Euler circuit </a:t>
            </a:r>
            <a:r>
              <a:rPr lang="en-US" dirty="0" smtClean="0"/>
              <a:t>in a graph </a:t>
            </a:r>
            <a:r>
              <a:rPr lang="en-US" i="1" dirty="0" smtClean="0"/>
              <a:t>G</a:t>
            </a:r>
            <a:r>
              <a:rPr lang="en-US" dirty="0" smtClean="0"/>
              <a:t> is a simple circuit containing every edge of </a:t>
            </a:r>
            <a:r>
              <a:rPr lang="en-US" i="1" dirty="0" smtClean="0"/>
              <a:t>G</a:t>
            </a:r>
            <a:r>
              <a:rPr lang="en-US" dirty="0" smtClean="0"/>
              <a:t>. An </a:t>
            </a:r>
            <a:r>
              <a:rPr lang="en-US" i="1" dirty="0" smtClean="0"/>
              <a:t>Euler path </a:t>
            </a:r>
            <a:r>
              <a:rPr lang="en-US" dirty="0" smtClean="0"/>
              <a:t>in </a:t>
            </a:r>
            <a:r>
              <a:rPr lang="en-US" i="1" dirty="0" smtClean="0"/>
              <a:t>G</a:t>
            </a:r>
            <a:r>
              <a:rPr lang="en-US" dirty="0" smtClean="0"/>
              <a:t> is a simple path containing every edge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undirected graphs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 Euler circuit? Of those that do not, which has an Euler path?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has an Euler circuit (e.g.,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an Euler circuit. Note that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 has an Euler path (e.g., </a:t>
            </a:r>
            <a:r>
              <a:rPr lang="en-US" i="1" dirty="0"/>
              <a:t>a</a:t>
            </a:r>
            <a:r>
              <a:rPr lang="en-US" dirty="0" smtClean="0"/>
              <a:t>, </a:t>
            </a:r>
            <a:r>
              <a:rPr lang="en-US" i="1" dirty="0"/>
              <a:t>c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, </a:t>
            </a:r>
            <a:r>
              <a:rPr lang="en-US" i="1" dirty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d, 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/>
              <a:t>), </a:t>
            </a:r>
            <a:r>
              <a:rPr lang="en-US" dirty="0" smtClean="0"/>
              <a:t>but </a:t>
            </a:r>
            <a:r>
              <a:rPr lang="en-US" dirty="0"/>
              <a:t>there is </a:t>
            </a:r>
            <a:r>
              <a:rPr lang="en-US" dirty="0" smtClean="0"/>
              <a:t>no </a:t>
            </a:r>
            <a:r>
              <a:rPr lang="en-US" dirty="0"/>
              <a:t>Euler path in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/>
              <a:t>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301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each of its vertices has an even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path but not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it has exactly two vertices of odd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an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Conditions for Euler Circuits and Paths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Euler circuit begins with a vertex </a:t>
            </a:r>
            <a:r>
              <a:rPr lang="en-US" i="1" dirty="0" smtClean="0"/>
              <a:t>a</a:t>
            </a:r>
            <a:r>
              <a:rPr lang="en-US" dirty="0" smtClean="0"/>
              <a:t> and continues with an edge incident with </a:t>
            </a:r>
            <a:r>
              <a:rPr lang="en-US" i="1" dirty="0" smtClean="0"/>
              <a:t>a</a:t>
            </a:r>
            <a:r>
              <a:rPr lang="en-US" dirty="0" smtClean="0"/>
              <a:t>, say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}. The edge </a:t>
            </a:r>
            <a:r>
              <a:rPr lang="en-US" dirty="0"/>
              <a:t>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 smtClean="0"/>
              <a:t>} contributes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Each time the circuit passes through a vertex it contributes two to the vertex’s degree. </a:t>
            </a:r>
          </a:p>
          <a:p>
            <a:r>
              <a:rPr lang="en-US" dirty="0" smtClean="0"/>
              <a:t>Finally, the circuit terminates where it started, contributing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Therefore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must be even.</a:t>
            </a:r>
          </a:p>
          <a:p>
            <a:r>
              <a:rPr lang="en-US" dirty="0" smtClean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an Euler path have odd degree, while every other vertex has even degree.  So, a graph with an Euler path has exactly two vertices of odd degree</a:t>
            </a:r>
            <a:r>
              <a:rPr lang="en-US" dirty="0" smtClean="0"/>
              <a:t>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xmlns="" val="2435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Sufficient Conditions for Euler Circuits and Paths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 smtClean="0"/>
              <a:t>Suppose that </a:t>
            </a:r>
            <a:r>
              <a:rPr lang="en-US" i="1" dirty="0" smtClean="0"/>
              <a:t>G</a:t>
            </a:r>
            <a:r>
              <a:rPr lang="en-US" dirty="0" smtClean="0"/>
              <a:t> is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≥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vertices, all of even degree.  Let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/>
              <a:t> </a:t>
            </a:r>
            <a:r>
              <a:rPr lang="en-US" dirty="0" smtClean="0"/>
              <a:t>be a vertex of even degree. Choose an edge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 smtClean="0"/>
              <a:t>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 smtClean="0"/>
              <a:t>x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 smtClean="0">
                <a:ea typeface="Cambria Math" pitchFamily="18" charset="0"/>
              </a:rPr>
              <a:t>If all of the edges have been used, an Euler circuit has been constructed. Otherwise, consider the </a:t>
            </a:r>
            <a:r>
              <a:rPr lang="en-US" dirty="0" err="1" smtClean="0">
                <a:ea typeface="Cambria Math" pitchFamily="18" charset="0"/>
              </a:rPr>
              <a:t>subgraph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H</a:t>
            </a:r>
            <a:r>
              <a:rPr lang="en-US" dirty="0" smtClean="0">
                <a:ea typeface="Cambria Math" pitchFamily="18" charset="0"/>
              </a:rPr>
              <a:t> obtained from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We 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in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succession.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50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Sufficient Conditions for Euler Circuits and Paths (</a:t>
            </a:r>
            <a:r>
              <a:rPr lang="en-US" sz="4000" i="1" dirty="0" smtClean="0"/>
              <a:t>continued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1295400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Continue this process until all edges have been used. This produces an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an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 smtClean="0">
                <a:ea typeface="Cambria Math" pitchFamily="18" charset="0"/>
              </a:rPr>
              <a:t>c</a:t>
            </a:r>
            <a:r>
              <a:rPr lang="en-US" sz="1050" i="1" dirty="0" smtClean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45339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In </a:t>
            </a:r>
            <a:r>
              <a:rPr lang="en-US" sz="1600" dirty="0">
                <a:ea typeface="Cambria Math" pitchFamily="18" charset="0"/>
              </a:rPr>
              <a:t>the example, we end up with the circuit   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i="1" dirty="0">
                <a:ea typeface="Cambria Math" pitchFamily="18" charset="0"/>
              </a:rPr>
              <a:t>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591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 smtClean="0"/>
              <a:t>   procedure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Euler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 smtClean="0"/>
              <a:t>circuit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 smtClean="0">
                <a:ea typeface="Cambria Math" pitchFamily="18" charset="0"/>
              </a:rPr>
              <a:t>a circuit in </a:t>
            </a:r>
            <a:r>
              <a:rPr lang="en-US" sz="2600" i="1" dirty="0" smtClean="0">
                <a:ea typeface="Cambria Math" pitchFamily="18" charset="0"/>
              </a:rPr>
              <a:t>G </a:t>
            </a:r>
            <a:r>
              <a:rPr lang="en-US" sz="2600" dirty="0" smtClean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</a:t>
            </a:r>
            <a:r>
              <a:rPr lang="en-US" sz="2600" dirty="0" smtClean="0">
                <a:ea typeface="Cambria Math" pitchFamily="18" charset="0"/>
              </a:rPr>
              <a:t>                  successively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 smtClean="0"/>
              <a:t>G</a:t>
            </a:r>
            <a:r>
              <a:rPr lang="en-US" sz="2600" dirty="0" smtClean="0"/>
              <a:t> with the edges of this circuit removed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 smtClean="0"/>
              <a:t>while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H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 smtClean="0"/>
              <a:t>         </a:t>
            </a:r>
            <a:r>
              <a:rPr lang="en-US" sz="2600" i="1" dirty="0" err="1" smtClean="0"/>
              <a:t>subciruit</a:t>
            </a:r>
            <a:r>
              <a:rPr lang="en-US" sz="2600" i="1" dirty="0" smtClean="0"/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                   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</a:t>
            </a:r>
            <a:r>
              <a:rPr lang="en-US" sz="2600" i="1" dirty="0" smtClean="0"/>
              <a:t>H</a:t>
            </a:r>
            <a:r>
              <a:rPr lang="en-US" sz="2600" dirty="0" smtClean="0"/>
              <a:t> := </a:t>
            </a:r>
            <a:r>
              <a:rPr lang="en-US" sz="2600" i="1" dirty="0" smtClean="0"/>
              <a:t>H</a:t>
            </a:r>
            <a:r>
              <a:rPr lang="en-US" sz="2600" dirty="0" smtClean="0"/>
              <a:t> with edges of </a:t>
            </a:r>
            <a:r>
              <a:rPr lang="en-US" sz="2600" i="1" dirty="0" err="1" smtClean="0"/>
              <a:t>subciruit</a:t>
            </a:r>
            <a:r>
              <a:rPr lang="en-US" sz="2600" dirty="0" smtClean="0"/>
              <a:t> and all isolated vertices removed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 smtClean="0"/>
              <a:t>        </a:t>
            </a:r>
            <a:r>
              <a:rPr lang="en-US" sz="2600" i="1" dirty="0" smtClean="0"/>
              <a:t>circuit </a:t>
            </a:r>
            <a:r>
              <a:rPr lang="en-US" sz="2600" dirty="0" smtClean="0"/>
              <a:t>:= </a:t>
            </a:r>
            <a:r>
              <a:rPr lang="en-US" sz="2600" i="1" dirty="0" smtClean="0"/>
              <a:t>circuit</a:t>
            </a:r>
            <a:r>
              <a:rPr lang="en-US" sz="2600" dirty="0" smtClean="0"/>
              <a:t> with </a:t>
            </a:r>
            <a:r>
              <a:rPr lang="en-US" sz="2600" dirty="0" err="1" smtClean="0"/>
              <a:t>s</a:t>
            </a:r>
            <a:r>
              <a:rPr lang="en-US" sz="2600" i="1" dirty="0" err="1" smtClean="0"/>
              <a:t>ubcircuit</a:t>
            </a:r>
            <a:r>
              <a:rPr lang="en-US" sz="2600" dirty="0" smtClean="0"/>
              <a:t> inserted at the appropriate vertex. 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circuit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 smtClean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2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15929</TotalTime>
  <Words>2259</Words>
  <Application>Microsoft Office PowerPoint</Application>
  <PresentationFormat>On-screen Show (4:3)</PresentationFormat>
  <Paragraphs>211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Euler Circuits and Paths </vt:lpstr>
      <vt:lpstr>Define Euler Circuits and Paths in Directed Graphs </vt:lpstr>
      <vt:lpstr>Euler Circuit in Directed Graphs</vt:lpstr>
      <vt:lpstr>Euler Path in Directed Graphs</vt:lpstr>
      <vt:lpstr>Applications of Euler Paths and Circuits</vt:lpstr>
      <vt:lpstr>Slide 16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</vt:lpstr>
      <vt:lpstr>Necessary Conditions for Hamilton Circuits</vt:lpstr>
      <vt:lpstr>Properties to look for ...</vt:lpstr>
      <vt:lpstr>Slide 25</vt:lpstr>
      <vt:lpstr>Time Complexity</vt:lpstr>
      <vt:lpstr>Applications of Hamilton Paths and Circuits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latecki</cp:lastModifiedBy>
  <cp:revision>755</cp:revision>
  <dcterms:created xsi:type="dcterms:W3CDTF">2011-03-27T19:58:04Z</dcterms:created>
  <dcterms:modified xsi:type="dcterms:W3CDTF">2016-02-15T17:51:57Z</dcterms:modified>
</cp:coreProperties>
</file>