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tags/tag52.xml" ContentType="application/vnd.openxmlformats-officedocument.presentationml.tags+xml"/>
  <Override PartName="/ppt/notesSlides/notesSlide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8"/>
  </p:notesMasterIdLst>
  <p:handoutMasterIdLst>
    <p:handoutMasterId r:id="rId89"/>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5" r:id="rId27"/>
    <p:sldId id="364" r:id="rId28"/>
    <p:sldId id="415" r:id="rId29"/>
    <p:sldId id="416" r:id="rId30"/>
    <p:sldId id="417" r:id="rId31"/>
    <p:sldId id="297" r:id="rId32"/>
    <p:sldId id="299" r:id="rId33"/>
    <p:sldId id="307" r:id="rId34"/>
    <p:sldId id="322" r:id="rId35"/>
    <p:sldId id="375" r:id="rId36"/>
    <p:sldId id="323" r:id="rId37"/>
    <p:sldId id="424" r:id="rId38"/>
    <p:sldId id="324" r:id="rId39"/>
    <p:sldId id="406" r:id="rId40"/>
    <p:sldId id="325" r:id="rId41"/>
    <p:sldId id="418" r:id="rId42"/>
    <p:sldId id="376" r:id="rId43"/>
    <p:sldId id="403" r:id="rId44"/>
    <p:sldId id="377" r:id="rId45"/>
    <p:sldId id="379" r:id="rId46"/>
    <p:sldId id="331" r:id="rId47"/>
    <p:sldId id="328" r:id="rId48"/>
    <p:sldId id="380" r:id="rId49"/>
    <p:sldId id="381" r:id="rId50"/>
    <p:sldId id="405" r:id="rId51"/>
    <p:sldId id="404" r:id="rId52"/>
    <p:sldId id="411" r:id="rId53"/>
    <p:sldId id="423" r:id="rId54"/>
    <p:sldId id="412" r:id="rId55"/>
    <p:sldId id="334" r:id="rId56"/>
    <p:sldId id="335" r:id="rId57"/>
    <p:sldId id="336" r:id="rId58"/>
    <p:sldId id="337" r:id="rId59"/>
    <p:sldId id="383" r:id="rId60"/>
    <p:sldId id="419" r:id="rId61"/>
    <p:sldId id="384" r:id="rId62"/>
    <p:sldId id="382" r:id="rId63"/>
    <p:sldId id="421" r:id="rId64"/>
    <p:sldId id="340" r:id="rId65"/>
    <p:sldId id="386" r:id="rId66"/>
    <p:sldId id="407" r:id="rId67"/>
    <p:sldId id="408" r:id="rId68"/>
    <p:sldId id="342" r:id="rId69"/>
    <p:sldId id="343" r:id="rId70"/>
    <p:sldId id="346" r:id="rId71"/>
    <p:sldId id="348" r:id="rId72"/>
    <p:sldId id="349" r:id="rId73"/>
    <p:sldId id="351" r:id="rId74"/>
    <p:sldId id="354" r:id="rId75"/>
    <p:sldId id="422" r:id="rId76"/>
    <p:sldId id="389" r:id="rId77"/>
    <p:sldId id="413" r:id="rId78"/>
    <p:sldId id="391" r:id="rId79"/>
    <p:sldId id="395" r:id="rId80"/>
    <p:sldId id="396" r:id="rId81"/>
    <p:sldId id="397" r:id="rId82"/>
    <p:sldId id="398" r:id="rId83"/>
    <p:sldId id="390" r:id="rId84"/>
    <p:sldId id="409" r:id="rId85"/>
    <p:sldId id="399" r:id="rId86"/>
    <p:sldId id="410" r:id="rId87"/>
  </p:sldIdLst>
  <p:sldSz cx="9144000" cy="6858000" type="screen4x3"/>
  <p:notesSz cx="6858000" cy="9144000"/>
  <p:embeddedFontLst>
    <p:embeddedFont>
      <p:font typeface="Cambria Math" panose="02040503050406030204" pitchFamily="18" charset="0"/>
      <p:regular r:id="rId90"/>
    </p:embeddedFont>
    <p:embeddedFont>
      <p:font typeface="Comic Sans MS" panose="030F0702030302020204" pitchFamily="66" charset="0"/>
      <p:regular r:id="rId91"/>
      <p:bold r:id="rId92"/>
      <p:italic r:id="rId93"/>
      <p:boldItalic r:id="rId94"/>
    </p:embeddedFont>
    <p:embeddedFont>
      <p:font typeface="Constantia" panose="02030602050306030303" pitchFamily="18" charset="0"/>
      <p:regular r:id="rId95"/>
      <p:bold r:id="rId96"/>
      <p:italic r:id="rId97"/>
      <p:boldItalic r:id="rId98"/>
    </p:embeddedFont>
    <p:embeddedFont>
      <p:font typeface="Wingdings 2" panose="05020102010507070707" pitchFamily="18" charset="2"/>
      <p:regular r:id="rId9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9" autoAdjust="0"/>
    <p:restoredTop sz="94632" autoAdjust="0"/>
  </p:normalViewPr>
  <p:slideViewPr>
    <p:cSldViewPr>
      <p:cViewPr varScale="1">
        <p:scale>
          <a:sx n="83" d="100"/>
          <a:sy n="83" d="100"/>
        </p:scale>
        <p:origin x="761" y="51"/>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261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font" Target="fonts/font1.fntdata"/><Relationship Id="rId95"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font" Target="fonts/font2.fntdata"/><Relationship Id="rId96"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4.fntdata"/><Relationship Id="rId98" Type="http://schemas.openxmlformats.org/officeDocument/2006/relationships/font" Target="fonts/font9.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74</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75</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9/4/2025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9/4/2025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9/4/2025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hackerearth.com/practice/algorithms/sorting/bubble-sort/visualiz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hackerearth.com/practice/algorithms/sorting/insertion-sort/visualiz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7.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6.xml"/><Relationship Id="rId7" Type="http://schemas.openxmlformats.org/officeDocument/2006/relationships/image" Target="../media/image16.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20.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3.png"/><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30.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6.png"/><Relationship Id="rId17" Type="http://schemas.openxmlformats.org/officeDocument/2006/relationships/image" Target="../media/image29.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9.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3.png"/><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26.xml"/><Relationship Id="rId7" Type="http://schemas.openxmlformats.org/officeDocument/2006/relationships/image" Target="../media/image34.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8.png"/><Relationship Id="rId5" Type="http://schemas.openxmlformats.org/officeDocument/2006/relationships/tags" Target="../tags/tag28.xml"/><Relationship Id="rId10" Type="http://schemas.openxmlformats.org/officeDocument/2006/relationships/image" Target="../media/image37.png"/><Relationship Id="rId4" Type="http://schemas.openxmlformats.org/officeDocument/2006/relationships/tags" Target="../tags/tag27.xml"/><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40.png"/><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0.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2.png"/><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0.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1.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3.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2.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55.png"/><Relationship Id="rId4" Type="http://schemas.openxmlformats.org/officeDocument/2006/relationships/image" Target="../media/image54.png"/></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6.wmf"/></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8.wmf"/><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oleObject" Target="../embeddings/oleObject4.bin"/><Relationship Id="rId5" Type="http://schemas.openxmlformats.org/officeDocument/2006/relationships/image" Target="../media/image57.wmf"/><Relationship Id="rId10" Type="http://schemas.openxmlformats.org/officeDocument/2006/relationships/image" Target="../media/image60.png"/><Relationship Id="rId4" Type="http://schemas.openxmlformats.org/officeDocument/2006/relationships/oleObject" Target="../embeddings/oleObject3.bin"/><Relationship Id="rId9" Type="http://schemas.openxmlformats.org/officeDocument/2006/relationships/image" Target="../media/image59.wmf"/></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7.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65.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4.png"/><Relationship Id="rId5" Type="http://schemas.openxmlformats.org/officeDocument/2006/relationships/slideLayout" Target="../slideLayouts/slideLayout2.xml"/><Relationship Id="rId4" Type="http://schemas.openxmlformats.org/officeDocument/2006/relationships/tags" Target="../tags/tag56.xml"/></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8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dirty="0"/>
              <a:t>Bubble Sort</a:t>
            </a:r>
          </a:p>
        </p:txBody>
      </p:sp>
      <p:sp>
        <p:nvSpPr>
          <p:cNvPr id="3" name="Content Placeholder 2"/>
          <p:cNvSpPr>
            <a:spLocks noGrp="1"/>
          </p:cNvSpPr>
          <p:nvPr>
            <p:ph idx="1"/>
          </p:nvPr>
        </p:nvSpPr>
        <p:spPr>
          <a:xfrm>
            <a:off x="381000" y="1447800"/>
            <a:ext cx="8229600" cy="4389120"/>
          </a:xfrm>
        </p:spPr>
        <p:txBody>
          <a:bodyPr/>
          <a:lstStyle/>
          <a:p>
            <a:r>
              <a:rPr lang="en-US" i="1" dirty="0"/>
              <a:t>Bubble sort </a:t>
            </a:r>
            <a:r>
              <a:rPr lang="en-US" dirty="0"/>
              <a:t>makes multiple passes through a list. Every pair of consecutive elements that are found to be out of order are interchanged.</a:t>
            </a:r>
          </a:p>
          <a:p>
            <a:endParaRPr lang="en-US" dirty="0"/>
          </a:p>
          <a:p>
            <a:endParaRPr lang="en-US" dirty="0"/>
          </a:p>
        </p:txBody>
      </p:sp>
      <p:sp>
        <p:nvSpPr>
          <p:cNvPr id="4" name="Content Placeholder 2"/>
          <p:cNvSpPr txBox="1">
            <a:spLocks/>
          </p:cNvSpPr>
          <p:nvPr/>
        </p:nvSpPr>
        <p:spPr>
          <a:xfrm>
            <a:off x="685800" y="2964125"/>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
        <p:nvSpPr>
          <p:cNvPr id="7" name="TextBox 6">
            <a:extLst>
              <a:ext uri="{FF2B5EF4-FFF2-40B4-BE49-F238E27FC236}">
                <a16:creationId xmlns:a16="http://schemas.microsoft.com/office/drawing/2014/main" id="{93048BB7-EB99-8E0A-D60B-EFDDC1BD1994}"/>
              </a:ext>
            </a:extLst>
          </p:cNvPr>
          <p:cNvSpPr txBox="1"/>
          <p:nvPr/>
        </p:nvSpPr>
        <p:spPr>
          <a:xfrm>
            <a:off x="1143000" y="5793753"/>
            <a:ext cx="4578578" cy="461665"/>
          </a:xfrm>
          <a:prstGeom prst="rect">
            <a:avLst/>
          </a:prstGeom>
          <a:noFill/>
        </p:spPr>
        <p:txBody>
          <a:bodyPr wrap="square">
            <a:spAutoFit/>
          </a:bodyPr>
          <a:lstStyle/>
          <a:p>
            <a:r>
              <a:rPr lang="en-US" sz="2400" dirty="0">
                <a:solidFill>
                  <a:srgbClr val="0070C0"/>
                </a:solidFill>
                <a:hlinkClick r:id="rId2">
                  <a:extLst>
                    <a:ext uri="{A12FA001-AC4F-418D-AE19-62706E023703}">
                      <ahyp:hlinkClr xmlns:ahyp="http://schemas.microsoft.com/office/drawing/2018/hyperlinkcolor" val="tx"/>
                    </a:ext>
                  </a:extLst>
                </a:hlinkClick>
              </a:rPr>
              <a:t>Bubble Sort Animation</a:t>
            </a:r>
            <a:endParaRPr lang="en-US" sz="2400" dirty="0">
              <a:solidFill>
                <a:srgbClr val="0070C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a:t>Insertion Sort</a:t>
            </a:r>
          </a:p>
        </p:txBody>
      </p:sp>
      <p:sp>
        <p:nvSpPr>
          <p:cNvPr id="3" name="Content Placeholder 2"/>
          <p:cNvSpPr>
            <a:spLocks noGrp="1"/>
          </p:cNvSpPr>
          <p:nvPr>
            <p:ph idx="1"/>
          </p:nvPr>
        </p:nvSpPr>
        <p:spPr>
          <a:xfrm>
            <a:off x="457200" y="1526679"/>
            <a:ext cx="8229600" cy="4389120"/>
          </a:xfrm>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730978" y="2253203"/>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616178" y="2527015"/>
            <a:ext cx="4114800" cy="2308324"/>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solidFill>
                  <a:srgbClr val="4F81BD"/>
                </a:solidFill>
              </a:rPr>
              <a:t>In each subsequent pass, </a:t>
            </a:r>
            <a:r>
              <a:rPr lang="en-US" i="1" dirty="0">
                <a:solidFill>
                  <a:srgbClr val="4F81BD"/>
                </a:solidFill>
              </a:rPr>
              <a:t>j-</a:t>
            </a:r>
            <a:r>
              <a:rPr lang="en-US" dirty="0" err="1">
                <a:solidFill>
                  <a:srgbClr val="4F81BD"/>
                </a:solidFill>
              </a:rPr>
              <a:t>th</a:t>
            </a:r>
            <a:r>
              <a:rPr lang="en-US" dirty="0">
                <a:solidFill>
                  <a:srgbClr val="4F81BD"/>
                </a:solidFill>
              </a:rPr>
              <a:t> element is put into its correct position among the first </a:t>
            </a:r>
            <a:r>
              <a:rPr lang="en-US" i="1" dirty="0">
                <a:solidFill>
                  <a:srgbClr val="4F81BD"/>
                </a:solidFill>
              </a:rPr>
              <a:t>j</a:t>
            </a:r>
            <a:r>
              <a:rPr lang="en-US" dirty="0">
                <a:solidFill>
                  <a:srgbClr val="4F81BD"/>
                </a:solidFill>
              </a:rPr>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
        <p:nvSpPr>
          <p:cNvPr id="9" name="TextBox 8">
            <a:extLst>
              <a:ext uri="{FF2B5EF4-FFF2-40B4-BE49-F238E27FC236}">
                <a16:creationId xmlns:a16="http://schemas.microsoft.com/office/drawing/2014/main" id="{27604969-6311-B0E8-F787-C1A04C1941C2}"/>
              </a:ext>
            </a:extLst>
          </p:cNvPr>
          <p:cNvSpPr txBox="1"/>
          <p:nvPr/>
        </p:nvSpPr>
        <p:spPr>
          <a:xfrm>
            <a:off x="616178" y="5191451"/>
            <a:ext cx="3651022" cy="461665"/>
          </a:xfrm>
          <a:prstGeom prst="rect">
            <a:avLst/>
          </a:prstGeom>
          <a:noFill/>
        </p:spPr>
        <p:txBody>
          <a:bodyPr wrap="square">
            <a:spAutoFit/>
          </a:bodyPr>
          <a:lstStyle/>
          <a:p>
            <a:r>
              <a:rPr lang="en-US" sz="2400" dirty="0">
                <a:solidFill>
                  <a:srgbClr val="0070C0"/>
                </a:solidFill>
                <a:hlinkClick r:id="rId2">
                  <a:extLst>
                    <a:ext uri="{A12FA001-AC4F-418D-AE19-62706E023703}">
                      <ahyp:hlinkClr xmlns:ahyp="http://schemas.microsoft.com/office/drawing/2018/hyperlinkcolor" val="tx"/>
                    </a:ext>
                  </a:extLst>
                </a:hlinkClick>
              </a:rPr>
              <a:t>Insertion Sort Animation</a:t>
            </a:r>
            <a:endParaRPr lang="en-US" sz="2400" dirty="0">
              <a:solidFill>
                <a:srgbClr val="0070C0"/>
              </a:solidFill>
            </a:endParaRPr>
          </a:p>
        </p:txBody>
      </p:sp>
      <p:sp>
        <p:nvSpPr>
          <p:cNvPr id="10" name="TextBox 9">
            <a:extLst>
              <a:ext uri="{FF2B5EF4-FFF2-40B4-BE49-F238E27FC236}">
                <a16:creationId xmlns:a16="http://schemas.microsoft.com/office/drawing/2014/main" id="{66874121-707A-4F38-84E3-99028E95094F}"/>
              </a:ext>
            </a:extLst>
          </p:cNvPr>
          <p:cNvSpPr txBox="1"/>
          <p:nvPr/>
        </p:nvSpPr>
        <p:spPr>
          <a:xfrm>
            <a:off x="990600" y="5784580"/>
            <a:ext cx="2707344" cy="369332"/>
          </a:xfrm>
          <a:prstGeom prst="rect">
            <a:avLst/>
          </a:prstGeom>
          <a:noFill/>
        </p:spPr>
        <p:txBody>
          <a:bodyPr wrap="none" rtlCol="0">
            <a:spAutoFit/>
          </a:bodyPr>
          <a:lstStyle/>
          <a:p>
            <a:r>
              <a:rPr lang="en-US" b="1" dirty="0">
                <a:solidFill>
                  <a:srgbClr val="FF0000"/>
                </a:solidFill>
              </a:rPr>
              <a:t>(different from our </a:t>
            </a:r>
            <a:r>
              <a:rPr lang="en-US" b="1" dirty="0" err="1">
                <a:solidFill>
                  <a:srgbClr val="FF0000"/>
                </a:solidFill>
              </a:rPr>
              <a:t>alg</a:t>
            </a:r>
            <a:r>
              <a:rPr lang="en-US" b="1" dirty="0">
                <a:solidFill>
                  <a:srgbClr val="FF0000"/>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using the least total number of coins.</a:t>
            </a:r>
          </a:p>
          <a:p>
            <a:pPr>
              <a:buNone/>
            </a:pPr>
            <a:r>
              <a:rPr lang="en-US" dirty="0"/>
              <a:t>   </a:t>
            </a:r>
            <a:r>
              <a:rPr lang="en-US" b="1" dirty="0">
                <a:solidFill>
                  <a:srgbClr val="4F81BD"/>
                </a:solidFill>
              </a:rPr>
              <a:t>Idea</a:t>
            </a:r>
            <a:r>
              <a:rPr lang="en-US" dirty="0">
                <a:solidFill>
                  <a:srgbClr val="4F81BD"/>
                </a:solidFill>
              </a:rPr>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leaving  </a:t>
            </a:r>
            <a:r>
              <a:rPr lang="en-US" dirty="0">
                <a:latin typeface="Cambria Math" pitchFamily="18" charset="0"/>
                <a:ea typeface="Cambria Math" pitchFamily="18" charset="0"/>
              </a:rPr>
              <a:t>67−25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3944"/>
            <a:ext cx="8229600" cy="438912"/>
          </a:xfrm>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
        <p:nvSpPr>
          <p:cNvPr id="7" name="TextBox 6">
            <a:extLst>
              <a:ext uri="{FF2B5EF4-FFF2-40B4-BE49-F238E27FC236}">
                <a16:creationId xmlns:a16="http://schemas.microsoft.com/office/drawing/2014/main" id="{3D125023-9C79-3F9A-063F-2E132C7F3A94}"/>
              </a:ext>
            </a:extLst>
          </p:cNvPr>
          <p:cNvSpPr txBox="1"/>
          <p:nvPr/>
        </p:nvSpPr>
        <p:spPr>
          <a:xfrm>
            <a:off x="609600" y="752856"/>
            <a:ext cx="7086600" cy="954107"/>
          </a:xfrm>
          <a:prstGeom prst="rect">
            <a:avLst/>
          </a:prstGeom>
          <a:noFill/>
        </p:spPr>
        <p:txBody>
          <a:bodyPr wrap="square">
            <a:spAutoFit/>
          </a:bodyPr>
          <a:lstStyle/>
          <a:p>
            <a:r>
              <a:rPr lang="en-US" sz="2800" dirty="0"/>
              <a:t>Greedy algorithm: </a:t>
            </a:r>
            <a:r>
              <a:rPr lang="en-US" sz="2800"/>
              <a:t>always return </a:t>
            </a:r>
            <a:r>
              <a:rPr lang="en-US" sz="2800" dirty="0"/>
              <a:t>the largest coin ≤ remaining amount.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570388" y="18288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lvl="0" indent="-274320">
              <a:spcBef>
                <a:spcPct val="20000"/>
              </a:spcBef>
              <a:buClr>
                <a:schemeClr val="accent3"/>
              </a:buClr>
              <a:buSzPct val="95000"/>
              <a:buFont typeface="Wingdings 2"/>
              <a:buChar char=""/>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a:t>
            </a:r>
            <a:r>
              <a:rPr lang="en-US" sz="2600" dirty="0"/>
              <a:t>), i.e., </a:t>
            </a:r>
            <a:r>
              <a:rPr lang="en-US" sz="2600" dirty="0">
                <a:solidFill>
                  <a:srgbClr val="FF0000"/>
                </a:solidFill>
              </a:rPr>
              <a:t>no nickels</a:t>
            </a:r>
            <a:r>
              <a:rPr lang="en-US" sz="2600" dirty="0"/>
              <a:t> (5 cents), the </a:t>
            </a:r>
            <a:r>
              <a:rPr kumimoji="0" lang="en-US" sz="2600" b="0" i="0" u="none" strike="noStrike" kern="1200" cap="none" spc="0" normalizeH="0" baseline="0" noProof="0" dirty="0">
                <a:ln>
                  <a:noFill/>
                </a:ln>
                <a:solidFill>
                  <a:schemeClr val="tx1"/>
                </a:solidFill>
                <a:effectLst/>
                <a:uLnTx/>
                <a:uFillTx/>
                <a:latin typeface="+mn-lt"/>
                <a:ea typeface="+mn-ea"/>
                <a:cs typeface="+mn-cs"/>
              </a:rPr>
              <a:t>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lnSpcReduction="10000"/>
          </a:bodyPr>
          <a:lstStyle/>
          <a:p>
            <a:r>
              <a:rPr lang="en-US" dirty="0"/>
              <a:t> Is there a program that never stops but you can’t determine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276600" y="-5448"/>
            <a:ext cx="4791075" cy="3248026"/>
          </a:xfrm>
          <a:prstGeom prst="rect">
            <a:avLst/>
          </a:prstGeom>
          <a:noFill/>
        </p:spPr>
      </p:pic>
      <p:sp>
        <p:nvSpPr>
          <p:cNvPr id="7" name="Rectangle 6"/>
          <p:cNvSpPr/>
          <p:nvPr/>
        </p:nvSpPr>
        <p:spPr>
          <a:xfrm>
            <a:off x="266700" y="3200400"/>
            <a:ext cx="8610600" cy="3416320"/>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b="1" i="1" dirty="0">
                <a:solidFill>
                  <a:srgbClr val="4F81BD"/>
                </a:solidFill>
              </a:rPr>
              <a:t>undecidable</a:t>
            </a:r>
            <a:r>
              <a:rPr lang="en-US" dirty="0"/>
              <a:t>, neither true nor false. We conclude that the magic diamond "does it halt" box doesn't exist, which is interesting. But even more interesting is the fact that we have taken a simple yes/no question and found that we cannot know the answer in all cases.  </a:t>
            </a:r>
          </a:p>
          <a:p>
            <a:endParaRPr lang="en-US" dirty="0"/>
          </a:p>
          <a:p>
            <a:r>
              <a:rPr lang="en-US" sz="2000" b="1" dirty="0">
                <a:solidFill>
                  <a:srgbClr val="4F81BD"/>
                </a:solidFill>
              </a:rPr>
              <a:t>So, such a program does not exist </a:t>
            </a:r>
            <a:r>
              <a:rPr lang="en-US" sz="2000" b="1" dirty="0">
                <a:solidFill>
                  <a:srgbClr val="4F81BD"/>
                </a:solidFill>
                <a:latin typeface="Times New Roman" panose="02020603050405020304" pitchFamily="18" charset="0"/>
                <a:cs typeface="Times New Roman" panose="02020603050405020304" pitchFamily="18" charset="0"/>
              </a:rPr>
              <a:t>→</a:t>
            </a:r>
            <a:r>
              <a:rPr lang="en-US" sz="2000" b="1" dirty="0">
                <a:solidFill>
                  <a:srgbClr val="4F81BD"/>
                </a:solidFill>
              </a:rPr>
              <a:t> not everything can be computed!</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2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a:t>combinatorics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282BEC-56E9-812E-0A65-9B3E45DFBD50}"/>
              </a:ext>
            </a:extLst>
          </p:cNvPr>
          <p:cNvSpPr>
            <a:spLocks noGrp="1"/>
          </p:cNvSpPr>
          <p:nvPr>
            <p:ph type="sldNum" sz="quarter" idx="12"/>
          </p:nvPr>
        </p:nvSpPr>
        <p:spPr/>
        <p:txBody>
          <a:bodyPr/>
          <a:lstStyle/>
          <a:p>
            <a:fld id="{9CA217EF-0505-4C33-BB20-8A8DF2039023}" type="slidenum">
              <a:rPr lang="en-US" smtClean="0"/>
              <a:pPr/>
              <a:t>37</a:t>
            </a:fld>
            <a:endParaRPr lang="en-US"/>
          </a:p>
        </p:txBody>
      </p:sp>
      <p:pic>
        <p:nvPicPr>
          <p:cNvPr id="1026" name="Picture 2" descr="Growth of Functions">
            <a:extLst>
              <a:ext uri="{FF2B5EF4-FFF2-40B4-BE49-F238E27FC236}">
                <a16:creationId xmlns:a16="http://schemas.microsoft.com/office/drawing/2014/main" id="{6C6E26CA-FA27-AFF1-7A23-6763FD85A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3374" y="0"/>
            <a:ext cx="6227885"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342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45</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normAutofit/>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p>
          <a:p>
            <a:pPr>
              <a:buNone/>
            </a:pPr>
            <a:endParaRPr lang="en-US" dirty="0">
              <a:latin typeface="Cambria Math"/>
              <a:ea typeface="Cambria Math"/>
            </a:endParaRPr>
          </a:p>
          <a:p>
            <a:pPr>
              <a:buNone/>
            </a:pP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so, </a:t>
            </a:r>
            <a:r>
              <a:rPr lang="en-US" i="1" dirty="0" err="1"/>
              <a:t>n</a:t>
            </a:r>
            <a:r>
              <a:rPr lang="en-US" i="1" baseline="30000" dirty="0" err="1"/>
              <a:t>c</a:t>
            </a:r>
            <a:r>
              <a:rPr lang="en-US" baseline="30000" dirty="0"/>
              <a:t>  </a:t>
            </a:r>
            <a:r>
              <a:rPr lang="en-US" dirty="0"/>
              <a:t>&lt; </a:t>
            </a:r>
            <a:r>
              <a:rPr lang="en-US" i="1" dirty="0" err="1"/>
              <a:t>n</a:t>
            </a:r>
            <a:r>
              <a:rPr lang="en-US" i="1" baseline="30000" dirty="0" err="1"/>
              <a:t>d</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so </a:t>
            </a:r>
            <a:r>
              <a:rPr lang="en-US" i="1" dirty="0"/>
              <a:t>b</a:t>
            </a:r>
            <a:r>
              <a:rPr lang="en-US" i="1" baseline="30000" dirty="0"/>
              <a:t>n</a:t>
            </a:r>
            <a:r>
              <a:rPr lang="en-US" baseline="30000" dirty="0"/>
              <a:t>  </a:t>
            </a:r>
            <a:r>
              <a:rPr lang="en-US" dirty="0"/>
              <a:t>&lt; </a:t>
            </a:r>
            <a:r>
              <a:rPr lang="en-US" i="1" dirty="0" err="1"/>
              <a:t>c</a:t>
            </a:r>
            <a:r>
              <a:rPr lang="en-US" i="1" baseline="30000" dirty="0" err="1"/>
              <a:t>n</a:t>
            </a:r>
            <a:r>
              <a:rPr lang="en-US" dirty="0"/>
              <a:t>, then </a:t>
            </a:r>
          </a:p>
          <a:p>
            <a:pPr>
              <a:buNone/>
            </a:pPr>
            <a:r>
              <a:rPr lang="en-US" i="1" dirty="0"/>
              <a:t>            b</a:t>
            </a:r>
            <a:r>
              <a:rPr lang="en-US" i="1" baseline="30000" dirty="0"/>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a:t>b</a:t>
            </a:r>
            <a:r>
              <a:rPr lang="en-US" i="1" baseline="30000" dirty="0"/>
              <a:t>n</a:t>
            </a:r>
            <a:r>
              <a:rPr lang="en-US" dirty="0"/>
              <a:t>). </a:t>
            </a:r>
          </a:p>
          <a:p>
            <a:r>
              <a:rPr lang="en-US" dirty="0"/>
              <a:t>Useful log rules:</a:t>
            </a:r>
          </a:p>
          <a:p>
            <a:pPr marL="0" indent="0">
              <a:buNone/>
            </a:pPr>
            <a:r>
              <a:rPr lang="en-US" dirty="0"/>
              <a:t>		log (a * b) = log(a) + log (b)</a:t>
            </a:r>
          </a:p>
          <a:p>
            <a:pPr marL="0" indent="0">
              <a:buNone/>
            </a:pPr>
            <a:r>
              <a:rPr lang="en-US" dirty="0"/>
              <a:t>		log (a</a:t>
            </a:r>
            <a:r>
              <a:rPr lang="en-US" baseline="30000" dirty="0"/>
              <a:t>b</a:t>
            </a:r>
            <a:r>
              <a:rPr lang="en-US" dirty="0"/>
              <a:t>) = b * log(a)</a:t>
            </a:r>
          </a:p>
          <a:p>
            <a:pPr marL="0" indent="0">
              <a:buNone/>
            </a:pPr>
            <a:endParaRPr lang="en-US" dirty="0"/>
          </a:p>
          <a:p>
            <a:pPr marL="0" indent="0">
              <a:buNone/>
            </a:pPr>
            <a:r>
              <a:rPr lang="en-US" dirty="0"/>
              <a:t>Here, log has a base of 2</a:t>
            </a:r>
          </a:p>
          <a:p>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53</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7"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85000" lnSpcReduction="10000"/>
          </a:bodyPr>
          <a:lstStyle/>
          <a:p>
            <a:r>
              <a:rPr lang="en-US" dirty="0"/>
              <a:t>In this course, we focus on time complexity. The space complexity of algorithms is studied in later courses.</a:t>
            </a:r>
          </a:p>
          <a:p>
            <a:r>
              <a:rPr lang="en-US" dirty="0"/>
              <a:t>We will measure </a:t>
            </a:r>
            <a:r>
              <a:rPr lang="en-US" b="1" dirty="0"/>
              <a:t>time complexity in terms of the number of operations</a:t>
            </a:r>
            <a:r>
              <a:rPr lang="en-US" dirty="0"/>
              <a:t> an algorithm uses and we will use </a:t>
            </a:r>
            <a:r>
              <a:rPr lang="en-US" b="1" dirty="0"/>
              <a:t>big-</a:t>
            </a:r>
            <a:r>
              <a:rPr lang="en-US" b="1"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a:t>
            </a:r>
            <a:r>
              <a:rPr lang="en-US" b="1" dirty="0"/>
              <a:t>ignore implementation details </a:t>
            </a:r>
            <a:r>
              <a:rPr lang="en-US" dirty="0"/>
              <a:t>(including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for finding 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676400" y="2667000"/>
            <a:ext cx="4724400" cy="1718608"/>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486609"/>
            <a:ext cx="7772400" cy="1938992"/>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a:t>a</a:t>
            </a:r>
            <a:r>
              <a:rPr lang="en-US" sz="2000" i="1" baseline="-25000" dirty="0"/>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a:t>
            </a:r>
            <a:r>
              <a:rPr lang="en-US" sz="2000" dirty="0">
                <a:latin typeface="Cambria Math" pitchFamily="18" charset="0"/>
                <a:ea typeface="Cambria Math" pitchFamily="18" charset="0"/>
              </a:rPr>
              <a:t>Exactly </a:t>
            </a:r>
            <a:r>
              <a:rPr lang="en-US" sz="2000" i="1" dirty="0"/>
              <a:t>n</a:t>
            </a:r>
            <a:r>
              <a:rPr lang="en-US" sz="2000" dirty="0"/>
              <a:t> </a:t>
            </a:r>
            <a:r>
              <a:rPr lang="en-US" sz="2000" dirty="0">
                <a:latin typeface="Cambria Math"/>
                <a:ea typeface="Cambria Math"/>
              </a:rPr>
              <a:t>− 1 comparisons are made.</a:t>
            </a:r>
          </a:p>
          <a:p>
            <a:pPr lvl="1">
              <a:buFont typeface="Arial" pitchFamily="34" charset="0"/>
              <a:buChar char="•"/>
            </a:pPr>
            <a:r>
              <a:rPr lang="en-US" sz="2000" dirty="0">
                <a:latin typeface="Cambria Math"/>
                <a:ea typeface="Cambria Math"/>
              </a:rPr>
              <a:t>  </a:t>
            </a:r>
            <a:r>
              <a:rPr lang="en-US" sz="2000" i="1" dirty="0">
                <a:latin typeface="Cambria Math"/>
                <a:ea typeface="Cambria Math"/>
              </a:rPr>
              <a:t>f</a:t>
            </a:r>
            <a:r>
              <a:rPr lang="en-US" sz="2000" dirty="0">
                <a:latin typeface="Cambria Math"/>
                <a:ea typeface="Cambria Math"/>
              </a:rPr>
              <a:t>(</a:t>
            </a:r>
            <a:r>
              <a:rPr lang="en-US" sz="2000" i="1" dirty="0">
                <a:latin typeface="Cambria Math"/>
                <a:ea typeface="Cambria Math"/>
              </a:rPr>
              <a:t>n</a:t>
            </a:r>
            <a:r>
              <a:rPr lang="en-US" sz="2000" dirty="0">
                <a:latin typeface="Cambria Math"/>
                <a:ea typeface="Cambria Math"/>
              </a:rPr>
              <a:t>) = </a:t>
            </a:r>
            <a:r>
              <a:rPr lang="en-US" sz="2000" i="1" dirty="0"/>
              <a:t>n</a:t>
            </a:r>
            <a:r>
              <a:rPr lang="en-US" sz="2000" dirty="0"/>
              <a:t> </a:t>
            </a:r>
            <a:r>
              <a:rPr lang="en-US" sz="2000" dirty="0">
                <a:latin typeface="Cambria Math"/>
                <a:ea typeface="Cambria Math"/>
              </a:rPr>
              <a:t>− 1 is  </a:t>
            </a:r>
            <a:r>
              <a:rPr lang="en-US" sz="2000" dirty="0"/>
              <a:t>Θ(</a:t>
            </a:r>
            <a:r>
              <a:rPr lang="en-US" sz="2000" i="1" dirty="0"/>
              <a:t>n</a:t>
            </a:r>
            <a:r>
              <a:rPr lang="en-US" sz="2000" dirty="0"/>
              <a:t>).</a:t>
            </a:r>
            <a:endParaRPr lang="en-US" sz="2000" dirty="0">
              <a:latin typeface="Cambria Math"/>
              <a:ea typeface="Cambria Math"/>
            </a:endParaRP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2057400"/>
                <a:ext cx="8229600" cy="4389120"/>
              </a:xfrm>
            </p:spPr>
            <p:txBody>
              <a:bodyPr>
                <a:normAutofit fontScale="77500" lnSpcReduction="20000"/>
              </a:bodyPr>
              <a:lstStyle/>
              <a:p>
                <a:pPr>
                  <a:buNone/>
                </a:pP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a:t>
                </a:r>
                <a:br>
                  <a:rPr lang="en-US" dirty="0"/>
                </a:br>
                <a:r>
                  <a:rPr lang="en-US" dirty="0"/>
                  <a:t>if </a:t>
                </a:r>
                <a:r>
                  <a:rPr lang="en-US" sz="2400" i="1" dirty="0"/>
                  <a:t>x</a:t>
                </a:r>
                <a:r>
                  <a:rPr lang="en-US" sz="2400" dirty="0"/>
                  <a:t> = </a:t>
                </a:r>
                <a:r>
                  <a:rPr lang="en-US" sz="2400" i="1" dirty="0"/>
                  <a:t>a</a:t>
                </a:r>
                <a:r>
                  <a:rPr lang="en-US" sz="2400" i="1" baseline="-25000" dirty="0"/>
                  <a:t>i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 </a:t>
                </a:r>
                <a:br>
                  <a:rPr lang="en-US" sz="2400" dirty="0">
                    <a:latin typeface="Cambria Math" pitchFamily="18" charset="0"/>
                    <a:ea typeface="Cambria Math" pitchFamily="18" charset="0"/>
                  </a:rPr>
                </a:br>
                <a:r>
                  <a:rPr lang="en-US" sz="2400" dirty="0">
                    <a:latin typeface="Cambria Math" pitchFamily="18" charset="0"/>
                    <a:ea typeface="Cambria Math" pitchFamily="18" charset="0"/>
                  </a:rPr>
                  <a:t>So, the total number of comparisons is</a:t>
                </a:r>
              </a:p>
              <a:p>
                <a:pPr>
                  <a:buNone/>
                </a:pPr>
                <a:endParaRPr lang="en-US" sz="2400" dirty="0">
                  <a:latin typeface="Cambria Math" pitchFamily="18" charset="0"/>
                  <a:ea typeface="Cambria Math" pitchFamily="18" charset="0"/>
                </a:endParaRPr>
              </a:p>
              <a:p>
                <a:pPr>
                  <a:buNone/>
                </a:pPr>
                <a14:m>
                  <m:oMathPara xmlns:m="http://schemas.openxmlformats.org/officeDocument/2006/math">
                    <m:oMathParaPr>
                      <m:jc m:val="centerGroup"/>
                    </m:oMathParaPr>
                    <m:oMath xmlns:m="http://schemas.openxmlformats.org/officeDocument/2006/math">
                      <m:nary>
                        <m:naryPr>
                          <m:chr m:val="∑"/>
                          <m:ctrlPr>
                            <a:rPr lang="pt-BR" sz="2400" i="1" smtClean="0">
                              <a:latin typeface="Cambria Math" panose="02040503050406030204" pitchFamily="18" charset="0"/>
                              <a:ea typeface="Cambria Math" pitchFamily="18" charset="0"/>
                            </a:rPr>
                          </m:ctrlPr>
                        </m:naryPr>
                        <m:sub>
                          <m:r>
                            <m:rPr>
                              <m:brk m:alnAt="23"/>
                            </m:rPr>
                            <a:rPr lang="en-US" sz="2400" b="0" i="1" smtClean="0">
                              <a:latin typeface="Cambria Math" panose="02040503050406030204" pitchFamily="18" charset="0"/>
                              <a:ea typeface="Cambria Math" pitchFamily="18" charset="0"/>
                            </a:rPr>
                            <m:t>𝑖</m:t>
                          </m:r>
                          <m:r>
                            <a:rPr lang="en-US" sz="2400" b="0" i="1" smtClean="0">
                              <a:latin typeface="Cambria Math" panose="02040503050406030204" pitchFamily="18" charset="0"/>
                              <a:ea typeface="Cambria Math" pitchFamily="18" charset="0"/>
                            </a:rPr>
                            <m:t>=1</m:t>
                          </m:r>
                        </m:sub>
                        <m:sup>
                          <m:r>
                            <a:rPr lang="pt-BR" sz="2400" i="1" smtClean="0">
                              <a:latin typeface="Cambria Math" panose="02040503050406030204" pitchFamily="18" charset="0"/>
                              <a:ea typeface="Cambria Math" pitchFamily="18" charset="0"/>
                            </a:rPr>
                            <m:t>𝑛</m:t>
                          </m:r>
                        </m:sup>
                        <m:e>
                          <m:r>
                            <a:rPr lang="en-US" sz="2400" b="0" i="1" smtClean="0">
                              <a:latin typeface="Cambria Math" panose="02040503050406030204" pitchFamily="18" charset="0"/>
                              <a:ea typeface="Cambria Math" pitchFamily="18" charset="0"/>
                            </a:rPr>
                            <m:t>2</m:t>
                          </m:r>
                          <m:r>
                            <a:rPr lang="en-US" sz="2400" b="0" i="1" smtClean="0">
                              <a:latin typeface="Cambria Math" panose="02040503050406030204" pitchFamily="18" charset="0"/>
                              <a:ea typeface="Cambria Math" pitchFamily="18" charset="0"/>
                            </a:rPr>
                            <m:t>𝑖</m:t>
                          </m:r>
                          <m:r>
                            <a:rPr lang="en-US" sz="2400" b="0" i="1" smtClean="0">
                              <a:latin typeface="Cambria Math" panose="02040503050406030204" pitchFamily="18" charset="0"/>
                              <a:ea typeface="Cambria Math" pitchFamily="18" charset="0"/>
                            </a:rPr>
                            <m:t>+1=2</m:t>
                          </m:r>
                          <m:nary>
                            <m:naryPr>
                              <m:chr m:val="∑"/>
                              <m:ctrlPr>
                                <a:rPr lang="pt-BR" sz="2400" i="1">
                                  <a:latin typeface="Cambria Math" panose="02040503050406030204" pitchFamily="18" charset="0"/>
                                  <a:ea typeface="Cambria Math" pitchFamily="18" charset="0"/>
                                </a:rPr>
                              </m:ctrlPr>
                            </m:naryPr>
                            <m:sub>
                              <m:r>
                                <m:rPr>
                                  <m:brk m:alnAt="23"/>
                                </m:rPr>
                                <a:rPr lang="en-US" sz="2400" i="1">
                                  <a:latin typeface="Cambria Math" panose="02040503050406030204" pitchFamily="18" charset="0"/>
                                  <a:ea typeface="Cambria Math" pitchFamily="18" charset="0"/>
                                </a:rPr>
                                <m:t>𝑖</m:t>
                              </m:r>
                              <m:r>
                                <a:rPr lang="en-US" sz="2400" i="1">
                                  <a:latin typeface="Cambria Math" panose="02040503050406030204" pitchFamily="18" charset="0"/>
                                  <a:ea typeface="Cambria Math" pitchFamily="18" charset="0"/>
                                </a:rPr>
                                <m:t>=</m:t>
                              </m:r>
                              <m:r>
                                <m:rPr>
                                  <m:brk m:alnAt="23"/>
                                </m:rPr>
                                <a:rPr lang="en-US" sz="2400" i="1">
                                  <a:latin typeface="Cambria Math" panose="02040503050406030204" pitchFamily="18" charset="0"/>
                                  <a:ea typeface="Cambria Math" pitchFamily="18" charset="0"/>
                                </a:rPr>
                                <m:t>1</m:t>
                              </m:r>
                            </m:sub>
                            <m:sup>
                              <m:r>
                                <a:rPr lang="pt-BR" sz="2400" i="1">
                                  <a:latin typeface="Cambria Math" panose="02040503050406030204" pitchFamily="18" charset="0"/>
                                  <a:ea typeface="Cambria Math" pitchFamily="18" charset="0"/>
                                </a:rPr>
                                <m:t>𝑛</m:t>
                              </m:r>
                            </m:sup>
                            <m:e>
                              <m:r>
                                <a:rPr lang="en-US" sz="2400" i="1">
                                  <a:latin typeface="Cambria Math" panose="02040503050406030204" pitchFamily="18" charset="0"/>
                                  <a:ea typeface="Cambria Math" pitchFamily="18" charset="0"/>
                                </a:rPr>
                                <m:t>𝑖</m:t>
                              </m:r>
                              <m:r>
                                <a:rPr lang="en-US" sz="2400" i="1">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r>
                                <a:rPr lang="en-US" sz="2400" i="1">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2</m:t>
                              </m:r>
                              <m:f>
                                <m:fPr>
                                  <m:ctrlPr>
                                    <a:rPr lang="en-US" sz="2400" b="0" i="1" smtClean="0">
                                      <a:latin typeface="Cambria Math" panose="02040503050406030204" pitchFamily="18" charset="0"/>
                                      <a:ea typeface="Cambria Math" pitchFamily="18" charset="0"/>
                                    </a:rPr>
                                  </m:ctrlPr>
                                </m:fPr>
                                <m:num>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+1)</m:t>
                                  </m:r>
                                </m:num>
                                <m:den>
                                  <m:r>
                                    <a:rPr lang="en-US" sz="2400" b="0" i="1" smtClean="0">
                                      <a:latin typeface="Cambria Math" panose="02040503050406030204" pitchFamily="18" charset="0"/>
                                      <a:ea typeface="Cambria Math" pitchFamily="18" charset="0"/>
                                    </a:rPr>
                                    <m:t>2</m:t>
                                  </m:r>
                                </m:den>
                              </m:f>
                              <m:r>
                                <a:rPr lang="en-US" sz="2400" i="1">
                                  <a:latin typeface="Cambria Math" panose="02040503050406030204" pitchFamily="18" charset="0"/>
                                  <a:ea typeface="Cambria Math" pitchFamily="18" charset="0"/>
                                </a:rPr>
                                <m:t> </m:t>
                              </m:r>
                            </m:e>
                          </m:nary>
                        </m:e>
                      </m:nary>
                      <m:r>
                        <a:rPr lang="en-US" sz="2400" b="0" i="1" smtClean="0">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d>
                        <m:dPr>
                          <m:ctrlPr>
                            <a:rPr lang="en-US" sz="2400" b="0" i="1" smtClean="0">
                              <a:latin typeface="Cambria Math" panose="02040503050406030204" pitchFamily="18" charset="0"/>
                              <a:ea typeface="Cambria Math" pitchFamily="18" charset="0"/>
                            </a:rPr>
                          </m:ctrlPr>
                        </m:dPr>
                        <m:e>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+1</m:t>
                          </m:r>
                        </m:e>
                      </m:d>
                      <m:r>
                        <a:rPr lang="en-US" sz="2400" b="0" i="1" smtClean="0">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oMath>
                  </m:oMathPara>
                </a14:m>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The average number is </a:t>
                </a:r>
                <a14:m>
                  <m:oMath xmlns:m="http://schemas.openxmlformats.org/officeDocument/2006/math">
                    <m:f>
                      <m:fPr>
                        <m:ctrlPr>
                          <a:rPr lang="en-US" sz="2400" i="1" smtClean="0">
                            <a:latin typeface="Cambria Math" panose="02040503050406030204" pitchFamily="18" charset="0"/>
                            <a:ea typeface="Cambria Math" pitchFamily="18" charset="0"/>
                          </a:rPr>
                        </m:ctrlPr>
                      </m:fPr>
                      <m:num>
                        <m:r>
                          <a:rPr lang="en-US" sz="2400" i="1">
                            <a:latin typeface="Cambria Math" panose="02040503050406030204" pitchFamily="18" charset="0"/>
                            <a:ea typeface="Cambria Math" pitchFamily="18" charset="0"/>
                          </a:rPr>
                          <m:t>𝑛</m:t>
                        </m:r>
                        <m:d>
                          <m:dPr>
                            <m:ctrlPr>
                              <a:rPr lang="en-US" sz="2400" i="1">
                                <a:latin typeface="Cambria Math" panose="02040503050406030204" pitchFamily="18" charset="0"/>
                                <a:ea typeface="Cambria Math" pitchFamily="18" charset="0"/>
                              </a:rPr>
                            </m:ctrlPr>
                          </m:dPr>
                          <m:e>
                            <m:r>
                              <a:rPr lang="en-US" sz="2400" i="1">
                                <a:latin typeface="Cambria Math" panose="02040503050406030204" pitchFamily="18" charset="0"/>
                                <a:ea typeface="Cambria Math" pitchFamily="18" charset="0"/>
                              </a:rPr>
                              <m:t>𝑛</m:t>
                            </m:r>
                            <m:r>
                              <a:rPr lang="en-US" sz="2400" i="1">
                                <a:latin typeface="Cambria Math" panose="02040503050406030204" pitchFamily="18" charset="0"/>
                                <a:ea typeface="Cambria Math" pitchFamily="18" charset="0"/>
                              </a:rPr>
                              <m:t>+1</m:t>
                            </m:r>
                          </m:e>
                        </m:d>
                        <m:r>
                          <a:rPr lang="en-US" sz="2400" i="1">
                            <a:latin typeface="Cambria Math" panose="02040503050406030204" pitchFamily="18" charset="0"/>
                            <a:ea typeface="Cambria Math" pitchFamily="18" charset="0"/>
                          </a:rPr>
                          <m:t>+</m:t>
                        </m:r>
                        <m:r>
                          <a:rPr lang="en-US" sz="2400" i="1">
                            <a:latin typeface="Cambria Math" panose="02040503050406030204" pitchFamily="18" charset="0"/>
                            <a:ea typeface="Cambria Math" pitchFamily="18" charset="0"/>
                          </a:rPr>
                          <m:t>𝑛</m:t>
                        </m:r>
                        <m:r>
                          <m:rPr>
                            <m:nor/>
                          </m:rPr>
                          <a:rPr lang="en-US" sz="2400" dirty="0">
                            <a:latin typeface="Cambria Math" pitchFamily="18" charset="0"/>
                            <a:ea typeface="Cambria Math" pitchFamily="18" charset="0"/>
                          </a:rPr>
                          <m:t> </m:t>
                        </m:r>
                      </m:num>
                      <m:den>
                        <m:r>
                          <a:rPr lang="en-US" sz="2400" b="0" i="1" smtClean="0">
                            <a:latin typeface="Cambria Math" panose="02040503050406030204" pitchFamily="18" charset="0"/>
                            <a:ea typeface="Cambria Math" pitchFamily="18" charset="0"/>
                          </a:rPr>
                          <m:t>𝑛</m:t>
                        </m:r>
                      </m:den>
                    </m:f>
                    <m:r>
                      <a:rPr lang="en-US" sz="2400" b="0" i="1" smtClean="0">
                        <a:latin typeface="Cambria Math" panose="02040503050406030204" pitchFamily="18" charset="0"/>
                        <a:ea typeface="Cambria Math" pitchFamily="18" charset="0"/>
                      </a:rPr>
                      <m:t>=</m:t>
                    </m:r>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+1+1=</m:t>
                    </m:r>
                    <m:r>
                      <a:rPr lang="en-US" sz="2400" b="0" i="1" smtClean="0">
                        <a:latin typeface="Cambria Math" panose="02040503050406030204" pitchFamily="18" charset="0"/>
                        <a:ea typeface="Cambria Math" pitchFamily="18" charset="0"/>
                      </a:rPr>
                      <m:t>𝑛</m:t>
                    </m:r>
                    <m:r>
                      <a:rPr lang="en-US" sz="2400" b="0" i="1" smtClean="0">
                        <a:latin typeface="Cambria Math" panose="02040503050406030204" pitchFamily="18" charset="0"/>
                        <a:ea typeface="Cambria Math" pitchFamily="18" charset="0"/>
                      </a:rPr>
                      <m:t>+2</m:t>
                    </m:r>
                  </m:oMath>
                </a14:m>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2057400"/>
                <a:ext cx="8229600" cy="4389120"/>
              </a:xfrm>
              <a:blipFill>
                <a:blip r:embed="rId2"/>
                <a:stretch>
                  <a:fillRect l="-741" t="-2083"/>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74</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440331"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440332"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440333"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pic>
        <p:nvPicPr>
          <p:cNvPr id="11" name="Picture 10" descr="http://upload.wikimedia.org/wikipedia/commons/thumb/e/eb/Matrix_multiplication_diagram_2.svg/200px-Matrix_multiplication_diagram_2.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867400" y="2504022"/>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77</a:t>
            </a:fld>
            <a:endParaRPr lang="en-US"/>
          </a:p>
        </p:txBody>
      </p:sp>
    </p:spTree>
    <p:extLst>
      <p:ext uri="{BB962C8B-B14F-4D97-AF65-F5344CB8AC3E}">
        <p14:creationId xmlns:p14="http://schemas.microsoft.com/office/powerpoint/2010/main" val="12872464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82</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a:bodyPr>
          <a:lstStyle/>
          <a:p>
            <a:r>
              <a:rPr lang="en-US" i="1" dirty="0"/>
              <a:t>Tractable Problem</a:t>
            </a:r>
            <a:r>
              <a:rPr lang="en-US" dirty="0"/>
              <a:t>: There exists a polynomial time algorithm to solve this problem. These problems are said to belong to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925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107250</TotalTime>
  <Words>8892</Words>
  <Application>Microsoft Office PowerPoint</Application>
  <PresentationFormat>On-screen Show (4:3)</PresentationFormat>
  <Paragraphs>819</Paragraphs>
  <Slides>86</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5" baseType="lpstr">
      <vt:lpstr>Wingdings 2</vt:lpstr>
      <vt:lpstr>Times New Roman</vt:lpstr>
      <vt:lpstr>Constantia</vt:lpstr>
      <vt:lpstr>Comic Sans MS</vt:lpstr>
      <vt:lpstr>Calibri</vt:lpstr>
      <vt:lpstr>Arial</vt:lpstr>
      <vt:lpstr>Cambria Math</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PowerPoint Presentation</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Display of Growth of Functions</vt:lpstr>
      <vt:lpstr>Big-O Estimates for Polynomials</vt:lpstr>
      <vt:lpstr>Big-O Estimates for some Important Functions</vt:lpstr>
      <vt:lpstr>Big-O Estimates for some Important Functions</vt:lpstr>
      <vt:lpstr>Useful Big-O Estimates Involving Powers and Exponents</vt:lpstr>
      <vt:lpstr>Combinations of Functions</vt:lpstr>
      <vt:lpstr>Combinations of Functions</vt:lpstr>
      <vt:lpstr>Give big-O estimate of</vt:lpstr>
      <vt:lpstr>Ordering Functions by Order of Growth</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PowerPoint Presentation</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798</cp:revision>
  <dcterms:created xsi:type="dcterms:W3CDTF">2011-03-27T19:14:44Z</dcterms:created>
  <dcterms:modified xsi:type="dcterms:W3CDTF">2025-09-04T16:48:48Z</dcterms:modified>
</cp:coreProperties>
</file>