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348" r:id="rId3"/>
    <p:sldId id="404" r:id="rId4"/>
    <p:sldId id="406" r:id="rId5"/>
    <p:sldId id="407" r:id="rId6"/>
    <p:sldId id="417" r:id="rId7"/>
    <p:sldId id="418" r:id="rId8"/>
    <p:sldId id="411" r:id="rId9"/>
    <p:sldId id="419" r:id="rId10"/>
    <p:sldId id="412" r:id="rId11"/>
    <p:sldId id="413" r:id="rId12"/>
    <p:sldId id="415" r:id="rId13"/>
    <p:sldId id="352" r:id="rId14"/>
    <p:sldId id="405" r:id="rId15"/>
    <p:sldId id="420" r:id="rId16"/>
    <p:sldId id="421" r:id="rId17"/>
    <p:sldId id="422" r:id="rId18"/>
    <p:sldId id="423" r:id="rId19"/>
    <p:sldId id="424" r:id="rId20"/>
    <p:sldId id="353" r:id="rId21"/>
    <p:sldId id="354" r:id="rId22"/>
    <p:sldId id="425" r:id="rId23"/>
    <p:sldId id="429" r:id="rId24"/>
    <p:sldId id="430" r:id="rId25"/>
    <p:sldId id="433" r:id="rId26"/>
    <p:sldId id="434" r:id="rId27"/>
    <p:sldId id="43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4" autoAdjust="0"/>
    <p:restoredTop sz="94660"/>
  </p:normalViewPr>
  <p:slideViewPr>
    <p:cSldViewPr>
      <p:cViewPr varScale="1">
        <p:scale>
          <a:sx n="96" d="100"/>
          <a:sy n="96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Algebra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Identities of Boolean Algebra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81200"/>
            <a:ext cx="3236655" cy="4389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5400" y="2362200"/>
            <a:ext cx="381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Each identity can be proved using a table.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3200399"/>
            <a:ext cx="358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 identities in Table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, except for the first and the last two come in pairs. Each element of the pair is the </a:t>
            </a:r>
            <a:r>
              <a:rPr lang="en-US" i="1" dirty="0" smtClean="0"/>
              <a:t>dual</a:t>
            </a:r>
            <a:r>
              <a:rPr lang="en-US" dirty="0" smtClean="0"/>
              <a:t> of the other (obtained by switching Boolean sums and Boolean products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’s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’s.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35826" y="5245267"/>
            <a:ext cx="3955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Boolean identities correspond to the identities of propositional logic (Section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1.3</a:t>
            </a:r>
            <a:r>
              <a:rPr lang="en-US" dirty="0" smtClean="0"/>
              <a:t>) and the set identities (Section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2.2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74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Identities of Boolean Algebra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Show that the distributive law                           </a:t>
            </a:r>
            <a:r>
              <a:rPr lang="en-US" i="1" dirty="0" smtClean="0"/>
              <a:t>x</a:t>
            </a:r>
            <a:r>
              <a:rPr lang="en-US" dirty="0" smtClean="0"/>
              <a:t>(</a:t>
            </a:r>
            <a:r>
              <a:rPr lang="en-US" i="1" dirty="0" smtClean="0"/>
              <a:t>y</a:t>
            </a:r>
            <a:r>
              <a:rPr lang="en-US" dirty="0" smtClean="0"/>
              <a:t> + </a:t>
            </a:r>
            <a:r>
              <a:rPr lang="en-US" i="1" dirty="0" smtClean="0"/>
              <a:t>x</a:t>
            </a:r>
            <a:r>
              <a:rPr lang="en-US" dirty="0" smtClean="0"/>
              <a:t>) = </a:t>
            </a:r>
            <a:r>
              <a:rPr lang="en-US" i="1" dirty="0" err="1" smtClean="0"/>
              <a:t>xy</a:t>
            </a:r>
            <a:r>
              <a:rPr lang="en-US" dirty="0" smtClean="0"/>
              <a:t> + </a:t>
            </a:r>
            <a:r>
              <a:rPr lang="en-US" i="1" dirty="0" err="1" smtClean="0"/>
              <a:t>xz</a:t>
            </a:r>
            <a:r>
              <a:rPr lang="en-US" dirty="0" smtClean="0"/>
              <a:t> is valid.</a:t>
            </a:r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/>
              <a:t>: </a:t>
            </a:r>
            <a:r>
              <a:rPr lang="en-US" dirty="0" smtClean="0"/>
              <a:t>We </a:t>
            </a:r>
            <a:r>
              <a:rPr lang="en-US" dirty="0"/>
              <a:t>show that both sides of this identity always take the same value by constructing this table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038600"/>
            <a:ext cx="4026408" cy="19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09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Formal Definition of a Boolean Algebra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Definitio</a:t>
                </a:r>
                <a:r>
                  <a:rPr lang="en-US" dirty="0" smtClean="0"/>
                  <a:t>n: A </a:t>
                </a:r>
                <a:r>
                  <a:rPr lang="en-US" i="1" dirty="0" smtClean="0"/>
                  <a:t>Boolean algebra </a:t>
                </a:r>
                <a:r>
                  <a:rPr lang="en-US" dirty="0" smtClean="0"/>
                  <a:t>is a set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 with two binary operations </a:t>
                </a:r>
                <a:r>
                  <a:rPr lang="en-US" dirty="0" smtClean="0">
                    <a:latin typeface="Cambria Math"/>
                    <a:ea typeface="Cambria Math"/>
                  </a:rPr>
                  <a:t>∨</a:t>
                </a:r>
                <a:r>
                  <a:rPr lang="en-US" dirty="0" smtClean="0"/>
                  <a:t>  and </a:t>
                </a:r>
                <a:r>
                  <a:rPr lang="en-US" dirty="0" smtClean="0">
                    <a:latin typeface="Cambria Math"/>
                    <a:ea typeface="Cambria Math"/>
                  </a:rPr>
                  <a:t>∧</a:t>
                </a:r>
                <a:r>
                  <a:rPr lang="en-US" dirty="0" smtClean="0"/>
                  <a:t>, elements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and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and a unary operation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  such that for all 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and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 in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: </a:t>
                </a:r>
              </a:p>
              <a:p>
                <a:pPr marL="731520" indent="-457200"/>
                <a:endParaRPr lang="en-US" dirty="0" smtClean="0"/>
              </a:p>
              <a:p>
                <a:pPr marL="731520" indent="-457200"/>
                <a:endParaRPr lang="en-US" dirty="0" smtClean="0"/>
              </a:p>
              <a:p>
                <a:pPr marL="731520" indent="-457200"/>
                <a:endParaRPr lang="en-US" dirty="0" smtClean="0"/>
              </a:p>
              <a:p>
                <a:pPr marL="731520" indent="-457200"/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48138" y="3268461"/>
            <a:ext cx="113306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/>
              <a:t>x</a:t>
            </a:r>
            <a:r>
              <a:rPr lang="en-US" sz="1600" dirty="0" smtClean="0">
                <a:latin typeface="Cambria Math"/>
                <a:ea typeface="Cambria Math"/>
              </a:rPr>
              <a:t> ∨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0 = </a:t>
            </a:r>
            <a:r>
              <a:rPr lang="en-US" sz="1600" i="1" dirty="0" smtClean="0">
                <a:ea typeface="Cambria Math" pitchFamily="18" charset="0"/>
              </a:rPr>
              <a:t>x</a:t>
            </a:r>
          </a:p>
          <a:p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∧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 = 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/>
              <a:t> 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9855" y="3957784"/>
                <a:ext cx="1369945" cy="584775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i="1" dirty="0" smtClean="0"/>
                  <a:t>x</a:t>
                </a:r>
                <a:r>
                  <a:rPr lang="en-US" sz="1600" dirty="0" smtClean="0">
                    <a:latin typeface="Cambria Math"/>
                    <a:ea typeface="Cambria Math"/>
                  </a:rPr>
                  <a:t> ∨ </a:t>
                </a:r>
                <a:r>
                  <a:rPr lang="en-US" sz="1600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/>
                            <a:ea typeface="Cambria Math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 smtClean="0">
                    <a:ea typeface="Cambria Math" pitchFamily="18" charset="0"/>
                  </a:rPr>
                  <a:t> </a:t>
                </a:r>
                <a:r>
                  <a:rPr lang="en-US" sz="1600" dirty="0" smtClean="0">
                    <a:latin typeface="Cambria Math" pitchFamily="18" charset="0"/>
                    <a:ea typeface="Cambria Math" pitchFamily="18" charset="0"/>
                  </a:rPr>
                  <a:t>= </a:t>
                </a:r>
                <a:r>
                  <a:rPr lang="en-US" sz="16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endParaRPr lang="en-US" sz="1600" i="1" dirty="0" smtClean="0">
                  <a:ea typeface="Cambria Math" pitchFamily="18" charset="0"/>
                </a:endParaRPr>
              </a:p>
              <a:p>
                <a:r>
                  <a:rPr lang="en-US" sz="1600" i="1" dirty="0" smtClean="0">
                    <a:ea typeface="Cambria Math" pitchFamily="18" charset="0"/>
                  </a:rPr>
                  <a:t>x</a:t>
                </a:r>
                <a:r>
                  <a:rPr lang="en-US" sz="1600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US" sz="1600" dirty="0" smtClean="0">
                    <a:latin typeface="Cambria Math"/>
                    <a:ea typeface="Cambria Math"/>
                  </a:rPr>
                  <a:t>∧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1600" dirty="0" smtClean="0">
                    <a:latin typeface="Cambria Math" pitchFamily="18" charset="0"/>
                    <a:ea typeface="Cambria Math" pitchFamily="18" charset="0"/>
                  </a:rPr>
                  <a:t> = </a:t>
                </a:r>
                <a:r>
                  <a:rPr lang="en-US" sz="1600" dirty="0">
                    <a:latin typeface="Cambria Math" pitchFamily="18" charset="0"/>
                    <a:ea typeface="Cambria Math" pitchFamily="18" charset="0"/>
                  </a:rPr>
                  <a:t>0</a:t>
                </a:r>
                <a:endParaRPr lang="en-US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55" y="3957784"/>
                <a:ext cx="1369945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2203" t="-4082" b="-11224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61391" y="4584065"/>
            <a:ext cx="2415209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i="1" dirty="0" smtClean="0"/>
              <a:t>x</a:t>
            </a:r>
            <a:r>
              <a:rPr lang="en-US" sz="1600" dirty="0" smtClean="0">
                <a:latin typeface="Cambria Math"/>
                <a:ea typeface="Cambria Math"/>
              </a:rPr>
              <a:t> ∨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ea typeface="Cambria Math" pitchFamily="18" charset="0"/>
              </a:rPr>
              <a:t>)</a:t>
            </a:r>
            <a:r>
              <a:rPr lang="en-US" sz="1600" dirty="0" smtClean="0">
                <a:latin typeface="Cambria Math"/>
                <a:ea typeface="Cambria Math"/>
              </a:rPr>
              <a:t> ∨</a:t>
            </a:r>
            <a:r>
              <a:rPr lang="en-US" sz="1600" dirty="0" smtClean="0">
                <a:ea typeface="Cambria Math" pitchFamily="18" charset="0"/>
              </a:rPr>
              <a:t>  </a:t>
            </a:r>
            <a:r>
              <a:rPr lang="en-US" sz="1600" i="1" dirty="0" smtClean="0">
                <a:ea typeface="Cambria Math" pitchFamily="18" charset="0"/>
              </a:rPr>
              <a:t>z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/>
                <a:ea typeface="Cambria Math"/>
              </a:rPr>
              <a:t> ∨ </a:t>
            </a:r>
            <a:r>
              <a:rPr lang="en-US" sz="1600" dirty="0" smtClean="0">
                <a:ea typeface="Cambria Math"/>
              </a:rPr>
              <a:t>(</a:t>
            </a:r>
            <a:r>
              <a:rPr lang="en-US" sz="1600" i="1" dirty="0">
                <a:ea typeface="Cambria Math" pitchFamily="18" charset="0"/>
              </a:rPr>
              <a:t>y </a:t>
            </a:r>
            <a:r>
              <a:rPr lang="en-US" sz="1600" dirty="0" smtClean="0">
                <a:latin typeface="Cambria Math"/>
                <a:ea typeface="Cambria Math"/>
              </a:rPr>
              <a:t>∨</a:t>
            </a:r>
            <a:r>
              <a:rPr lang="en-US" sz="1600" i="1" dirty="0">
                <a:ea typeface="Cambria Math" pitchFamily="18" charset="0"/>
              </a:rPr>
              <a:t> z</a:t>
            </a:r>
            <a:r>
              <a:rPr lang="en-US" sz="1600" dirty="0" smtClean="0">
                <a:latin typeface="Cambria Math"/>
                <a:ea typeface="Cambria Math"/>
              </a:rPr>
              <a:t>)</a:t>
            </a:r>
            <a:r>
              <a:rPr lang="en-US" sz="1600" dirty="0" smtClean="0">
                <a:ea typeface="Cambria Math"/>
              </a:rPr>
              <a:t> </a:t>
            </a:r>
            <a:endParaRPr lang="en-US" sz="1600" i="1" dirty="0" smtClean="0">
              <a:ea typeface="Cambria Math" pitchFamily="18" charset="0"/>
            </a:endParaRPr>
          </a:p>
          <a:p>
            <a:r>
              <a:rPr lang="en-US" sz="1600" dirty="0" smtClean="0">
                <a:ea typeface="Cambria Math" pitchFamily="18" charset="0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∧ </a:t>
            </a:r>
            <a:r>
              <a:rPr lang="en-US" sz="1600" i="1" dirty="0" smtClean="0">
                <a:ea typeface="Cambria Math" pitchFamily="18" charset="0"/>
              </a:rPr>
              <a:t>y </a:t>
            </a:r>
            <a:r>
              <a:rPr lang="en-US" sz="1600" dirty="0" smtClean="0">
                <a:ea typeface="Cambria Math" pitchFamily="18" charset="0"/>
              </a:rPr>
              <a:t>) </a:t>
            </a:r>
            <a:r>
              <a:rPr lang="en-US" sz="1600" dirty="0" smtClean="0">
                <a:latin typeface="Cambria Math"/>
                <a:ea typeface="Cambria Math"/>
              </a:rPr>
              <a:t>∧ </a:t>
            </a:r>
            <a:r>
              <a:rPr lang="en-US" sz="1600" i="1" dirty="0" smtClean="0">
                <a:latin typeface="Cambria Math"/>
                <a:ea typeface="Cambria Math"/>
              </a:rPr>
              <a:t>z 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/>
              <a:t> </a:t>
            </a:r>
            <a:r>
              <a:rPr lang="en-US" sz="1600" dirty="0" smtClean="0">
                <a:latin typeface="Cambria Math"/>
                <a:ea typeface="Cambria Math"/>
              </a:rPr>
              <a:t>∧ </a:t>
            </a:r>
            <a:r>
              <a:rPr lang="en-US" sz="1600" dirty="0" smtClean="0">
                <a:ea typeface="Cambria Math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>
                <a:latin typeface="Cambria Math"/>
                <a:ea typeface="Cambria Math"/>
              </a:rPr>
              <a:t> ∧</a:t>
            </a:r>
            <a:r>
              <a:rPr lang="en-US" sz="1600" i="1" dirty="0" smtClean="0">
                <a:ea typeface="Cambria Math" pitchFamily="18" charset="0"/>
              </a:rPr>
              <a:t>  </a:t>
            </a:r>
            <a:r>
              <a:rPr lang="en-US" sz="1600" i="1" dirty="0">
                <a:ea typeface="Cambria Math" pitchFamily="18" charset="0"/>
              </a:rPr>
              <a:t>z</a:t>
            </a:r>
            <a:r>
              <a:rPr lang="en-US" sz="1600" dirty="0">
                <a:latin typeface="Cambria Math"/>
                <a:ea typeface="Cambria Math"/>
              </a:rPr>
              <a:t>)</a:t>
            </a:r>
            <a:r>
              <a:rPr lang="en-US" sz="1600" dirty="0">
                <a:ea typeface="Cambria Math"/>
              </a:rPr>
              <a:t> 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854765" y="5334000"/>
            <a:ext cx="2040836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x</a:t>
            </a:r>
            <a:r>
              <a:rPr lang="en-US" sz="1600" dirty="0" smtClean="0">
                <a:latin typeface="Cambria Math"/>
                <a:ea typeface="Cambria Math"/>
              </a:rPr>
              <a:t> ∨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sz="1600" i="1" dirty="0" smtClean="0">
                <a:ea typeface="Cambria Math" pitchFamily="18" charset="0"/>
              </a:rPr>
              <a:t>y </a:t>
            </a:r>
            <a:r>
              <a:rPr lang="en-US" sz="1600" dirty="0" smtClean="0">
                <a:latin typeface="Cambria Math"/>
                <a:ea typeface="Cambria Math"/>
              </a:rPr>
              <a:t>∨</a:t>
            </a:r>
            <a:r>
              <a:rPr lang="en-US" sz="1600" i="1" dirty="0">
                <a:ea typeface="Cambria Math" pitchFamily="18" charset="0"/>
              </a:rPr>
              <a:t> 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ea typeface="Cambria Math"/>
              </a:rPr>
              <a:t> </a:t>
            </a:r>
            <a:endParaRPr lang="en-US" sz="1600" i="1" dirty="0" smtClean="0">
              <a:ea typeface="Cambria Math" pitchFamily="18" charset="0"/>
            </a:endParaRPr>
          </a:p>
          <a:p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∧ </a:t>
            </a:r>
            <a:r>
              <a:rPr lang="en-US" sz="1600" i="1" dirty="0" smtClean="0">
                <a:ea typeface="Cambria Math" pitchFamily="18" charset="0"/>
              </a:rPr>
              <a:t>y </a:t>
            </a:r>
            <a:r>
              <a:rPr lang="en-US" sz="1600" dirty="0" smtClean="0"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 smtClean="0">
                <a:latin typeface="Cambria Math"/>
                <a:ea typeface="Cambria Math"/>
              </a:rPr>
              <a:t> </a:t>
            </a:r>
            <a:r>
              <a:rPr lang="en-US" sz="1600" dirty="0">
                <a:latin typeface="Cambria Math"/>
                <a:ea typeface="Cambria Math"/>
              </a:rPr>
              <a:t>∧</a:t>
            </a:r>
            <a:r>
              <a:rPr lang="en-US" sz="1600" i="1" dirty="0" smtClean="0">
                <a:ea typeface="Cambria Math" pitchFamily="18" charset="0"/>
              </a:rPr>
              <a:t>  x</a:t>
            </a:r>
            <a:r>
              <a:rPr lang="en-US" sz="1600" dirty="0" smtClean="0">
                <a:ea typeface="Cambria Math"/>
              </a:rPr>
              <a:t> 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848139" y="6146751"/>
            <a:ext cx="280946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x</a:t>
            </a:r>
            <a:r>
              <a:rPr lang="en-US" sz="1600" dirty="0" smtClean="0">
                <a:latin typeface="Cambria Math"/>
                <a:ea typeface="Cambria Math"/>
              </a:rPr>
              <a:t> ∨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1600" dirty="0" smtClean="0">
                <a:ea typeface="Cambria Math" pitchFamily="18" charset="0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>
                <a:latin typeface="Cambria Math"/>
                <a:ea typeface="Cambria Math"/>
              </a:rPr>
              <a:t>∧</a:t>
            </a:r>
            <a:r>
              <a:rPr lang="en-US" sz="1600" dirty="0" smtClean="0">
                <a:ea typeface="Cambria Math" pitchFamily="18" charset="0"/>
              </a:rPr>
              <a:t> </a:t>
            </a:r>
            <a:r>
              <a:rPr lang="en-US" sz="1600" i="1" dirty="0" smtClean="0">
                <a:ea typeface="Cambria Math" pitchFamily="18" charset="0"/>
              </a:rPr>
              <a:t>z</a:t>
            </a:r>
            <a:r>
              <a:rPr lang="en-US" sz="1600" dirty="0" smtClean="0">
                <a:ea typeface="Cambria Math" pitchFamily="18" charset="0"/>
              </a:rPr>
              <a:t>)</a:t>
            </a:r>
            <a:r>
              <a:rPr lang="en-US" sz="1600" i="1" dirty="0" smtClean="0"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 (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/>
                <a:ea typeface="Cambria Math"/>
              </a:rPr>
              <a:t> ∨ 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 smtClean="0">
                <a:ea typeface="Cambria Math" pitchFamily="18" charset="0"/>
              </a:rPr>
              <a:t>)</a:t>
            </a:r>
            <a:r>
              <a:rPr lang="en-US" sz="1600" dirty="0">
                <a:latin typeface="Cambria Math"/>
                <a:ea typeface="Cambria Math"/>
              </a:rPr>
              <a:t> ∧</a:t>
            </a:r>
            <a:r>
              <a:rPr lang="en-US" sz="1600" i="1" dirty="0" smtClean="0">
                <a:ea typeface="Cambria Math" pitchFamily="18" charset="0"/>
              </a:rPr>
              <a:t> </a:t>
            </a:r>
            <a:r>
              <a:rPr lang="en-US" sz="1600" dirty="0" smtClean="0">
                <a:ea typeface="Cambria Math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y </a:t>
            </a:r>
            <a:r>
              <a:rPr lang="en-US" sz="1600" dirty="0" smtClean="0">
                <a:latin typeface="Cambria Math"/>
                <a:ea typeface="Cambria Math"/>
              </a:rPr>
              <a:t>∨</a:t>
            </a:r>
            <a:r>
              <a:rPr lang="en-US" sz="1600" i="1" dirty="0">
                <a:ea typeface="Cambria Math" pitchFamily="18" charset="0"/>
              </a:rPr>
              <a:t> z</a:t>
            </a:r>
            <a:r>
              <a:rPr lang="en-US" sz="1600" dirty="0" smtClean="0">
                <a:latin typeface="Cambria Math"/>
                <a:ea typeface="Cambria Math"/>
              </a:rPr>
              <a:t>)</a:t>
            </a:r>
            <a:r>
              <a:rPr lang="en-US" sz="1600" dirty="0" smtClean="0">
                <a:ea typeface="Cambria Math"/>
              </a:rPr>
              <a:t> </a:t>
            </a:r>
            <a:endParaRPr lang="en-US" sz="1600" i="1" dirty="0" smtClean="0">
              <a:ea typeface="Cambria Math" pitchFamily="18" charset="0"/>
            </a:endParaRPr>
          </a:p>
          <a:p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∧  </a:t>
            </a:r>
            <a:r>
              <a:rPr lang="en-US" sz="1600" dirty="0" smtClean="0">
                <a:ea typeface="Cambria Math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y </a:t>
            </a:r>
            <a:r>
              <a:rPr lang="en-US" sz="1600" dirty="0">
                <a:latin typeface="Cambria Math"/>
                <a:ea typeface="Cambria Math"/>
              </a:rPr>
              <a:t>∨</a:t>
            </a:r>
            <a:r>
              <a:rPr lang="en-US" sz="1600" dirty="0" smtClean="0">
                <a:latin typeface="Cambria Math"/>
                <a:ea typeface="Cambria Math"/>
              </a:rPr>
              <a:t> </a:t>
            </a:r>
            <a:r>
              <a:rPr lang="en-US" sz="1600" i="1" dirty="0" smtClean="0">
                <a:latin typeface="Cambria Math"/>
                <a:ea typeface="Cambria Math"/>
              </a:rPr>
              <a:t>z </a:t>
            </a:r>
            <a:r>
              <a:rPr lang="en-US" sz="1600" dirty="0" smtClean="0">
                <a:ea typeface="Cambria Math"/>
              </a:rPr>
              <a:t>)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1600" dirty="0">
                <a:latin typeface="Cambria Math" pitchFamily="18" charset="0"/>
                <a:ea typeface="Cambria Math" pitchFamily="18" charset="0"/>
              </a:rPr>
              <a:t> (</a:t>
            </a:r>
            <a:r>
              <a:rPr lang="en-US" sz="1600" i="1" dirty="0" smtClean="0">
                <a:ea typeface="Cambria Math" pitchFamily="18" charset="0"/>
              </a:rPr>
              <a:t>x</a:t>
            </a:r>
            <a:r>
              <a:rPr lang="en-US" sz="1600" dirty="0">
                <a:latin typeface="Cambria Math"/>
                <a:ea typeface="Cambria Math"/>
              </a:rPr>
              <a:t> ∧</a:t>
            </a:r>
            <a:r>
              <a:rPr lang="en-US" sz="1600" dirty="0" smtClean="0">
                <a:latin typeface="Cambria Math"/>
                <a:ea typeface="Cambria Math"/>
              </a:rPr>
              <a:t> 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>
                <a:ea typeface="Cambria Math" pitchFamily="18" charset="0"/>
              </a:rPr>
              <a:t>)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∨ </a:t>
            </a:r>
            <a:r>
              <a:rPr lang="en-US" sz="1600" dirty="0" smtClean="0">
                <a:ea typeface="Cambria Math"/>
              </a:rPr>
              <a:t>(</a:t>
            </a:r>
            <a:r>
              <a:rPr lang="en-US" sz="1600" i="1" dirty="0" smtClean="0">
                <a:ea typeface="Cambria Math" pitchFamily="18" charset="0"/>
              </a:rPr>
              <a:t>y</a:t>
            </a:r>
            <a:r>
              <a:rPr lang="en-US" sz="1600" dirty="0">
                <a:latin typeface="Cambria Math"/>
                <a:ea typeface="Cambria Math"/>
              </a:rPr>
              <a:t> ∧</a:t>
            </a:r>
            <a:r>
              <a:rPr lang="en-US" sz="1600" i="1" dirty="0" smtClean="0">
                <a:ea typeface="Cambria Math" pitchFamily="18" charset="0"/>
              </a:rPr>
              <a:t>  </a:t>
            </a:r>
            <a:r>
              <a:rPr lang="en-US" sz="1600" i="1" dirty="0">
                <a:ea typeface="Cambria Math" pitchFamily="18" charset="0"/>
              </a:rPr>
              <a:t>z</a:t>
            </a:r>
            <a:r>
              <a:rPr lang="en-US" sz="1600" dirty="0">
                <a:latin typeface="Cambria Math"/>
                <a:ea typeface="Cambria Math"/>
              </a:rPr>
              <a:t>)</a:t>
            </a:r>
            <a:r>
              <a:rPr lang="en-US" sz="1600" dirty="0">
                <a:ea typeface="Cambria Math"/>
              </a:rPr>
              <a:t> 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252868" y="3376182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520" indent="-457200"/>
            <a:r>
              <a:rPr lang="en-US" i="1" dirty="0">
                <a:solidFill>
                  <a:schemeClr val="accent2"/>
                </a:solidFill>
              </a:rPr>
              <a:t>identity laws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08583" y="4065505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520" indent="-457200"/>
            <a:r>
              <a:rPr lang="en-US" i="1" dirty="0">
                <a:solidFill>
                  <a:schemeClr val="accent2"/>
                </a:solidFill>
              </a:rPr>
              <a:t>complement laws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8818" y="4691786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520" indent="-457200"/>
            <a:r>
              <a:rPr lang="en-US" i="1" dirty="0">
                <a:solidFill>
                  <a:schemeClr val="accent2"/>
                </a:solidFill>
              </a:rPr>
              <a:t>associative laws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9352" y="544172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520" indent="-457200"/>
            <a:r>
              <a:rPr lang="en-US" i="1" dirty="0">
                <a:solidFill>
                  <a:schemeClr val="accent2"/>
                </a:solidFill>
              </a:rPr>
              <a:t>commutative laws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49318" y="6254472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31520" indent="-457200"/>
            <a:r>
              <a:rPr lang="en-US" i="1" dirty="0">
                <a:solidFill>
                  <a:schemeClr val="accent2"/>
                </a:solidFill>
              </a:rPr>
              <a:t>distributive laws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0" y="3326841"/>
            <a:ext cx="3018182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The set of propositional variables with the </a:t>
            </a:r>
            <a:r>
              <a:rPr lang="en-US" sz="1600" dirty="0" smtClean="0"/>
              <a:t>operators </a:t>
            </a:r>
            <a:r>
              <a:rPr lang="en-US" sz="1600" dirty="0">
                <a:latin typeface="Cambria Math"/>
                <a:ea typeface="Cambria Math"/>
              </a:rPr>
              <a:t>∧</a:t>
            </a:r>
            <a:r>
              <a:rPr lang="en-US" sz="1600" dirty="0" smtClean="0"/>
              <a:t> </a:t>
            </a:r>
            <a:r>
              <a:rPr lang="en-US" sz="1600" dirty="0"/>
              <a:t>and </a:t>
            </a:r>
            <a:r>
              <a:rPr lang="en-US" sz="1600" dirty="0">
                <a:latin typeface="Cambria Math"/>
                <a:ea typeface="Cambria Math"/>
              </a:rPr>
              <a:t>∨</a:t>
            </a:r>
            <a:r>
              <a:rPr lang="en-US" sz="1600" dirty="0" smtClean="0"/>
              <a:t>, </a:t>
            </a:r>
            <a:r>
              <a:rPr lang="en-US" sz="1600" dirty="0"/>
              <a:t>elements </a:t>
            </a:r>
            <a:r>
              <a:rPr lang="en-US" sz="1600" b="1" dirty="0" smtClean="0"/>
              <a:t>T</a:t>
            </a:r>
            <a:r>
              <a:rPr lang="en-US" sz="1600" dirty="0" smtClean="0"/>
              <a:t> </a:t>
            </a:r>
            <a:r>
              <a:rPr lang="en-US" sz="1600" dirty="0"/>
              <a:t>and </a:t>
            </a:r>
            <a:r>
              <a:rPr lang="en-US" sz="1600" b="1" dirty="0" smtClean="0"/>
              <a:t>F</a:t>
            </a:r>
            <a:r>
              <a:rPr lang="en-US" sz="1600" dirty="0" smtClean="0"/>
              <a:t>, </a:t>
            </a:r>
            <a:r>
              <a:rPr lang="en-US" sz="1600" dirty="0"/>
              <a:t>and the negation operator </a:t>
            </a:r>
            <a:r>
              <a:rPr lang="en-US" sz="1600" dirty="0" smtClean="0">
                <a:latin typeface="Cambria Math"/>
                <a:ea typeface="Cambria Math"/>
              </a:rPr>
              <a:t>¬ </a:t>
            </a:r>
            <a:r>
              <a:rPr lang="en-US" sz="1600" dirty="0" smtClean="0"/>
              <a:t> </a:t>
            </a:r>
            <a:r>
              <a:rPr lang="en-US" sz="1600" dirty="0"/>
              <a:t>is a Boolean </a:t>
            </a:r>
            <a:r>
              <a:rPr lang="en-US" sz="1600" dirty="0" smtClean="0"/>
              <a:t>algebra.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62600" y="4783175"/>
                <a:ext cx="3341205" cy="1323439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The set of subsets of a universal set with </a:t>
                </a:r>
                <a:r>
                  <a:rPr lang="en-US" sz="1600" dirty="0"/>
                  <a:t>the </a:t>
                </a:r>
                <a:r>
                  <a:rPr lang="en-US" sz="1600" dirty="0" smtClean="0"/>
                  <a:t>operators </a:t>
                </a:r>
                <a:r>
                  <a:rPr lang="en-US" sz="1600" dirty="0" smtClean="0">
                    <a:latin typeface="Cambria Math"/>
                    <a:ea typeface="Cambria Math"/>
                  </a:rPr>
                  <a:t>∪</a:t>
                </a:r>
                <a:r>
                  <a:rPr lang="en-US" sz="1600" dirty="0" smtClean="0"/>
                  <a:t> </a:t>
                </a:r>
                <a:r>
                  <a:rPr lang="en-US" sz="1600" dirty="0"/>
                  <a:t>and </a:t>
                </a:r>
                <a:r>
                  <a:rPr lang="en-US" sz="1600" dirty="0">
                    <a:latin typeface="Cambria Math"/>
                    <a:ea typeface="Cambria Math"/>
                  </a:rPr>
                  <a:t>∩</a:t>
                </a:r>
                <a:r>
                  <a:rPr lang="en-US" sz="1600" dirty="0" smtClean="0"/>
                  <a:t>, the empty set (</a:t>
                </a:r>
                <a:r>
                  <a:rPr lang="en-US" sz="1600" dirty="0">
                    <a:latin typeface="Cambria Math"/>
                    <a:ea typeface="Cambria Math"/>
                    <a:sym typeface="Symbol"/>
                  </a:rPr>
                  <a:t></a:t>
                </a:r>
                <a:r>
                  <a:rPr lang="en-US" sz="1600" dirty="0" smtClean="0"/>
                  <a:t>), universal set (</a:t>
                </a:r>
                <a:r>
                  <a:rPr lang="en-US" sz="1600" i="1" dirty="0" smtClean="0"/>
                  <a:t>U</a:t>
                </a:r>
                <a:r>
                  <a:rPr lang="en-US" sz="1600" dirty="0" smtClean="0"/>
                  <a:t>), and </a:t>
                </a:r>
                <a:r>
                  <a:rPr lang="en-US" sz="1600" dirty="0"/>
                  <a:t>the </a:t>
                </a:r>
                <a:r>
                  <a:rPr lang="en-US" sz="1600" dirty="0" smtClean="0"/>
                  <a:t>set complementation operator 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6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1600" dirty="0" smtClean="0"/>
                  <a:t>)</a:t>
                </a:r>
                <a:r>
                  <a:rPr lang="en-US" sz="1600" dirty="0" smtClean="0">
                    <a:latin typeface="Cambria Math"/>
                    <a:ea typeface="Cambria Math"/>
                  </a:rPr>
                  <a:t> </a:t>
                </a:r>
                <a:r>
                  <a:rPr lang="en-US" sz="1600" dirty="0" smtClean="0"/>
                  <a:t> </a:t>
                </a:r>
                <a:r>
                  <a:rPr lang="en-US" sz="1600" dirty="0"/>
                  <a:t>is a Boolean </a:t>
                </a:r>
                <a:r>
                  <a:rPr lang="en-US" sz="1600" dirty="0" smtClean="0"/>
                  <a:t>algebra.</a:t>
                </a:r>
                <a:endParaRPr lang="en-US" sz="1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600" y="4783175"/>
                <a:ext cx="3341205" cy="1323439"/>
              </a:xfrm>
              <a:prstGeom prst="rect">
                <a:avLst/>
              </a:prstGeom>
              <a:blipFill rotWithShape="1">
                <a:blip r:embed="rId4"/>
                <a:stretch>
                  <a:fillRect l="-909" t="-913" b="-4566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739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Representing Boolean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12.2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Sum-of-Products Expansions</a:t>
            </a:r>
          </a:p>
          <a:p>
            <a:r>
              <a:rPr lang="en-US" dirty="0" smtClean="0"/>
              <a:t>Functional Completeness</a:t>
            </a:r>
          </a:p>
        </p:txBody>
      </p:sp>
    </p:spTree>
    <p:extLst>
      <p:ext uri="{BB962C8B-B14F-4D97-AF65-F5344CB8AC3E}">
        <p14:creationId xmlns:p14="http://schemas.microsoft.com/office/powerpoint/2010/main" val="33221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Sum-of-Products Expansion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Example</a:t>
                </a:r>
                <a:r>
                  <a:rPr lang="en-US" dirty="0" smtClean="0"/>
                  <a:t>: Find Boolean expressions that  represent the functions 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(</a:t>
                </a:r>
                <a:r>
                  <a:rPr lang="en-US" dirty="0" err="1" smtClean="0">
                    <a:solidFill>
                      <a:schemeClr val="accent1"/>
                    </a:solidFill>
                  </a:rPr>
                  <a:t>i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)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 and 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(ii)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 in Table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</a:t>
                </a:r>
              </a:p>
              <a:p>
                <a:pPr indent="0">
                  <a:buNone/>
                </a:pPr>
                <a:r>
                  <a:rPr lang="en-US" b="1" dirty="0" smtClean="0"/>
                  <a:t>Solution</a:t>
                </a:r>
                <a:r>
                  <a:rPr lang="en-US" dirty="0" smtClean="0"/>
                  <a:t>: </a:t>
                </a:r>
              </a:p>
              <a:p>
                <a:pPr indent="0">
                  <a:buNone/>
                </a:pPr>
                <a:r>
                  <a:rPr lang="en-US" dirty="0">
                    <a:solidFill>
                      <a:schemeClr val="accent1"/>
                    </a:solidFill>
                  </a:rPr>
                  <a:t>(</a:t>
                </a:r>
                <a:r>
                  <a:rPr lang="en-US" dirty="0" err="1">
                    <a:solidFill>
                      <a:schemeClr val="accent1"/>
                    </a:solidFill>
                  </a:rPr>
                  <a:t>i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) </a:t>
                </a:r>
                <a:r>
                  <a:rPr lang="en-US" dirty="0" smtClean="0"/>
                  <a:t>To represent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we need the one term </a:t>
                </a:r>
                <a:r>
                  <a:rPr lang="en-US" i="1" dirty="0" smtClean="0"/>
                  <a:t>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en-US" i="1" dirty="0" smtClean="0">
                    <a:solidFill>
                      <a:schemeClr val="accent1"/>
                    </a:solidFill>
                  </a:rPr>
                  <a:t>  </a:t>
                </a:r>
                <a:r>
                  <a:rPr lang="en-US" dirty="0" smtClean="0"/>
                  <a:t>because this expression has the value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when</a:t>
                </a:r>
                <a:r>
                  <a:rPr lang="en-US" i="1" dirty="0" smtClean="0"/>
                  <a:t> x = z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and </a:t>
                </a:r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y</a:t>
                </a:r>
                <a:r>
                  <a:rPr lang="en-US" i="1" dirty="0" smtClean="0"/>
                  <a:t>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i="1" dirty="0" smtClean="0"/>
                  <a:t>.</a:t>
                </a:r>
                <a:endParaRPr lang="en-US" i="1" dirty="0" smtClean="0">
                  <a:solidFill>
                    <a:schemeClr val="accent1"/>
                  </a:solidFill>
                </a:endParaRPr>
              </a:p>
              <a:p>
                <a:pPr indent="0">
                  <a:buNone/>
                </a:pPr>
                <a:endParaRPr lang="en-US" dirty="0">
                  <a:solidFill>
                    <a:schemeClr val="accent1"/>
                  </a:solidFill>
                </a:endParaRPr>
              </a:p>
              <a:p>
                <a:pPr indent="0">
                  <a:buNone/>
                </a:pPr>
                <a:r>
                  <a:rPr lang="en-US" dirty="0">
                    <a:solidFill>
                      <a:schemeClr val="accent1"/>
                    </a:solidFill>
                  </a:rPr>
                  <a:t>(ii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) </a:t>
                </a:r>
                <a:r>
                  <a:rPr lang="en-US" dirty="0"/>
                  <a:t>To </a:t>
                </a:r>
                <a:r>
                  <a:rPr lang="en-US" dirty="0" smtClean="0"/>
                  <a:t>represent the function  </a:t>
                </a:r>
                <a:r>
                  <a:rPr lang="en-US" i="1" dirty="0" smtClean="0"/>
                  <a:t>G, </a:t>
                </a:r>
                <a:r>
                  <a:rPr lang="en-US" dirty="0" smtClean="0"/>
                  <a:t> </a:t>
                </a:r>
                <a:r>
                  <a:rPr lang="en-US" dirty="0"/>
                  <a:t>we </a:t>
                </a:r>
                <a:r>
                  <a:rPr lang="en-US" dirty="0" smtClean="0"/>
                  <a:t>use the sum                          </a:t>
                </a:r>
                <a:r>
                  <a:rPr lang="en-US" i="1" dirty="0" err="1" smtClean="0"/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 smtClean="0"/>
                  <a:t> </a:t>
                </a:r>
                <a:r>
                  <a:rPr lang="en-US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i="1" dirty="0" smtClean="0"/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 smtClean="0"/>
                  <a:t> </a:t>
                </a:r>
                <a:r>
                  <a:rPr lang="en-US" i="1" dirty="0"/>
                  <a:t> </a:t>
                </a:r>
                <a:r>
                  <a:rPr lang="en-US" dirty="0" smtClean="0"/>
                  <a:t>because this expression </a:t>
                </a:r>
                <a:r>
                  <a:rPr lang="en-US" dirty="0"/>
                  <a:t>has the value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/>
                  <a:t> </a:t>
                </a:r>
                <a:r>
                  <a:rPr lang="en-US" dirty="0"/>
                  <a:t>when</a:t>
                </a:r>
                <a:r>
                  <a:rPr lang="en-US" i="1" dirty="0"/>
                  <a:t> </a:t>
                </a:r>
                <a:r>
                  <a:rPr lang="en-US" i="1" dirty="0" smtClean="0"/>
                  <a:t>x </a:t>
                </a:r>
                <a:r>
                  <a:rPr lang="en-US" i="1" dirty="0"/>
                  <a:t>= </a:t>
                </a:r>
                <a:r>
                  <a:rPr lang="en-US" i="1" dirty="0" smtClean="0"/>
                  <a:t>y 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/>
                  <a:t> </a:t>
                </a:r>
                <a:r>
                  <a:rPr lang="en-US" dirty="0"/>
                  <a:t>and </a:t>
                </a:r>
                <a:r>
                  <a:rPr lang="en-US" i="1" dirty="0" smtClean="0">
                    <a:ea typeface="Cambria Math" pitchFamily="18" charset="0"/>
                  </a:rPr>
                  <a:t>z</a:t>
                </a:r>
                <a:r>
                  <a:rPr lang="en-US" i="1" dirty="0" smtClean="0"/>
                  <a:t> </a:t>
                </a:r>
                <a:r>
                  <a:rPr lang="en-US" i="1" dirty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i="1" dirty="0" smtClean="0"/>
                  <a:t>, </a:t>
                </a:r>
                <a:r>
                  <a:rPr lang="en-US" dirty="0" smtClean="0"/>
                  <a:t>or </a:t>
                </a:r>
                <a:r>
                  <a:rPr lang="en-US" i="1" dirty="0"/>
                  <a:t>x = z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i="1" dirty="0" smtClean="0"/>
                  <a:t> </a:t>
                </a:r>
                <a:r>
                  <a:rPr lang="en-US" dirty="0"/>
                  <a:t>and </a:t>
                </a:r>
                <a:r>
                  <a:rPr lang="en-US" i="1" dirty="0">
                    <a:latin typeface="Cambria Math" pitchFamily="18" charset="0"/>
                    <a:ea typeface="Cambria Math" pitchFamily="18" charset="0"/>
                  </a:rPr>
                  <a:t>y</a:t>
                </a:r>
                <a:r>
                  <a:rPr lang="en-US" i="1" dirty="0"/>
                  <a:t>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 smtClean="0"/>
                  <a:t>.</a:t>
                </a:r>
                <a:endParaRPr lang="en-US" i="1" dirty="0">
                  <a:solidFill>
                    <a:schemeClr val="accent1"/>
                  </a:solidFill>
                </a:endParaRPr>
              </a:p>
              <a:p>
                <a:pPr indent="0">
                  <a:buNone/>
                </a:pPr>
                <a:endParaRPr lang="en-US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667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676400"/>
            <a:ext cx="1062228" cy="1929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5334000"/>
            <a:ext cx="58674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The general principle is that each combination of values of the variables for which the function has the value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requires a term in the Boolean sum that is the Boolean product of the variables or their complements.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1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 (</a:t>
            </a:r>
            <a:r>
              <a:rPr lang="en-US" i="1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A </a:t>
                </a:r>
                <a:r>
                  <a:rPr lang="en-US" i="1" dirty="0" smtClean="0"/>
                  <a:t>literal</a:t>
                </a:r>
                <a:r>
                  <a:rPr lang="en-US" dirty="0" smtClean="0"/>
                  <a:t> is a Boolean variable or its complement. A </a:t>
                </a:r>
                <a:r>
                  <a:rPr lang="en-US" i="1" dirty="0" err="1" smtClean="0"/>
                  <a:t>minterm</a:t>
                </a:r>
                <a:r>
                  <a:rPr lang="en-US" dirty="0" smtClean="0"/>
                  <a:t> of the Boolean variables</a:t>
                </a:r>
                <a:r>
                  <a:rPr lang="en-US" i="1" dirty="0"/>
                  <a:t> </a:t>
                </a:r>
                <a:r>
                  <a:rPr lang="en-US" i="1" dirty="0" smtClean="0"/>
                  <a:t>                        x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x</a:t>
                </a:r>
                <a:r>
                  <a:rPr lang="en-US" i="1" baseline="-25000" dirty="0" err="1"/>
                  <a:t>n</a:t>
                </a:r>
                <a:r>
                  <a:rPr lang="en-US" dirty="0" smtClean="0"/>
                  <a:t>  is a Boolean product </a:t>
                </a:r>
                <a:r>
                  <a:rPr lang="en-US" i="1" dirty="0" smtClean="0"/>
                  <a:t>y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i="1" dirty="0" smtClean="0"/>
                  <a:t>y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 </a:t>
                </a:r>
                <a:r>
                  <a:rPr lang="en-US" dirty="0" smtClean="0">
                    <a:sym typeface="Symbol"/>
                  </a:rPr>
                  <a:t> </a:t>
                </a:r>
                <a:r>
                  <a:rPr lang="en-US" i="1" dirty="0" err="1" smtClean="0"/>
                  <a:t>y</a:t>
                </a:r>
                <a:r>
                  <a:rPr lang="en-US" i="1" baseline="-25000" dirty="0" err="1" smtClean="0"/>
                  <a:t>n</a:t>
                </a:r>
                <a:r>
                  <a:rPr lang="en-US" i="1" baseline="-25000" dirty="0" smtClean="0"/>
                  <a:t> ,</a:t>
                </a:r>
                <a:r>
                  <a:rPr lang="en-US" dirty="0" smtClean="0"/>
                  <a:t> where  </a:t>
                </a:r>
                <a:r>
                  <a:rPr lang="en-US" i="1" dirty="0" err="1" smtClean="0"/>
                  <a:t>y</a:t>
                </a:r>
                <a:r>
                  <a:rPr lang="en-US" i="1" baseline="-25000" dirty="0" err="1" smtClean="0"/>
                  <a:t>i</a:t>
                </a:r>
                <a:r>
                  <a:rPr lang="en-US" i="1" baseline="-25000" dirty="0" smtClean="0"/>
                  <a:t>  </a:t>
                </a:r>
                <a:r>
                  <a:rPr lang="en-US" i="1" dirty="0" smtClean="0"/>
                  <a:t>= x</a:t>
                </a:r>
                <a:r>
                  <a:rPr lang="en-US" i="1" baseline="-25000" dirty="0" smtClean="0"/>
                  <a:t>i</a:t>
                </a:r>
                <a:r>
                  <a:rPr lang="en-US" i="1" dirty="0" smtClean="0"/>
                  <a:t>  </a:t>
                </a:r>
                <a:r>
                  <a:rPr lang="en-US" dirty="0" smtClean="0"/>
                  <a:t>or</a:t>
                </a:r>
                <a:r>
                  <a:rPr lang="en-US" i="1" dirty="0" smtClean="0"/>
                  <a:t> 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i</a:t>
                </a:r>
                <a:r>
                  <a:rPr lang="en-US" i="1" baseline="-25000" dirty="0"/>
                  <a:t> </a:t>
                </a:r>
                <a:r>
                  <a:rPr lang="en-US" i="1" baseline="-25000" dirty="0" smtClean="0"/>
                  <a:t> </a:t>
                </a:r>
                <a:r>
                  <a:rPr lang="en-US" i="1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i="1" dirty="0"/>
                          <m:t>x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i</m:t>
                        </m:r>
                      </m:e>
                    </m:acc>
                  </m:oMath>
                </a14:m>
                <a:r>
                  <a:rPr lang="en-US" i="1" baseline="-25000" dirty="0" smtClean="0"/>
                  <a:t> </a:t>
                </a:r>
                <a:r>
                  <a:rPr lang="en-US" dirty="0" smtClean="0"/>
                  <a:t>. Hence, a </a:t>
                </a:r>
                <a:r>
                  <a:rPr lang="en-US" dirty="0" err="1" smtClean="0"/>
                  <a:t>minterm</a:t>
                </a:r>
                <a:r>
                  <a:rPr lang="en-US" dirty="0" smtClean="0"/>
                  <a:t> is a product of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literals, with one literal for each variable. </a:t>
                </a:r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r>
                  <a:rPr lang="en-US" dirty="0" smtClean="0"/>
                  <a:t>The </a:t>
                </a:r>
                <a:r>
                  <a:rPr lang="en-US" dirty="0" err="1" smtClean="0"/>
                  <a:t>minterm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y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 smtClean="0"/>
                  <a:t>y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y</a:t>
                </a:r>
                <a:r>
                  <a:rPr lang="en-US" i="1" baseline="-25000" dirty="0" err="1" smtClean="0"/>
                  <a:t>n</a:t>
                </a:r>
                <a:r>
                  <a:rPr lang="en-US" i="1" baseline="-25000" dirty="0" smtClean="0"/>
                  <a:t>  </a:t>
                </a:r>
                <a:r>
                  <a:rPr lang="en-US" dirty="0" smtClean="0"/>
                  <a:t>has value has value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if and only if each 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i</a:t>
                </a:r>
                <a:r>
                  <a:rPr lang="en-US" dirty="0" smtClean="0"/>
                  <a:t> is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.This occurs if and only if 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i</a:t>
                </a:r>
                <a:r>
                  <a:rPr lang="en-US" dirty="0"/>
                  <a:t> </a:t>
                </a:r>
                <a:r>
                  <a:rPr lang="en-US" dirty="0" smtClean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 </a:t>
                </a:r>
                <a:r>
                  <a:rPr lang="en-US" dirty="0" smtClean="0"/>
                  <a:t>when 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i</a:t>
                </a:r>
                <a:r>
                  <a:rPr lang="en-US" i="1" baseline="-25000" dirty="0"/>
                  <a:t>  </a:t>
                </a:r>
                <a:r>
                  <a:rPr lang="en-US" i="1" dirty="0"/>
                  <a:t>= x</a:t>
                </a:r>
                <a:r>
                  <a:rPr lang="en-US" i="1" baseline="-25000" dirty="0"/>
                  <a:t>i</a:t>
                </a:r>
                <a:r>
                  <a:rPr lang="en-US" i="1" dirty="0"/>
                  <a:t> </a:t>
                </a:r>
                <a:r>
                  <a:rPr lang="en-US" dirty="0" smtClean="0"/>
                  <a:t>and </a:t>
                </a:r>
                <a:r>
                  <a:rPr lang="en-US" i="1" dirty="0">
                    <a:solidFill>
                      <a:prstClr val="black"/>
                    </a:solidFill>
                  </a:rPr>
                  <a:t>x</a:t>
                </a:r>
                <a:r>
                  <a:rPr lang="en-US" i="1" baseline="-25000" dirty="0">
                    <a:solidFill>
                      <a:prstClr val="black"/>
                    </a:solidFill>
                  </a:rPr>
                  <a:t>i</a:t>
                </a:r>
                <a:r>
                  <a:rPr lang="en-US" dirty="0">
                    <a:solidFill>
                      <a:prstClr val="black"/>
                    </a:solidFill>
                  </a:rPr>
                  <a:t> = </a:t>
                </a:r>
                <a:r>
                  <a:rPr lang="en-US" dirty="0" smtClean="0">
                    <a:solidFill>
                      <a:prstClr val="black"/>
                    </a:solidFill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 when </a:t>
                </a:r>
                <a:r>
                  <a:rPr lang="en-US" i="1" dirty="0" err="1"/>
                  <a:t>y</a:t>
                </a:r>
                <a:r>
                  <a:rPr lang="en-US" i="1" baseline="-25000" dirty="0" err="1"/>
                  <a:t>i</a:t>
                </a:r>
                <a:r>
                  <a:rPr lang="en-US" i="1" baseline="-25000" dirty="0"/>
                  <a:t>  </a:t>
                </a:r>
                <a:r>
                  <a:rPr lang="en-US" i="1" dirty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i="1" dirty="0"/>
                          <m:t>x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i</m:t>
                        </m:r>
                      </m:e>
                    </m:acc>
                  </m:oMath>
                </a14:m>
                <a:r>
                  <a:rPr lang="en-US" dirty="0" smtClean="0"/>
                  <a:t>. </a:t>
                </a:r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The sum of </a:t>
                </a:r>
                <a:r>
                  <a:rPr lang="en-US" dirty="0" err="1" smtClean="0"/>
                  <a:t>minterms</a:t>
                </a:r>
                <a:r>
                  <a:rPr lang="en-US" dirty="0" smtClean="0"/>
                  <a:t> that represents the function is called the </a:t>
                </a:r>
                <a:r>
                  <a:rPr lang="en-US" i="1" dirty="0" smtClean="0"/>
                  <a:t>sum-of-products expansion </a:t>
                </a:r>
                <a:r>
                  <a:rPr lang="en-US" dirty="0" smtClean="0"/>
                  <a:t>or the </a:t>
                </a:r>
                <a:r>
                  <a:rPr lang="en-US" i="1" dirty="0" smtClean="0"/>
                  <a:t>disjunctive normal form </a:t>
                </a:r>
                <a:r>
                  <a:rPr lang="en-US" dirty="0" smtClean="0"/>
                  <a:t>of the Boolean function.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2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199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 (</a:t>
            </a:r>
            <a:r>
              <a:rPr lang="en-US" i="1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Example</a:t>
                </a:r>
                <a:r>
                  <a:rPr lang="en-US" dirty="0" smtClean="0"/>
                  <a:t>: Find the sum-of-products expansion for the function F(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z</a:t>
                </a:r>
                <a:r>
                  <a:rPr lang="en-US" dirty="0" smtClean="0"/>
                  <a:t>) = 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 +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 smtClean="0"/>
                  <a:t>.</a:t>
                </a:r>
              </a:p>
              <a:p>
                <a:pPr indent="0">
                  <a:buNone/>
                </a:pPr>
                <a:r>
                  <a:rPr lang="en-US" b="1" dirty="0" smtClean="0"/>
                  <a:t>Solution</a:t>
                </a:r>
                <a:r>
                  <a:rPr lang="en-US" dirty="0" smtClean="0"/>
                  <a:t>:  We use two methods, first using a table and second using Boolean identities. </a:t>
                </a:r>
              </a:p>
              <a:p>
                <a:pPr marL="365760" indent="0">
                  <a:buNone/>
                </a:pPr>
                <a:r>
                  <a:rPr lang="en-US" dirty="0" smtClean="0">
                    <a:solidFill>
                      <a:schemeClr val="accent1"/>
                    </a:solidFill>
                  </a:rPr>
                  <a:t>(</a:t>
                </a:r>
                <a:r>
                  <a:rPr lang="en-US" i="1" dirty="0" err="1" smtClean="0">
                    <a:solidFill>
                      <a:schemeClr val="accent1"/>
                    </a:solidFill>
                  </a:rPr>
                  <a:t>i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)</a:t>
                </a:r>
                <a:r>
                  <a:rPr lang="en-US" dirty="0" smtClean="0"/>
                  <a:t>  Form the sum of the </a:t>
                </a:r>
                <a:r>
                  <a:rPr lang="en-US" dirty="0" err="1" smtClean="0"/>
                  <a:t>minterms</a:t>
                </a:r>
                <a:r>
                  <a:rPr lang="en-US" dirty="0" smtClean="0"/>
                  <a:t>                                      corresponding to each row of the                                                                      table that has the value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. </a:t>
                </a:r>
              </a:p>
              <a:p>
                <a:pPr marL="365760" indent="-571500">
                  <a:buAutoNum type="romanLcParenBoth"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r>
                  <a:rPr lang="en-US" dirty="0" smtClean="0"/>
                  <a:t>Including </a:t>
                </a:r>
                <a:r>
                  <a:rPr lang="en-US" dirty="0"/>
                  <a:t>a tem for each row of the table for which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z</a:t>
                </a:r>
                <a:r>
                  <a:rPr lang="en-US" dirty="0"/>
                  <a:t>)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gives us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 = </a:t>
                </a:r>
                <a:r>
                  <a:rPr lang="en-US" i="1" dirty="0" err="1" smtClean="0"/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 smtClean="0"/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i="1" dirty="0" smtClean="0"/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i="1" dirty="0" smtClean="0"/>
                  <a:t>.</a:t>
                </a:r>
                <a:endParaRPr lang="en-US" i="1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944" r="-4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76600"/>
            <a:ext cx="2822575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011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Sum-of-Products Expansion (</a:t>
            </a:r>
            <a:r>
              <a:rPr lang="en-US" i="1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365760" indent="0">
                  <a:buNone/>
                </a:pPr>
                <a:r>
                  <a:rPr lang="en-US" dirty="0" smtClean="0">
                    <a:solidFill>
                      <a:schemeClr val="accent1"/>
                    </a:solidFill>
                  </a:rPr>
                  <a:t>(</a:t>
                </a:r>
                <a:r>
                  <a:rPr lang="en-US" i="1" dirty="0" smtClean="0">
                    <a:solidFill>
                      <a:schemeClr val="accent1"/>
                    </a:solidFill>
                  </a:rPr>
                  <a:t>ii</a:t>
                </a:r>
                <a:r>
                  <a:rPr lang="en-US" dirty="0" smtClean="0">
                    <a:solidFill>
                      <a:schemeClr val="accent1"/>
                    </a:solidFill>
                  </a:rPr>
                  <a:t>)</a:t>
                </a:r>
                <a:r>
                  <a:rPr lang="en-US" dirty="0" smtClean="0"/>
                  <a:t> </a:t>
                </a:r>
                <a:r>
                  <a:rPr lang="en-US" dirty="0"/>
                  <a:t>We now use Boolean identities to find the disjunctive normal form of </a:t>
                </a:r>
                <a:r>
                  <a:rPr lang="en-US" dirty="0" smtClean="0"/>
                  <a:t>F(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z</a:t>
                </a:r>
                <a:r>
                  <a:rPr lang="en-US" dirty="0" smtClean="0"/>
                  <a:t>):</a:t>
                </a:r>
              </a:p>
              <a:p>
                <a:pPr marL="0" indent="0">
                  <a:buNone/>
                </a:pPr>
                <a:r>
                  <a:rPr lang="en-US" sz="2900" dirty="0" smtClean="0"/>
                  <a:t>                       </a:t>
                </a:r>
                <a:r>
                  <a:rPr lang="en-US" sz="2900" dirty="0"/>
                  <a:t>F(</a:t>
                </a:r>
                <a:r>
                  <a:rPr lang="en-US" sz="2900" i="1" dirty="0" err="1"/>
                  <a:t>x</a:t>
                </a:r>
                <a:r>
                  <a:rPr lang="en-US" sz="2900" dirty="0" err="1"/>
                  <a:t>,</a:t>
                </a:r>
                <a:r>
                  <a:rPr lang="en-US" sz="2900" i="1" dirty="0" err="1"/>
                  <a:t>y</a:t>
                </a:r>
                <a:r>
                  <a:rPr lang="en-US" sz="2900" dirty="0" err="1"/>
                  <a:t>,</a:t>
                </a:r>
                <a:r>
                  <a:rPr lang="en-US" sz="2900" i="1" dirty="0" err="1"/>
                  <a:t>z</a:t>
                </a:r>
                <a:r>
                  <a:rPr lang="en-US" sz="2900" dirty="0" smtClean="0"/>
                  <a:t>)  = (</a:t>
                </a:r>
                <a:r>
                  <a:rPr lang="en-US" sz="2900" i="1" dirty="0"/>
                  <a:t>x</a:t>
                </a:r>
                <a:r>
                  <a:rPr lang="en-US" sz="2900" dirty="0"/>
                  <a:t> + </a:t>
                </a:r>
                <a:r>
                  <a:rPr lang="en-US" sz="2900" i="1" dirty="0"/>
                  <a:t>y</a:t>
                </a:r>
                <a:r>
                  <a:rPr lang="en-US" sz="2900" dirty="0"/>
                  <a:t>)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endParaRPr lang="en-US" sz="2900" dirty="0"/>
              </a:p>
              <a:p>
                <a:pPr indent="0">
                  <a:buNone/>
                </a:pPr>
                <a:r>
                  <a:rPr lang="en-US" sz="2900" dirty="0" smtClean="0"/>
                  <a:t>                                  = </a:t>
                </a:r>
                <a:r>
                  <a:rPr lang="en-US" sz="2900" i="1" dirty="0" smtClean="0"/>
                  <a:t>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 smtClean="0"/>
                  <a:t> </a:t>
                </a:r>
                <a:r>
                  <a:rPr lang="en-US" sz="2900" dirty="0"/>
                  <a:t>+ </a:t>
                </a:r>
                <a:r>
                  <a:rPr lang="en-US" sz="2900" i="1" dirty="0" smtClean="0"/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 smtClean="0"/>
                  <a:t>   </a:t>
                </a:r>
                <a:r>
                  <a:rPr lang="en-US" sz="2900" i="1" dirty="0" smtClean="0">
                    <a:solidFill>
                      <a:schemeClr val="accent2"/>
                    </a:solidFill>
                  </a:rPr>
                  <a:t>distributive law</a:t>
                </a:r>
                <a:endParaRPr lang="en-US" sz="2900" dirty="0" smtClean="0">
                  <a:solidFill>
                    <a:schemeClr val="accent2"/>
                  </a:solidFill>
                </a:endParaRPr>
              </a:p>
              <a:p>
                <a:pPr indent="0">
                  <a:buNone/>
                </a:pPr>
                <a:r>
                  <a:rPr lang="en-US" sz="2900" dirty="0" smtClean="0">
                    <a:solidFill>
                      <a:prstClr val="black"/>
                    </a:solidFill>
                  </a:rPr>
                  <a:t>                                  = </a:t>
                </a:r>
                <a:r>
                  <a:rPr lang="en-US" sz="2900" i="1" dirty="0">
                    <a:solidFill>
                      <a:prstClr val="black"/>
                    </a:solidFill>
                  </a:rPr>
                  <a:t>x</a:t>
                </a:r>
                <a:r>
                  <a:rPr lang="en-US" sz="2900" dirty="0" smtClean="0">
                    <a:solidFill>
                      <a:prstClr val="black"/>
                    </a:solidFill>
                    <a:latin typeface="Cambria Math" pitchFamily="18" charset="0"/>
                    <a:ea typeface="Cambria Math" pitchFamily="18" charset="0"/>
                  </a:rPr>
                  <a:t>1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 + </a:t>
                </a:r>
                <a:r>
                  <a:rPr lang="en-US" sz="2900" dirty="0" smtClean="0">
                    <a:solidFill>
                      <a:prstClr val="black"/>
                    </a:solidFill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   </a:t>
                </a:r>
                <a:r>
                  <a:rPr lang="en-US" sz="2900" i="1" dirty="0" smtClean="0">
                    <a:solidFill>
                      <a:schemeClr val="accent2"/>
                    </a:solidFill>
                  </a:rPr>
                  <a:t>identity law</a:t>
                </a:r>
                <a:endParaRPr lang="en-US" sz="2900" dirty="0" smtClean="0">
                  <a:solidFill>
                    <a:schemeClr val="accent2"/>
                  </a:solidFill>
                </a:endParaRPr>
              </a:p>
              <a:p>
                <a:pPr lvl="0" indent="0">
                  <a:buClr>
                    <a:srgbClr val="0BD0D9"/>
                  </a:buClr>
                  <a:buNone/>
                </a:pPr>
                <a:r>
                  <a:rPr lang="en-US" sz="2900" dirty="0" smtClean="0">
                    <a:solidFill>
                      <a:prstClr val="black"/>
                    </a:solidFill>
                  </a:rPr>
                  <a:t>                                  = </a:t>
                </a:r>
                <a:r>
                  <a:rPr lang="en-US" sz="2900" i="1" dirty="0">
                    <a:solidFill>
                      <a:prstClr val="black"/>
                    </a:solidFill>
                  </a:rPr>
                  <a:t>x</a:t>
                </a:r>
                <a:r>
                  <a:rPr lang="en-US" sz="2900" dirty="0">
                    <a:solidFill>
                      <a:prstClr val="black"/>
                    </a:solidFill>
                  </a:rPr>
                  <a:t>(</a:t>
                </a:r>
                <a:r>
                  <a:rPr lang="en-US" sz="2900" i="1" dirty="0">
                    <a:solidFill>
                      <a:prstClr val="black"/>
                    </a:solidFill>
                  </a:rPr>
                  <a:t>y</a:t>
                </a:r>
                <a:r>
                  <a:rPr lang="en-US" sz="2900" dirty="0">
                    <a:solidFill>
                      <a:prstClr val="black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 +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(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x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900" dirty="0">
                    <a:solidFill>
                      <a:prstClr val="black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)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>
                    <a:solidFill>
                      <a:prstClr val="black"/>
                    </a:solidFill>
                  </a:rPr>
                  <a:t>   </a:t>
                </a:r>
                <a:r>
                  <a:rPr lang="en-US" sz="2900" dirty="0" smtClean="0">
                    <a:solidFill>
                      <a:schemeClr val="accent2"/>
                    </a:solidFill>
                  </a:rPr>
                  <a:t>u</a:t>
                </a:r>
                <a:r>
                  <a:rPr lang="en-US" sz="2900" i="1" dirty="0" smtClean="0">
                    <a:solidFill>
                      <a:schemeClr val="accent2"/>
                    </a:solidFill>
                  </a:rPr>
                  <a:t>nit property</a:t>
                </a:r>
                <a:endParaRPr lang="en-US" sz="2900" dirty="0">
                  <a:solidFill>
                    <a:schemeClr val="accent2"/>
                  </a:solidFill>
                </a:endParaRPr>
              </a:p>
              <a:p>
                <a:pPr indent="0">
                  <a:buClr>
                    <a:srgbClr val="0BD0D9"/>
                  </a:buClr>
                  <a:buNone/>
                </a:pPr>
                <a:r>
                  <a:rPr lang="en-US" sz="2900" i="1" dirty="0" smtClean="0">
                    <a:solidFill>
                      <a:prstClr val="black"/>
                    </a:solidFill>
                  </a:rPr>
                  <a:t>                                    = </a:t>
                </a:r>
                <a:r>
                  <a:rPr lang="en-US" sz="2900" i="1" dirty="0" err="1">
                    <a:solidFill>
                      <a:prstClr val="black"/>
                    </a:solidFill>
                  </a:rPr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i="1" dirty="0">
                    <a:solidFill>
                      <a:prstClr val="black"/>
                    </a:solidFill>
                  </a:rPr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i="1" dirty="0">
                    <a:solidFill>
                      <a:prstClr val="black"/>
                    </a:solidFill>
                  </a:rPr>
                  <a:t> + 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i="1" dirty="0">
                    <a:solidFill>
                      <a:prstClr val="black"/>
                    </a:solidFill>
                  </a:rPr>
                  <a:t> 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900" i="1" dirty="0">
                    <a:solidFill>
                      <a:prstClr val="black"/>
                    </a:solidFill>
                  </a:rPr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 smtClean="0"/>
                  <a:t>   </a:t>
                </a:r>
                <a:r>
                  <a:rPr lang="en-US" sz="2900" i="1" dirty="0" smtClean="0">
                    <a:solidFill>
                      <a:schemeClr val="accent2"/>
                    </a:solidFill>
                  </a:rPr>
                  <a:t>distributive law</a:t>
                </a:r>
                <a:endParaRPr lang="en-US" sz="2900" dirty="0" smtClean="0">
                  <a:solidFill>
                    <a:schemeClr val="accent2"/>
                  </a:solidFill>
                </a:endParaRPr>
              </a:p>
              <a:p>
                <a:pPr lvl="0" indent="0">
                  <a:buClr>
                    <a:srgbClr val="0BD0D9"/>
                  </a:buClr>
                  <a:buNone/>
                </a:pPr>
                <a:r>
                  <a:rPr lang="en-US" sz="2900" i="1" dirty="0" smtClean="0"/>
                  <a:t>                                    = </a:t>
                </a:r>
                <a:r>
                  <a:rPr lang="en-US" sz="2900" i="1" dirty="0" err="1" smtClean="0"/>
                  <a:t>xy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i="1" dirty="0"/>
                  <a:t>  + x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latin typeface="Cambria Math"/>
                          </a:rPr>
                          <m:t>𝑦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i="1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900" i="1" dirty="0"/>
                  <a:t>y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9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sz="2900" dirty="0" smtClean="0"/>
                  <a:t>  </a:t>
                </a:r>
                <a:r>
                  <a:rPr lang="en-US" sz="2900" i="1" dirty="0" smtClean="0">
                    <a:solidFill>
                      <a:schemeClr val="accent2"/>
                    </a:solidFill>
                  </a:rPr>
                  <a:t>idempotent law</a:t>
                </a:r>
                <a:endParaRPr lang="en-US" sz="2900" dirty="0">
                  <a:solidFill>
                    <a:schemeClr val="accent2"/>
                  </a:solidFill>
                </a:endParaRPr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r>
                  <a:rPr lang="en-US" dirty="0"/>
                  <a:t> </a:t>
                </a:r>
                <a:endParaRPr lang="en-US" i="1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944" r="-7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771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Completeness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Because every Boolean function can be represented using the Boolean operators </a:t>
                </a:r>
                <a:r>
                  <a:rPr lang="en-US" dirty="0" smtClean="0">
                    <a:sym typeface="Symbol"/>
                  </a:rPr>
                  <a:t>, +, and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>
                    <a:sym typeface="Symbol"/>
                  </a:rPr>
                  <a:t> , we say that the set  {</a:t>
                </a:r>
                <a:r>
                  <a:rPr lang="en-US" dirty="0">
                    <a:sym typeface="Symbol"/>
                  </a:rPr>
                  <a:t></a:t>
                </a:r>
                <a:r>
                  <a:rPr lang="en-US" dirty="0" smtClean="0">
                    <a:sym typeface="Symbol"/>
                  </a:rPr>
                  <a:t>,</a:t>
                </a:r>
                <a:r>
                  <a:rPr lang="en-US" dirty="0">
                    <a:sym typeface="Symbol"/>
                  </a:rPr>
                  <a:t> +</a:t>
                </a:r>
                <a:r>
                  <a:rPr lang="en-US" dirty="0" smtClean="0">
                    <a:sym typeface="Symbol"/>
                  </a:rPr>
                  <a:t> ,</a:t>
                </a:r>
                <a:r>
                  <a:rPr lang="en-US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} is </a:t>
                </a:r>
                <a:r>
                  <a:rPr lang="en-US" i="1" dirty="0" smtClean="0">
                    <a:sym typeface="Symbol"/>
                  </a:rPr>
                  <a:t>functionally complete</a:t>
                </a:r>
                <a:r>
                  <a:rPr lang="en-US" dirty="0" smtClean="0">
                    <a:sym typeface="Symbol"/>
                  </a:rPr>
                  <a:t>.</a:t>
                </a:r>
              </a:p>
              <a:p>
                <a:pPr indent="0">
                  <a:buNone/>
                </a:pPr>
                <a:endParaRPr lang="en-US" dirty="0">
                  <a:sym typeface="Symbol"/>
                </a:endParaRPr>
              </a:p>
              <a:p>
                <a:pPr marL="731520" indent="-457200"/>
                <a:r>
                  <a:rPr lang="en-US" dirty="0" smtClean="0">
                    <a:sym typeface="Symbol"/>
                  </a:rPr>
                  <a:t>The set {</a:t>
                </a:r>
                <a:r>
                  <a:rPr lang="en-US" dirty="0">
                    <a:sym typeface="Symbol"/>
                  </a:rPr>
                  <a:t></a:t>
                </a:r>
                <a:r>
                  <a:rPr lang="en-US" dirty="0" smtClean="0">
                    <a:sym typeface="Symbol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>
                    <a:sym typeface="Symbol"/>
                  </a:rPr>
                  <a:t> } </a:t>
                </a:r>
                <a:r>
                  <a:rPr lang="en-US" dirty="0" smtClean="0">
                    <a:sym typeface="Symbol"/>
                  </a:rPr>
                  <a:t>is functionally complete since </a:t>
                </a:r>
                <a:r>
                  <a:rPr lang="en-US" i="1" dirty="0" smtClean="0">
                    <a:sym typeface="Symbol"/>
                  </a:rPr>
                  <a:t>x </a:t>
                </a:r>
                <a:r>
                  <a:rPr lang="en-US" dirty="0" smtClean="0">
                    <a:sym typeface="Symbol"/>
                  </a:rPr>
                  <a:t>+ </a:t>
                </a:r>
                <a:r>
                  <a:rPr lang="en-US" i="1" dirty="0" smtClean="0">
                    <a:sym typeface="Symbol"/>
                  </a:rPr>
                  <a:t>y</a:t>
                </a:r>
                <a:r>
                  <a:rPr lang="en-US" dirty="0" smtClean="0">
                    <a:sym typeface="Symbol"/>
                  </a:rPr>
                  <a:t>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barPr>
                      <m:e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𝑥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𝑦</m:t>
                            </m:r>
                          </m:e>
                        </m:acc>
                      </m:e>
                    </m:bar>
                  </m:oMath>
                </a14:m>
                <a:r>
                  <a:rPr lang="en-US" dirty="0" smtClean="0"/>
                  <a:t> .</a:t>
                </a:r>
              </a:p>
              <a:p>
                <a:pPr marL="731520" indent="-457200"/>
                <a:endParaRPr lang="en-US" dirty="0" smtClean="0"/>
              </a:p>
              <a:p>
                <a:pPr marL="731520" indent="-457200"/>
                <a:r>
                  <a:rPr lang="en-US" dirty="0">
                    <a:sym typeface="Symbol"/>
                  </a:rPr>
                  <a:t>The set </a:t>
                </a:r>
                <a:r>
                  <a:rPr lang="en-US" dirty="0" smtClean="0">
                    <a:sym typeface="Symbol"/>
                  </a:rPr>
                  <a:t>{</a:t>
                </a:r>
                <a:r>
                  <a:rPr lang="en-US" dirty="0">
                    <a:sym typeface="Symbol"/>
                  </a:rPr>
                  <a:t>+</a:t>
                </a:r>
                <a:r>
                  <a:rPr lang="en-US" dirty="0" smtClean="0">
                    <a:sym typeface="Symbol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>
                    <a:sym typeface="Symbol"/>
                  </a:rPr>
                  <a:t> } is </a:t>
                </a:r>
                <a:r>
                  <a:rPr lang="en-US" dirty="0" smtClean="0">
                    <a:sym typeface="Symbol"/>
                  </a:rPr>
                  <a:t>functionally </a:t>
                </a:r>
                <a:r>
                  <a:rPr lang="en-US" dirty="0">
                    <a:sym typeface="Symbol"/>
                  </a:rPr>
                  <a:t>complete since 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i="1" dirty="0" err="1" smtClean="0">
                    <a:sym typeface="Symbol"/>
                  </a:rPr>
                  <a:t>xy</a:t>
                </a:r>
                <a:r>
                  <a:rPr lang="en-US" dirty="0" smtClean="0">
                    <a:sym typeface="Symbol"/>
                  </a:rPr>
                  <a:t> </a:t>
                </a:r>
                <a:r>
                  <a:rPr lang="en-US" dirty="0">
                    <a:sym typeface="Symbol"/>
                  </a:rPr>
                  <a:t>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bar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  <a:sym typeface="Symbol"/>
                              </a:rPr>
                              <m:t>𝑥</m:t>
                            </m:r>
                          </m:e>
                        </m:acc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+ </m:t>
                        </m:r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  <a:sym typeface="Symbol"/>
                              </a:rPr>
                              <m:t>𝑦</m:t>
                            </m:r>
                          </m:e>
                        </m:acc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ba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.</a:t>
                </a:r>
              </a:p>
              <a:p>
                <a:pPr marL="731520" indent="-457200"/>
                <a:endParaRPr lang="en-US" dirty="0" smtClean="0"/>
              </a:p>
              <a:p>
                <a:pPr marL="731520" indent="-457200"/>
                <a:r>
                  <a:rPr lang="en-US" dirty="0"/>
                  <a:t>The </a:t>
                </a:r>
                <a:r>
                  <a:rPr lang="en-US" i="1" dirty="0" err="1"/>
                  <a:t>n</a:t>
                </a:r>
                <a:r>
                  <a:rPr lang="en-US" i="1" dirty="0" err="1" smtClean="0"/>
                  <a:t>and</a:t>
                </a:r>
                <a:r>
                  <a:rPr lang="en-US" i="1" dirty="0" smtClean="0"/>
                  <a:t> </a:t>
                </a:r>
                <a:r>
                  <a:rPr lang="en-US" dirty="0" smtClean="0"/>
                  <a:t>operator</a:t>
                </a:r>
                <a:r>
                  <a:rPr lang="en-US" dirty="0"/>
                  <a:t>, denoted by |, is defined </a:t>
                </a:r>
                <a:r>
                  <a:rPr lang="en-US" dirty="0" smtClean="0"/>
                  <a:t>by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1|1 = 0</a:t>
                </a:r>
                <a:r>
                  <a:rPr lang="en-US" dirty="0"/>
                  <a:t>, and </a:t>
                </a:r>
                <a:r>
                  <a:rPr lang="en-US" dirty="0" smtClean="0"/>
                  <a:t>                     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1|0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= 0|1 = 0|0 = 1. </a:t>
                </a:r>
                <a:r>
                  <a:rPr lang="en-US" dirty="0" smtClean="0"/>
                  <a:t>The set consisting of just the one operator </a:t>
                </a:r>
                <a:r>
                  <a:rPr lang="en-US" dirty="0" err="1"/>
                  <a:t>n</a:t>
                </a:r>
                <a:r>
                  <a:rPr lang="en-US" dirty="0" err="1" smtClean="0"/>
                  <a:t>and</a:t>
                </a:r>
                <a:r>
                  <a:rPr lang="en-US" dirty="0" smtClean="0"/>
                  <a:t> {|} is functionally complete.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Note that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  <a:ea typeface="Cambria Math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 = </a:t>
                </a:r>
                <a:r>
                  <a:rPr lang="en-US" i="1" dirty="0">
                    <a:ea typeface="Cambria Math" pitchFamily="18" charset="0"/>
                  </a:rPr>
                  <a:t>x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 | </a:t>
                </a:r>
                <a:r>
                  <a:rPr lang="en-US" i="1" dirty="0">
                    <a:ea typeface="Cambria Math" pitchFamily="18" charset="0"/>
                  </a:rPr>
                  <a:t>x  </a:t>
                </a:r>
                <a:r>
                  <a:rPr lang="en-US" dirty="0">
                    <a:ea typeface="Cambria Math" pitchFamily="18" charset="0"/>
                  </a:rPr>
                  <a:t>and </a:t>
                </a:r>
                <a:r>
                  <a:rPr lang="en-US" i="1" dirty="0" err="1">
                    <a:ea typeface="Cambria Math" pitchFamily="18" charset="0"/>
                  </a:rPr>
                  <a:t>xy</a:t>
                </a:r>
                <a:r>
                  <a:rPr lang="en-US" dirty="0">
                    <a:ea typeface="Cambria Math" pitchFamily="18" charset="0"/>
                  </a:rPr>
                  <a:t> = (</a:t>
                </a:r>
                <a:r>
                  <a:rPr lang="en-US" i="1" dirty="0" err="1">
                    <a:ea typeface="Cambria Math" pitchFamily="18" charset="0"/>
                  </a:rPr>
                  <a:t>x</a:t>
                </a:r>
                <a:r>
                  <a:rPr lang="en-US" dirty="0" err="1">
                    <a:ea typeface="Cambria Math" pitchFamily="18" charset="0"/>
                  </a:rPr>
                  <a:t>|</a:t>
                </a:r>
                <a:r>
                  <a:rPr lang="en-US" i="1" dirty="0" err="1">
                    <a:ea typeface="Cambria Math" pitchFamily="18" charset="0"/>
                  </a:rPr>
                  <a:t>y</a:t>
                </a:r>
                <a:r>
                  <a:rPr lang="en-US" dirty="0">
                    <a:ea typeface="Cambria Math" pitchFamily="18" charset="0"/>
                  </a:rPr>
                  <a:t>)|(</a:t>
                </a:r>
                <a:r>
                  <a:rPr lang="en-US" i="1" dirty="0" err="1">
                    <a:ea typeface="Cambria Math" pitchFamily="18" charset="0"/>
                  </a:rPr>
                  <a:t>x</a:t>
                </a:r>
                <a:r>
                  <a:rPr lang="en-US" dirty="0" err="1">
                    <a:ea typeface="Cambria Math" pitchFamily="18" charset="0"/>
                  </a:rPr>
                  <a:t>|</a:t>
                </a:r>
                <a:r>
                  <a:rPr lang="en-US" i="1" dirty="0" err="1">
                    <a:ea typeface="Cambria Math" pitchFamily="18" charset="0"/>
                  </a:rPr>
                  <a:t>y</a:t>
                </a:r>
                <a:r>
                  <a:rPr lang="en-US" dirty="0">
                    <a:ea typeface="Cambria Math" pitchFamily="18" charset="0"/>
                  </a:rPr>
                  <a:t>). </a:t>
                </a:r>
                <a:endParaRPr lang="en-US" dirty="0" smtClean="0">
                  <a:ea typeface="Cambria Math" pitchFamily="18" charset="0"/>
                </a:endParaRPr>
              </a:p>
              <a:p>
                <a:pPr indent="0">
                  <a:buNone/>
                </a:pPr>
                <a:endParaRPr lang="en-US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marL="731520" indent="-457200"/>
                <a:r>
                  <a:rPr lang="en-US" dirty="0" smtClean="0"/>
                  <a:t>The </a:t>
                </a:r>
                <a:r>
                  <a:rPr lang="en-US" i="1" dirty="0" smtClean="0"/>
                  <a:t>nor </a:t>
                </a:r>
                <a:r>
                  <a:rPr lang="en-US" dirty="0" smtClean="0"/>
                  <a:t>operator, denoted by </a:t>
                </a:r>
                <a:r>
                  <a:rPr lang="en-US" dirty="0" smtClean="0">
                    <a:latin typeface="Cambria Math"/>
                    <a:ea typeface="Cambria Math"/>
                  </a:rPr>
                  <a:t>↓</a:t>
                </a:r>
                <a:r>
                  <a:rPr lang="en-US" dirty="0" smtClean="0"/>
                  <a:t>, is </a:t>
                </a:r>
                <a:r>
                  <a:rPr lang="en-US" dirty="0"/>
                  <a:t>defined by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>
                    <a:latin typeface="Cambria Math"/>
                    <a:ea typeface="Cambria Math"/>
                  </a:rPr>
                  <a:t> ↓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 = 1</a:t>
                </a:r>
                <a:r>
                  <a:rPr lang="en-US" dirty="0"/>
                  <a:t>, and </a:t>
                </a:r>
                <a:r>
                  <a:rPr lang="en-US" dirty="0" smtClean="0"/>
                  <a:t>                        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>
                    <a:latin typeface="Cambria Math"/>
                    <a:ea typeface="Cambria Math"/>
                  </a:rPr>
                  <a:t> </a:t>
                </a:r>
                <a:r>
                  <a:rPr lang="en-US" dirty="0">
                    <a:latin typeface="Cambria Math"/>
                    <a:ea typeface="Cambria Math"/>
                  </a:rPr>
                  <a:t>↓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 = 0</a:t>
                </a:r>
                <a:r>
                  <a:rPr lang="en-US" dirty="0">
                    <a:latin typeface="Cambria Math"/>
                    <a:ea typeface="Cambria Math"/>
                  </a:rPr>
                  <a:t> ↓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 = 1</a:t>
                </a:r>
                <a:r>
                  <a:rPr lang="en-US" dirty="0">
                    <a:latin typeface="Cambria Math"/>
                    <a:ea typeface="Cambria Math"/>
                  </a:rPr>
                  <a:t> ↓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 = 0. </a:t>
                </a:r>
                <a:r>
                  <a:rPr lang="en-US" dirty="0" smtClean="0"/>
                  <a:t> The set consisting of just the one operator </a:t>
                </a:r>
                <a:r>
                  <a:rPr lang="en-US" dirty="0"/>
                  <a:t>n</a:t>
                </a:r>
                <a:r>
                  <a:rPr lang="en-US" dirty="0" smtClean="0"/>
                  <a:t>or </a:t>
                </a:r>
                <a:r>
                  <a:rPr lang="en-US" dirty="0"/>
                  <a:t>{</a:t>
                </a:r>
                <a:r>
                  <a:rPr lang="en-US" dirty="0" smtClean="0">
                    <a:latin typeface="Cambria Math"/>
                    <a:ea typeface="Cambria Math"/>
                  </a:rPr>
                  <a:t>↓</a:t>
                </a:r>
                <a:r>
                  <a:rPr lang="en-US" dirty="0"/>
                  <a:t>}</a:t>
                </a:r>
                <a:r>
                  <a:rPr lang="en-US" dirty="0" smtClean="0"/>
                  <a:t> </a:t>
                </a:r>
                <a:r>
                  <a:rPr lang="en-US" dirty="0"/>
                  <a:t>is functionally </a:t>
                </a:r>
                <a:r>
                  <a:rPr lang="en-US" dirty="0" smtClean="0"/>
                  <a:t>complete.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(</a:t>
                </a:r>
                <a:r>
                  <a:rPr lang="en-US" i="1" dirty="0" smtClean="0">
                    <a:ea typeface="Cambria Math" pitchFamily="18" charset="0"/>
                  </a:rPr>
                  <a:t>see Exercises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15 </a:t>
                </a:r>
                <a:r>
                  <a:rPr lang="en-US" i="1" dirty="0" smtClean="0">
                    <a:ea typeface="Cambria Math" pitchFamily="18" charset="0"/>
                  </a:rPr>
                  <a:t>and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 16)</a:t>
                </a:r>
                <a:endParaRPr lang="en-US" dirty="0">
                  <a:latin typeface="Cambria Math" pitchFamily="18" charset="0"/>
                  <a:ea typeface="Cambria Math" pitchFamily="18" charset="0"/>
                </a:endParaRPr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806" r="-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04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Boolean Functions</a:t>
            </a:r>
          </a:p>
          <a:p>
            <a:r>
              <a:rPr lang="en-US" dirty="0" smtClean="0"/>
              <a:t>Representing Boolean Functions</a:t>
            </a:r>
          </a:p>
          <a:p>
            <a:r>
              <a:rPr lang="en-US" dirty="0" smtClean="0"/>
              <a:t>Logic Gates</a:t>
            </a:r>
          </a:p>
          <a:p>
            <a:r>
              <a:rPr lang="en-US" dirty="0" smtClean="0"/>
              <a:t>Minimization of Circuits (</a:t>
            </a:r>
            <a:r>
              <a:rPr lang="en-US" i="1" dirty="0" smtClean="0"/>
              <a:t>not currently included in overheads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609600"/>
            <a:ext cx="895350" cy="10454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0" y="174417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Claude Shannon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1916 - 2001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Logic Gates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12.3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 Gates</a:t>
            </a:r>
          </a:p>
          <a:p>
            <a:r>
              <a:rPr lang="en-US" dirty="0" smtClean="0"/>
              <a:t>Combinations of Gates</a:t>
            </a:r>
          </a:p>
          <a:p>
            <a:r>
              <a:rPr lang="en-US" dirty="0" smtClean="0"/>
              <a:t>Examples of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construct circuits using </a:t>
            </a:r>
            <a:r>
              <a:rPr lang="en-US" i="1" dirty="0" smtClean="0"/>
              <a:t>gates</a:t>
            </a:r>
            <a:r>
              <a:rPr lang="en-US" dirty="0" smtClean="0"/>
              <a:t>, </a:t>
            </a:r>
            <a:r>
              <a:rPr lang="en-US" dirty="0"/>
              <a:t>which take as input the values of two or more Boolean variables and produce one or more bits as </a:t>
            </a:r>
            <a:r>
              <a:rPr lang="en-US" dirty="0" smtClean="0"/>
              <a:t>output, </a:t>
            </a:r>
            <a:r>
              <a:rPr lang="en-US" dirty="0"/>
              <a:t>and </a:t>
            </a:r>
            <a:r>
              <a:rPr lang="en-US" i="1" dirty="0" smtClean="0"/>
              <a:t>inverters</a:t>
            </a:r>
            <a:r>
              <a:rPr lang="en-US" dirty="0" smtClean="0"/>
              <a:t>, </a:t>
            </a:r>
            <a:r>
              <a:rPr lang="en-US" dirty="0"/>
              <a:t>which take the value of a Boolean variable as input and produce the complement of this value as output.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904" y="4270513"/>
            <a:ext cx="4203192" cy="5402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5639910"/>
            <a:ext cx="3968496" cy="41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73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Gates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Combinatorial circuits can be constructed using a combination of inverters, OR gates, and </a:t>
                </a:r>
                <a:r>
                  <a:rPr lang="en-US" dirty="0" err="1" smtClean="0"/>
                  <a:t>AND</a:t>
                </a:r>
                <a:r>
                  <a:rPr lang="en-US" dirty="0" smtClean="0"/>
                  <a:t> gates.  </a:t>
                </a:r>
                <a:r>
                  <a:rPr lang="en-US" dirty="0"/>
                  <a:t>G</a:t>
                </a:r>
                <a:r>
                  <a:rPr lang="en-US" dirty="0" smtClean="0"/>
                  <a:t>ates may share input and the output of one or more gates may be input to another.</a:t>
                </a:r>
              </a:p>
              <a:p>
                <a:r>
                  <a:rPr lang="en-US" dirty="0" smtClean="0"/>
                  <a:t>We show two ways of                                             constructing a circuit                                                            that produces the                                                              output </a:t>
                </a:r>
                <a:r>
                  <a:rPr lang="en-US" i="1" dirty="0" err="1" smtClean="0"/>
                  <a:t>xy</a:t>
                </a:r>
                <a:r>
                  <a:rPr lang="en-US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i="1" dirty="0" smtClean="0"/>
                  <a:t>y.</a:t>
                </a:r>
                <a:endParaRPr lang="en-US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89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33800"/>
            <a:ext cx="2859087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936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of Gates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1935480"/>
                <a:ext cx="3810000" cy="4389120"/>
              </a:xfrm>
            </p:spPr>
            <p:txBody>
              <a:bodyPr/>
              <a:lstStyle/>
              <a:p>
                <a:pPr indent="0">
                  <a:buNone/>
                </a:pPr>
                <a:r>
                  <a:rPr lang="en-US" b="1" dirty="0" smtClean="0"/>
                  <a:t>Example</a:t>
                </a:r>
                <a:r>
                  <a:rPr lang="en-US" dirty="0" smtClean="0"/>
                  <a:t>: Construct circuits that produce these outputs </a:t>
                </a:r>
              </a:p>
              <a:p>
                <a:pPr indent="0">
                  <a:buNone/>
                </a:pPr>
                <a:r>
                  <a:rPr lang="en-US" dirty="0" smtClean="0"/>
                  <a:t>(a) (</a:t>
                </a:r>
                <a:r>
                  <a:rPr lang="en-US" i="1" dirty="0" smtClean="0"/>
                  <a:t>x + y</a:t>
                </a:r>
                <a:r>
                  <a:rPr lang="en-US" dirty="0"/>
                  <a:t>)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</a:p>
              <a:p>
                <a:pPr indent="0">
                  <a:buNone/>
                </a:pPr>
                <a:r>
                  <a:rPr lang="en-US" dirty="0" smtClean="0"/>
                  <a:t>(b)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dirty="0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b="0" i="1" dirty="0" smtClean="0">
                            <a:latin typeface="Cambria Math"/>
                          </a:rPr>
                          <m:t>+ </m:t>
                        </m:r>
                        <m:acc>
                          <m:accPr>
                            <m:chr m:val="̅"/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/>
                              </a:rPr>
                              <m:t>𝑧</m:t>
                            </m:r>
                            <m:r>
                              <a:rPr lang="en-US" b="0" i="1" dirty="0" smtClean="0">
                                <a:latin typeface="Cambria Math"/>
                              </a:rPr>
                              <m:t>)</m:t>
                            </m:r>
                          </m:e>
                        </m:acc>
                      </m:e>
                    </m:bar>
                  </m:oMath>
                </a14:m>
                <a:endParaRPr lang="en-US" dirty="0" smtClean="0"/>
              </a:p>
              <a:p>
                <a:pPr indent="0">
                  <a:buNone/>
                </a:pPr>
                <a:r>
                  <a:rPr lang="en-US" dirty="0" smtClean="0"/>
                  <a:t>(c) 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 +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 +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)(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</m:e>
                    </m:acc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 smtClean="0"/>
                  <a:t>) </a:t>
                </a:r>
                <a:endParaRPr lang="en-US" b="1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935480"/>
                <a:ext cx="3810000" cy="4389120"/>
              </a:xfrm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292600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186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Logic circuits can be used to add two positive integers from their binary expansions. </a:t>
            </a:r>
          </a:p>
          <a:p>
            <a:r>
              <a:rPr lang="en-US" dirty="0" smtClean="0"/>
              <a:t>The first step is to build a </a:t>
            </a:r>
            <a:r>
              <a:rPr lang="en-US" i="1" dirty="0" smtClean="0"/>
              <a:t>half adder </a:t>
            </a:r>
            <a:r>
              <a:rPr lang="en-US" dirty="0" smtClean="0"/>
              <a:t>that adds two bits, but which does not accept a carry from a previous addition.</a:t>
            </a:r>
          </a:p>
          <a:p>
            <a:r>
              <a:rPr lang="en-US" dirty="0" smtClean="0"/>
              <a:t>Since the circuit has more than one output, it is a </a:t>
            </a:r>
            <a:r>
              <a:rPr lang="en-US" i="1" dirty="0" smtClean="0"/>
              <a:t>multiple output circuit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4191000"/>
            <a:ext cx="1090613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419600"/>
            <a:ext cx="3041650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396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Adders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i="1" dirty="0" smtClean="0"/>
              <a:t>full adder </a:t>
            </a:r>
            <a:r>
              <a:rPr lang="en-US" dirty="0" smtClean="0"/>
              <a:t>is used to compute the sum bit and the carry bit when two bits and a carry are added.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52800"/>
            <a:ext cx="114617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92576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667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Adders 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half adder and multiple full adders can be used to produce the sum of </a:t>
            </a:r>
            <a:r>
              <a:rPr lang="en-US" i="1" dirty="0" smtClean="0"/>
              <a:t>n</a:t>
            </a:r>
            <a:r>
              <a:rPr lang="en-US" dirty="0" smtClean="0"/>
              <a:t> bit integers.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smtClean="0"/>
              <a:t>: </a:t>
            </a:r>
            <a:r>
              <a:rPr lang="en-US"/>
              <a:t> </a:t>
            </a:r>
            <a:r>
              <a:rPr lang="en-US" smtClean="0"/>
              <a:t>Here </a:t>
            </a:r>
            <a:r>
              <a:rPr lang="en-US" dirty="0" smtClean="0"/>
              <a:t>is a circuit to compute the sum of two </a:t>
            </a:r>
            <a:r>
              <a:rPr lang="en-US" smtClean="0"/>
              <a:t>three-bit integers.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142392"/>
            <a:ext cx="2237426" cy="123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21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Boolean Functions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12.1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Boolean Algebra</a:t>
            </a:r>
          </a:p>
          <a:p>
            <a:r>
              <a:rPr lang="en-US" dirty="0" smtClean="0"/>
              <a:t>Boolean Expressions and Boolean Functions</a:t>
            </a:r>
          </a:p>
          <a:p>
            <a:r>
              <a:rPr lang="en-US" dirty="0" smtClean="0"/>
              <a:t>Identities of Boolean Algebra</a:t>
            </a:r>
          </a:p>
          <a:p>
            <a:r>
              <a:rPr lang="en-US" dirty="0" smtClean="0"/>
              <a:t>Duality</a:t>
            </a:r>
          </a:p>
          <a:p>
            <a:r>
              <a:rPr lang="en-US" dirty="0" smtClean="0"/>
              <a:t>The Abstract Definition of a Boolean Algebra</a:t>
            </a:r>
          </a:p>
        </p:txBody>
      </p:sp>
    </p:spTree>
    <p:extLst>
      <p:ext uri="{BB962C8B-B14F-4D97-AF65-F5344CB8AC3E}">
        <p14:creationId xmlns:p14="http://schemas.microsoft.com/office/powerpoint/2010/main" val="33221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to Boolean Algebra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Boolean algebra has rules for working with elements from the set {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} together with the operators + (Boolean sum), </a:t>
                </a:r>
                <a:r>
                  <a:rPr lang="en-US" dirty="0" smtClean="0">
                    <a:sym typeface="Symbol"/>
                  </a:rPr>
                  <a:t> (Boolean product), and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  <a:sym typeface="Symbol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 </m:t>
                        </m:r>
                      </m:e>
                    </m:acc>
                    <m:r>
                      <a:rPr lang="en-US" b="0" i="1" smtClean="0">
                        <a:latin typeface="Cambria Math"/>
                        <a:sym typeface="Symbol"/>
                      </a:rPr>
                      <m:t>  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  <a:sym typeface="Symbol"/>
                      </a:rPr>
                      <m:t>complement</m:t>
                    </m:r>
                    <m:r>
                      <a:rPr lang="en-US" b="0" i="1" smtClean="0">
                        <a:latin typeface="Cambria Math"/>
                        <a:sym typeface="Symbol"/>
                      </a:rPr>
                      <m:t>)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These operators are defined by:</a:t>
                </a:r>
              </a:p>
              <a:p>
                <a:pPr lvl="1"/>
                <a:r>
                  <a:rPr lang="en-US" i="1" dirty="0" smtClean="0"/>
                  <a:t>Boolean sum</a:t>
                </a:r>
                <a:r>
                  <a:rPr lang="en-US" dirty="0" smtClean="0"/>
                  <a:t>: 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+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 </a:t>
                </a:r>
                <a:r>
                  <a:rPr lang="en-US" dirty="0" smtClean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+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+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 1 </a:t>
                </a:r>
                <a:r>
                  <a:rPr lang="en-US" dirty="0" smtClean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+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</a:p>
              <a:p>
                <a:pPr lvl="1"/>
                <a:r>
                  <a:rPr lang="en-US" i="1" dirty="0" smtClean="0"/>
                  <a:t>Boolean product</a:t>
                </a:r>
                <a:r>
                  <a:rPr lang="en-US" dirty="0" smtClean="0"/>
                  <a:t>: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 </a:t>
                </a:r>
                <a:r>
                  <a:rPr lang="en-US" dirty="0" smtClean="0">
                    <a:sym typeface="Symbol"/>
                  </a:rPr>
                  <a:t>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 </a:t>
                </a:r>
                <a:r>
                  <a:rPr lang="en-US" dirty="0"/>
                  <a:t>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>
                    <a:sym typeface="Symbol"/>
                  </a:rPr>
                  <a:t> 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 </a:t>
                </a:r>
                <a:r>
                  <a:rPr lang="en-US" dirty="0">
                    <a:sym typeface="Symbol"/>
                  </a:rPr>
                  <a:t>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 </a:t>
                </a:r>
                <a:r>
                  <a:rPr lang="en-US" dirty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,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>
                    <a:sym typeface="Symbol"/>
                  </a:rPr>
                  <a:t> </a:t>
                </a:r>
                <a:r>
                  <a:rPr lang="en-US" dirty="0" smtClean="0"/>
                  <a:t>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</a:t>
                </a:r>
                <a:r>
                  <a:rPr lang="en-US" dirty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endParaRPr lang="en-US" dirty="0" smtClean="0"/>
              </a:p>
              <a:p>
                <a:pPr lvl="1"/>
                <a:r>
                  <a:rPr lang="en-US" i="1" dirty="0"/>
                  <a:t>c</a:t>
                </a:r>
                <a:r>
                  <a:rPr lang="en-US" i="1" dirty="0" smtClean="0"/>
                  <a:t>omplement</a:t>
                </a:r>
                <a:r>
                  <a:rPr lang="en-US" dirty="0" smtClean="0"/>
                  <a:t>: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  <a:ea typeface="Cambria Math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US" dirty="0"/>
                  <a:t>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e>
                    </m:acc>
                  </m:oMath>
                </a14:m>
                <a:r>
                  <a:rPr lang="en-US" dirty="0" smtClean="0"/>
                  <a:t>=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</a:t>
                </a:r>
              </a:p>
              <a:p>
                <a:pPr indent="0">
                  <a:buNone/>
                </a:pPr>
                <a:r>
                  <a:rPr lang="en-US" b="1" dirty="0" smtClean="0"/>
                  <a:t>Example</a:t>
                </a:r>
                <a:r>
                  <a:rPr lang="en-US" dirty="0" smtClean="0"/>
                  <a:t>: Find the value of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>
                    <a:sym typeface="Symbol"/>
                  </a:rPr>
                  <a:t> 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 </a:t>
                </a:r>
                <a:r>
                  <a:rPr lang="en-US" dirty="0" smtClean="0"/>
                  <a:t>+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(0+1)</m:t>
                        </m:r>
                      </m:e>
                    </m:bar>
                  </m:oMath>
                </a14:m>
                <a:endParaRPr lang="en-US" dirty="0" smtClean="0"/>
              </a:p>
              <a:p>
                <a:pPr indent="0">
                  <a:buNone/>
                </a:pPr>
                <a:r>
                  <a:rPr lang="en-US" b="1" dirty="0" smtClean="0"/>
                  <a:t>Solution</a:t>
                </a:r>
                <a:r>
                  <a:rPr lang="en-US" dirty="0" smtClean="0"/>
                  <a:t> :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>
                    <a:sym typeface="Symbol"/>
                  </a:rPr>
                  <a:t> 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 +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>
                            <a:latin typeface="Cambria Math"/>
                          </a:rPr>
                        </m:ctrlPr>
                      </m:barPr>
                      <m:e>
                        <m:r>
                          <a:rPr lang="en-US" i="1">
                            <a:latin typeface="Cambria Math"/>
                          </a:rPr>
                          <m:t>(0+1)</m:t>
                        </m:r>
                      </m:e>
                    </m:bar>
                  </m:oMath>
                </a14:m>
                <a:r>
                  <a:rPr lang="en-US" dirty="0" smtClean="0"/>
                  <a:t> 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=</a:t>
                </a:r>
                <a:r>
                  <a:rPr lang="en-US" dirty="0" smtClean="0"/>
                  <a:t>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 +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dirty="0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/>
                            <a:ea typeface="Cambria Math" pitchFamily="18" charset="0"/>
                          </a:rPr>
                          <m:t>1</m:t>
                        </m:r>
                      </m:e>
                    </m:acc>
                  </m:oMath>
                </a14:m>
                <a:endParaRPr lang="en-US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indent="0">
                  <a:buNone/>
                </a:pP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                                                     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/>
                  <a:t> </a:t>
                </a:r>
                <a:r>
                  <a:rPr lang="en-US" dirty="0" smtClean="0"/>
                  <a:t>+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endParaRPr lang="en-US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indent="0">
                  <a:buNone/>
                </a:pP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                                                    = </a:t>
                </a:r>
                <a:r>
                  <a:rPr lang="en-US" dirty="0">
                    <a:latin typeface="Cambria Math" pitchFamily="18" charset="0"/>
                    <a:ea typeface="Cambria Math" pitchFamily="18" charset="0"/>
                  </a:rPr>
                  <a:t>0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741" t="-1944" r="-889" b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4548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Boolean Expressions and Boolean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B</a:t>
            </a:r>
            <a:r>
              <a:rPr lang="en-US" dirty="0" smtClean="0"/>
              <a:t> =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}. Then </a:t>
            </a:r>
            <a:r>
              <a:rPr lang="en-US" i="1" dirty="0" err="1" smtClean="0"/>
              <a:t>B</a:t>
            </a:r>
            <a:r>
              <a:rPr lang="en-US" i="1" baseline="30000" dirty="0" err="1" smtClean="0"/>
              <a:t>n</a:t>
            </a:r>
            <a:r>
              <a:rPr lang="en-US" i="1" dirty="0" smtClean="0"/>
              <a:t>  </a:t>
            </a:r>
            <a:r>
              <a:rPr lang="en-US" dirty="0" smtClean="0"/>
              <a:t>= {(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x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dirty="0" smtClean="0"/>
              <a:t>) | </a:t>
            </a:r>
            <a:r>
              <a:rPr lang="en-US" i="1" dirty="0" smtClean="0"/>
              <a:t>x</a:t>
            </a:r>
            <a:r>
              <a:rPr lang="en-US" i="1" baseline="-25000" dirty="0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∈</a:t>
            </a:r>
            <a:r>
              <a:rPr lang="en-US" dirty="0" smtClean="0"/>
              <a:t> </a:t>
            </a:r>
            <a:r>
              <a:rPr lang="en-US" i="1" dirty="0" smtClean="0"/>
              <a:t>B</a:t>
            </a:r>
            <a:r>
              <a:rPr lang="en-US" dirty="0" smtClean="0"/>
              <a:t> for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≤ </a:t>
            </a:r>
            <a:r>
              <a:rPr lang="en-US" i="1" dirty="0" err="1"/>
              <a:t>i</a:t>
            </a:r>
            <a:r>
              <a:rPr lang="en-US" dirty="0" smtClean="0"/>
              <a:t> </a:t>
            </a:r>
            <a:r>
              <a:rPr lang="en-US" dirty="0"/>
              <a:t>≤ </a:t>
            </a:r>
            <a:r>
              <a:rPr lang="en-US" i="1" dirty="0" smtClean="0"/>
              <a:t>n</a:t>
            </a:r>
            <a:r>
              <a:rPr lang="en-US" dirty="0" smtClean="0"/>
              <a:t> } is the set of all possible </a:t>
            </a:r>
            <a:r>
              <a:rPr lang="en-US" i="1" dirty="0" smtClean="0"/>
              <a:t>n</a:t>
            </a:r>
            <a:r>
              <a:rPr lang="en-US" dirty="0" smtClean="0"/>
              <a:t>-tu</a:t>
            </a:r>
            <a:r>
              <a:rPr lang="en-US" dirty="0"/>
              <a:t>p</a:t>
            </a:r>
            <a:r>
              <a:rPr lang="en-US" dirty="0" smtClean="0"/>
              <a:t>les of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s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s. The variable </a:t>
            </a:r>
            <a:r>
              <a:rPr lang="en-US" i="1" dirty="0" smtClean="0"/>
              <a:t>x</a:t>
            </a:r>
            <a:r>
              <a:rPr lang="en-US" dirty="0" smtClean="0"/>
              <a:t> is called a </a:t>
            </a:r>
            <a:r>
              <a:rPr lang="en-US" i="1" dirty="0" smtClean="0"/>
              <a:t>Boolean variable </a:t>
            </a:r>
            <a:r>
              <a:rPr lang="en-US" dirty="0" smtClean="0"/>
              <a:t>if it assumes values only from </a:t>
            </a:r>
            <a:r>
              <a:rPr lang="en-US" i="1" dirty="0" smtClean="0"/>
              <a:t>B</a:t>
            </a:r>
            <a:r>
              <a:rPr lang="en-US" dirty="0" smtClean="0"/>
              <a:t>, that is, if its only possible values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A function from </a:t>
            </a:r>
            <a:r>
              <a:rPr lang="en-US" i="1" dirty="0" err="1"/>
              <a:t>B</a:t>
            </a:r>
            <a:r>
              <a:rPr lang="en-US" i="1" baseline="30000" dirty="0" err="1"/>
              <a:t>n</a:t>
            </a:r>
            <a:r>
              <a:rPr lang="en-US" i="1" baseline="30000" dirty="0"/>
              <a:t> </a:t>
            </a:r>
            <a:r>
              <a:rPr lang="en-US" dirty="0" smtClean="0"/>
              <a:t>to </a:t>
            </a:r>
            <a:r>
              <a:rPr lang="en-US" i="1" dirty="0" smtClean="0"/>
              <a:t>B</a:t>
            </a:r>
            <a:r>
              <a:rPr lang="en-US" dirty="0" smtClean="0"/>
              <a:t> is called a </a:t>
            </a:r>
            <a:r>
              <a:rPr lang="en-US" i="1" dirty="0" smtClean="0"/>
              <a:t>Boolean function of degree n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  <a:r>
              <a:rPr lang="en-US" i="1" dirty="0" smtClean="0"/>
              <a:t>  </a:t>
            </a:r>
            <a:r>
              <a:rPr lang="en-US" dirty="0" smtClean="0"/>
              <a:t>The function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x</a:t>
            </a:r>
            <a:r>
              <a:rPr lang="en-US" dirty="0" smtClean="0"/>
              <a:t>, </a:t>
            </a:r>
            <a:r>
              <a:rPr lang="en-US" i="1" dirty="0" smtClean="0"/>
              <a:t>y</a:t>
            </a:r>
            <a:r>
              <a:rPr lang="en-US" dirty="0" smtClean="0"/>
              <a:t>) = </a:t>
            </a:r>
            <a:r>
              <a:rPr lang="en-US" i="1" dirty="0" smtClean="0"/>
              <a:t>x</a:t>
            </a:r>
            <a:r>
              <a:rPr lang="en-US" dirty="0" smtClean="0"/>
              <a:t> from the set of ordered pairs of Boolean variables to the set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} is a Boolean function of degree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</a:t>
            </a:r>
          </a:p>
          <a:p>
            <a:pPr indent="0">
              <a:buNone/>
            </a:pPr>
            <a:endParaRPr lang="en-US" i="1" dirty="0"/>
          </a:p>
          <a:p>
            <a:pPr indent="0">
              <a:buNone/>
            </a:pPr>
            <a:endParaRPr lang="en-US" i="1" dirty="0" smtClean="0"/>
          </a:p>
          <a:p>
            <a:pPr indent="0">
              <a:buNone/>
            </a:pPr>
            <a:r>
              <a:rPr lang="en-US" i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440" y="4953000"/>
            <a:ext cx="1022604" cy="125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29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Boolean Expressions and Boolean Functions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>
                  <a:buNone/>
                </a:pPr>
                <a:r>
                  <a:rPr lang="en-US" b="1" dirty="0" smtClean="0"/>
                  <a:t>Example</a:t>
                </a:r>
                <a:r>
                  <a:rPr lang="en-US" dirty="0" smtClean="0"/>
                  <a:t>: Find the values of the Boolean function represented by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) = </a:t>
                </a:r>
                <a:r>
                  <a:rPr lang="en-US" i="1" dirty="0" err="1" smtClean="0"/>
                  <a:t>xy</a:t>
                </a:r>
                <a:r>
                  <a:rPr lang="en-US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𝑧</m:t>
                        </m:r>
                      </m:e>
                    </m:acc>
                  </m:oMath>
                </a14:m>
                <a:r>
                  <a:rPr lang="en-US" dirty="0" smtClean="0"/>
                  <a:t>.</a:t>
                </a:r>
              </a:p>
              <a:p>
                <a:pPr indent="0">
                  <a:buNone/>
                </a:pPr>
                <a:r>
                  <a:rPr lang="en-US" b="1" dirty="0" smtClean="0"/>
                  <a:t>Solution</a:t>
                </a:r>
                <a:r>
                  <a:rPr lang="en-US" dirty="0" smtClean="0"/>
                  <a:t>: </a:t>
                </a:r>
                <a:r>
                  <a:rPr lang="en-US" dirty="0"/>
                  <a:t>We use a table with a row for each combination of values of </a:t>
                </a:r>
                <a:r>
                  <a:rPr lang="en-US" i="1" dirty="0" smtClean="0"/>
                  <a:t>x</a:t>
                </a:r>
                <a:r>
                  <a:rPr lang="en-US" dirty="0" smtClean="0"/>
                  <a:t>,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, </a:t>
                </a:r>
                <a:r>
                  <a:rPr lang="en-US" dirty="0"/>
                  <a:t>and </a:t>
                </a:r>
                <a:r>
                  <a:rPr lang="en-US" i="1" dirty="0" smtClean="0"/>
                  <a:t>z</a:t>
                </a:r>
                <a:r>
                  <a:rPr lang="en-US" dirty="0" smtClean="0"/>
                  <a:t> </a:t>
                </a:r>
                <a:r>
                  <a:rPr lang="en-US" dirty="0"/>
                  <a:t>to compute the values of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err="1" smtClean="0"/>
                  <a:t>x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y</a:t>
                </a:r>
                <a:r>
                  <a:rPr lang="en-US" dirty="0" err="1" smtClean="0"/>
                  <a:t>,</a:t>
                </a:r>
                <a:r>
                  <a:rPr lang="en-US" i="1" dirty="0" err="1" smtClean="0"/>
                  <a:t>z</a:t>
                </a:r>
                <a:r>
                  <a:rPr lang="en-US" dirty="0" smtClean="0"/>
                  <a:t>).</a:t>
                </a:r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  <a:p>
                <a:pPr indent="0">
                  <a:buNone/>
                </a:pPr>
                <a:endParaRPr lang="en-US" dirty="0" smtClean="0"/>
              </a:p>
              <a:p>
                <a:pPr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114800"/>
            <a:ext cx="3250276" cy="193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85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Boolean Expressions and Boolean Functions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905000"/>
                <a:ext cx="8229600" cy="4389120"/>
              </a:xfrm>
            </p:spPr>
            <p:txBody>
              <a:bodyPr>
                <a:normAutofit fontScale="92500" lnSpcReduction="10000"/>
              </a:bodyPr>
              <a:lstStyle/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Boolean functions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and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 of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variables are equal if and only if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b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 smtClean="0"/>
                  <a:t>b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 smtClean="0"/>
                  <a:t>b</a:t>
                </a:r>
                <a:r>
                  <a:rPr lang="en-US" i="1" baseline="-25000" dirty="0" err="1" smtClean="0"/>
                  <a:t>n</a:t>
                </a:r>
                <a:r>
                  <a:rPr lang="en-US" dirty="0" smtClean="0"/>
                  <a:t>)=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b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b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b</a:t>
                </a:r>
                <a:r>
                  <a:rPr lang="en-US" i="1" baseline="-25000" dirty="0" err="1"/>
                  <a:t>n</a:t>
                </a:r>
                <a:r>
                  <a:rPr lang="en-US" dirty="0" smtClean="0"/>
                  <a:t>) whenever </a:t>
                </a:r>
                <a:r>
                  <a:rPr lang="en-US" i="1" dirty="0" smtClean="0"/>
                  <a:t>b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b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 smtClean="0"/>
                  <a:t>b</a:t>
                </a:r>
                <a:r>
                  <a:rPr lang="en-US" i="1" baseline="-25000" dirty="0" err="1" smtClean="0"/>
                  <a:t>n</a:t>
                </a:r>
                <a:r>
                  <a:rPr lang="en-US" dirty="0" smtClean="0"/>
                  <a:t>  belong to </a:t>
                </a:r>
                <a:r>
                  <a:rPr lang="en-US" i="1" dirty="0" smtClean="0"/>
                  <a:t>B</a:t>
                </a:r>
                <a:r>
                  <a:rPr lang="en-US" dirty="0" smtClean="0"/>
                  <a:t>. Two different Boolean expressions that represent the same function are </a:t>
                </a:r>
                <a:r>
                  <a:rPr lang="en-US" i="1" dirty="0" smtClean="0"/>
                  <a:t>equivalent</a:t>
                </a:r>
                <a:r>
                  <a:rPr lang="en-US" dirty="0" smtClean="0"/>
                  <a:t>.</a:t>
                </a:r>
              </a:p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The complement of the Boolean function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is the function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acc>
                    <m:r>
                      <a:rPr lang="en-US" b="0" i="0" smtClean="0">
                        <a:latin typeface="Cambria Math"/>
                      </a:rPr>
                      <m:t>,  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where</m:t>
                    </m:r>
                    <m:r>
                      <a:rPr lang="en-US" b="0" i="0" smtClean="0">
                        <a:latin typeface="Cambria Math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dirty="0" smtClean="0"/>
                  <a:t>(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n</a:t>
                </a:r>
                <a:r>
                  <a:rPr lang="en-US" dirty="0"/>
                  <a:t>) </a:t>
                </a:r>
                <a:r>
                  <a:rPr lang="en-US" dirty="0" smtClean="0"/>
                  <a:t>=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i="1" dirty="0"/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Cambria Math" pitchFamily="18" charset="0"/>
                            <a:ea typeface="Cambria Math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dirty="0"/>
                          <m:t>, </m:t>
                        </m:r>
                        <m:r>
                          <m:rPr>
                            <m:nor/>
                          </m:rPr>
                          <a:rPr lang="en-US" i="1" dirty="0"/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latin typeface="Cambria Math" pitchFamily="18" charset="0"/>
                            <a:ea typeface="Cambria Math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dirty="0"/>
                          <m:t>, …, </m:t>
                        </m:r>
                        <m:r>
                          <m:rPr>
                            <m:nor/>
                          </m:rPr>
                          <a:rPr lang="en-US" i="1" dirty="0"/>
                          <m:t>x</m:t>
                        </m:r>
                        <m:r>
                          <m:rPr>
                            <m:nor/>
                          </m:rPr>
                          <a:rPr lang="en-US" i="1" baseline="-25000" dirty="0"/>
                          <m:t>n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</m:bar>
                  </m:oMath>
                </a14:m>
                <a:r>
                  <a:rPr lang="en-US" dirty="0" smtClean="0"/>
                  <a:t>. </a:t>
                </a:r>
              </a:p>
              <a:p>
                <a:pPr indent="0">
                  <a:buNone/>
                </a:pPr>
                <a:r>
                  <a:rPr lang="en-US" b="1" dirty="0" smtClean="0"/>
                  <a:t>Definition</a:t>
                </a:r>
                <a:r>
                  <a:rPr lang="en-US" dirty="0" smtClean="0"/>
                  <a:t>: Let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and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 be Boolean functions of degree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. The Boolean sum 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+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 and the Boolean product </a:t>
                </a:r>
                <a:r>
                  <a:rPr lang="en-US" i="1" dirty="0" smtClean="0"/>
                  <a:t>FG</a:t>
                </a:r>
                <a:r>
                  <a:rPr lang="en-US" dirty="0" smtClean="0"/>
                  <a:t> are defined by </a:t>
                </a:r>
              </a:p>
              <a:p>
                <a:pPr indent="0">
                  <a:buNone/>
                </a:pPr>
                <a:r>
                  <a:rPr lang="en-US" dirty="0" smtClean="0"/>
                  <a:t>(</a:t>
                </a:r>
                <a:r>
                  <a:rPr lang="en-US" i="1" dirty="0" smtClean="0"/>
                  <a:t>F</a:t>
                </a:r>
                <a:r>
                  <a:rPr lang="en-US" dirty="0" smtClean="0"/>
                  <a:t> </a:t>
                </a:r>
                <a:r>
                  <a:rPr lang="en-US" dirty="0"/>
                  <a:t>+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)(</a:t>
                </a:r>
                <a:r>
                  <a:rPr lang="en-US" i="1" dirty="0" smtClean="0"/>
                  <a:t>x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x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)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dirty="0"/>
                  <a:t>(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x</a:t>
                </a:r>
                <a:r>
                  <a:rPr lang="en-US" i="1" baseline="-25000" dirty="0" err="1"/>
                  <a:t>n</a:t>
                </a:r>
                <a:r>
                  <a:rPr lang="en-US" dirty="0" smtClean="0"/>
                  <a:t>) + 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n</a:t>
                </a:r>
                <a:r>
                  <a:rPr lang="en-US" dirty="0"/>
                  <a:t>)</a:t>
                </a:r>
              </a:p>
              <a:p>
                <a:pPr indent="0">
                  <a:buNone/>
                </a:pPr>
                <a:r>
                  <a:rPr lang="en-US" dirty="0" smtClean="0"/>
                  <a:t>(</a:t>
                </a:r>
                <a:r>
                  <a:rPr lang="en-US" i="1" dirty="0" smtClean="0"/>
                  <a:t>FG</a:t>
                </a:r>
                <a:r>
                  <a:rPr lang="en-US" dirty="0"/>
                  <a:t>)(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/>
                  <a:t>x</a:t>
                </a:r>
                <a:r>
                  <a:rPr lang="en-US" i="1" baseline="-25000" dirty="0" err="1"/>
                  <a:t>n</a:t>
                </a:r>
                <a:r>
                  <a:rPr lang="en-US" dirty="0"/>
                  <a:t>) =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</m:oMath>
                </a14:m>
                <a:r>
                  <a:rPr lang="en-US" dirty="0"/>
                  <a:t>(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 err="1" smtClean="0"/>
                  <a:t>x</a:t>
                </a:r>
                <a:r>
                  <a:rPr lang="en-US" i="1" baseline="-25000" dirty="0" err="1" smtClean="0"/>
                  <a:t>n</a:t>
                </a:r>
                <a:r>
                  <a:rPr lang="en-US" dirty="0" smtClean="0"/>
                  <a:t>)</a:t>
                </a:r>
                <a:r>
                  <a:rPr lang="en-US" i="1" dirty="0" smtClean="0"/>
                  <a:t>G</a:t>
                </a:r>
                <a:r>
                  <a:rPr lang="en-US" dirty="0" smtClean="0"/>
                  <a:t>(</a:t>
                </a:r>
                <a:r>
                  <a:rPr lang="en-US" i="1" dirty="0" smtClean="0"/>
                  <a:t>x</a:t>
                </a:r>
                <a:r>
                  <a:rPr lang="en-US" baseline="-25000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/>
                  <a:t>, </a:t>
                </a:r>
                <a:r>
                  <a:rPr lang="en-US" i="1" dirty="0"/>
                  <a:t>x</a:t>
                </a:r>
                <a:r>
                  <a:rPr lang="en-US" baseline="-25000" dirty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dirty="0"/>
                  <a:t>, …, </a:t>
                </a:r>
                <a:r>
                  <a:rPr lang="en-US" i="1" dirty="0"/>
                  <a:t>x</a:t>
                </a:r>
                <a:r>
                  <a:rPr lang="en-US" i="1" baseline="-25000" dirty="0"/>
                  <a:t>n</a:t>
                </a:r>
                <a:r>
                  <a:rPr lang="en-US" dirty="0"/>
                  <a:t>)</a:t>
                </a:r>
              </a:p>
              <a:p>
                <a:pPr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905000"/>
                <a:ext cx="8229600" cy="4389120"/>
              </a:xfrm>
              <a:blipFill rotWithShape="1">
                <a:blip r:embed="rId2"/>
                <a:stretch>
                  <a:fillRect t="-1944" r="-74" b="-2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004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Functions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362200"/>
            <a:ext cx="2322576" cy="172821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400548"/>
            <a:ext cx="5361709" cy="12676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38200" y="1981199"/>
                <a:ext cx="5029200" cy="2610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Example</a:t>
                </a:r>
                <a:r>
                  <a:rPr lang="en-US" dirty="0" smtClean="0"/>
                  <a:t>: How many different Boolean functions of degree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 are there?</a:t>
                </a:r>
              </a:p>
              <a:p>
                <a:endParaRPr lang="en-US" dirty="0" smtClean="0"/>
              </a:p>
              <a:p>
                <a:r>
                  <a:rPr lang="en-US" b="1" dirty="0" smtClean="0"/>
                  <a:t>Solution</a:t>
                </a:r>
                <a:r>
                  <a:rPr lang="en-US" smtClean="0"/>
                  <a:t>: </a:t>
                </a:r>
                <a:r>
                  <a:rPr lang="en-US" smtClean="0"/>
                  <a:t>By</a:t>
                </a:r>
                <a:r>
                  <a:rPr lang="en-US" smtClean="0"/>
                  <a:t> </a:t>
                </a:r>
                <a:r>
                  <a:rPr lang="en-US" dirty="0" smtClean="0"/>
                  <a:t>the product rule for counting, there are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:r>
                  <a:rPr lang="en-US" i="1" baseline="30000" dirty="0" smtClean="0"/>
                  <a:t>n</a:t>
                </a:r>
                <a:r>
                  <a:rPr lang="en-US" dirty="0" smtClean="0"/>
                  <a:t> different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-tuples of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s and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s.   Because a Boolean function is an assignment of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dirty="0" smtClean="0"/>
                  <a:t> or </a:t>
                </a:r>
                <a:r>
                  <a:rPr lang="en-US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:r>
                  <a:rPr lang="en-US" dirty="0" smtClean="0"/>
                  <a:t> to each of these  different n-tuples, by the product rule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dirty="0" smtClean="0"/>
                  <a:t> different Boolean functions of degree </a:t>
                </a:r>
                <a:r>
                  <a:rPr lang="en-US" i="1" dirty="0" smtClean="0"/>
                  <a:t>n</a:t>
                </a:r>
                <a:r>
                  <a:rPr lang="en-US" dirty="0" smtClean="0"/>
                  <a:t>. </a:t>
                </a:r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981199"/>
                <a:ext cx="5029200" cy="2610586"/>
              </a:xfrm>
              <a:prstGeom prst="rect">
                <a:avLst/>
              </a:prstGeom>
              <a:blipFill rotWithShape="1">
                <a:blip r:embed="rId4"/>
                <a:stretch>
                  <a:fillRect l="-1091" t="-1168" r="-1697" b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18322" y="4737652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example tells us that there are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16</a:t>
            </a:r>
            <a:r>
              <a:rPr lang="en-US" dirty="0" smtClean="0"/>
              <a:t> different Boolean functions of degree two. We display these in Table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481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19423</TotalTime>
  <Words>2051</Words>
  <Application>Microsoft Office PowerPoint</Application>
  <PresentationFormat>On-screen Show (4:3)</PresentationFormat>
  <Paragraphs>166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Boolean Algebra</vt:lpstr>
      <vt:lpstr>Chapter Summary</vt:lpstr>
      <vt:lpstr>Boolean Functions</vt:lpstr>
      <vt:lpstr>Section Summary</vt:lpstr>
      <vt:lpstr>Introduction to Boolean Algebra</vt:lpstr>
      <vt:lpstr>Boolean Expressions and Boolean Functions</vt:lpstr>
      <vt:lpstr>Boolean Expressions and Boolean Functions (continued)</vt:lpstr>
      <vt:lpstr>Boolean Expressions and Boolean Functions (continued)</vt:lpstr>
      <vt:lpstr>Boolean Functions</vt:lpstr>
      <vt:lpstr>Identities of Boolean Algebra</vt:lpstr>
      <vt:lpstr>Identities of Boolean Algebra</vt:lpstr>
      <vt:lpstr>Formal Definition of a Boolean Algebra</vt:lpstr>
      <vt:lpstr>Representing Boolean Functions</vt:lpstr>
      <vt:lpstr>Section Summary</vt:lpstr>
      <vt:lpstr>Sum-of-Products Expansion</vt:lpstr>
      <vt:lpstr>Sum-of-Products Expansion (cont)</vt:lpstr>
      <vt:lpstr>Sum-of-Products Expansion (cont)</vt:lpstr>
      <vt:lpstr>Sum-of-Products Expansion (cont)</vt:lpstr>
      <vt:lpstr>Functional Completeness</vt:lpstr>
      <vt:lpstr>Logic Gates</vt:lpstr>
      <vt:lpstr>Section Summary</vt:lpstr>
      <vt:lpstr>Logic Gates</vt:lpstr>
      <vt:lpstr>Combinations of Gates</vt:lpstr>
      <vt:lpstr>Combinations of Gates</vt:lpstr>
      <vt:lpstr>Adders</vt:lpstr>
      <vt:lpstr>Adders (continued)</vt:lpstr>
      <vt:lpstr>Adders (continued)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Scherl, Richard</cp:lastModifiedBy>
  <cp:revision>844</cp:revision>
  <dcterms:created xsi:type="dcterms:W3CDTF">2012-07-15T18:32:41Z</dcterms:created>
  <dcterms:modified xsi:type="dcterms:W3CDTF">2012-07-20T02:34:35Z</dcterms:modified>
</cp:coreProperties>
</file>