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65" r:id="rId3"/>
    <p:sldId id="258" r:id="rId4"/>
    <p:sldId id="257" r:id="rId5"/>
    <p:sldId id="372" r:id="rId6"/>
    <p:sldId id="259" r:id="rId7"/>
    <p:sldId id="260" r:id="rId8"/>
    <p:sldId id="286" r:id="rId9"/>
    <p:sldId id="284" r:id="rId10"/>
    <p:sldId id="346" r:id="rId11"/>
    <p:sldId id="267" r:id="rId12"/>
    <p:sldId id="294" r:id="rId13"/>
    <p:sldId id="268" r:id="rId14"/>
    <p:sldId id="269" r:id="rId15"/>
    <p:sldId id="367" r:id="rId16"/>
    <p:sldId id="366" r:id="rId17"/>
    <p:sldId id="295" r:id="rId18"/>
    <p:sldId id="266" r:id="rId19"/>
    <p:sldId id="272" r:id="rId20"/>
    <p:sldId id="271" r:id="rId21"/>
    <p:sldId id="368" r:id="rId22"/>
    <p:sldId id="275" r:id="rId23"/>
    <p:sldId id="360" r:id="rId24"/>
    <p:sldId id="350" r:id="rId25"/>
    <p:sldId id="373" r:id="rId26"/>
    <p:sldId id="347" r:id="rId27"/>
    <p:sldId id="362" r:id="rId28"/>
  </p:sldIdLst>
  <p:sldSz cx="12192000" cy="6858000"/>
  <p:notesSz cx="6858000" cy="9144000"/>
  <p:embeddedFontLst>
    <p:embeddedFont>
      <p:font typeface="Cambria Math" panose="02040503050406030204" pitchFamily="18" charset="0"/>
      <p:regular r:id="rId30"/>
    </p:embeddedFont>
    <p:embeddedFont>
      <p:font typeface="Garamond" panose="02020404030301010803" pitchFamily="18" charset="0"/>
      <p:regular r:id="rId31"/>
      <p:bold r:id="rId32"/>
      <p: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2" d="100"/>
          <a:sy n="82" d="100"/>
        </p:scale>
        <p:origin x="89" y="1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8</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9</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11/6/2024</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11/6/2024</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a:xfrm>
            <a:off x="1524000" y="3602038"/>
            <a:ext cx="9144000" cy="516099"/>
          </a:xfrm>
        </p:spPr>
        <p:txBody>
          <a:bodyPr/>
          <a:lstStyle/>
          <a:p>
            <a:r>
              <a:rPr lang="en-US" b="1" dirty="0"/>
              <a:t>Eigenvalues and Eigenvectors</a:t>
            </a:r>
          </a:p>
        </p:txBody>
      </p:sp>
      <p:sp>
        <p:nvSpPr>
          <p:cNvPr id="6" name="Subtitle 2">
            <a:extLst>
              <a:ext uri="{FF2B5EF4-FFF2-40B4-BE49-F238E27FC236}">
                <a16:creationId xmlns:a16="http://schemas.microsoft.com/office/drawing/2014/main" id="{B9E0255B-D887-0F82-0CD2-1B3AD61DB939}"/>
              </a:ext>
            </a:extLst>
          </p:cNvPr>
          <p:cNvSpPr txBox="1">
            <a:spLocks/>
          </p:cNvSpPr>
          <p:nvPr/>
        </p:nvSpPr>
        <p:spPr>
          <a:xfrm>
            <a:off x="1670837" y="452978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10</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6" y="1779705"/>
            <a:ext cx="9531327" cy="3499172"/>
          </a:xfrm>
        </p:spPr>
      </p:pic>
    </p:spTree>
    <p:extLst>
      <p:ext uri="{BB962C8B-B14F-4D97-AF65-F5344CB8AC3E}">
        <p14:creationId xmlns:p14="http://schemas.microsoft.com/office/powerpoint/2010/main" val="144870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838201" y="1520997"/>
            <a:ext cx="9920616" cy="4194530"/>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23" y="1752599"/>
            <a:ext cx="10375291" cy="3818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341600" y="3428999"/>
            <a:ext cx="7713390" cy="2670941"/>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5849567" y="2141969"/>
            <a:ext cx="1810036" cy="879525"/>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grpSp>
        <p:nvGrpSpPr>
          <p:cNvPr id="4" name="Group 3">
            <a:extLst>
              <a:ext uri="{FF2B5EF4-FFF2-40B4-BE49-F238E27FC236}">
                <a16:creationId xmlns:a16="http://schemas.microsoft.com/office/drawing/2014/main" id="{7CA2E161-0939-D25F-3C8B-F370298A3FE6}"/>
              </a:ext>
            </a:extLst>
          </p:cNvPr>
          <p:cNvGrpSpPr/>
          <p:nvPr/>
        </p:nvGrpSpPr>
        <p:grpSpPr>
          <a:xfrm>
            <a:off x="2819590" y="4888468"/>
            <a:ext cx="6552819" cy="369332"/>
            <a:chOff x="2819590" y="4888468"/>
            <a:chExt cx="6552819" cy="369332"/>
          </a:xfrm>
        </p:grpSpPr>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gr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2" y="2847529"/>
            <a:ext cx="8888141" cy="324198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a:bodyPr>
          <a:lstStyle/>
          <a:p>
            <a:r>
              <a:rPr lang="en-US" sz="3600"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which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extLst>
              <a:ext uri="{FF2B5EF4-FFF2-40B4-BE49-F238E27FC236}">
                <a16:creationId xmlns:a16="http://schemas.microsoft.com/office/drawing/2014/main" id="{43051DAF-31D0-4D1E-8DB8-BD2A3195CE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627996"/>
          </a:xfrm>
        </p:spPr>
        <p:txBody>
          <a:bodyPr>
            <a:normAutofit/>
          </a:bodyPr>
          <a:lstStyle/>
          <a:p>
            <a:r>
              <a:rPr lang="en-US" sz="3600"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2165123" y="2962728"/>
                <a:ext cx="6079421" cy="439479"/>
              </a:xfrm>
              <a:prstGeom prst="rect">
                <a:avLst/>
              </a:prstGeom>
              <a:noFill/>
            </p:spPr>
            <p:txBody>
              <a:bodyPr wrap="none" rtlCol="0">
                <a:spAutoFit/>
              </a:bodyPr>
              <a:lstStyle/>
              <a:p>
                <a:r>
                  <a:rPr lang="en-US" sz="2000" dirty="0"/>
                  <a:t>We want a solutions to </a:t>
                </a:r>
                <a14:m>
                  <m:oMath xmlns:m="http://schemas.openxmlformats.org/officeDocument/2006/math">
                    <m:d>
                      <m:dPr>
                        <m:ctrlPr>
                          <a:rPr lang="en-US" sz="2000" i="1" smtClean="0">
                            <a:solidFill>
                              <a:srgbClr val="836967"/>
                            </a:solidFill>
                            <a:latin typeface="Cambria Math" panose="02040503050406030204" pitchFamily="18" charset="0"/>
                          </a:rPr>
                        </m:ctrlPr>
                      </m:dPr>
                      <m:e>
                        <m:r>
                          <a:rPr lang="en-US" sz="2000" i="1" smtClean="0">
                            <a:latin typeface="Cambria Math" panose="02040503050406030204" pitchFamily="18" charset="0"/>
                          </a:rPr>
                          <m:t>𝐴</m:t>
                        </m:r>
                        <m:r>
                          <a:rPr lang="en-US" sz="2000" i="0" smtClean="0">
                            <a:latin typeface="Cambria Math" panose="02040503050406030204" pitchFamily="18" charset="0"/>
                          </a:rPr>
                          <m:t>−</m:t>
                        </m:r>
                        <m:r>
                          <a:rPr lang="en-US" sz="2000" i="1" smtClean="0">
                            <a:latin typeface="Cambria Math" panose="02040503050406030204" pitchFamily="18" charset="0"/>
                          </a:rPr>
                          <m:t>𝜆</m:t>
                        </m:r>
                        <m:r>
                          <a:rPr lang="en-US" sz="2000" i="1" smtClean="0">
                            <a:latin typeface="Cambria Math" panose="02040503050406030204" pitchFamily="18" charset="0"/>
                          </a:rPr>
                          <m:t>𝐼</m:t>
                        </m:r>
                      </m:e>
                    </m:d>
                    <m:acc>
                      <m:accPr>
                        <m:chr m:val="⃗"/>
                        <m:ctrlPr>
                          <a:rPr lang="en-US" sz="2000" i="1" smtClean="0">
                            <a:solidFill>
                              <a:srgbClr val="836967"/>
                            </a:solidFill>
                            <a:latin typeface="Cambria Math" panose="02040503050406030204" pitchFamily="18" charset="0"/>
                          </a:rPr>
                        </m:ctrlPr>
                      </m:accPr>
                      <m:e>
                        <m:r>
                          <a:rPr lang="en-US" sz="2000" i="1" smtClean="0">
                            <a:latin typeface="Cambria Math" panose="02040503050406030204" pitchFamily="18" charset="0"/>
                          </a:rPr>
                          <m:t>𝑥</m:t>
                        </m:r>
                      </m:e>
                    </m:acc>
                    <m:r>
                      <a:rPr lang="en-US" sz="2000" i="0" smtClean="0">
                        <a:latin typeface="Cambria Math" panose="02040503050406030204" pitchFamily="18" charset="0"/>
                      </a:rPr>
                      <m:t>=</m:t>
                    </m:r>
                    <m:acc>
                      <m:accPr>
                        <m:chr m:val="⃗"/>
                        <m:ctrlPr>
                          <a:rPr lang="en-US" sz="2000" i="1" smtClean="0">
                            <a:solidFill>
                              <a:srgbClr val="836967"/>
                            </a:solidFill>
                            <a:latin typeface="Cambria Math" panose="02040503050406030204" pitchFamily="18" charset="0"/>
                          </a:rPr>
                        </m:ctrlPr>
                      </m:accPr>
                      <m:e>
                        <m:r>
                          <a:rPr lang="en-US" sz="2000" i="0" smtClean="0">
                            <a:latin typeface="Cambria Math" panose="02040503050406030204" pitchFamily="18" charset="0"/>
                          </a:rPr>
                          <m:t>0</m:t>
                        </m:r>
                      </m:e>
                    </m:acc>
                  </m:oMath>
                </a14:m>
                <a:r>
                  <a:rPr lang="en-US" sz="2000" dirty="0"/>
                  <a:t> other than </a:t>
                </a:r>
                <a14:m>
                  <m:oMath xmlns:m="http://schemas.openxmlformats.org/officeDocument/2006/math">
                    <m:acc>
                      <m:accPr>
                        <m:chr m:val="⃗"/>
                        <m:ctrlPr>
                          <a:rPr lang="en-US" sz="2000" i="1" smtClean="0">
                            <a:solidFill>
                              <a:srgbClr val="836967"/>
                            </a:solidFill>
                            <a:latin typeface="Cambria Math" panose="02040503050406030204" pitchFamily="18" charset="0"/>
                          </a:rPr>
                        </m:ctrlPr>
                      </m:accPr>
                      <m:e>
                        <m:r>
                          <a:rPr lang="en-US" sz="2000" i="1" smtClean="0">
                            <a:latin typeface="Cambria Math" panose="02040503050406030204" pitchFamily="18" charset="0"/>
                          </a:rPr>
                          <m:t>𝑥</m:t>
                        </m:r>
                      </m:e>
                    </m:acc>
                    <m:r>
                      <a:rPr lang="en-US" sz="2000" i="0" smtClean="0">
                        <a:latin typeface="Cambria Math" panose="02040503050406030204" pitchFamily="18" charset="0"/>
                      </a:rPr>
                      <m:t>=</m:t>
                    </m:r>
                    <m:acc>
                      <m:accPr>
                        <m:chr m:val="⃗"/>
                        <m:ctrlPr>
                          <a:rPr lang="en-US" sz="2000" i="1" smtClean="0">
                            <a:solidFill>
                              <a:srgbClr val="836967"/>
                            </a:solidFill>
                            <a:latin typeface="Cambria Math" panose="02040503050406030204" pitchFamily="18" charset="0"/>
                          </a:rPr>
                        </m:ctrlPr>
                      </m:accPr>
                      <m:e>
                        <m:r>
                          <a:rPr lang="en-US" sz="2000" i="0" smtClean="0">
                            <a:latin typeface="Cambria Math" panose="02040503050406030204" pitchFamily="18" charset="0"/>
                          </a:rPr>
                          <m:t>0</m:t>
                        </m:r>
                      </m:e>
                    </m:acc>
                  </m:oMath>
                </a14:m>
                <a:r>
                  <a:rPr lang="en-US" sz="2000"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2165123" y="2962728"/>
                <a:ext cx="6079421" cy="439479"/>
              </a:xfrm>
              <a:prstGeom prst="rect">
                <a:avLst/>
              </a:prstGeom>
              <a:blipFill>
                <a:blip r:embed="rId4"/>
                <a:stretch>
                  <a:fillRect l="-1003" t="-6944" b="-25000"/>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2165123" y="3535578"/>
                <a:ext cx="7407477" cy="1015663"/>
              </a:xfrm>
              <a:prstGeom prst="rect">
                <a:avLst/>
              </a:prstGeom>
              <a:noFill/>
            </p:spPr>
            <p:txBody>
              <a:bodyPr wrap="none" rtlCol="0">
                <a:spAutoFit/>
              </a:bodyPr>
              <a:lstStyle/>
              <a:p>
                <a:r>
                  <a:rPr lang="en-US" sz="2000" dirty="0"/>
                  <a:t>Recall:</a:t>
                </a:r>
              </a:p>
              <a:p>
                <a:r>
                  <a:rPr lang="en-US" sz="2000" dirty="0"/>
                  <a:t>Theorem 8: any invertible matrix </a:t>
                </a:r>
                <a14:m>
                  <m:oMath xmlns:m="http://schemas.openxmlformats.org/officeDocument/2006/math">
                    <m:r>
                      <a:rPr lang="en-US" sz="2000">
                        <a:latin typeface="Cambria Math" panose="02040503050406030204" pitchFamily="18" charset="0"/>
                      </a:rPr>
                      <m:t>−</m:t>
                    </m:r>
                  </m:oMath>
                </a14:m>
                <a:r>
                  <a:rPr lang="en-US" sz="2000" dirty="0"/>
                  <a:t> </a:t>
                </a:r>
                <a14:m>
                  <m:oMath xmlns:m="http://schemas.openxmlformats.org/officeDocument/2006/math">
                    <m:d>
                      <m:dPr>
                        <m:ctrlPr>
                          <a:rPr lang="en-US" sz="2000" i="1" smtClean="0">
                            <a:solidFill>
                              <a:srgbClr val="836967"/>
                            </a:solidFill>
                            <a:latin typeface="Cambria Math" panose="02040503050406030204" pitchFamily="18" charset="0"/>
                          </a:rPr>
                        </m:ctrlPr>
                      </m:dPr>
                      <m:e>
                        <m:r>
                          <a:rPr lang="en-US" sz="2000" i="1" smtClean="0">
                            <a:latin typeface="Cambria Math" panose="02040503050406030204" pitchFamily="18" charset="0"/>
                          </a:rPr>
                          <m:t>𝐴</m:t>
                        </m:r>
                        <m:r>
                          <a:rPr lang="en-US" sz="2000" i="0" smtClean="0">
                            <a:latin typeface="Cambria Math" panose="02040503050406030204" pitchFamily="18" charset="0"/>
                          </a:rPr>
                          <m:t>−</m:t>
                        </m:r>
                        <m:r>
                          <a:rPr lang="en-US" sz="2000" i="1" smtClean="0">
                            <a:latin typeface="Cambria Math" panose="02040503050406030204" pitchFamily="18" charset="0"/>
                          </a:rPr>
                          <m:t>𝜆</m:t>
                        </m:r>
                        <m:r>
                          <a:rPr lang="en-US" sz="2000" i="1" smtClean="0">
                            <a:latin typeface="Cambria Math" panose="02040503050406030204" pitchFamily="18" charset="0"/>
                          </a:rPr>
                          <m:t>𝐼</m:t>
                        </m:r>
                      </m:e>
                    </m:d>
                  </m:oMath>
                </a14:m>
                <a:r>
                  <a:rPr lang="en-US" sz="2000" dirty="0"/>
                  <a:t> </a:t>
                </a:r>
                <a14:m>
                  <m:oMath xmlns:m="http://schemas.openxmlformats.org/officeDocument/2006/math">
                    <m:r>
                      <a:rPr lang="en-US" sz="2000">
                        <a:latin typeface="Cambria Math" panose="02040503050406030204" pitchFamily="18" charset="0"/>
                      </a:rPr>
                      <m:t>−</m:t>
                    </m:r>
                  </m:oMath>
                </a14:m>
                <a:r>
                  <a:rPr lang="en-US" sz="2000" dirty="0"/>
                  <a:t> only has one solution.</a:t>
                </a:r>
              </a:p>
              <a:p>
                <a:r>
                  <a:rPr lang="en-US" sz="2000" dirty="0"/>
                  <a:t>Therefore,</a:t>
                </a:r>
                <a:r>
                  <a:rPr lang="en-US" sz="2000" dirty="0">
                    <a:solidFill>
                      <a:srgbClr val="836967"/>
                    </a:solidFill>
                  </a:rPr>
                  <a:t> </a:t>
                </a:r>
                <a14:m>
                  <m:oMath xmlns:m="http://schemas.openxmlformats.org/officeDocument/2006/math">
                    <m:d>
                      <m:dPr>
                        <m:ctrlPr>
                          <a:rPr lang="en-US" sz="2000" i="1" smtClean="0">
                            <a:solidFill>
                              <a:srgbClr val="836967"/>
                            </a:solidFill>
                            <a:latin typeface="Cambria Math" panose="02040503050406030204" pitchFamily="18" charset="0"/>
                          </a:rPr>
                        </m:ctrlPr>
                      </m:dPr>
                      <m:e>
                        <m:r>
                          <a:rPr lang="en-US" sz="2000" i="1" smtClean="0">
                            <a:latin typeface="Cambria Math" panose="02040503050406030204" pitchFamily="18" charset="0"/>
                          </a:rPr>
                          <m:t>𝐴</m:t>
                        </m:r>
                        <m:r>
                          <a:rPr lang="en-US" sz="2000" i="0" smtClean="0">
                            <a:latin typeface="Cambria Math" panose="02040503050406030204" pitchFamily="18" charset="0"/>
                          </a:rPr>
                          <m:t>−</m:t>
                        </m:r>
                        <m:r>
                          <a:rPr lang="en-US" sz="2000" i="1" smtClean="0">
                            <a:latin typeface="Cambria Math" panose="02040503050406030204" pitchFamily="18" charset="0"/>
                          </a:rPr>
                          <m:t>𝜆</m:t>
                        </m:r>
                        <m:r>
                          <a:rPr lang="en-US" sz="2000" i="1" smtClean="0">
                            <a:latin typeface="Cambria Math" panose="02040503050406030204" pitchFamily="18" charset="0"/>
                          </a:rPr>
                          <m:t>𝐼</m:t>
                        </m:r>
                      </m:e>
                    </m:d>
                  </m:oMath>
                </a14:m>
                <a:r>
                  <a:rPr lang="en-US" sz="2000" dirty="0"/>
                  <a:t> needs to not be invertible, and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2165123" y="3535578"/>
                <a:ext cx="7407477" cy="1015663"/>
              </a:xfrm>
              <a:prstGeom prst="rect">
                <a:avLst/>
              </a:prstGeom>
              <a:blipFill>
                <a:blip r:embed="rId5"/>
                <a:stretch>
                  <a:fillRect l="-823" t="-3593"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2165123" y="4639223"/>
                <a:ext cx="6840270" cy="707886"/>
              </a:xfrm>
              <a:prstGeom prst="rect">
                <a:avLst/>
              </a:prstGeom>
              <a:noFill/>
            </p:spPr>
            <p:txBody>
              <a:bodyPr wrap="none" rtlCol="0">
                <a:spAutoFit/>
              </a:bodyPr>
              <a:lstStyle/>
              <a:p>
                <a:r>
                  <a:rPr lang="en-US" sz="2000" dirty="0"/>
                  <a:t>Theorem 16: noninvertible matrices all have a determinant of 0.</a:t>
                </a:r>
              </a:p>
              <a:p>
                <a:r>
                  <a:rPr lang="en-US" sz="2000" dirty="0"/>
                  <a:t>Thus det </a:t>
                </a:r>
                <a14:m>
                  <m:oMath xmlns:m="http://schemas.openxmlformats.org/officeDocument/2006/math">
                    <m:d>
                      <m:dPr>
                        <m:ctrlPr>
                          <a:rPr lang="en-US" sz="2000" i="1" smtClean="0">
                            <a:solidFill>
                              <a:srgbClr val="836967"/>
                            </a:solidFill>
                            <a:latin typeface="Cambria Math" panose="02040503050406030204" pitchFamily="18" charset="0"/>
                          </a:rPr>
                        </m:ctrlPr>
                      </m:dPr>
                      <m:e>
                        <m:r>
                          <a:rPr lang="en-US" sz="2000" i="1" smtClean="0">
                            <a:latin typeface="Cambria Math" panose="02040503050406030204" pitchFamily="18" charset="0"/>
                          </a:rPr>
                          <m:t>𝐴</m:t>
                        </m:r>
                        <m:r>
                          <a:rPr lang="en-US" sz="2000" i="0" smtClean="0">
                            <a:latin typeface="Cambria Math" panose="02040503050406030204" pitchFamily="18" charset="0"/>
                          </a:rPr>
                          <m:t>−</m:t>
                        </m:r>
                        <m:r>
                          <a:rPr lang="en-US" sz="2000" i="1" smtClean="0">
                            <a:latin typeface="Cambria Math" panose="02040503050406030204" pitchFamily="18" charset="0"/>
                          </a:rPr>
                          <m:t>𝜆</m:t>
                        </m:r>
                        <m:r>
                          <a:rPr lang="en-US" sz="2000" i="1" smtClean="0">
                            <a:latin typeface="Cambria Math" panose="02040503050406030204" pitchFamily="18" charset="0"/>
                          </a:rPr>
                          <m:t>𝐼</m:t>
                        </m:r>
                      </m:e>
                    </m:d>
                  </m:oMath>
                </a14:m>
                <a:r>
                  <a:rPr lang="en-US" sz="2000"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2165123" y="4639223"/>
                <a:ext cx="6840270" cy="707886"/>
              </a:xfrm>
              <a:prstGeom prst="rect">
                <a:avLst/>
              </a:prstGeom>
              <a:blipFill>
                <a:blip r:embed="rId6"/>
                <a:stretch>
                  <a:fillRect l="-891" t="-4310" r="-89"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2165123" y="5677678"/>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2165123" y="5677678"/>
                <a:ext cx="8366640" cy="461665"/>
              </a:xfrm>
              <a:prstGeom prst="rect">
                <a:avLst/>
              </a:prstGeom>
              <a:blipFill>
                <a:blip r:embed="rId7"/>
                <a:stretch>
                  <a:fillRect l="-1092"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6</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7</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790423"/>
          </a:xfrm>
        </p:spPr>
        <p:txBody>
          <a:bodyPr>
            <a:normAutofit/>
          </a:bodyPr>
          <a:lstStyle/>
          <a:p>
            <a:pPr eaLnBrk="1" hangingPunct="1"/>
            <a:r>
              <a:rPr lang="en-US" altLang="en-US" sz="3600" dirty="0"/>
              <a:t>Calculating the Eigenvectors/values</a:t>
            </a:r>
          </a:p>
        </p:txBody>
      </p:sp>
      <p:pic>
        <p:nvPicPr>
          <p:cNvPr id="5" name="Picture 4">
            <a:extLst>
              <a:ext uri="{FF2B5EF4-FFF2-40B4-BE49-F238E27FC236}">
                <a16:creationId xmlns:a16="http://schemas.microsoft.com/office/drawing/2014/main" id="{F9F9F2DE-A5FF-AFC9-D7E8-9EC77BA1A310}"/>
              </a:ext>
            </a:extLst>
          </p:cNvPr>
          <p:cNvPicPr>
            <a:picLocks noChangeAspect="1"/>
          </p:cNvPicPr>
          <p:nvPr/>
        </p:nvPicPr>
        <p:blipFill>
          <a:blip r:embed="rId3"/>
          <a:stretch>
            <a:fillRect/>
          </a:stretch>
        </p:blipFill>
        <p:spPr>
          <a:xfrm>
            <a:off x="1218662" y="1213586"/>
            <a:ext cx="9192908" cy="3229426"/>
          </a:xfrm>
          <a:prstGeom prst="rect">
            <a:avLst/>
          </a:prstGeom>
        </p:spPr>
      </p:pic>
      <p:sp>
        <p:nvSpPr>
          <p:cNvPr id="8" name="TextBox 7">
            <a:extLst>
              <a:ext uri="{FF2B5EF4-FFF2-40B4-BE49-F238E27FC236}">
                <a16:creationId xmlns:a16="http://schemas.microsoft.com/office/drawing/2014/main" id="{7C455EBF-FC8B-6461-CA88-6EEF74EEEA2F}"/>
              </a:ext>
            </a:extLst>
          </p:cNvPr>
          <p:cNvSpPr txBox="1"/>
          <p:nvPr/>
        </p:nvSpPr>
        <p:spPr>
          <a:xfrm>
            <a:off x="1146235" y="5339562"/>
            <a:ext cx="10005047" cy="461665"/>
          </a:xfrm>
          <a:prstGeom prst="rect">
            <a:avLst/>
          </a:prstGeom>
          <a:noFill/>
        </p:spPr>
        <p:txBody>
          <a:bodyPr wrap="none" rtlCol="0">
            <a:spAutoFit/>
          </a:bodyPr>
          <a:lstStyle/>
          <a:p>
            <a:r>
              <a:rPr lang="en-US" sz="2400" dirty="0"/>
              <a:t>Of course, the real eigenvalues only exist if the term under the square root ≥ 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27373</TotalTime>
  <Words>741</Words>
  <Application>Microsoft Office PowerPoint</Application>
  <PresentationFormat>Widescreen</PresentationFormat>
  <Paragraphs>108</Paragraphs>
  <Slides>27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Wingdings</vt:lpstr>
      <vt:lpstr>Cambria Math</vt:lpstr>
      <vt:lpstr>Calibri Light</vt:lpstr>
      <vt:lpstr>Times New Roman</vt:lpstr>
      <vt:lpstr>cmsy10</vt:lpstr>
      <vt:lpstr>Symbol</vt:lpstr>
      <vt:lpstr>Garamond</vt:lpstr>
      <vt:lpstr>Calibri</vt:lpstr>
      <vt:lpstr>Arial</vt:lpstr>
      <vt:lpstr>Office Theme</vt:lpstr>
      <vt:lpstr>Chapter 4</vt:lpstr>
      <vt:lpstr>4.1 Eigenvalues and Eigenvectors</vt:lpstr>
      <vt:lpstr>Predefinition Workup</vt:lpstr>
      <vt:lpstr>PowerPoint Presentation</vt:lpstr>
      <vt:lpstr>More Math</vt:lpstr>
      <vt:lpstr>Example 84</vt:lpstr>
      <vt:lpstr>Example 85</vt:lpstr>
      <vt:lpstr>Calculating the Eigenvectors/values</vt:lpstr>
      <vt:lpstr>Eigenvalues summery</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37</cp:revision>
  <dcterms:created xsi:type="dcterms:W3CDTF">2020-10-08T21:07:11Z</dcterms:created>
  <dcterms:modified xsi:type="dcterms:W3CDTF">2024-11-06T16:00:27Z</dcterms:modified>
</cp:coreProperties>
</file>