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5" r:id="rId3"/>
    <p:sldId id="257" r:id="rId4"/>
    <p:sldId id="258" r:id="rId5"/>
    <p:sldId id="260" r:id="rId6"/>
    <p:sldId id="261" r:id="rId7"/>
    <p:sldId id="262" r:id="rId8"/>
    <p:sldId id="263" r:id="rId9"/>
    <p:sldId id="266" r:id="rId10"/>
    <p:sldId id="267" r:id="rId11"/>
    <p:sldId id="268" r:id="rId12"/>
    <p:sldId id="269" r:id="rId13"/>
    <p:sldId id="277" r:id="rId14"/>
    <p:sldId id="281" r:id="rId15"/>
    <p:sldId id="282" r:id="rId16"/>
    <p:sldId id="287" r:id="rId17"/>
    <p:sldId id="288" r:id="rId18"/>
    <p:sldId id="289" r:id="rId19"/>
    <p:sldId id="290" r:id="rId20"/>
    <p:sldId id="291" r:id="rId21"/>
    <p:sldId id="293" r:id="rId22"/>
    <p:sldId id="295" r:id="rId23"/>
    <p:sldId id="283" r:id="rId24"/>
    <p:sldId id="284" r:id="rId25"/>
    <p:sldId id="285" r:id="rId26"/>
    <p:sldId id="286" r:id="rId27"/>
    <p:sldId id="296" r:id="rId28"/>
    <p:sldId id="299" r:id="rId29"/>
    <p:sldId id="300" r:id="rId30"/>
    <p:sldId id="301" r:id="rId31"/>
    <p:sldId id="302" r:id="rId32"/>
    <p:sldId id="303" r:id="rId33"/>
    <p:sldId id="304" r:id="rId34"/>
    <p:sldId id="305" r:id="rId35"/>
    <p:sldId id="306" r:id="rId36"/>
    <p:sldId id="270" r:id="rId37"/>
    <p:sldId id="345" r:id="rId38"/>
    <p:sldId id="346" r:id="rId39"/>
    <p:sldId id="307" r:id="rId40"/>
    <p:sldId id="309" r:id="rId41"/>
    <p:sldId id="313" r:id="rId42"/>
    <p:sldId id="312" r:id="rId43"/>
    <p:sldId id="310" r:id="rId44"/>
    <p:sldId id="317" r:id="rId45"/>
    <p:sldId id="311" r:id="rId46"/>
    <p:sldId id="314" r:id="rId47"/>
    <p:sldId id="316" r:id="rId48"/>
    <p:sldId id="321" r:id="rId49"/>
    <p:sldId id="319" r:id="rId50"/>
    <p:sldId id="320" r:id="rId51"/>
    <p:sldId id="322" r:id="rId52"/>
    <p:sldId id="324" r:id="rId53"/>
    <p:sldId id="326" r:id="rId54"/>
    <p:sldId id="330" r:id="rId55"/>
    <p:sldId id="331" r:id="rId56"/>
    <p:sldId id="333" r:id="rId57"/>
    <p:sldId id="334" r:id="rId58"/>
    <p:sldId id="337" r:id="rId59"/>
    <p:sldId id="339" r:id="rId60"/>
    <p:sldId id="347" r:id="rId61"/>
    <p:sldId id="348" r:id="rId62"/>
    <p:sldId id="349" r:id="rId63"/>
    <p:sldId id="353" r:id="rId64"/>
    <p:sldId id="352" r:id="rId65"/>
    <p:sldId id="350" r:id="rId66"/>
  </p:sldIdLst>
  <p:sldSz cx="12192000" cy="6858000"/>
  <p:notesSz cx="6858000" cy="9144000"/>
  <p:embeddedFontLst>
    <p:embeddedFont>
      <p:font typeface="Cambria Math" panose="02040503050406030204" pitchFamily="18" charset="0"/>
      <p:regular r:id="rId6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CB7F8F-0B20-40C2-9DB4-3B7DD40DBDB2}" v="141" dt="2020-10-13T22:12:53.4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76" autoAdjust="0"/>
    <p:restoredTop sz="94660" autoAdjust="0"/>
  </p:normalViewPr>
  <p:slideViewPr>
    <p:cSldViewPr snapToGrid="0">
      <p:cViewPr varScale="1">
        <p:scale>
          <a:sx n="82" d="100"/>
          <a:sy n="82" d="100"/>
        </p:scale>
        <p:origin x="75" y="3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2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9A9D1-0843-416D-A925-F63FAC3E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77928D-737B-477F-923D-13BE94430A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43E82-2D96-4AD4-899D-12071505D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C5823-96C5-4513-AD1E-7DC3FF792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32A9E-45EE-48C2-918F-B3DD5580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63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A227E-5CE0-401A-83CA-A75EFD1A0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3B34C1-6EE8-490B-833C-C7585E332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6887C-243C-4494-8C1F-92E815279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08E77-D071-4645-B446-EA3A5FC39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F6F1A-FB8A-41E8-9070-2EF31F03A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82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C70C84-6B01-46A5-B9F1-6DC3936D3D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2AD2B5-8496-4DE0-A8F0-47F8C770D7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0F209-4D69-4735-AF3C-10B101A5E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94954-9E74-4929-A48F-A55AE22F6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CC9AD-235C-4358-A22F-F75C1A273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652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2E83-0615-4109-ACD1-9BBDB8ED8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964C45-CC6E-468A-8B78-410584363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469068-0F2D-415B-9F99-7AD7030F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Test 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DAE4A1-9DB9-4DA1-9885-3AF817FA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868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D3B94-FDF0-412C-91F3-8EAC6996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5B174-DCC0-4253-92A6-EF724407B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1E612-8026-4981-BCAE-80B71B600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19D28-EF54-462B-8801-5865C0F68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Aaron Example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029AD-53C5-47BC-B84A-518AE92C7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73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FEFA3-3C50-4268-9461-FB30E442B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1EC47-8879-41A2-AD09-F2AE82229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0792C-DE5B-4492-9304-7664B0375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B25BD-8CFC-403B-BEE7-C14B85BB6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FE89D-D9E7-4C6B-A8B4-2209E6310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81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D7CD5-BA9A-400F-8D4E-1746616B2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432C8-9087-4914-9528-3A69F59EA4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034CCD-ADA3-4692-9E23-5D1FDC8B8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CC8BF-FF9E-45C2-B45B-98AF5056B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20F416-AAF1-4F83-A256-23C97C4F5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39BCF-AD5C-4EBE-A168-C2DF9531F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47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0E9A4-01D0-4A74-AA60-4160B3E13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23ACD-B985-48CC-9926-56B27AB42C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16BDC-85E4-456E-9327-4A9EF75E1A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2E7FA1-8A47-489B-B6AA-6FD1E3378F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6BD13A-E345-461A-82AB-F322CFB2B3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F36841-A06A-4CA0-BD71-8D79B314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E05410-1E24-4731-87E2-3F05A3CBA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C4F809-0F7E-4BCC-B0FE-1E1DE5997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27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68522-1A57-4589-AECE-4E29BF991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BB880D-A7A3-40E8-99FD-B0A034A3E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0DEA15-5B6C-40DC-AAAB-A9E1EE24C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1EE5C2-5301-4BAC-B6B6-258F8C7B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4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A09ADE-F70A-43EF-95A7-A9467924E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CA5741-7E86-4D24-982C-2A6ED0C53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AEFEA-6081-4A8D-B6A8-A66D366DF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94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4F8EF-4A8D-4656-ABA3-1BED5A2D1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A8CFD-0E43-4455-B509-A979E756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FAAC5-E48F-4FE0-9033-F0DD803D8D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2CF31B-27BA-40D0-A38E-B6CA6F955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8D2DBB-87CE-4FB6-A2DF-D7D319E77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035DB-5CBE-4302-84EC-47DFE3EE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0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A343C-B87F-4E3B-A38E-DA7C4B7A9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3C8047-F010-495D-9470-C5CD8B873F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79703B-35DD-42BD-AC7A-7D122303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AA096F-F28A-40ED-87C3-E9EE571A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E6EF1-4078-4F3F-8D8C-1D5D4A853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F90B2-4213-4093-803E-69BE10340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06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967EE-CE71-4728-8362-979CCE1B3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8BE0B-2949-49A7-9D8D-E72369013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81B7B-EF8C-46C7-BD1D-5D850A469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73BDD-C041-413D-BBB6-863580580DC6}" type="datetimeFigureOut">
              <a:rPr lang="en-US" smtClean="0"/>
              <a:t>3/16/2025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DF65E-BC4E-44A6-AB1F-5A52DFC70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Aaron Test 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1C16E-336E-466B-BDBA-DA554F5FB2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09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39122"/>
            <a:ext cx="9144000" cy="1096402"/>
          </a:xfrm>
        </p:spPr>
        <p:txBody>
          <a:bodyPr>
            <a:normAutofit/>
          </a:bodyPr>
          <a:lstStyle/>
          <a:p>
            <a:r>
              <a:rPr lang="en-US" dirty="0"/>
              <a:t>Chapter 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B3CE03-802A-4C89-84F8-02983F54E2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Fundamentals of Matrix Algebra By Gregory Hartman</a:t>
            </a:r>
          </a:p>
          <a:p>
            <a:r>
              <a:rPr lang="en-US" dirty="0"/>
              <a:t>Instructor Longin Jan Latecki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694121-CC59-179E-B3C2-28CEBE5B0E32}"/>
              </a:ext>
            </a:extLst>
          </p:cNvPr>
          <p:cNvSpPr txBox="1"/>
          <p:nvPr/>
        </p:nvSpPr>
        <p:spPr>
          <a:xfrm>
            <a:off x="3861827" y="2027376"/>
            <a:ext cx="44683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Systems of Linear Equations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3FE24F-9BC8-3CF0-3B5D-BAA0BE349717}"/>
              </a:ext>
            </a:extLst>
          </p:cNvPr>
          <p:cNvSpPr txBox="1"/>
          <p:nvPr/>
        </p:nvSpPr>
        <p:spPr>
          <a:xfrm>
            <a:off x="2915705" y="5257800"/>
            <a:ext cx="63605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</a:rPr>
              <a:t>We will cover most but not all sections in Hartman’s book.</a:t>
            </a:r>
          </a:p>
          <a:p>
            <a:r>
              <a:rPr lang="en-US" sz="2000" b="1" dirty="0">
                <a:solidFill>
                  <a:srgbClr val="0070C0"/>
                </a:solidFill>
              </a:rPr>
              <a:t>Read the corresponding sections!</a:t>
            </a:r>
          </a:p>
        </p:txBody>
      </p:sp>
    </p:spTree>
    <p:extLst>
      <p:ext uri="{BB962C8B-B14F-4D97-AF65-F5344CB8AC3E}">
        <p14:creationId xmlns:p14="http://schemas.microsoft.com/office/powerpoint/2010/main" val="2098746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42352DA-28F2-412F-989E-B4AEE8D65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9269" y="1690688"/>
            <a:ext cx="1609725" cy="876300"/>
          </a:xfrm>
          <a:prstGeom prst="rect">
            <a:avLst/>
          </a:prstGeo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4E2A1CBD-76C3-4F06-AE1F-0E269492F92E}"/>
              </a:ext>
            </a:extLst>
          </p:cNvPr>
          <p:cNvSpPr/>
          <p:nvPr/>
        </p:nvSpPr>
        <p:spPr>
          <a:xfrm>
            <a:off x="3513970" y="3335466"/>
            <a:ext cx="601579" cy="8542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1977646-8700-4C4D-B87A-A5D809D00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2306" y="4850364"/>
            <a:ext cx="4791075" cy="8763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Same Problem from 1.1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2058A42-51F2-4F21-B923-D714562D1B78}"/>
              </a:ext>
            </a:extLst>
          </p:cNvPr>
          <p:cNvSpPr txBox="1">
            <a:spLocks/>
          </p:cNvSpPr>
          <p:nvPr/>
        </p:nvSpPr>
        <p:spPr>
          <a:xfrm>
            <a:off x="7992978" y="462573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Augmented</a:t>
            </a:r>
            <a:br>
              <a:rPr lang="en-US" dirty="0"/>
            </a:br>
            <a:r>
              <a:rPr lang="en-US" dirty="0"/>
              <a:t>matrix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10</a:t>
            </a:fld>
            <a:endParaRPr lang="en-US" b="1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D4BAEA9-A25E-454B-BD09-2B25538A23D4}"/>
              </a:ext>
            </a:extLst>
          </p:cNvPr>
          <p:cNvSpPr/>
          <p:nvPr/>
        </p:nvSpPr>
        <p:spPr>
          <a:xfrm>
            <a:off x="5568043" y="4625732"/>
            <a:ext cx="2008414" cy="1325563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063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7FF14-2187-422B-ABC2-5CF935DAD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Or More Formally…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FBDB2F4-0E79-4285-8899-7ACA7CABD1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9646" y="1825625"/>
            <a:ext cx="5992707" cy="4351338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A1BF5B-B987-4E94-AF53-4D6867024D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383" y="1190561"/>
            <a:ext cx="7514129" cy="545605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5DCA9-68E8-49F6-B2D1-5EBEC50B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11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85681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Using Augmented Matrices and Gaussian Elimination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9EE924C-DA42-4113-A028-90BE90DBC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use augmented matrices to find solutions to linear equations by using essentially the same steps we used above. Every time we used the word “</a:t>
            </a:r>
            <a:r>
              <a:rPr lang="en-US" b="1" dirty="0"/>
              <a:t>equation</a:t>
            </a:r>
            <a:r>
              <a:rPr lang="en-US" dirty="0"/>
              <a:t>” above, substitute the word “</a:t>
            </a:r>
            <a:r>
              <a:rPr lang="en-US" b="1" dirty="0"/>
              <a:t>row</a:t>
            </a:r>
            <a:r>
              <a:rPr lang="en-US" dirty="0"/>
              <a:t>,” as we show below. The comments explain how we get from the current set of equations (or matrix) to the one on the next line.</a:t>
            </a:r>
          </a:p>
          <a:p>
            <a:r>
              <a:rPr lang="en-US" dirty="0"/>
              <a:t>We can use a shorthand to describe matrix operations; let R1, R2 represent “row 1” and “row 2,” respectively. We can write “add row 1 to row 3, and replace row 3 with that sum” as “</a:t>
            </a:r>
            <a:r>
              <a:rPr lang="en-US" b="1" dirty="0"/>
              <a:t>R1 + R3 → R3</a:t>
            </a:r>
            <a:r>
              <a:rPr lang="en-US" dirty="0"/>
              <a:t>.” The expression “</a:t>
            </a:r>
            <a:r>
              <a:rPr lang="en-US" b="1" dirty="0"/>
              <a:t>R1 ↔ R2</a:t>
            </a:r>
            <a:r>
              <a:rPr lang="en-US" dirty="0"/>
              <a:t>” means “interchange row 1 and row 2.”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12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18905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1.3 Elementary Row Operations and Gaussian Elimination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13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76494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17E65-8BFA-47F4-A3A9-2718B2C05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Quick Review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51D8BC-F3E5-4EE9-A4CE-A48185C4BE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saw earlier how we could write all the information of a system of equations in a matrix.</a:t>
            </a:r>
          </a:p>
          <a:p>
            <a:endParaRPr lang="en-US" dirty="0"/>
          </a:p>
          <a:p>
            <a:r>
              <a:rPr lang="en-US" dirty="0"/>
              <a:t>Simply replace the word “equation” above with the word “row”.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1135CF1-29B0-4D67-B23B-F25D1AE10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14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198645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17E65-8BFA-47F4-A3A9-2718B2C05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24178D-A73E-4A4D-B192-8754B82C66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953" y="1432172"/>
            <a:ext cx="9941602" cy="3680508"/>
          </a:xfr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4DB90EB-03C6-49ED-B699-46107C12E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15</a:t>
            </a:fld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4981B0-03D2-298E-AD49-D49A735EBBAE}"/>
              </a:ext>
            </a:extLst>
          </p:cNvPr>
          <p:cNvSpPr txBox="1"/>
          <p:nvPr/>
        </p:nvSpPr>
        <p:spPr>
          <a:xfrm>
            <a:off x="7825628" y="3174962"/>
            <a:ext cx="18405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R3 + 5R1 → R3</a:t>
            </a:r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3F924F-2F2A-F879-C438-C54A2A16BDD1}"/>
              </a:ext>
            </a:extLst>
          </p:cNvPr>
          <p:cNvSpPr txBox="1"/>
          <p:nvPr/>
        </p:nvSpPr>
        <p:spPr>
          <a:xfrm>
            <a:off x="7825628" y="3731332"/>
            <a:ext cx="18405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5R2 → R2</a:t>
            </a:r>
            <a:endParaRPr lang="en-US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145075-A5C8-7335-7622-A98D9CEA939E}"/>
              </a:ext>
            </a:extLst>
          </p:cNvPr>
          <p:cNvSpPr txBox="1"/>
          <p:nvPr/>
        </p:nvSpPr>
        <p:spPr>
          <a:xfrm>
            <a:off x="7808260" y="4191847"/>
            <a:ext cx="13360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R1 ↔ R2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314313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86A35ED-6107-46CD-9CD0-9DE93C783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131" y="2209674"/>
            <a:ext cx="9925737" cy="2438651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64545C6-9FB2-4837-9782-E7904C840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16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28515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 : Solution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C3A78D-EDFD-4B1E-A6C6-B247E21C79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0918" y="1469523"/>
            <a:ext cx="4122623" cy="1325563"/>
          </a:xfrm>
          <a:prstGeom prst="rect">
            <a:avLst/>
          </a:prstGeom>
        </p:spPr>
      </p:pic>
      <p:sp>
        <p:nvSpPr>
          <p:cNvPr id="5" name="Arrow: Down 4">
            <a:extLst>
              <a:ext uri="{FF2B5EF4-FFF2-40B4-BE49-F238E27FC236}">
                <a16:creationId xmlns:a16="http://schemas.microsoft.com/office/drawing/2014/main" id="{05EC9AEC-9F9B-49AB-905F-29F8C350F872}"/>
              </a:ext>
            </a:extLst>
          </p:cNvPr>
          <p:cNvSpPr/>
          <p:nvPr/>
        </p:nvSpPr>
        <p:spPr>
          <a:xfrm>
            <a:off x="5042950" y="2861260"/>
            <a:ext cx="930442" cy="13255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36E4DD-3A7C-4291-92EA-02E44E3745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1277" y="4252997"/>
            <a:ext cx="3792264" cy="17023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54D021-A201-43E7-BF3A-E401EBF2030C}"/>
              </a:ext>
            </a:extLst>
          </p:cNvPr>
          <p:cNvSpPr txBox="1"/>
          <p:nvPr/>
        </p:nvSpPr>
        <p:spPr>
          <a:xfrm>
            <a:off x="7898687" y="4734817"/>
            <a:ext cx="345511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/>
              <a:t>Our next step is to change the</a:t>
            </a:r>
          </a:p>
          <a:p>
            <a:r>
              <a:rPr lang="en-US" sz="2100" dirty="0"/>
              <a:t>entry in the box to a 1.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B27596A-C21C-43A7-8D28-02000DC44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17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493730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09" y="558531"/>
            <a:ext cx="5122879" cy="609787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Example 4 : Solution (</a:t>
            </a:r>
            <a:r>
              <a:rPr lang="en-US" sz="3600" b="1" dirty="0" err="1">
                <a:solidFill>
                  <a:srgbClr val="0070C0"/>
                </a:solidFill>
              </a:rPr>
              <a:t>cont</a:t>
            </a:r>
            <a:r>
              <a:rPr lang="en-US" sz="3600" b="1" dirty="0">
                <a:solidFill>
                  <a:srgbClr val="0070C0"/>
                </a:solidFill>
              </a:rPr>
              <a:t>)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8BB4560-B37A-4713-AF11-F52B44323B84}"/>
              </a:ext>
            </a:extLst>
          </p:cNvPr>
          <p:cNvGrpSpPr/>
          <p:nvPr/>
        </p:nvGrpSpPr>
        <p:grpSpPr>
          <a:xfrm>
            <a:off x="1269375" y="1690688"/>
            <a:ext cx="6323896" cy="4308178"/>
            <a:chOff x="4182362" y="2819400"/>
            <a:chExt cx="4114800" cy="256698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D362617-F4F8-403E-84F8-8D53C85498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82362" y="4348162"/>
              <a:ext cx="4114800" cy="103822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EEE39D2-15BA-47EB-8752-67512E3DF0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92266" y="2819400"/>
              <a:ext cx="3848100" cy="1219200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6B080E6C-07B2-48F6-AF6A-02B4F9F5B352}"/>
              </a:ext>
            </a:extLst>
          </p:cNvPr>
          <p:cNvSpPr txBox="1"/>
          <p:nvPr/>
        </p:nvSpPr>
        <p:spPr>
          <a:xfrm>
            <a:off x="7593271" y="2604217"/>
            <a:ext cx="3348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have now created a leading 1.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611251-4464-4B21-AC3F-5B9C15C780DE}"/>
              </a:ext>
            </a:extLst>
          </p:cNvPr>
          <p:cNvSpPr txBox="1"/>
          <p:nvPr/>
        </p:nvSpPr>
        <p:spPr>
          <a:xfrm>
            <a:off x="7600873" y="3244334"/>
            <a:ext cx="4051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Our next step is to put zeros under this 1.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08D43E-BDD8-488F-969F-A317760C1501}"/>
              </a:ext>
            </a:extLst>
          </p:cNvPr>
          <p:cNvSpPr txBox="1"/>
          <p:nvPr/>
        </p:nvSpPr>
        <p:spPr>
          <a:xfrm>
            <a:off x="7600873" y="5127638"/>
            <a:ext cx="3665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again want to put a 1 (if possible)</a:t>
            </a:r>
          </a:p>
          <a:p>
            <a:r>
              <a:rPr lang="en-US" dirty="0"/>
              <a:t>in the entry where the box is.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4EF63EC8-17AE-48DE-A641-F5DA447E0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18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D5A175-98AF-BCB5-9F50-3B070D522F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0806" y="411908"/>
            <a:ext cx="3262982" cy="1279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534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 : Solution (</a:t>
            </a:r>
            <a:r>
              <a:rPr lang="en-US" b="1" dirty="0" err="1">
                <a:solidFill>
                  <a:srgbClr val="0070C0"/>
                </a:solidFill>
              </a:rPr>
              <a:t>cont</a:t>
            </a:r>
            <a:r>
              <a:rPr lang="en-US" b="1" dirty="0">
                <a:solidFill>
                  <a:srgbClr val="0070C0"/>
                </a:solidFill>
              </a:rPr>
              <a:t>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BB879B-F5E5-4A47-8E9C-6A6747982A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829" y="1651959"/>
            <a:ext cx="7358959" cy="36705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BCECF35-E5C9-4285-9D13-9BDA0CB0705B}"/>
              </a:ext>
            </a:extLst>
          </p:cNvPr>
          <p:cNvSpPr txBox="1"/>
          <p:nvPr/>
        </p:nvSpPr>
        <p:spPr>
          <a:xfrm>
            <a:off x="7367452" y="3755572"/>
            <a:ext cx="3986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have now created another leading 1.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C6BAB9-EE93-4485-ABBD-09E4CCB660EE}"/>
              </a:ext>
            </a:extLst>
          </p:cNvPr>
          <p:cNvSpPr txBox="1"/>
          <p:nvPr/>
        </p:nvSpPr>
        <p:spPr>
          <a:xfrm>
            <a:off x="7367452" y="4292434"/>
            <a:ext cx="41600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now want to put zeroes underneath it,</a:t>
            </a:r>
          </a:p>
          <a:p>
            <a:r>
              <a:rPr lang="en-US" dirty="0"/>
              <a:t>but this has already been done by our</a:t>
            </a:r>
          </a:p>
          <a:p>
            <a:r>
              <a:rPr lang="en-US" dirty="0"/>
              <a:t>previous steps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6A4161-F1F0-41A0-86F2-32A00D2393AC}"/>
              </a:ext>
            </a:extLst>
          </p:cNvPr>
          <p:cNvSpPr txBox="1"/>
          <p:nvPr/>
        </p:nvSpPr>
        <p:spPr>
          <a:xfrm>
            <a:off x="7439641" y="5440757"/>
            <a:ext cx="3342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Now we want to turn the number</a:t>
            </a:r>
          </a:p>
          <a:p>
            <a:r>
              <a:rPr lang="en-US" dirty="0"/>
              <a:t>in the box to 1 again.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4208EED-7250-4260-8EE2-57C61B830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19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29728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84805"/>
            <a:ext cx="10515600" cy="8302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1.1 Introduction to Linear Equations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05D277-1DD8-7D30-FFD7-DC0EC8265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414" y="1078860"/>
            <a:ext cx="8549481" cy="55943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6E86994-CA55-D3C8-9199-891681B3F565}"/>
              </a:ext>
            </a:extLst>
          </p:cNvPr>
          <p:cNvSpPr txBox="1"/>
          <p:nvPr/>
        </p:nvSpPr>
        <p:spPr>
          <a:xfrm>
            <a:off x="10669586" y="5986360"/>
            <a:ext cx="13117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By David Dobor</a:t>
            </a:r>
          </a:p>
        </p:txBody>
      </p:sp>
    </p:spTree>
    <p:extLst>
      <p:ext uri="{BB962C8B-B14F-4D97-AF65-F5344CB8AC3E}">
        <p14:creationId xmlns:p14="http://schemas.microsoft.com/office/powerpoint/2010/main" val="1194441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 : Solution (</a:t>
            </a:r>
            <a:r>
              <a:rPr lang="en-US" b="1" dirty="0" err="1">
                <a:solidFill>
                  <a:srgbClr val="0070C0"/>
                </a:solidFill>
              </a:rPr>
              <a:t>cont</a:t>
            </a:r>
            <a:r>
              <a:rPr lang="en-US" b="1" dirty="0">
                <a:solidFill>
                  <a:srgbClr val="0070C0"/>
                </a:solidFill>
              </a:rPr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0C16FE-E3A0-4E7F-8F6D-AF6FED2196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1785" y="1690688"/>
            <a:ext cx="5102694" cy="15458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516EF34-2A60-4E52-9EF4-6FAC10FA3D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2494" y="3039448"/>
            <a:ext cx="5744264" cy="293858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15D8606-B17B-4D41-AFFE-860E5176540A}"/>
              </a:ext>
            </a:extLst>
          </p:cNvPr>
          <p:cNvSpPr txBox="1"/>
          <p:nvPr/>
        </p:nvSpPr>
        <p:spPr>
          <a:xfrm>
            <a:off x="8559887" y="2259922"/>
            <a:ext cx="3102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ends what we will refer to </a:t>
            </a:r>
          </a:p>
          <a:p>
            <a:r>
              <a:rPr lang="en-US" dirty="0"/>
              <a:t>as </a:t>
            </a:r>
            <a:r>
              <a:rPr lang="en-US" b="1" dirty="0"/>
              <a:t>forward steps</a:t>
            </a:r>
            <a:r>
              <a:rPr lang="en-US" dirty="0"/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4832A7-00F9-4AB7-8AC0-3FC57F0FE317}"/>
              </a:ext>
            </a:extLst>
          </p:cNvPr>
          <p:cNvSpPr txBox="1"/>
          <p:nvPr/>
        </p:nvSpPr>
        <p:spPr>
          <a:xfrm>
            <a:off x="9069683" y="4185573"/>
            <a:ext cx="27033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These steps are referred to</a:t>
            </a:r>
          </a:p>
          <a:p>
            <a:r>
              <a:rPr lang="en-US" dirty="0"/>
              <a:t>as </a:t>
            </a:r>
            <a:r>
              <a:rPr lang="en-US" b="1" dirty="0"/>
              <a:t>backward steps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97840DB-EC7B-417B-A036-01F2CCF0AC35}"/>
              </a:ext>
            </a:extLst>
          </p:cNvPr>
          <p:cNvCxnSpPr>
            <a:stCxn id="10" idx="1"/>
          </p:cNvCxnSpPr>
          <p:nvPr/>
        </p:nvCxnSpPr>
        <p:spPr>
          <a:xfrm flipH="1" flipV="1">
            <a:off x="8244479" y="3967843"/>
            <a:ext cx="825204" cy="5408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DB2EFA5-1161-45D3-9EE8-5F4BCD73CF77}"/>
              </a:ext>
            </a:extLst>
          </p:cNvPr>
          <p:cNvCxnSpPr>
            <a:cxnSpLocks/>
          </p:cNvCxnSpPr>
          <p:nvPr/>
        </p:nvCxnSpPr>
        <p:spPr>
          <a:xfrm flipH="1">
            <a:off x="8244480" y="4726469"/>
            <a:ext cx="825203" cy="6136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6446CBE-68EF-47E1-A226-3BC7E66E03D1}"/>
              </a:ext>
            </a:extLst>
          </p:cNvPr>
          <p:cNvSpPr txBox="1"/>
          <p:nvPr/>
        </p:nvSpPr>
        <p:spPr>
          <a:xfrm>
            <a:off x="2987570" y="6066730"/>
            <a:ext cx="68759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It is now easy to read off the solution as x</a:t>
            </a:r>
            <a:r>
              <a:rPr lang="en-US" sz="2000" baseline="-25000" dirty="0"/>
              <a:t>1</a:t>
            </a:r>
            <a:r>
              <a:rPr lang="en-US" sz="2000" dirty="0"/>
              <a:t> = 7, x</a:t>
            </a:r>
            <a:r>
              <a:rPr lang="en-US" sz="2000" baseline="-25000" dirty="0"/>
              <a:t>2</a:t>
            </a:r>
            <a:r>
              <a:rPr lang="en-US" sz="2000" dirty="0"/>
              <a:t> = -2 and x</a:t>
            </a:r>
            <a:r>
              <a:rPr lang="en-US" sz="2000" baseline="-25000" dirty="0"/>
              <a:t>3</a:t>
            </a:r>
            <a:r>
              <a:rPr lang="en-US" sz="2000" dirty="0"/>
              <a:t> = 3;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6BEC1860-5F0B-482F-BBE0-9481FA730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20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599186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6030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Forward Steps Result in: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21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2A67B4-B702-4B52-8645-7D227C6F5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273" y="1400683"/>
            <a:ext cx="9651875" cy="265051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1B88BF7-255F-41E5-AA2E-42952E404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387" y="4980658"/>
            <a:ext cx="10998536" cy="108078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B9F21D0-74BA-447C-B377-C0AD9C4443B2}"/>
              </a:ext>
            </a:extLst>
          </p:cNvPr>
          <p:cNvSpPr txBox="1">
            <a:spLocks/>
          </p:cNvSpPr>
          <p:nvPr/>
        </p:nvSpPr>
        <p:spPr>
          <a:xfrm>
            <a:off x="68958" y="365509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70C0"/>
                </a:solidFill>
              </a:rPr>
              <a:t>Backward Steps:</a:t>
            </a:r>
          </a:p>
        </p:txBody>
      </p:sp>
    </p:spTree>
    <p:extLst>
      <p:ext uri="{BB962C8B-B14F-4D97-AF65-F5344CB8AC3E}">
        <p14:creationId xmlns:p14="http://schemas.microsoft.com/office/powerpoint/2010/main" val="22194217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22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0A066D-0CD8-4B57-8A13-FC3A7445A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4885" y="432865"/>
            <a:ext cx="8204565" cy="5578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3036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987D2-4D3E-483E-ABCD-F72AE529A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 Effects of Elementary Row Operations…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B16D7E-BF26-42B0-A03F-6D3C321776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080710"/>
            <a:ext cx="10830186" cy="419977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C82B07-04CA-4AC2-886B-A935901CB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23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618866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B5CF1-3A94-4CE8-8B68-3F9D6DD3D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DE20D8B-C0D7-48C9-80BD-113E398082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0805" y="470602"/>
            <a:ext cx="7252631" cy="6022274"/>
          </a:xfr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9013001-92A4-4390-A2F3-1F6335545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24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E6E42E-48D6-6147-9F78-6A1006E154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560" y="3002763"/>
            <a:ext cx="3060007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1336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120D8-AC11-4D1E-A436-146D322C8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3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8D9451-A21F-402D-B01B-BEFD936009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28724" y="2240975"/>
            <a:ext cx="5734552" cy="42519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82FDE9-8A78-450A-B9C0-9F88E7924C4D}"/>
              </a:ext>
            </a:extLst>
          </p:cNvPr>
          <p:cNvSpPr txBox="1"/>
          <p:nvPr/>
        </p:nvSpPr>
        <p:spPr>
          <a:xfrm>
            <a:off x="2056272" y="1690688"/>
            <a:ext cx="8241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Which of the following matrices is in reduced row echelon form?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EC89B03-5FF9-42BE-8102-1FC47D629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25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514363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0A0E8-2802-4F7E-9BF7-767ACF6E33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of the them except for e), f), and h) are in reduced row echelon form.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3 : Solution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F75C45-956E-4CCB-8D08-A67EE8205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411" y="2990850"/>
            <a:ext cx="1647825" cy="876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171183-41EE-454B-8C32-A99D567211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323" y="4193381"/>
            <a:ext cx="1524000" cy="8286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293727A-47FF-4B6F-A3D9-F3AB06CD4E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148" y="5348287"/>
            <a:ext cx="1276350" cy="8477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1ACA7C2-8BEF-4072-B16F-43ACC7B37F48}"/>
              </a:ext>
            </a:extLst>
          </p:cNvPr>
          <p:cNvSpPr txBox="1"/>
          <p:nvPr/>
        </p:nvSpPr>
        <p:spPr>
          <a:xfrm>
            <a:off x="3007895" y="3236496"/>
            <a:ext cx="48531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The row of all zeros should be at the bottom.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5D7BD1-7342-40B5-8774-5EB78615AF83}"/>
              </a:ext>
            </a:extLst>
          </p:cNvPr>
          <p:cNvSpPr txBox="1"/>
          <p:nvPr/>
        </p:nvSpPr>
        <p:spPr>
          <a:xfrm>
            <a:off x="3007894" y="4415404"/>
            <a:ext cx="56913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The first nonzero entries in rows 2 and 3 should be 1.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CB09D8-8CFE-4F5B-BE4C-D3F1A45291AE}"/>
              </a:ext>
            </a:extLst>
          </p:cNvPr>
          <p:cNvSpPr txBox="1"/>
          <p:nvPr/>
        </p:nvSpPr>
        <p:spPr>
          <a:xfrm>
            <a:off x="3007894" y="5382328"/>
            <a:ext cx="74521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The first entry in column 2 should be zero; the second 1 in column 2 is</a:t>
            </a:r>
          </a:p>
          <a:p>
            <a:r>
              <a:rPr lang="en-US" sz="2000" dirty="0"/>
              <a:t>a leading one, hence all other entries in that column should be 0.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D62066A3-5478-4EF5-8184-274B8B0BC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26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259534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5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27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44D866-2551-4656-8CCB-34BE6427DD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945" y="2324466"/>
            <a:ext cx="10485705" cy="220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761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5 : Solution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28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3B7751-DB79-4225-AB32-19EF3E773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0999" y="2092879"/>
            <a:ext cx="3810000" cy="914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0691270-4868-44AB-A263-8E7BB252DC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8586" y="3882588"/>
            <a:ext cx="4314825" cy="8858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7BC7CD5-889E-4F96-9DF7-10B485D7E554}"/>
              </a:ext>
            </a:extLst>
          </p:cNvPr>
          <p:cNvSpPr txBox="1"/>
          <p:nvPr/>
        </p:nvSpPr>
        <p:spPr>
          <a:xfrm>
            <a:off x="2897431" y="1649966"/>
            <a:ext cx="6397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 Make the entry in the first column and first row a 1 (a leading 1).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87178C-D94C-4EA4-909E-0221818166A5}"/>
              </a:ext>
            </a:extLst>
          </p:cNvPr>
          <p:cNvSpPr txBox="1"/>
          <p:nvPr/>
        </p:nvSpPr>
        <p:spPr>
          <a:xfrm>
            <a:off x="3218993" y="3439675"/>
            <a:ext cx="607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2. Put zeroes in the column below this newly formed leading 1.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BC84B4-15C4-4917-9104-F89C8A8BFE07}"/>
              </a:ext>
            </a:extLst>
          </p:cNvPr>
          <p:cNvSpPr txBox="1"/>
          <p:nvPr/>
        </p:nvSpPr>
        <p:spPr>
          <a:xfrm>
            <a:off x="3218993" y="5036850"/>
            <a:ext cx="67468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3. We now want to put a 1 (a leading 1) in the above box (if possible).</a:t>
            </a:r>
          </a:p>
          <a:p>
            <a:r>
              <a:rPr lang="en-US" dirty="0"/>
              <a:t>As it turns out, this is not possible.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D39465-90BC-4697-A806-F818E421FEB7}"/>
              </a:ext>
            </a:extLst>
          </p:cNvPr>
          <p:cNvSpPr txBox="1"/>
          <p:nvPr/>
        </p:nvSpPr>
        <p:spPr>
          <a:xfrm>
            <a:off x="3218993" y="5967947"/>
            <a:ext cx="7415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4. Next we want to put a 1 where the -1 is (in the 3</a:t>
            </a:r>
            <a:r>
              <a:rPr lang="en-US" baseline="30000" dirty="0"/>
              <a:t>rd</a:t>
            </a:r>
            <a:r>
              <a:rPr lang="en-US" dirty="0"/>
              <a:t> column of the 2</a:t>
            </a:r>
            <a:r>
              <a:rPr lang="en-US" baseline="30000" dirty="0"/>
              <a:t>nd</a:t>
            </a:r>
            <a:r>
              <a:rPr lang="en-US" dirty="0"/>
              <a:t> row).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89BDDE-BE73-8AF9-E44E-17D32BEEBC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8" y="476820"/>
            <a:ext cx="2803629" cy="933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4470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5 : Solution (</a:t>
            </a:r>
            <a:r>
              <a:rPr lang="en-US" b="1" dirty="0" err="1">
                <a:solidFill>
                  <a:srgbClr val="0070C0"/>
                </a:solidFill>
              </a:rPr>
              <a:t>cont</a:t>
            </a:r>
            <a:r>
              <a:rPr lang="en-US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29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AFBC93-5D2F-46D1-AF3F-618CA5B63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2252" y="1527400"/>
            <a:ext cx="6780858" cy="159358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6AF6E92-104C-417E-B4F0-FE1986D42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4164" y="3289525"/>
            <a:ext cx="6569466" cy="151227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9251F6C-48BF-4E3E-8634-BAC0EF20B2E8}"/>
              </a:ext>
            </a:extLst>
          </p:cNvPr>
          <p:cNvSpPr txBox="1"/>
          <p:nvPr/>
        </p:nvSpPr>
        <p:spPr>
          <a:xfrm>
            <a:off x="2919153" y="4860937"/>
            <a:ext cx="69290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5. Now we want to put a 1 in the position where the box is.</a:t>
            </a:r>
          </a:p>
          <a:p>
            <a:r>
              <a:rPr lang="en-US" sz="2000" dirty="0"/>
              <a:t>Because this is not possible, we are done with our forward steps.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9A4A763-5174-4A66-AAC0-4DB9E3CEF5D7}"/>
              </a:ext>
            </a:extLst>
          </p:cNvPr>
          <p:cNvSpPr txBox="1"/>
          <p:nvPr/>
        </p:nvSpPr>
        <p:spPr>
          <a:xfrm>
            <a:off x="2919152" y="5683126"/>
            <a:ext cx="73404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6. Our last goal is to put a 0 above each of the leading 1s (in this case</a:t>
            </a:r>
            <a:br>
              <a:rPr lang="en-US" sz="2000" dirty="0"/>
            </a:br>
            <a:r>
              <a:rPr lang="en-US" sz="2000" dirty="0"/>
              <a:t>there is only one leading 1 to deal with). See next page.</a:t>
            </a:r>
          </a:p>
        </p:txBody>
      </p:sp>
    </p:spTree>
    <p:extLst>
      <p:ext uri="{BB962C8B-B14F-4D97-AF65-F5344CB8AC3E}">
        <p14:creationId xmlns:p14="http://schemas.microsoft.com/office/powerpoint/2010/main" val="1561382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7950D-C7EA-4566-89B8-7677B9946D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Suppose a jar contains red, blue and green marbles. You are told that there are a total of 30 marbles in the jar; there are twice as many red marbles as green ones; the number of blue marbles is the same as the sum of the red and green marbles. How many marbles of each color are there?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810951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5 : Solution (</a:t>
            </a:r>
            <a:r>
              <a:rPr lang="en-US" b="1" dirty="0" err="1">
                <a:solidFill>
                  <a:srgbClr val="0070C0"/>
                </a:solidFill>
              </a:rPr>
              <a:t>cont</a:t>
            </a:r>
            <a:r>
              <a:rPr lang="en-US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30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EA8CA3-DA02-4C45-A624-0357B7BCC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256" y="4388094"/>
            <a:ext cx="7376700" cy="17079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CC6E874-4B4C-4DE0-BE5A-AE0B56ABB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4873" y="1451561"/>
            <a:ext cx="6569466" cy="1512278"/>
          </a:xfrm>
          <a:prstGeom prst="rect">
            <a:avLst/>
          </a:prstGeom>
        </p:spPr>
      </p:pic>
      <p:sp>
        <p:nvSpPr>
          <p:cNvPr id="8" name="Arrow: Down 7">
            <a:extLst>
              <a:ext uri="{FF2B5EF4-FFF2-40B4-BE49-F238E27FC236}">
                <a16:creationId xmlns:a16="http://schemas.microsoft.com/office/drawing/2014/main" id="{4DF02096-84AB-49FE-A43E-CFF8F4A5AA92}"/>
              </a:ext>
            </a:extLst>
          </p:cNvPr>
          <p:cNvSpPr/>
          <p:nvPr/>
        </p:nvSpPr>
        <p:spPr>
          <a:xfrm>
            <a:off x="4844093" y="3013185"/>
            <a:ext cx="930442" cy="13255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#6</a:t>
            </a:r>
          </a:p>
        </p:txBody>
      </p:sp>
    </p:spTree>
    <p:extLst>
      <p:ext uri="{BB962C8B-B14F-4D97-AF65-F5344CB8AC3E}">
        <p14:creationId xmlns:p14="http://schemas.microsoft.com/office/powerpoint/2010/main" val="29661617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</a:t>
            </a:r>
            <a:br>
              <a:rPr lang="en-US" b="1" dirty="0">
                <a:solidFill>
                  <a:srgbClr val="0070C0"/>
                </a:solidFill>
              </a:rPr>
            </a:br>
            <a:r>
              <a:rPr lang="en-US" b="1" dirty="0">
                <a:solidFill>
                  <a:srgbClr val="0070C0"/>
                </a:solidFill>
              </a:rPr>
              <a:t>From Matrix to Systems of Linear Equations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31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C01284-35F2-4C3C-8375-159B40DDB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010" y="2375727"/>
            <a:ext cx="10515600" cy="210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0527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 – Reviewing Systems of Linear Eq.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32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C01284-35F2-4C3C-8375-159B40DDB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010" y="2375727"/>
            <a:ext cx="10515600" cy="2106545"/>
          </a:xfrm>
          <a:prstGeom prst="rect">
            <a:avLst/>
          </a:prstGeom>
        </p:spPr>
      </p:pic>
      <p:sp>
        <p:nvSpPr>
          <p:cNvPr id="2" name="Arrow: Down 1">
            <a:extLst>
              <a:ext uri="{FF2B5EF4-FFF2-40B4-BE49-F238E27FC236}">
                <a16:creationId xmlns:a16="http://schemas.microsoft.com/office/drawing/2014/main" id="{D96C91C0-EFFF-44A7-B87F-DF40A6564717}"/>
              </a:ext>
            </a:extLst>
          </p:cNvPr>
          <p:cNvSpPr/>
          <p:nvPr/>
        </p:nvSpPr>
        <p:spPr>
          <a:xfrm>
            <a:off x="6606150" y="4504529"/>
            <a:ext cx="930442" cy="13255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50CB5A-A02D-4D5C-8ABF-FE46DF9632F0}"/>
              </a:ext>
            </a:extLst>
          </p:cNvPr>
          <p:cNvSpPr txBox="1"/>
          <p:nvPr/>
        </p:nvSpPr>
        <p:spPr>
          <a:xfrm>
            <a:off x="4911876" y="5976288"/>
            <a:ext cx="46841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Here we skip a few steps…</a:t>
            </a:r>
          </a:p>
        </p:txBody>
      </p:sp>
    </p:spTree>
    <p:extLst>
      <p:ext uri="{BB962C8B-B14F-4D97-AF65-F5344CB8AC3E}">
        <p14:creationId xmlns:p14="http://schemas.microsoft.com/office/powerpoint/2010/main" val="554103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 – Reviewing Systems of Linear Eq.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33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DBC341-C054-44FC-8F33-54B71CD01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898" y="2179478"/>
            <a:ext cx="10423902" cy="348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0481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 – Reviewing Systems of Linear Eq.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34</a:t>
            </a:fld>
            <a:endParaRPr lang="en-US" b="1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96D5685-B6E9-4992-9C0D-73B1B2E3AF19}"/>
              </a:ext>
            </a:extLst>
          </p:cNvPr>
          <p:cNvGrpSpPr/>
          <p:nvPr/>
        </p:nvGrpSpPr>
        <p:grpSpPr>
          <a:xfrm>
            <a:off x="2213541" y="2276021"/>
            <a:ext cx="7764917" cy="3106511"/>
            <a:chOff x="2767012" y="2543175"/>
            <a:chExt cx="6657975" cy="22021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F8807A6-6338-4635-9912-34660212E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67012" y="2543175"/>
              <a:ext cx="6657975" cy="177165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9E8F96D-14A4-4B73-9765-0BB52CF0BB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48815" y="4402384"/>
              <a:ext cx="1123950" cy="342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187626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>
                <a:solidFill>
                  <a:srgbClr val="0070C0"/>
                </a:solidFill>
              </a:rPr>
              <a:t>Example 7 – Reviewing Systems of Linear Eq.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35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0C9F51-6083-4CA7-9DBD-767F702F64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026" y="1857375"/>
            <a:ext cx="9370559" cy="4055716"/>
          </a:xfrm>
          <a:prstGeom prst="rect">
            <a:avLst/>
          </a:prstGeom>
        </p:spPr>
      </p:pic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3373CEE1-9607-470A-B7D8-2025831FCFC1}"/>
              </a:ext>
            </a:extLst>
          </p:cNvPr>
          <p:cNvSpPr/>
          <p:nvPr/>
        </p:nvSpPr>
        <p:spPr>
          <a:xfrm>
            <a:off x="6972301" y="4686300"/>
            <a:ext cx="2073729" cy="1226791"/>
          </a:xfrm>
          <a:prstGeom prst="flowChartAlternateProcess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6484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45E60D9-017E-4EB0-ABDC-982F2D182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36</a:t>
            </a:fld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54B6D1-3404-47DB-A983-2C857D421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18" y="157395"/>
            <a:ext cx="10515600" cy="193334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Example for first system of linear equations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E9DE6F7-632C-433A-B39F-9E96D1874C3F}"/>
              </a:ext>
            </a:extLst>
          </p:cNvPr>
          <p:cNvGrpSpPr/>
          <p:nvPr/>
        </p:nvGrpSpPr>
        <p:grpSpPr>
          <a:xfrm>
            <a:off x="6316927" y="254062"/>
            <a:ext cx="5942577" cy="5425630"/>
            <a:chOff x="3081337" y="1743075"/>
            <a:chExt cx="5724525" cy="511492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3DDA60C-8286-4E89-BF0A-B2D45AA0E1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81337" y="3390900"/>
              <a:ext cx="5724525" cy="34671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EDD3274-29B6-43B4-B67A-A69834BC31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81337" y="1743075"/>
              <a:ext cx="5419725" cy="1647825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DF8F3B95-49F8-4FB2-BA13-154E89495A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48" y="525331"/>
            <a:ext cx="6272969" cy="573388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BF63ED8-300F-42BF-8069-88EE17C04B62}"/>
              </a:ext>
            </a:extLst>
          </p:cNvPr>
          <p:cNvSpPr txBox="1"/>
          <p:nvPr/>
        </p:nvSpPr>
        <p:spPr>
          <a:xfrm>
            <a:off x="6706558" y="5787489"/>
            <a:ext cx="5031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first row of the matrix can be interpreted as </a:t>
            </a:r>
            <a:br>
              <a:rPr lang="en-US" dirty="0"/>
            </a:br>
            <a:r>
              <a:rPr lang="en-US" dirty="0"/>
              <a:t>“b + 0g + 0r = 15,” or more concisely, “b = 15.”</a:t>
            </a:r>
          </a:p>
        </p:txBody>
      </p:sp>
    </p:spTree>
    <p:extLst>
      <p:ext uri="{BB962C8B-B14F-4D97-AF65-F5344CB8AC3E}">
        <p14:creationId xmlns:p14="http://schemas.microsoft.com/office/powerpoint/2010/main" val="3741358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9B238-94AF-46E5-8FFB-7DE6FA14B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532" y="205055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en-US" dirty="0"/>
              <a:t>Summary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50AA458-96C6-4607-A8F2-E7CF6FEA9D4A}"/>
                  </a:ext>
                </a:extLst>
              </p:cNvPr>
              <p:cNvSpPr txBox="1"/>
              <p:nvPr/>
            </p:nvSpPr>
            <p:spPr>
              <a:xfrm>
                <a:off x="293038" y="988107"/>
                <a:ext cx="6340964" cy="48817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For example,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3x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+  2x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–  x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=   1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2x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 2x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+ 4x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= – 2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– x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+ 1/2x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x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=   0 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is a system of three equations in the three variables x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x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and x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This can be written in the matrix form 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Ax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where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indent="45720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16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</a:t>
                </a:r>
                <a:r>
                  <a:rPr lang="en-US" sz="16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1/2</m:t>
                              </m:r>
                            </m:e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16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,     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      </a:t>
                </a:r>
                <a:r>
                  <a:rPr lang="en-US" sz="16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US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en-US" sz="1800" b="1" dirty="0">
                    <a:effectLst/>
                    <a:highlight>
                      <a:srgbClr val="FFFF00"/>
                    </a:highligh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solution</a:t>
                </a:r>
                <a:r>
                  <a:rPr lang="en-US" sz="1800" dirty="0">
                    <a:effectLst/>
                    <a:highlight>
                      <a:srgbClr val="FFFF00"/>
                    </a:highligh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to a linear system is an assignment of numbers to the variables such that all the equations are simultaneously satisfied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b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solution to 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the system above is given by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=     1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=  – 2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=  – 2 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50AA458-96C6-4607-A8F2-E7CF6FEA9D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038" y="988107"/>
                <a:ext cx="6340964" cy="4881786"/>
              </a:xfrm>
              <a:prstGeom prst="rect">
                <a:avLst/>
              </a:prstGeom>
              <a:blipFill>
                <a:blip r:embed="rId2"/>
                <a:stretch>
                  <a:fillRect l="-769" t="-624" b="-8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0EA8A21E-0468-4CAB-8F8B-F93393F48CB8}"/>
              </a:ext>
            </a:extLst>
          </p:cNvPr>
          <p:cNvSpPr txBox="1"/>
          <p:nvPr/>
        </p:nvSpPr>
        <p:spPr>
          <a:xfrm>
            <a:off x="5889903" y="703929"/>
            <a:ext cx="60970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Given a system of linear equations represented in the matrix form as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Ax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its augmented matrix is obtained by concatenating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-by-1 column vector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-by-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creating </a:t>
            </a:r>
            <a:r>
              <a:rPr lang="en-US" sz="1800" i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-by-(</a:t>
            </a:r>
            <a:r>
              <a:rPr lang="en-US" sz="1800" i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+1) augmented matrix [</a:t>
            </a:r>
            <a:r>
              <a:rPr lang="en-US" sz="18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| </a:t>
            </a:r>
            <a:r>
              <a:rPr lang="en-US" sz="18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en-US" dirty="0"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463B700-9740-4AFA-8778-B1AD75758533}"/>
                  </a:ext>
                </a:extLst>
              </p:cNvPr>
              <p:cNvSpPr txBox="1"/>
              <p:nvPr/>
            </p:nvSpPr>
            <p:spPr>
              <a:xfrm>
                <a:off x="6673382" y="2168720"/>
                <a:ext cx="5313543" cy="20789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indent="45720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18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1/2</m:t>
                              </m:r>
                            </m:e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, 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</a:t>
                </a:r>
              </a:p>
              <a:p>
                <a:pPr marL="0" marR="0" indent="45720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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[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| 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] 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4"/>
                                  <m:mcJc m:val="center"/>
                                </m:mcPr>
                              </m:mc>
                            </m:mcs>
                            <m:ctrlP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1/2</m:t>
                              </m:r>
                            </m:e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463B700-9740-4AFA-8778-B1AD757585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3382" y="2168720"/>
                <a:ext cx="5313543" cy="207890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CB4FADC4-77F2-482C-8399-FCBE5652E0FE}"/>
              </a:ext>
            </a:extLst>
          </p:cNvPr>
          <p:cNvSpPr txBox="1"/>
          <p:nvPr/>
        </p:nvSpPr>
        <p:spPr>
          <a:xfrm>
            <a:off x="6094978" y="5211025"/>
            <a:ext cx="60970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 can then solve the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Ax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pPr marL="0" marR="0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by applying Gaussian elimination to [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|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], </a:t>
            </a:r>
          </a:p>
          <a:p>
            <a:pPr marL="0" marR="0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 transforming it into a reduced row echelon form.</a:t>
            </a:r>
          </a:p>
        </p:txBody>
      </p:sp>
    </p:spTree>
    <p:extLst>
      <p:ext uri="{BB962C8B-B14F-4D97-AF65-F5344CB8AC3E}">
        <p14:creationId xmlns:p14="http://schemas.microsoft.com/office/powerpoint/2010/main" val="41141797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9091C05-BC65-45C0-BDC0-D4D50DF694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866" y="114775"/>
            <a:ext cx="9574306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Solve the system of linear equations using Gaussian elimination: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Picture 52" descr="\begin{alignat}{7}&#10; x &amp;&amp;\; + \;&amp;&amp; 3y &amp;&amp;\; - \;&amp;&amp; 2z &amp;&amp;\; = \;&amp;&amp; 5 &amp; \\&#10;3x &amp;&amp;\; + \;&amp;&amp; 5y &amp;&amp;\; + \;&amp;&amp; 6z &amp;&amp;\; = \;&amp;&amp; 7 &amp; \\&#10;2x &amp;&amp;\; + \;&amp;&amp; 4y &amp;&amp;\; + \;&amp;&amp; 3z &amp;&amp;\; = \;&amp;&amp; 8 &amp;&#10;\end{alignat}">
            <a:extLst>
              <a:ext uri="{FF2B5EF4-FFF2-40B4-BE49-F238E27FC236}">
                <a16:creationId xmlns:a16="http://schemas.microsoft.com/office/drawing/2014/main" id="{CBA678CB-53DF-4FB0-BA2B-4ED4B2888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93" y="1195372"/>
            <a:ext cx="2479825" cy="1264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05943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1.4 Existence and Uniqueness of Solutions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39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3690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11CAE-4545-49C6-A593-FDF843DC3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Example 1 : Solution by Elimination of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3EAA1-5543-4791-9831-9EA395267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026" y="794623"/>
            <a:ext cx="8410128" cy="257454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r + b + g = 30					(1.1)</a:t>
            </a:r>
          </a:p>
          <a:p>
            <a:pPr marL="0" indent="0">
              <a:buNone/>
            </a:pPr>
            <a:r>
              <a:rPr lang="en-US" dirty="0"/>
              <a:t>r = 2g							(1.2)</a:t>
            </a:r>
          </a:p>
          <a:p>
            <a:pPr marL="0" indent="0">
              <a:buNone/>
            </a:pPr>
            <a:r>
              <a:rPr lang="en-US" dirty="0"/>
              <a:t>b = r + g						(1.3)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From this stage, there isn’t one “right” way of proceeding… One way is to combine equations 1.2 and 1.3; in 1.3 replace r with 2g. This gives us</a:t>
            </a:r>
          </a:p>
          <a:p>
            <a:pPr marL="0" indent="0">
              <a:buNone/>
            </a:pPr>
            <a:r>
              <a:rPr lang="en-US" dirty="0"/>
              <a:t>b = 2g + g = 3g					(1.4)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FE2E6-095F-4A40-84FA-63F6D988E64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</a:t>
            </a:fld>
            <a:endParaRPr lang="en-US" b="1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F4EACF7-BF84-4D0A-9789-D585A241651A}"/>
              </a:ext>
            </a:extLst>
          </p:cNvPr>
          <p:cNvSpPr txBox="1">
            <a:spLocks/>
          </p:cNvSpPr>
          <p:nvPr/>
        </p:nvSpPr>
        <p:spPr>
          <a:xfrm>
            <a:off x="472542" y="3369165"/>
            <a:ext cx="9909068" cy="306465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We can then combine equations 1.1, 1.2, and 1.4 by replacing r in 1.1 with 2g like before, and replacing b with 3g to get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r + b + g = 30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2g + 3g + g = 30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6g = 30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g = 5		(1.5)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We can now use equation 1.5 to find r and b; we know from 1.2 that     r = 2g = 10 and then since r + b + g = 30, we easily find that b = 15.</a:t>
            </a:r>
          </a:p>
        </p:txBody>
      </p:sp>
    </p:spTree>
    <p:extLst>
      <p:ext uri="{BB962C8B-B14F-4D97-AF65-F5344CB8AC3E}">
        <p14:creationId xmlns:p14="http://schemas.microsoft.com/office/powerpoint/2010/main" val="40883919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How Many Solutions?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40</a:t>
            </a:fld>
            <a:endParaRPr lang="en-US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92A2F7E-FD3E-4956-B0CF-EA5F67166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951" y="2765425"/>
            <a:ext cx="9644276" cy="161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4144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How Many Solutions?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41</a:t>
            </a:fld>
            <a:endParaRPr lang="en-US" b="1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69F900A-F0D3-4BF9-B202-2905F989D4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77400" y="2881154"/>
            <a:ext cx="1676400" cy="2362200"/>
          </a:xfrm>
        </p:spPr>
      </p:pic>
      <p:pic>
        <p:nvPicPr>
          <p:cNvPr id="21" name="Picture 20" descr="Text&#10;&#10;Description automatically generated">
            <a:extLst>
              <a:ext uri="{FF2B5EF4-FFF2-40B4-BE49-F238E27FC236}">
                <a16:creationId xmlns:a16="http://schemas.microsoft.com/office/drawing/2014/main" id="{0605C97E-6194-4B0C-8C4F-FD0856F75E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46" y="2247900"/>
            <a:ext cx="9031396" cy="2097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9815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070C0"/>
                </a:solidFill>
              </a:rPr>
              <a:t>How Many Solutions?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42</a:t>
            </a:fld>
            <a:endParaRPr lang="en-US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A391847-C65F-47F7-BE9B-803900195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717" y="1690688"/>
            <a:ext cx="9904171" cy="2964227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1DBDD77-24F8-424E-91A2-E6ECC0AAD3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200501" y="3940251"/>
            <a:ext cx="1733550" cy="2362200"/>
          </a:xfrm>
        </p:spPr>
      </p:pic>
    </p:spTree>
    <p:extLst>
      <p:ext uri="{BB962C8B-B14F-4D97-AF65-F5344CB8AC3E}">
        <p14:creationId xmlns:p14="http://schemas.microsoft.com/office/powerpoint/2010/main" val="13032303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How Many Solutions?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43</a:t>
            </a:fld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83E7BF8-2BD4-4FC8-8D2E-EC1B8AC06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5887" y="4121150"/>
            <a:ext cx="1800225" cy="237172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D2FBD8F5-47E4-4B63-A245-341819812783}"/>
              </a:ext>
            </a:extLst>
          </p:cNvPr>
          <p:cNvGrpSpPr/>
          <p:nvPr/>
        </p:nvGrpSpPr>
        <p:grpSpPr>
          <a:xfrm>
            <a:off x="1294889" y="1690688"/>
            <a:ext cx="9136346" cy="2304442"/>
            <a:chOff x="2705100" y="2767012"/>
            <a:chExt cx="6781800" cy="1524635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8D5B28C-F8EC-4C88-8E15-32F27B3190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05100" y="2767012"/>
              <a:ext cx="6781800" cy="132397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024695F-57EB-409F-ABBB-D6A00CC88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57920" y="4082097"/>
              <a:ext cx="704850" cy="2095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613102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Summary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44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74FBC3-B158-48B9-A413-2312020F5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961" y="1690688"/>
            <a:ext cx="9096078" cy="3918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1097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 &amp; Definition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45</a:t>
            </a:fld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9BAC15D-DAD3-422C-BDC7-3F7AF3683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149" y="4028708"/>
            <a:ext cx="7874276" cy="21946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3277B0-6D8F-423C-A592-E651E032E7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524" y="1620145"/>
            <a:ext cx="7874276" cy="215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6084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Notice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46</a:t>
            </a:fld>
            <a:endParaRPr lang="en-US" b="1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5E8973C-AB97-4A5A-B885-06554DEF991A}"/>
              </a:ext>
            </a:extLst>
          </p:cNvPr>
          <p:cNvGrpSpPr/>
          <p:nvPr/>
        </p:nvGrpSpPr>
        <p:grpSpPr>
          <a:xfrm>
            <a:off x="838200" y="2925279"/>
            <a:ext cx="9864525" cy="1402497"/>
            <a:chOff x="838200" y="2925279"/>
            <a:chExt cx="9864525" cy="140249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48F34CF-359B-4BA7-9883-F2BC16EDD7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8200" y="2925279"/>
              <a:ext cx="9864525" cy="1007441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8AB7181-2835-43AC-A9C3-7B0D0ECEA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14611" y="3651501"/>
              <a:ext cx="2088114" cy="6762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03103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53" y="291034"/>
            <a:ext cx="2886366" cy="64746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8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47</a:t>
            </a:fld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E8BBEB-20E0-4E62-B842-F6D872D105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0449" y="2053566"/>
            <a:ext cx="4551352" cy="9662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664C50-0604-48EF-B33F-164850CB63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5320" y="3019853"/>
            <a:ext cx="1583908" cy="208480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55F77ED-9BE3-453C-B30C-0C2F1FD8FD8C}"/>
              </a:ext>
            </a:extLst>
          </p:cNvPr>
          <p:cNvSpPr txBox="1"/>
          <p:nvPr/>
        </p:nvSpPr>
        <p:spPr>
          <a:xfrm>
            <a:off x="2919153" y="5812346"/>
            <a:ext cx="64349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“free” means we are “free” to choose any value for x</a:t>
            </a:r>
            <a:r>
              <a:rPr lang="en-US" sz="2200" baseline="-25000" dirty="0"/>
              <a:t>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C721A8-BC9A-49AF-9434-6A474122D1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7569" y="0"/>
            <a:ext cx="4657111" cy="1796725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B5325DD-3A97-407D-82A5-D9AD43ECAD90}"/>
              </a:ext>
            </a:extLst>
          </p:cNvPr>
          <p:cNvCxnSpPr/>
          <p:nvPr/>
        </p:nvCxnSpPr>
        <p:spPr>
          <a:xfrm>
            <a:off x="6581839" y="4876610"/>
            <a:ext cx="11069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2A68815-787E-45F4-A3A8-D1BDFD7160BB}"/>
              </a:ext>
            </a:extLst>
          </p:cNvPr>
          <p:cNvSpPr txBox="1"/>
          <p:nvPr/>
        </p:nvSpPr>
        <p:spPr>
          <a:xfrm>
            <a:off x="7843870" y="4691944"/>
            <a:ext cx="3448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Therefore infinitely many solutions</a:t>
            </a:r>
          </a:p>
        </p:txBody>
      </p:sp>
    </p:spTree>
    <p:extLst>
      <p:ext uri="{BB962C8B-B14F-4D97-AF65-F5344CB8AC3E}">
        <p14:creationId xmlns:p14="http://schemas.microsoft.com/office/powerpoint/2010/main" val="19501828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8 : Review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48</a:t>
            </a:fld>
            <a:endParaRPr lang="en-US" b="1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844970B-23CC-4159-A361-18D906656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068" y="3916997"/>
            <a:ext cx="10005863" cy="13255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5DEF20F-CD59-4AA5-911B-A0ED77110E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0323" y="2320699"/>
            <a:ext cx="4551352" cy="966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4260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D7AE47-F512-476D-BDAD-A7739121C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3186" y="10637"/>
            <a:ext cx="4908123" cy="23029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53" y="174882"/>
            <a:ext cx="2316173" cy="57996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9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49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2848C7-D7DD-4D45-9F90-3900C0A285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102" y="1894611"/>
            <a:ext cx="7351966" cy="15968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EA34C3B-3377-4E70-BC6F-73DCFFDAA0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3984" y="3487489"/>
            <a:ext cx="1915278" cy="31872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4C01097-0EB8-43B2-A4D9-F00E379355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7248" y="4627258"/>
            <a:ext cx="1428750" cy="523875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9826B7D-E951-4B1F-9B21-99EF61F914F0}"/>
              </a:ext>
            </a:extLst>
          </p:cNvPr>
          <p:cNvCxnSpPr/>
          <p:nvPr/>
        </p:nvCxnSpPr>
        <p:spPr>
          <a:xfrm>
            <a:off x="6858000" y="6433820"/>
            <a:ext cx="11069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80FE150-63FB-4242-8011-DED76BF93157}"/>
              </a:ext>
            </a:extLst>
          </p:cNvPr>
          <p:cNvSpPr txBox="1"/>
          <p:nvPr/>
        </p:nvSpPr>
        <p:spPr>
          <a:xfrm>
            <a:off x="8120031" y="6249154"/>
            <a:ext cx="3505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Therefore, infinitely many solutions</a:t>
            </a:r>
          </a:p>
        </p:txBody>
      </p:sp>
    </p:spTree>
    <p:extLst>
      <p:ext uri="{BB962C8B-B14F-4D97-AF65-F5344CB8AC3E}">
        <p14:creationId xmlns:p14="http://schemas.microsoft.com/office/powerpoint/2010/main" val="956503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B2BAF-C864-43B4-8121-6AF6C3089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1 : What If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5FD9A3-E2B8-4D9E-8FFB-EAAB68F619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Mathematicians often see solutions to given problems and then ask “What if…?”</a:t>
            </a:r>
          </a:p>
          <a:p>
            <a:pPr marL="0" indent="0">
              <a:buNone/>
            </a:pPr>
            <a:r>
              <a:rPr lang="en-US" dirty="0"/>
              <a:t>For instance</a:t>
            </a:r>
          </a:p>
          <a:p>
            <a:pPr marL="0" indent="0">
              <a:buNone/>
            </a:pPr>
            <a:r>
              <a:rPr lang="en-US" dirty="0"/>
              <a:t>1. Did we really have to call the red balls “r”? Could we call them “q”?</a:t>
            </a:r>
          </a:p>
          <a:p>
            <a:pPr marL="0" indent="0">
              <a:buNone/>
            </a:pPr>
            <a:r>
              <a:rPr lang="en-US" dirty="0"/>
              <a:t>2. What if we had 60 balls at the start instead of 30?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Conclusion: it doesn’t matter what we call our variables, and while changing constants in the equations changes the solution, they don’t really change the method of how we solve these equations.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EF4A68-60C4-4BFE-AFD4-1A0A4251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5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554239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 : Solution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50</a:t>
            </a:fld>
            <a:endParaRPr lang="en-US" b="1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F479D6D-F340-438F-967C-3B023AC23B4E}"/>
              </a:ext>
            </a:extLst>
          </p:cNvPr>
          <p:cNvGrpSpPr/>
          <p:nvPr/>
        </p:nvGrpSpPr>
        <p:grpSpPr>
          <a:xfrm>
            <a:off x="4559460" y="1690688"/>
            <a:ext cx="1915278" cy="3187257"/>
            <a:chOff x="5423984" y="3487489"/>
            <a:chExt cx="1915278" cy="318725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EA34C3B-3377-4E70-BC6F-73DCFFDAA0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23984" y="3487489"/>
              <a:ext cx="1915278" cy="318725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4C01097-0EB8-43B2-A4D9-F00E379355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67248" y="4627258"/>
              <a:ext cx="1428750" cy="523875"/>
            </a:xfrm>
            <a:prstGeom prst="rect">
              <a:avLst/>
            </a:prstGeom>
          </p:spPr>
        </p:pic>
      </p:grp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9826B7D-E951-4B1F-9B21-99EF61F914F0}"/>
              </a:ext>
            </a:extLst>
          </p:cNvPr>
          <p:cNvCxnSpPr/>
          <p:nvPr/>
        </p:nvCxnSpPr>
        <p:spPr>
          <a:xfrm>
            <a:off x="6242858" y="4601982"/>
            <a:ext cx="11069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80FE150-63FB-4242-8011-DED76BF93157}"/>
              </a:ext>
            </a:extLst>
          </p:cNvPr>
          <p:cNvSpPr txBox="1"/>
          <p:nvPr/>
        </p:nvSpPr>
        <p:spPr>
          <a:xfrm>
            <a:off x="7504889" y="4417316"/>
            <a:ext cx="3505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Therefore, infinitely many solutions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4BF4364-106D-4DD8-8DB5-F16E58E05A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1862" y="5466266"/>
            <a:ext cx="8516073" cy="3073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EDCB4EB-F0FA-4E9A-8EDE-DA4903F543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6775" y="5773613"/>
            <a:ext cx="1819494" cy="30734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9D8971F-A159-44C5-B548-F0EFD7765F4B}"/>
              </a:ext>
            </a:extLst>
          </p:cNvPr>
          <p:cNvSpPr/>
          <p:nvPr/>
        </p:nvSpPr>
        <p:spPr>
          <a:xfrm>
            <a:off x="1471862" y="5220393"/>
            <a:ext cx="8752793" cy="8605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5087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 : Review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51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C9ACC1-9289-4B35-857A-77BB1310A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7446" y="1690688"/>
            <a:ext cx="8917107" cy="19368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2C534B0-C490-4E36-9B28-81FCAB4618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956488"/>
            <a:ext cx="10173707" cy="167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6679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070C0"/>
                </a:solidFill>
              </a:rPr>
              <a:t>Definition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52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BEC961-E356-4D1A-B2F1-153C25991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923" y="1322414"/>
            <a:ext cx="9753173" cy="463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77882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53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62BA23-3CA3-4074-9DD5-E4C2A7D4B7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2605" y="260798"/>
            <a:ext cx="8751549" cy="535986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6C401FE-3916-4C5D-8B8F-D02327865F4E}"/>
              </a:ext>
            </a:extLst>
          </p:cNvPr>
          <p:cNvSpPr txBox="1">
            <a:spLocks/>
          </p:cNvSpPr>
          <p:nvPr/>
        </p:nvSpPr>
        <p:spPr>
          <a:xfrm>
            <a:off x="493510" y="542091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70C0"/>
                </a:solidFill>
              </a:rPr>
              <a:t>Notice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698F127-A309-4984-9CBF-6CE3D6D7F917}"/>
              </a:ext>
            </a:extLst>
          </p:cNvPr>
          <p:cNvGrpSpPr/>
          <p:nvPr/>
        </p:nvGrpSpPr>
        <p:grpSpPr>
          <a:xfrm>
            <a:off x="2569349" y="5620658"/>
            <a:ext cx="8517373" cy="1012902"/>
            <a:chOff x="2886075" y="3186112"/>
            <a:chExt cx="6419850" cy="79551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115927C-B1AC-4C04-8689-61609D6C7F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86075" y="3186112"/>
              <a:ext cx="6419850" cy="48577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C56FC6F-3FF3-4EE0-9474-5FC9B02A5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02700" y="3619672"/>
              <a:ext cx="6276975" cy="3619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8051117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014" y="273872"/>
            <a:ext cx="3825854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Example (10) of an Inconsistent System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54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F66999-C6F4-4D99-A102-08F2188B7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468" y="3065440"/>
            <a:ext cx="6193496" cy="1560315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DA65EE06-EAE8-4B63-BB62-98BA2F3921BA}"/>
              </a:ext>
            </a:extLst>
          </p:cNvPr>
          <p:cNvGrpSpPr/>
          <p:nvPr/>
        </p:nvGrpSpPr>
        <p:grpSpPr>
          <a:xfrm>
            <a:off x="4984662" y="4305052"/>
            <a:ext cx="2932402" cy="1990975"/>
            <a:chOff x="5064443" y="3764361"/>
            <a:chExt cx="2683690" cy="199097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3B3E976-010D-4245-9133-CD2DBAD15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31685" y="3764361"/>
              <a:ext cx="1949207" cy="154354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1B92730-11AF-4200-932B-D77890BA7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64443" y="5123887"/>
              <a:ext cx="2683690" cy="631449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9C697FE8-222D-4C84-B3F0-53B3254633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6274" y="6181909"/>
            <a:ext cx="2529178" cy="50252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0856F0C-9577-4137-8DB0-C8BCC280812A}"/>
              </a:ext>
            </a:extLst>
          </p:cNvPr>
          <p:cNvSpPr/>
          <p:nvPr/>
        </p:nvSpPr>
        <p:spPr>
          <a:xfrm>
            <a:off x="4941704" y="5565912"/>
            <a:ext cx="2932402" cy="11055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F3E838-FAF3-4F57-B2C9-A9999DE537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9481" y="273872"/>
            <a:ext cx="6141898" cy="219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7405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070C0"/>
                </a:solidFill>
              </a:rPr>
              <a:t>Key Idea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55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977E79-7492-4C31-8581-066818D6C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999" y="3461422"/>
            <a:ext cx="9243882" cy="2681628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7331126A-B829-4B77-AAB3-46C4FC529AF2}"/>
              </a:ext>
            </a:extLst>
          </p:cNvPr>
          <p:cNvGrpSpPr/>
          <p:nvPr/>
        </p:nvGrpSpPr>
        <p:grpSpPr>
          <a:xfrm>
            <a:off x="1695795" y="1690688"/>
            <a:ext cx="9421383" cy="1770734"/>
            <a:chOff x="1695795" y="1690688"/>
            <a:chExt cx="9421383" cy="177073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AB985B9-3C45-4849-BC54-E2ACA30D9E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95795" y="1690688"/>
              <a:ext cx="9196291" cy="1304345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D2A74CC-5970-4CF4-87BC-64127375FC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73377" y="2640752"/>
              <a:ext cx="3543801" cy="8206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7069196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740" y="248524"/>
            <a:ext cx="2893044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11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56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B4EB19-6D4F-448F-8D20-5DC7CA811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681" y="3600298"/>
            <a:ext cx="11253590" cy="28335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736F685-4021-4129-82EC-01A3D7C41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1219" y="500608"/>
            <a:ext cx="4552943" cy="17413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644B210-F2DD-4A21-983A-62A0EBA466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4155" y="2515684"/>
            <a:ext cx="3120286" cy="6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94224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57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6F97C6-E0E9-4889-A246-28F15C525B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814" y="1690688"/>
            <a:ext cx="10973507" cy="321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17530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3E87B0F-732B-4664-879D-55B2DE6F2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051" y="2311103"/>
            <a:ext cx="9100751" cy="23338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6231" y="124388"/>
            <a:ext cx="2279352" cy="63519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Example 12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58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3DC8A7-10BD-4EB3-81EE-800FCC8831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52" y="4826822"/>
            <a:ext cx="2490210" cy="19067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58CD6A7-5222-4750-8037-C0A2305BE1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4697" y="4476880"/>
            <a:ext cx="6960068" cy="21586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54760FE-1B98-4D7A-9B3E-70A3E1E8C4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53" y="124388"/>
            <a:ext cx="8700957" cy="225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59765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53" y="205566"/>
            <a:ext cx="2743200" cy="776341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14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59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05FB50-3D85-4B57-91CF-EF0792CAC5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654" y="2331183"/>
            <a:ext cx="5817777" cy="94303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39CA4F1-983D-4DC4-A935-FE05DC8A98DF}"/>
              </a:ext>
            </a:extLst>
          </p:cNvPr>
          <p:cNvGrpSpPr/>
          <p:nvPr/>
        </p:nvGrpSpPr>
        <p:grpSpPr>
          <a:xfrm>
            <a:off x="772195" y="3334796"/>
            <a:ext cx="2753507" cy="3281586"/>
            <a:chOff x="5176835" y="3534024"/>
            <a:chExt cx="1838325" cy="229552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9701876-5B30-435B-941B-94F94A9ADB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09961" y="3534024"/>
              <a:ext cx="1123950" cy="229552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61BB68D-5C7B-43BF-BF11-657C72B37F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6835" y="4403046"/>
              <a:ext cx="1838325" cy="276225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4F4B144-A2D6-4BDB-910D-EB7F1F33EF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6816" y="116045"/>
            <a:ext cx="6800616" cy="22151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798A2C-A710-FED9-6EB3-27F314DE12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7889" y="4181330"/>
            <a:ext cx="8054821" cy="231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324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A5AF29-402F-48EC-ACC1-22B1F5E29B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283" y="1123845"/>
            <a:ext cx="9110843" cy="549253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CBD2AF5-A3AA-4EB5-A0ED-998B79E31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4AE750E-709F-4D17-B11C-CA7CFF78E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6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5881386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0531B79-5222-4B05-91A8-99E2E1DED253}"/>
              </a:ext>
            </a:extLst>
          </p:cNvPr>
          <p:cNvSpPr txBox="1"/>
          <p:nvPr/>
        </p:nvSpPr>
        <p:spPr>
          <a:xfrm>
            <a:off x="251613" y="379479"/>
            <a:ext cx="103529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Solve the following system by using the Gauss-Jordan elimination method. Conclude that the system of equations is inconsistent, i.e., it has no solutions.</a:t>
            </a:r>
            <a:endParaRPr lang="en-US" sz="24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E43D7B8-6417-41EE-A081-796ECF607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78" y="1647557"/>
            <a:ext cx="2660425" cy="1126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167836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Elementary Row Operations as Matrix Multiplication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61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6330794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7A3BF-D50E-CDA3-0886-34E3D715F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2418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performed three types of </a:t>
            </a:r>
            <a:r>
              <a:rPr lang="en-US" sz="26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elementary row operations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 a matrix 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dimension m-by-n:</a:t>
            </a:r>
          </a:p>
          <a:p>
            <a:pPr marL="457200" marR="0" indent="-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AutoNum type="arabicPeriod"/>
            </a:pPr>
            <a:r>
              <a:rPr lang="en-US" sz="26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Row addition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adding a scalar multiple of one row to another, and replace the later row with the sum</a:t>
            </a:r>
          </a:p>
          <a:p>
            <a:pPr marL="457200" marR="0" indent="-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AutoNum type="arabicPeriod"/>
            </a:pPr>
            <a:r>
              <a:rPr lang="en-US" sz="26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Row multiplication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multiplying all entries of a row by a non-zero constant</a:t>
            </a:r>
          </a:p>
          <a:p>
            <a:pPr marL="457200" marR="0" indent="-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AutoNum type="arabicPeriod"/>
            </a:pPr>
            <a:r>
              <a:rPr lang="en-US" sz="26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Row switching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interchanging the position of two rows.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elementary row operations can be implemented by multiplying matrix 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from left with an </a:t>
            </a:r>
            <a:r>
              <a:rPr lang="en-US" sz="26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elementary matrix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dimension m-by-m: 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E⋅A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For this we will use three types of elementary matrices 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obtained from the identity matrix.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  <a:tabLst>
                <a:tab pos="457200" algn="l"/>
              </a:tabLs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95436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E8384-4DD6-27E5-12FB-CA3450071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Row-addition transformations</a:t>
            </a:r>
            <a:endParaRPr 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27141D-5DF9-92E7-57D9-9A22DC9A1B6E}"/>
              </a:ext>
            </a:extLst>
          </p:cNvPr>
          <p:cNvSpPr txBox="1"/>
          <p:nvPr/>
        </p:nvSpPr>
        <p:spPr>
          <a:xfrm>
            <a:off x="643646" y="1610176"/>
            <a:ext cx="98962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sz="2400" dirty="0">
                <a:effectLst/>
                <a:ea typeface="Times New Roman" panose="02020603050405020304" pitchFamily="18" charset="0"/>
              </a:rPr>
              <a:t>The corresponding elementary matrix is the identity matrix but with an </a:t>
            </a:r>
            <a:r>
              <a:rPr lang="en-US" sz="2400" i="1" dirty="0">
                <a:effectLst/>
                <a:ea typeface="Times New Roman" panose="02020603050405020304" pitchFamily="18" charset="0"/>
              </a:rPr>
              <a:t>m</a:t>
            </a:r>
            <a:r>
              <a:rPr lang="en-US" sz="2400" dirty="0">
                <a:effectLst/>
                <a:ea typeface="Times New Roman" panose="02020603050405020304" pitchFamily="18" charset="0"/>
              </a:rPr>
              <a:t> in the (</a:t>
            </a:r>
            <a:r>
              <a:rPr lang="en-US" sz="2400" i="1" dirty="0" err="1">
                <a:effectLst/>
                <a:ea typeface="Times New Roman" panose="02020603050405020304" pitchFamily="18" charset="0"/>
              </a:rPr>
              <a:t>i,j</a:t>
            </a:r>
            <a:r>
              <a:rPr lang="en-US" sz="2400" dirty="0">
                <a:effectLst/>
                <a:ea typeface="Times New Roman" panose="02020603050405020304" pitchFamily="18" charset="0"/>
              </a:rPr>
              <a:t>) position.</a:t>
            </a:r>
          </a:p>
        </p:txBody>
      </p:sp>
      <p:pic>
        <p:nvPicPr>
          <p:cNvPr id="7" name="Picture 6" descr="&#10;T_{i,j}(m) = \begin{bmatrix} 1 &amp; &amp; &amp; &amp; &amp; &amp; &amp; \\ &amp; \ddots &amp; &amp; &amp; &amp; &amp; &amp; \\ &amp; &amp; 1 &amp; &amp; &amp; &amp; &amp; \\ &amp; &amp; &amp; \ddots &amp; &amp; &amp; &amp; \\ &amp; &amp; m &amp; &amp; 1 &amp; &amp; \\ &amp; &amp; &amp; &amp; &amp; &amp; \ddots &amp; \\ &amp; &amp; &amp; &amp; &amp; &amp; &amp; 1\end{bmatrix}&#10;">
            <a:extLst>
              <a:ext uri="{FF2B5EF4-FFF2-40B4-BE49-F238E27FC236}">
                <a16:creationId xmlns:a16="http://schemas.microsoft.com/office/drawing/2014/main" id="{F0859B22-2B83-629B-BA68-F673C10D94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213" y="2961331"/>
            <a:ext cx="3992936" cy="228649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2641E15-7978-4448-DE59-E5602141FF8A}"/>
              </a:ext>
            </a:extLst>
          </p:cNvPr>
          <p:cNvSpPr txBox="1"/>
          <p:nvPr/>
        </p:nvSpPr>
        <p:spPr>
          <a:xfrm>
            <a:off x="708499" y="5682959"/>
            <a:ext cx="10515599" cy="467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So, </a:t>
            </a:r>
            <a:r>
              <a:rPr lang="en-US" sz="2400" b="1" dirty="0" err="1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400" i="1" baseline="-25000" dirty="0" err="1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i,j</a:t>
            </a:r>
            <a:r>
              <a:rPr lang="en-US" sz="2400" i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(m)</a:t>
            </a:r>
            <a:r>
              <a:rPr lang="en-US" sz="2400" i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en-US" sz="2400" b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 is the matrix produced from </a:t>
            </a:r>
            <a:r>
              <a:rPr lang="en-US" sz="2400" b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 by adding </a:t>
            </a:r>
            <a:r>
              <a:rPr lang="en-US" sz="2400" i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2400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 times row </a:t>
            </a:r>
            <a:r>
              <a:rPr lang="en-US" sz="2400" i="1" dirty="0" err="1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 to row </a:t>
            </a:r>
            <a:r>
              <a:rPr lang="en-US" sz="2400" i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en-US" sz="2400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8FCC44C-80D9-E1AD-5389-0DE9D43E2A2F}"/>
                  </a:ext>
                </a:extLst>
              </p:cNvPr>
              <p:cNvSpPr txBox="1"/>
              <p:nvPr/>
            </p:nvSpPr>
            <p:spPr>
              <a:xfrm>
                <a:off x="4725495" y="3440214"/>
                <a:ext cx="4944777" cy="97661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baseline="-25000" smtClean="0">
                        <a:latin typeface="Cambria Math" panose="02040503050406030204" pitchFamily="18" charset="0"/>
                      </a:rPr>
                      <m:t>31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b="1" dirty="0"/>
                  <a:t>A</a:t>
                </a:r>
                <a:r>
                  <a:rPr lang="en-US" sz="2400" dirty="0"/>
                  <a:t>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2400" dirty="0"/>
                  <a:t>=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8FCC44C-80D9-E1AD-5389-0DE9D43E2A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5495" y="3440214"/>
                <a:ext cx="4944777" cy="9766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341826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014FD-5F58-73E0-9041-CB08F1FCD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Row-multiplying transformations</a:t>
            </a:r>
            <a:endParaRPr 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8AE892-91CF-3C26-5F57-1D928442FEDD}"/>
              </a:ext>
            </a:extLst>
          </p:cNvPr>
          <p:cNvSpPr txBox="1"/>
          <p:nvPr/>
        </p:nvSpPr>
        <p:spPr>
          <a:xfrm>
            <a:off x="500974" y="1860003"/>
            <a:ext cx="9525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corresponding elementary matrix is a diagonal matrix, with diagonal entries 1 everywhere except in the </a:t>
            </a: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i-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position, where it is </a:t>
            </a: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400" dirty="0"/>
          </a:p>
        </p:txBody>
      </p:sp>
      <p:pic>
        <p:nvPicPr>
          <p:cNvPr id="5" name="Picture 4" descr="&#10;T_i(m) = \begin{bmatrix} 1 &amp; &amp; &amp; &amp; &amp; &amp; \\ &amp; \ddots &amp; &amp; &amp; &amp; &amp; \\ &amp; &amp; 1 &amp; &amp; &amp; &amp; \\ &amp; &amp; &amp; m &amp; &amp; &amp; \\ &amp; &amp; &amp; &amp; 1 &amp; &amp; \\ &amp; &amp; &amp; &amp; &amp; \ddots &amp; \\ &amp; &amp; &amp; &amp; &amp; &amp; 1\end{bmatrix}\quad ">
            <a:extLst>
              <a:ext uri="{FF2B5EF4-FFF2-40B4-BE49-F238E27FC236}">
                <a16:creationId xmlns:a16="http://schemas.microsoft.com/office/drawing/2014/main" id="{AD5B9140-8FFE-F859-E1B1-BEA5AAE226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974" y="3113885"/>
            <a:ext cx="3659600" cy="22175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BB2CBDD-F501-923C-FC84-710DEA1558C4}"/>
              </a:ext>
            </a:extLst>
          </p:cNvPr>
          <p:cNvSpPr txBox="1"/>
          <p:nvPr/>
        </p:nvSpPr>
        <p:spPr>
          <a:xfrm>
            <a:off x="500974" y="5754294"/>
            <a:ext cx="8891081" cy="467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So, </a:t>
            </a:r>
            <a:r>
              <a:rPr lang="en-US" sz="2400" b="1" dirty="0" err="1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400" i="1" baseline="-25000" dirty="0" err="1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400" i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(m)</a:t>
            </a:r>
            <a:r>
              <a:rPr lang="en-US" sz="2400" i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en-US" sz="2400" b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 is the matrix produced from </a:t>
            </a:r>
            <a:r>
              <a:rPr lang="en-US" sz="2400" b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 by multiplying row </a:t>
            </a:r>
            <a:r>
              <a:rPr lang="en-US" sz="2400" i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 by </a:t>
            </a:r>
            <a:r>
              <a:rPr lang="en-US" sz="2400" i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26CCB97-7CF3-F885-3C5A-E2CE28511BB5}"/>
                  </a:ext>
                </a:extLst>
              </p:cNvPr>
              <p:cNvSpPr txBox="1"/>
              <p:nvPr/>
            </p:nvSpPr>
            <p:spPr>
              <a:xfrm>
                <a:off x="4641189" y="3589372"/>
                <a:ext cx="4309482" cy="97661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i="1" baseline="-25000">
                        <a:latin typeface="Cambria Math" panose="02040503050406030204" pitchFamily="18" charset="0"/>
                      </a:rPr>
                      <m:t>1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b="1" dirty="0"/>
                  <a:t>A</a:t>
                </a:r>
                <a:r>
                  <a:rPr lang="en-US" sz="2400" dirty="0"/>
                  <a:t>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2400" dirty="0"/>
                  <a:t>=</a:t>
                </a: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26CCB97-7CF3-F885-3C5A-E2CE28511B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1189" y="3589372"/>
                <a:ext cx="4309482" cy="976614"/>
              </a:xfrm>
              <a:prstGeom prst="rect">
                <a:avLst/>
              </a:prstGeom>
              <a:blipFill>
                <a:blip r:embed="rId3"/>
                <a:stretch>
                  <a:fillRect r="-141" b="-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882896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C98C1-D7AA-BBDF-40EA-E63491616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408" y="219793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Row-switching transformations</a:t>
            </a:r>
            <a:endParaRPr lang="en-US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5C032D-66FF-E2C8-C76A-8C01B913B5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586" y="1485854"/>
            <a:ext cx="8519809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The corresponding elementary matrix is obtained by swapping row 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and row 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j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of the identity matrix: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44" descr="&#10;T_{i,j} = \begin{bmatrix} 1 &amp; &amp; &amp; &amp; &amp; &amp; &amp; \\ &amp; \ddots &amp; &amp; &amp; &amp; &amp; &amp; \\ &amp; &amp; 0 &amp; &amp; 1 &amp; &amp; \\ &amp; &amp; &amp; \ddots &amp; &amp; &amp; &amp; \\ &amp; &amp; 1 &amp; &amp; 0 &amp; &amp; \\ &amp; &amp; &amp; &amp; &amp; &amp; \ddots &amp; \\ &amp; &amp; &amp; &amp; &amp; &amp; &amp; 1\end{bmatrix}\quad ">
            <a:extLst>
              <a:ext uri="{FF2B5EF4-FFF2-40B4-BE49-F238E27FC236}">
                <a16:creationId xmlns:a16="http://schemas.microsoft.com/office/drawing/2014/main" id="{DDF9600D-BFCB-B60E-59BC-9E8E232BC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408" y="2811417"/>
            <a:ext cx="3414373" cy="2218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493376F-16E8-6AC1-A962-C1330A9DF8D3}"/>
              </a:ext>
            </a:extLst>
          </p:cNvPr>
          <p:cNvSpPr txBox="1"/>
          <p:nvPr/>
        </p:nvSpPr>
        <p:spPr>
          <a:xfrm>
            <a:off x="747408" y="5507861"/>
            <a:ext cx="8630056" cy="467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 </a:t>
            </a:r>
            <a:r>
              <a:rPr lang="en-US" sz="2400" b="1" dirty="0" err="1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400" i="1" baseline="-25000" dirty="0" err="1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ij</a:t>
            </a:r>
            <a:r>
              <a:rPr lang="en-US" sz="2400" i="1" dirty="0" err="1">
                <a:effectLst/>
                <a:highlight>
                  <a:srgbClr val="FFFF00"/>
                </a:highlight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en-US" sz="2400" b="1" dirty="0" err="1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 is the matrix produced by exchanging row </a:t>
            </a:r>
            <a:r>
              <a:rPr lang="en-US" sz="2400" i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 and row </a:t>
            </a:r>
            <a:r>
              <a:rPr lang="en-US" sz="2400" i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en-US" sz="2400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en-US" sz="2400" b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8196E5F-A22C-CEF6-4B3B-8589E28F1681}"/>
                  </a:ext>
                </a:extLst>
              </p:cNvPr>
              <p:cNvSpPr txBox="1"/>
              <p:nvPr/>
            </p:nvSpPr>
            <p:spPr>
              <a:xfrm>
                <a:off x="4524457" y="3429000"/>
                <a:ext cx="4309482" cy="97661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baseline="-25000" smtClean="0">
                        <a:latin typeface="Cambria Math" panose="02040503050406030204" pitchFamily="18" charset="0"/>
                      </a:rPr>
                      <m:t>32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b="1" dirty="0"/>
                  <a:t>A</a:t>
                </a:r>
                <a:r>
                  <a:rPr lang="en-US" sz="2400" dirty="0"/>
                  <a:t>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2400" dirty="0"/>
                  <a:t>=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8196E5F-A22C-CEF6-4B3B-8589E28F16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457" y="3429000"/>
                <a:ext cx="4309482" cy="9766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7658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F193523-5248-46AF-83B8-19BCF257FB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68609" y="1700822"/>
            <a:ext cx="4743450" cy="227647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C6B1B6-17A8-42F4-8699-DF5BB9303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0942" y="4636862"/>
            <a:ext cx="6715125" cy="16954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021AFE0-3DB7-46E8-9BF8-AD0FFFBED0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4040379"/>
            <a:ext cx="1952625" cy="2667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AC68DD3-C392-4702-976F-2342D50CC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Linear Equations - Examples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35F125D-7CAF-4C25-985A-AB85E3CD6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2" y="6411884"/>
            <a:ext cx="2754989" cy="387061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7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68806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072AE-D80B-4D51-9239-77CE929F9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NOT Linear Equations - Examples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819741-EB33-47F2-83CD-79C5B2072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732" y="2162174"/>
            <a:ext cx="8308739" cy="318921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5F528-D61B-4D98-9A23-133F624D4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8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52081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1.2 Using Matrices To Solve Systems of Linear Equations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9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404687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22051</TotalTime>
  <Words>1879</Words>
  <Application>Microsoft Office PowerPoint</Application>
  <PresentationFormat>Widescreen</PresentationFormat>
  <Paragraphs>227</Paragraphs>
  <Slides>65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1" baseType="lpstr">
      <vt:lpstr>Calibri</vt:lpstr>
      <vt:lpstr>Cambria Math</vt:lpstr>
      <vt:lpstr>Calibri Light</vt:lpstr>
      <vt:lpstr>Arial</vt:lpstr>
      <vt:lpstr>Times New Roman</vt:lpstr>
      <vt:lpstr>Office Theme</vt:lpstr>
      <vt:lpstr>Chapter 1</vt:lpstr>
      <vt:lpstr>1.1 Introduction to Linear Equations</vt:lpstr>
      <vt:lpstr>Example 1</vt:lpstr>
      <vt:lpstr>Example 1 : Solution by Elimination of Variables</vt:lpstr>
      <vt:lpstr>Example 1 : What If</vt:lpstr>
      <vt:lpstr>Definition</vt:lpstr>
      <vt:lpstr>Linear Equations - Examples</vt:lpstr>
      <vt:lpstr>NOT Linear Equations - Examples</vt:lpstr>
      <vt:lpstr>1.2 Using Matrices To Solve Systems of Linear Equations</vt:lpstr>
      <vt:lpstr>Same Problem from 1.1</vt:lpstr>
      <vt:lpstr>Or More Formally…</vt:lpstr>
      <vt:lpstr>Using Augmented Matrices and Gaussian Elimination</vt:lpstr>
      <vt:lpstr>1.3 Elementary Row Operations and Gaussian Elimination</vt:lpstr>
      <vt:lpstr>Quick Review</vt:lpstr>
      <vt:lpstr>Key Idea</vt:lpstr>
      <vt:lpstr>Example 4</vt:lpstr>
      <vt:lpstr>Example 4 : Solution</vt:lpstr>
      <vt:lpstr>Example 4 : Solution (cont)</vt:lpstr>
      <vt:lpstr>Example 4 : Solution (cont)</vt:lpstr>
      <vt:lpstr>Example 4 : Solution (cont)</vt:lpstr>
      <vt:lpstr>Forward Steps Result in:</vt:lpstr>
      <vt:lpstr>Definition</vt:lpstr>
      <vt:lpstr>The Effects of Elementary Row Operations…</vt:lpstr>
      <vt:lpstr>Definition</vt:lpstr>
      <vt:lpstr>Example 3</vt:lpstr>
      <vt:lpstr>Example 3 : Solution</vt:lpstr>
      <vt:lpstr>Example 5</vt:lpstr>
      <vt:lpstr>Example 5 : Solution</vt:lpstr>
      <vt:lpstr>Example 5 : Solution (cont)</vt:lpstr>
      <vt:lpstr>Example 5 : Solution (cont)</vt:lpstr>
      <vt:lpstr>Example 7 From Matrix to Systems of Linear Equations</vt:lpstr>
      <vt:lpstr>Example 7 – Reviewing Systems of Linear Eq.</vt:lpstr>
      <vt:lpstr>Example 7 – Reviewing Systems of Linear Eq.</vt:lpstr>
      <vt:lpstr>Example 7 – Reviewing Systems of Linear Eq.</vt:lpstr>
      <vt:lpstr>Example 7 – Reviewing Systems of Linear Eq.</vt:lpstr>
      <vt:lpstr>Example for first system of linear equations</vt:lpstr>
      <vt:lpstr>Summary </vt:lpstr>
      <vt:lpstr>PowerPoint Presentation</vt:lpstr>
      <vt:lpstr>1.4 Existence and Uniqueness of Solutions</vt:lpstr>
      <vt:lpstr>How Many Solutions?</vt:lpstr>
      <vt:lpstr>How Many Solutions?</vt:lpstr>
      <vt:lpstr>How Many Solutions?</vt:lpstr>
      <vt:lpstr>How Many Solutions?</vt:lpstr>
      <vt:lpstr>Summary</vt:lpstr>
      <vt:lpstr>Theorem &amp; Definition</vt:lpstr>
      <vt:lpstr>Notice</vt:lpstr>
      <vt:lpstr>Example 8</vt:lpstr>
      <vt:lpstr>Example 8 : Review</vt:lpstr>
      <vt:lpstr>Example 9</vt:lpstr>
      <vt:lpstr>Example 9 : Solution</vt:lpstr>
      <vt:lpstr>Example 9 : Review</vt:lpstr>
      <vt:lpstr>Definition</vt:lpstr>
      <vt:lpstr>Key Idea</vt:lpstr>
      <vt:lpstr>Example (10) of an Inconsistent System</vt:lpstr>
      <vt:lpstr>Key Idea</vt:lpstr>
      <vt:lpstr>Example 11</vt:lpstr>
      <vt:lpstr>Definition</vt:lpstr>
      <vt:lpstr>Example 12</vt:lpstr>
      <vt:lpstr>Example 14</vt:lpstr>
      <vt:lpstr>PowerPoint Presentation</vt:lpstr>
      <vt:lpstr>Elementary Row Operations as Matrix Multiplication</vt:lpstr>
      <vt:lpstr>PowerPoint Presentation</vt:lpstr>
      <vt:lpstr>1. Row-addition transformations</vt:lpstr>
      <vt:lpstr>2. Row-multiplying transformations</vt:lpstr>
      <vt:lpstr>3. Row-switching transformations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Cyr</dc:creator>
  <cp:lastModifiedBy>Longin Jan Latecki</cp:lastModifiedBy>
  <cp:revision>73</cp:revision>
  <dcterms:created xsi:type="dcterms:W3CDTF">2020-10-08T21:07:11Z</dcterms:created>
  <dcterms:modified xsi:type="dcterms:W3CDTF">2025-03-18T14:56:52Z</dcterms:modified>
</cp:coreProperties>
</file>