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357" r:id="rId2"/>
    <p:sldId id="358" r:id="rId3"/>
    <p:sldId id="452" r:id="rId4"/>
    <p:sldId id="453" r:id="rId5"/>
    <p:sldId id="470" r:id="rId6"/>
    <p:sldId id="457" r:id="rId7"/>
    <p:sldId id="454" r:id="rId8"/>
    <p:sldId id="456" r:id="rId9"/>
    <p:sldId id="468" r:id="rId10"/>
    <p:sldId id="469" r:id="rId11"/>
    <p:sldId id="455" r:id="rId12"/>
    <p:sldId id="471" r:id="rId13"/>
    <p:sldId id="472" r:id="rId14"/>
    <p:sldId id="482" r:id="rId15"/>
    <p:sldId id="458" r:id="rId16"/>
    <p:sldId id="473" r:id="rId17"/>
    <p:sldId id="477" r:id="rId18"/>
    <p:sldId id="474" r:id="rId19"/>
    <p:sldId id="483" r:id="rId20"/>
    <p:sldId id="475" r:id="rId21"/>
    <p:sldId id="476" r:id="rId22"/>
    <p:sldId id="481" r:id="rId23"/>
    <p:sldId id="434" r:id="rId24"/>
    <p:sldId id="480" r:id="rId25"/>
    <p:sldId id="479" r:id="rId26"/>
    <p:sldId id="478" r:id="rId27"/>
    <p:sldId id="461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2" autoAdjust="0"/>
    <p:restoredTop sz="94660"/>
  </p:normalViewPr>
  <p:slideViewPr>
    <p:cSldViewPr>
      <p:cViewPr varScale="1">
        <p:scale>
          <a:sx n="93" d="100"/>
          <a:sy n="93" d="100"/>
        </p:scale>
        <p:origin x="874" y="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EE97F-2327-4FE9-8874-2C0F3581839A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B134D-0EB3-42CB-9322-AA3697381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176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904A3-75D2-4BC0-81EE-6628A9A7D5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7B73C-BF2D-4FC1-AA56-F689E9791D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223539-C274-414E-836E-21403C9CE2AE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hyperlink" Target="http://www.google.com/url?sa=i&amp;source=images&amp;cd=&amp;cad=rja&amp;docid=Z7FGiRgdqvCS1M&amp;tbnid=BwPKD8P9ipKFYM:&amp;ved=0CAgQjRwwAA&amp;url=http://commons.wikimedia.org/wiki/File:Dodecahedron.gif&amp;ei=C809UqeVELHi4AOthIFo&amp;psig=AFQjCNFkK4_sXGRBYFjIjud2BQMa9Z6Tww&amp;ust=1379868299312995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Euler and Hamiltonian Graphs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Section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10.5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0" y="4267200"/>
            <a:ext cx="4572000" cy="158812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latin typeface="Times New Roman" pitchFamily="18" charset="0"/>
              </a:rPr>
              <a:t>Based on </a:t>
            </a:r>
            <a:r>
              <a:rPr lang="en-US" b="1" dirty="0">
                <a:latin typeface="Times New Roman" pitchFamily="18" charset="0"/>
              </a:rPr>
              <a:t>Discrete Mathematics and Its Applications</a:t>
            </a:r>
            <a:r>
              <a:rPr lang="en-US" dirty="0">
                <a:latin typeface="Times New Roman" pitchFamily="18" charset="0"/>
              </a:rPr>
              <a:t>, 8</a:t>
            </a:r>
            <a:r>
              <a:rPr lang="en-US" baseline="30000" dirty="0">
                <a:latin typeface="Times New Roman" pitchFamily="18" charset="0"/>
              </a:rPr>
              <a:t>th</a:t>
            </a:r>
            <a:r>
              <a:rPr lang="en-US" dirty="0">
                <a:latin typeface="Times New Roman" pitchFamily="18" charset="0"/>
              </a:rPr>
              <a:t> ed., by Kenneth H. Rosen, published by </a:t>
            </a:r>
            <a:r>
              <a:rPr lang="en-US">
                <a:latin typeface="Times New Roman" pitchFamily="18" charset="0"/>
              </a:rPr>
              <a:t>McGraw Hill.</a:t>
            </a:r>
            <a:endParaRPr lang="en-US" dirty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dirty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 pitchFamily="18" charset="0"/>
              </a:rPr>
              <a:t>Instructor: Longin Jan Latecki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 pitchFamily="18" charset="0"/>
              </a:rPr>
              <a:t>latecki@temple.edu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Algorithm for Constructing an  Euler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our proof we developed this algorithms for constructing a Euler circuit in a graph with no vertices of odd degree.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3429000"/>
            <a:ext cx="8153400" cy="312419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>
            <a:normAutofit fontScale="700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b="1" dirty="0"/>
              <a:t>   procedure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600" i="1" dirty="0"/>
              <a:t>Euler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n-US" sz="2600" i="1" dirty="0"/>
              <a:t>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connected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multigraph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with all vertices of even degree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lang="en-US" sz="2600" i="1" dirty="0"/>
              <a:t>circuit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:= </a:t>
            </a:r>
            <a:r>
              <a:rPr lang="en-US" sz="2600" dirty="0">
                <a:ea typeface="Cambria Math" pitchFamily="18" charset="0"/>
              </a:rPr>
              <a:t>a circuit in </a:t>
            </a:r>
            <a:r>
              <a:rPr lang="en-US" sz="2600" i="1" dirty="0">
                <a:ea typeface="Cambria Math" pitchFamily="18" charset="0"/>
              </a:rPr>
              <a:t>G </a:t>
            </a:r>
            <a:r>
              <a:rPr lang="en-US" sz="2600" dirty="0">
                <a:ea typeface="Cambria Math" pitchFamily="18" charset="0"/>
              </a:rPr>
              <a:t>beginning at an arbitrarily chosen vertex with edges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>
                <a:ea typeface="Cambria Math" pitchFamily="18" charset="0"/>
              </a:rPr>
              <a:t>                   successively  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Cambria Math" pitchFamily="18" charset="0"/>
                <a:cs typeface="+mn-cs"/>
              </a:rPr>
              <a:t>added to form a path that returns to this vertex. 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lvl="0" indent="-274320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:= </a:t>
            </a:r>
            <a:r>
              <a:rPr lang="en-US" sz="2600" i="1" dirty="0"/>
              <a:t>G</a:t>
            </a:r>
            <a:r>
              <a:rPr lang="en-US" sz="2600" dirty="0"/>
              <a:t> with the edges of this circuit and all isolated vertices removed</a:t>
            </a:r>
            <a:r>
              <a:rPr kumimoji="0" lang="en-US" sz="26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lang="en-US" sz="2600" b="1" dirty="0"/>
              <a:t>while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600" i="1" dirty="0"/>
              <a:t>H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has edges</a:t>
            </a:r>
            <a:endParaRPr lang="en-US" sz="2600" b="1" dirty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b="1" i="1" dirty="0"/>
              <a:t>         </a:t>
            </a:r>
            <a:r>
              <a:rPr lang="en-US" sz="2600" i="1" dirty="0" err="1"/>
              <a:t>subciruit</a:t>
            </a:r>
            <a:r>
              <a:rPr lang="en-US" sz="2600" i="1" dirty="0"/>
              <a:t>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:= a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circuit in </a:t>
            </a:r>
            <a:r>
              <a:rPr kumimoji="0" lang="en-US" sz="2600" b="0" i="1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beginning at a vertex in </a:t>
            </a:r>
            <a:r>
              <a:rPr kumimoji="0" lang="en-US" sz="2600" b="0" i="1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that also is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/>
              <a:t>                             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 endpoint of an edge in circuit.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/>
              <a:t>        </a:t>
            </a:r>
            <a:r>
              <a:rPr lang="en-US" sz="2600" i="1" dirty="0"/>
              <a:t>H</a:t>
            </a:r>
            <a:r>
              <a:rPr lang="en-US" sz="2600" dirty="0"/>
              <a:t> := </a:t>
            </a:r>
            <a:r>
              <a:rPr lang="en-US" sz="2600" i="1" dirty="0"/>
              <a:t>H</a:t>
            </a:r>
            <a:r>
              <a:rPr lang="en-US" sz="2600" dirty="0"/>
              <a:t> with edges of </a:t>
            </a:r>
            <a:r>
              <a:rPr lang="en-US" sz="2600" i="1" dirty="0" err="1"/>
              <a:t>subciruit</a:t>
            </a:r>
            <a:r>
              <a:rPr lang="en-US" sz="2600" dirty="0"/>
              <a:t> and all isolated vertices removed</a:t>
            </a:r>
            <a:endParaRPr kumimoji="0" lang="en-US" sz="2600" b="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/>
              <a:t>        </a:t>
            </a:r>
            <a:r>
              <a:rPr lang="en-US" sz="2600" i="1" dirty="0"/>
              <a:t>circuit </a:t>
            </a:r>
            <a:r>
              <a:rPr lang="en-US" sz="2600" dirty="0"/>
              <a:t>:= </a:t>
            </a:r>
            <a:r>
              <a:rPr lang="en-US" sz="2600" i="1" dirty="0"/>
              <a:t>circuit</a:t>
            </a:r>
            <a:r>
              <a:rPr lang="en-US" sz="2600" dirty="0"/>
              <a:t> with </a:t>
            </a:r>
            <a:r>
              <a:rPr lang="en-US" sz="2600" dirty="0" err="1"/>
              <a:t>s</a:t>
            </a:r>
            <a:r>
              <a:rPr lang="en-US" sz="2600" i="1" dirty="0" err="1"/>
              <a:t>ubcircuit</a:t>
            </a:r>
            <a:r>
              <a:rPr lang="en-US" sz="2600" dirty="0"/>
              <a:t> inserted at the appropriate vertex. </a:t>
            </a:r>
            <a:endParaRPr kumimoji="0" lang="en-US" sz="2600" b="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return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600" i="1" dirty="0"/>
              <a:t>circuit</a:t>
            </a:r>
            <a:r>
              <a:rPr kumimoji="0" lang="en-US" sz="26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{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circuit</a:t>
            </a:r>
            <a:r>
              <a:rPr kumimoji="0" lang="en-US" sz="2600" b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 an Euler circuit</a:t>
            </a:r>
            <a:r>
              <a:rPr lang="en-US" sz="2600" dirty="0"/>
              <a:t>} </a:t>
            </a:r>
            <a:endParaRPr kumimoji="0" lang="en-US" sz="2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4232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Necessary and Sufficient Conditions for Euler Circuits and Paths (</a:t>
            </a:r>
            <a:r>
              <a:rPr lang="en-US" sz="4000" i="1" dirty="0"/>
              <a:t>continued</a:t>
            </a:r>
            <a:r>
              <a:rPr lang="en-US" sz="40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Theorem</a:t>
            </a:r>
            <a:r>
              <a:rPr lang="en-US" dirty="0"/>
              <a:t>: A connected multigraph with at least two vertices has a Euler circuit if and only if each of its vertices has an even degree and it has a Euler path if and only if it has exactly two vertices of odd degree.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Example</a:t>
            </a:r>
            <a:r>
              <a:rPr lang="en-US" dirty="0"/>
              <a:t>: Four vertices in the multigraph model of the  K</a:t>
            </a:r>
            <a:r>
              <a:rPr lang="az-Cyrl-AZ" dirty="0">
                <a:latin typeface="Cambria Math"/>
                <a:ea typeface="Cambria Math"/>
              </a:rPr>
              <a:t>ӧ</a:t>
            </a:r>
            <a:r>
              <a:rPr lang="en-US" dirty="0" err="1"/>
              <a:t>nigsberg</a:t>
            </a:r>
            <a:r>
              <a:rPr lang="en-US" dirty="0"/>
              <a:t> bridge problem have odd degree.   </a:t>
            </a:r>
          </a:p>
          <a:p>
            <a:pPr marL="0" indent="0">
              <a:buNone/>
            </a:pPr>
            <a:r>
              <a:rPr lang="en-US" dirty="0"/>
              <a:t>Hence, there is no Euler circuit in this multigraph,</a:t>
            </a:r>
          </a:p>
          <a:p>
            <a:pPr marL="0" indent="0">
              <a:buNone/>
            </a:pPr>
            <a:r>
              <a:rPr lang="en-US" dirty="0"/>
              <a:t>and it is impossible to start at a given point, cross each bridge exactly once, and return to the starting point.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4953000"/>
            <a:ext cx="1062990" cy="182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661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>
                <a:latin typeface="Times New Roman" pitchFamily="18" charset="0"/>
              </a:rPr>
              <a:t>Euler Circuit in</a:t>
            </a:r>
            <a:r>
              <a:rPr lang="en-US" dirty="0"/>
              <a:t> </a:t>
            </a:r>
            <a:r>
              <a:rPr lang="en-US" dirty="0">
                <a:latin typeface="Times New Roman" pitchFamily="18" charset="0"/>
              </a:rPr>
              <a:t>Directed Graphs</a:t>
            </a:r>
          </a:p>
        </p:txBody>
      </p:sp>
      <p:pic>
        <p:nvPicPr>
          <p:cNvPr id="8195" name="Picture 4" descr="09_5_0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219200"/>
            <a:ext cx="8305800" cy="4119563"/>
          </a:xfrm>
          <a:noFill/>
        </p:spPr>
      </p:pic>
      <p:sp>
        <p:nvSpPr>
          <p:cNvPr id="84996" name="Text Box 6"/>
          <p:cNvSpPr txBox="1">
            <a:spLocks noChangeArrowheads="1"/>
          </p:cNvSpPr>
          <p:nvPr/>
        </p:nvSpPr>
        <p:spPr bwMode="auto">
          <a:xfrm>
            <a:off x="228600" y="5410200"/>
            <a:ext cx="838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       NO		(a, g, c, b, g, e, d, f, a)		NO</a:t>
            </a:r>
          </a:p>
        </p:txBody>
      </p:sp>
      <p:sp>
        <p:nvSpPr>
          <p:cNvPr id="819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8F9FBC-049B-466D-8A10-853DAABE0600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>
                <a:latin typeface="Times New Roman" pitchFamily="18" charset="0"/>
              </a:rPr>
              <a:t>Euler Path in</a:t>
            </a:r>
            <a:r>
              <a:rPr lang="en-US"/>
              <a:t> </a:t>
            </a:r>
            <a:r>
              <a:rPr lang="en-US">
                <a:latin typeface="Times New Roman" pitchFamily="18" charset="0"/>
              </a:rPr>
              <a:t>Directed Graphs</a:t>
            </a:r>
          </a:p>
        </p:txBody>
      </p:sp>
      <p:pic>
        <p:nvPicPr>
          <p:cNvPr id="9219" name="Picture 3" descr="09_5_0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219200"/>
            <a:ext cx="8305800" cy="4119563"/>
          </a:xfrm>
          <a:noFill/>
        </p:spPr>
      </p:pic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228600" y="5410200"/>
            <a:ext cx="87630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       NO	      (a, g, c, b, g, e, d, f, a)          (c, a, b, c, d, b) </a:t>
            </a:r>
          </a:p>
          <a:p>
            <a:pPr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922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53396C-27DC-430F-8275-02E59CFECFA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066800"/>
          </a:xfrm>
        </p:spPr>
        <p:txBody>
          <a:bodyPr>
            <a:noAutofit/>
          </a:bodyPr>
          <a:lstStyle/>
          <a:p>
            <a:r>
              <a:rPr lang="en-US" sz="3200" dirty="0"/>
              <a:t>Necessary and Sufficient Conditions for</a:t>
            </a:r>
            <a:br>
              <a:rPr lang="en-US" sz="3200" dirty="0"/>
            </a:br>
            <a:r>
              <a:rPr lang="en-US" sz="3200" dirty="0"/>
              <a:t>Euler Circuits and Paths in Directed Graphs </a:t>
            </a:r>
          </a:p>
        </p:txBody>
      </p:sp>
    </p:spTree>
    <p:extLst>
      <p:ext uri="{BB962C8B-B14F-4D97-AF65-F5344CB8AC3E}">
        <p14:creationId xmlns:p14="http://schemas.microsoft.com/office/powerpoint/2010/main" val="4015379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Applications of Euler Paths and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Euler paths and circuits can be used to solve many practical problems such as finding a path or circuit that traverses each</a:t>
            </a:r>
          </a:p>
          <a:p>
            <a:pPr lvl="1"/>
            <a:r>
              <a:rPr lang="en-US" dirty="0"/>
              <a:t> street in a neighborhood, </a:t>
            </a:r>
          </a:p>
          <a:p>
            <a:pPr lvl="1"/>
            <a:r>
              <a:rPr lang="en-US" dirty="0"/>
              <a:t>road in a transportation network,</a:t>
            </a:r>
          </a:p>
          <a:p>
            <a:pPr lvl="1"/>
            <a:r>
              <a:rPr lang="en-US" dirty="0"/>
              <a:t>connection in a utility grid, </a:t>
            </a:r>
          </a:p>
          <a:p>
            <a:pPr lvl="1"/>
            <a:r>
              <a:rPr lang="en-US" dirty="0"/>
              <a:t>link in a communications network.</a:t>
            </a:r>
          </a:p>
          <a:p>
            <a:r>
              <a:rPr lang="en-US" dirty="0"/>
              <a:t>Other applications are found in the </a:t>
            </a:r>
          </a:p>
          <a:p>
            <a:pPr lvl="1"/>
            <a:r>
              <a:rPr lang="en-US" dirty="0"/>
              <a:t>layout of circuits, </a:t>
            </a:r>
          </a:p>
          <a:p>
            <a:pPr lvl="1"/>
            <a:r>
              <a:rPr lang="en-US" dirty="0"/>
              <a:t>network multicasting,</a:t>
            </a:r>
          </a:p>
          <a:p>
            <a:pPr lvl="1"/>
            <a:r>
              <a:rPr lang="en-US" dirty="0"/>
              <a:t>molecular biology, where Euler paths are used in the sequencing of DNA.</a:t>
            </a:r>
          </a:p>
        </p:txBody>
      </p:sp>
    </p:spTree>
    <p:extLst>
      <p:ext uri="{BB962C8B-B14F-4D97-AF65-F5344CB8AC3E}">
        <p14:creationId xmlns:p14="http://schemas.microsoft.com/office/powerpoint/2010/main" val="3810977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 descr="data:image/jpeg;base64,/9j/4AAQSkZJRgABAQAAAQABAAD/2wCEAAkGBwgHBgkIBwgKCgkLDRYPDQwMDRsUFRAWIB0iIiAdHx8kKDQsJCYxJx8fLT0tMTU3Ojo6Iys/RD84QzQ5OjcBCgoKDQwNGg8PGjclHyU3Nzc3Nzc3Nzc3Nzc3Nzc3Nzc3Nzc3Nzc3Nzc3Nzc3Nzc3Nzc3Nzc3Nzc3Nzc3Nzc3N//AABEIAGYAZgMBIgACEQEDEQH/xAAcAAEAAQUBAQAAAAAAAAAAAAAABwECAwQGBQj/xABAEAABAwIDBAYHBQUJAAAAAAABAAIDBBEFEiEGMUFREzJhcYGxByJSgpHB0RUjQnKiFCRDYqEzNFNkc5KywvH/xAAZAQACAwEAAAAAAAAAAAAAAAAAAwECBAX/xAAiEQACAgIBBAMBAAAAAAAAAAAAAQIDERIxBCEiQTJRYRP/2gAMAwEAAhEDEQA/AJxREQAREQAVrnta4NJGZ24X1K4/aLbinpC+lwYR1dULtdKTeGI9pHWPYORuQo2rXyYni76nEpHVczIxZ8tjlJdezRubbKNBb46pVlqgsi1ZFz1RPaKFqTFsVov7nitZEPZdJ0re7K/MAO5e5SbeYzALVMFFWN4daF3iRmH6Qlx6qD57DcEmouOpfSHhrh+/UlZS2GrwwSt8MhLv0rqqOrgrqWOppJWywStDmPabhwT4zjLhkYM6IisAREQAREQBhqaiKlp5KiokbHDG0ue9x0aBvKinaHaytxx8lMwvo6A9WFps+ZvN7uXNg7b3C9DbzH/tGqOGUj70lO/75w3SyDh3NP6vy68oWB4s4XCVOfpGG+551iXMaGgNaAANABwWCkIe+plBvmlLR7oDfMH4rA6R85MbHkUzTlfO3Qnm0fNyyPpqeOxp5G0zwLDIQAe8cVhusT8SKHo8s21VaQruh0rG5QP4zASw9/LxW0JMwBa1xB47vNZ8HShJSWUVl9bLHwd1u4b/AJDxXtbN4/Ns/UuuHy4fK688LdSwn+Iwc+Y48Nd/iRm8jy4WdoLdm/z8lmV4TcXlDMKSJrpaiGrp46imkZLDK0OY9huHA8QsqibZjaGTZ6ocyXPJhkrryxtFzCTvkYOXtNG/eNbh0qwTR1ELJoHskikaHMex12uB3EHkupXYrFlCWsGRERMIC5HbvaM4bTjD6KTLXTtuXtOsMftd51A7ieC65QPjVZUU+0mKQYubziqcDONxB1Zf2fULLcLWVJtpdhF83GPYMaGtDWCzQLAclgu6uJbGS2mFw6QGxk7GnlzPwV0bDX8XCk4kaGbu/l7eK38ga0NaAABYAcFz7bseMTDFY5NdwEUBbG0NDW2aALAclexgYAGiwAsqTbmN9p4+vyVyyjEUIvvWoaR0JLqJ4j4mJ2sZ8OHgtwqiMl4yce6NNtW0TMbOwwyn1S1253LKePnqtmaoigZmmeGDhfj3c1SojjlhcyZocwjUELnqMB0TZHZi/wBp5u4DlfuTIrY39PY7HhnpT4nLJpTM6Nv+I8XPgPqpM9EE7pdnauF73P8A2euexuY7gWMfbs1cT4qKbKTPQ661Hi0X+YZJbvYB/wBVr6fCmaLUtSRERFuMwUUelnDOgxakxNjfu6uMwynh0jNW+JaXf7FK653b7Czi2y1ZFGwunhb+0Qgby5mth3i7feUMXbHaDRE+CzF9MYHG74Dl938J+GngVvFc9SVLaepiqM46KT1XG+hB3H4+ZXul73dRpaPacPl/4uPfXpNnP/Sx+szRwDST5fVVKtdGb5hI7PzO74KnSagPGUndfcfFLLouREQSamKPMdBMR1nNLR3nQea8kEMk9RpcALOtbTktzGJOkEULL2dJcuH8ovp42WANDG5W6BOh2R0ujj4tlGva42adeR0PwXf+hyQjE8bjO4w0zgPelB+S4B7Wu6zQeV+Ckb0P4XNGMQxRzndBLlgiDtc2Ukudflc27wVoo+Zot+JJSIi3mUIiIAgTa/Z9uA49UUYZ+6zXlpXco3HVg5ZTpYcMvNXYbUGekAkN5IzkeeZ5+IsVKXpAwA47gbjTszV1ITLT23u09ZnvDTvyngoaoZxDUseD91O0NN+B/Cfl4hZOqr2jlejBZDSf4z2yrSAQQQCDvBWF9XTs680be9wWL7To/wANTG78rrrnJNlUmZ8rmdQ3b7JPkVQEy6Wc1m48yeSwfaUH4eld+WF30WKOv9QllPO71nbmgcTzIVlXJ+i6i/owVxDq9rANI4t3C7j9GqwrE+cirlkqI3w9I4ZM9rWsABcG196y3unauKwzrdPHWtIzUVHNiFbT0NKLz1EgjZfcCd5PYBcnsBU+4XQQYXh9PQ0otDAwMbzPae07yuA9E+C5jPjk401gpge/13fEBvuu5qSlsohiORdssvAREWgWEREAFCnpLwEYTjrJo2gUGJS5xpoyW+Z7fHrDvdwCmtY54IahnR1EUcrPZe0OH9UMrKKlyfPrIomj7uNg/K0K/VTdJs3gUv8AaYLhzu+lZ9FgOx+zh3YLQs/JCG+SVoycEMcVjhIEDXEgDfc8FMc2wmzcw9bDi3/TqZWf8XBbGHbI7P4bkNLhdOXM6skwMzx7zyT/AFRoySHaOkqMTFqCknrGO0vDCZGHvdbL8SvVovRxj9Tlc1sOGxnrMqZRIQOYay/wzBTQBYWG5VU/zT5JTa4NbDqKHDqGCipW5YYIxGwdgHHtWyiJhAREQAREQAREQAREQAREQAREQAREQAREQB//2Q=="/>
          <p:cNvSpPr>
            <a:spLocks noChangeAspect="1" noChangeArrowheads="1"/>
          </p:cNvSpPr>
          <p:nvPr/>
        </p:nvSpPr>
        <p:spPr bwMode="auto">
          <a:xfrm>
            <a:off x="4460875" y="-727075"/>
            <a:ext cx="971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8435" name="Picture 4" descr="http://upload.wikimedia.org/wikipedia/commons/7/73/Dodecahedron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1295400"/>
            <a:ext cx="4495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6"/>
          <p:cNvSpPr>
            <a:spLocks noChangeArrowheads="1"/>
          </p:cNvSpPr>
          <p:nvPr/>
        </p:nvSpPr>
        <p:spPr bwMode="auto">
          <a:xfrm>
            <a:off x="1822450" y="6172200"/>
            <a:ext cx="5507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Dodecahedron is a polyhedron with twelve flat faces</a:t>
            </a:r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317858-7BC7-4F84-A0B0-F4450C762C3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228600"/>
            <a:ext cx="784860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Hamilton Paths and Circuits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>
                <a:latin typeface="Times New Roman" pitchFamily="18" charset="0"/>
              </a:rPr>
              <a:t>Hamilton Circuits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5867400"/>
            <a:ext cx="8153400" cy="762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>
                <a:latin typeface="Times New Roman" pitchFamily="18" charset="0"/>
              </a:rPr>
              <a:t>Is there a circuit in this graph that passes through each vertex exactly once?</a:t>
            </a:r>
          </a:p>
        </p:txBody>
      </p:sp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685800" y="2693988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endParaRPr lang="en-US" sz="3200" dirty="0"/>
          </a:p>
        </p:txBody>
      </p:sp>
      <p:sp>
        <p:nvSpPr>
          <p:cNvPr id="17413" name="Text Box 9"/>
          <p:cNvSpPr txBox="1">
            <a:spLocks noChangeArrowheads="1"/>
          </p:cNvSpPr>
          <p:nvPr/>
        </p:nvSpPr>
        <p:spPr bwMode="auto">
          <a:xfrm>
            <a:off x="838200" y="4648200"/>
            <a:ext cx="5835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eaLnBrk="0" hangingPunct="0"/>
            <a:r>
              <a:rPr lang="en-US" sz="2400" dirty="0">
                <a:latin typeface="Times New Roman" pitchFamily="18" charset="0"/>
              </a:rPr>
              <a:t>Dodecahedron puzzle and it equivalent graph</a:t>
            </a:r>
          </a:p>
        </p:txBody>
      </p:sp>
      <p:pic>
        <p:nvPicPr>
          <p:cNvPr id="1741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19200"/>
            <a:ext cx="7178675" cy="297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741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9B4A1D2-7B61-44FE-A2E5-7FA9CD0E3F81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>
                <a:latin typeface="Times New Roman" pitchFamily="18" charset="0"/>
              </a:rPr>
              <a:t>Hamilton Circuits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5867400"/>
            <a:ext cx="8153400" cy="762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>
                <a:latin typeface="Times New Roman" pitchFamily="18" charset="0"/>
              </a:rPr>
              <a:t>Yes; this is a circuit that passes through each vertex exactly once.</a:t>
            </a:r>
          </a:p>
        </p:txBody>
      </p:sp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2" cstate="print"/>
          <a:srcRect l="43056" t="25926" r="31944" b="57407"/>
          <a:stretch>
            <a:fillRect/>
          </a:stretch>
        </p:blipFill>
        <p:spPr bwMode="auto">
          <a:xfrm>
            <a:off x="533400" y="1447800"/>
            <a:ext cx="64770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6" descr="09_5_0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62400" y="1676400"/>
            <a:ext cx="4800600" cy="3251200"/>
          </a:xfrm>
          <a:noFill/>
        </p:spPr>
      </p:pic>
      <p:sp>
        <p:nvSpPr>
          <p:cNvPr id="194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E9A1CB8-DE5C-4D74-9E01-8237808590AF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7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49530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Hamilton Paths and Circuits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918" y="76200"/>
            <a:ext cx="884682" cy="103403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210312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Euler paths and circuits contained every edge only once. Now we look at paths and circuits that contain every vertex exactly once. </a:t>
            </a:r>
          </a:p>
          <a:p>
            <a:r>
              <a:rPr lang="en-US" dirty="0"/>
              <a:t>William Hamilton invented the </a:t>
            </a:r>
            <a:r>
              <a:rPr lang="en-US" i="1" dirty="0" err="1"/>
              <a:t>Icosian</a:t>
            </a:r>
            <a:r>
              <a:rPr lang="en-US" i="1" dirty="0"/>
              <a:t> puzzle </a:t>
            </a:r>
            <a:r>
              <a:rPr lang="en-US" dirty="0"/>
              <a:t>in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1857</a:t>
            </a:r>
            <a:r>
              <a:rPr lang="en-US" dirty="0"/>
              <a:t>. It consisted of a wooden dodecahedron (with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12</a:t>
            </a:r>
            <a:r>
              <a:rPr lang="en-US" dirty="0"/>
              <a:t> regular pentagons as faces),  illustrated in (a), with a peg at each vertex, labeled with the names of different cities. String was used to used to plot a circuit visiting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20</a:t>
            </a:r>
            <a:r>
              <a:rPr lang="en-US" dirty="0"/>
              <a:t> cities exactly once</a:t>
            </a:r>
          </a:p>
          <a:p>
            <a:r>
              <a:rPr lang="en-US" dirty="0"/>
              <a:t>The graph form of the puzzle is given in (b).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indent="0">
              <a:buNone/>
            </a:pPr>
            <a:endParaRPr lang="en-US" dirty="0"/>
          </a:p>
          <a:p>
            <a:pPr marL="731520" indent="-457200">
              <a:buNone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934200" y="207224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William Rowan Hamilton (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1805- 1865</a:t>
            </a:r>
            <a:r>
              <a:rPr lang="en-US" dirty="0"/>
              <a:t>)</a:t>
            </a:r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99" y="3048000"/>
            <a:ext cx="3758093" cy="1752600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4953000"/>
            <a:ext cx="8229600" cy="1371600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Definition</a:t>
            </a: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A simple path in a graph </a:t>
            </a:r>
            <a:r>
              <a:rPr kumimoji="0" lang="en-US" sz="26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</a:t>
            </a: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that passes through every vertex exactly once is called a </a:t>
            </a:r>
            <a:r>
              <a:rPr kumimoji="0" lang="en-US" sz="26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Hamilton path</a:t>
            </a: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and a simple circuit in a graph </a:t>
            </a:r>
            <a:r>
              <a:rPr kumimoji="0" lang="en-US" sz="26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 </a:t>
            </a: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that passes through every vertex exactly once is called a </a:t>
            </a:r>
            <a:r>
              <a:rPr kumimoji="0" lang="en-US" sz="26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Hamilton circuit.  </a:t>
            </a: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8129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Euler Paths and Circuits</a:t>
            </a:r>
          </a:p>
          <a:p>
            <a:r>
              <a:rPr lang="en-US" dirty="0"/>
              <a:t>Hamilton Paths and Circuits</a:t>
            </a:r>
          </a:p>
          <a:p>
            <a:r>
              <a:rPr lang="en-US" dirty="0"/>
              <a:t>Applications of Hamilton Circuits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pPr eaLnBrk="1" hangingPunct="1"/>
            <a:r>
              <a:rPr lang="en-US">
                <a:latin typeface="Times New Roman" pitchFamily="18" charset="0"/>
              </a:rPr>
              <a:t>Finding Hamilton Circuits</a:t>
            </a:r>
          </a:p>
        </p:txBody>
      </p:sp>
      <p:pic>
        <p:nvPicPr>
          <p:cNvPr id="20483" name="Picture 4" descr="09_5_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600200"/>
            <a:ext cx="8534400" cy="2944813"/>
          </a:xfrm>
          <a:noFill/>
        </p:spPr>
      </p:pic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381000" y="4953000"/>
            <a:ext cx="8229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Which of these three figures has a Hamilton circuit?  </a:t>
            </a:r>
            <a:br>
              <a:rPr lang="en-US" sz="2800" dirty="0">
                <a:latin typeface="Times New Roman" pitchFamily="18" charset="0"/>
              </a:rPr>
            </a:br>
            <a:r>
              <a:rPr lang="en-US" sz="2800" dirty="0">
                <a:latin typeface="Times New Roman" pitchFamily="18" charset="0"/>
              </a:rPr>
              <a:t>Or, if no Hamilton circuit, a Hamilton path?</a:t>
            </a:r>
          </a:p>
        </p:txBody>
      </p:sp>
      <p:sp>
        <p:nvSpPr>
          <p:cNvPr id="2048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F5AEA47-7394-4593-A567-5265CB753999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pPr eaLnBrk="1" hangingPunct="1"/>
            <a:r>
              <a:rPr lang="en-US">
                <a:latin typeface="Times New Roman" pitchFamily="18" charset="0"/>
              </a:rPr>
              <a:t>Finding Hamilton Circuits</a:t>
            </a:r>
          </a:p>
        </p:txBody>
      </p:sp>
      <p:pic>
        <p:nvPicPr>
          <p:cNvPr id="21507" name="Picture 3" descr="09_5_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600200"/>
            <a:ext cx="8534400" cy="2944813"/>
          </a:xfrm>
          <a:noFill/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81000" y="4724400"/>
            <a:ext cx="82296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en-US" sz="2800">
                <a:latin typeface="Times New Roman" pitchFamily="18" charset="0"/>
              </a:rPr>
              <a:t>  G</a:t>
            </a:r>
            <a:r>
              <a:rPr lang="en-US" sz="2800" baseline="-25000">
                <a:latin typeface="Times New Roman" pitchFamily="18" charset="0"/>
              </a:rPr>
              <a:t>1</a:t>
            </a:r>
            <a:r>
              <a:rPr lang="en-US" sz="2800">
                <a:latin typeface="Times New Roman" pitchFamily="18" charset="0"/>
              </a:rPr>
              <a:t> has a Hamilton circuit: a, b, c, d, e, a</a:t>
            </a:r>
          </a:p>
          <a:p>
            <a:pPr algn="l">
              <a:buFontTx/>
              <a:buChar char="•"/>
            </a:pPr>
            <a:r>
              <a:rPr lang="en-US" sz="2800">
                <a:latin typeface="Times New Roman" pitchFamily="18" charset="0"/>
              </a:rPr>
              <a:t>  G</a:t>
            </a:r>
            <a:r>
              <a:rPr lang="en-US" sz="2800" baseline="-25000">
                <a:latin typeface="Times New Roman" pitchFamily="18" charset="0"/>
              </a:rPr>
              <a:t>2</a:t>
            </a:r>
            <a:r>
              <a:rPr lang="en-US" sz="2800">
                <a:latin typeface="Times New Roman" pitchFamily="18" charset="0"/>
              </a:rPr>
              <a:t> does not have a Hamilton circuit, but does have a Hamilton path: a, b, c, d</a:t>
            </a:r>
          </a:p>
          <a:p>
            <a:pPr algn="l">
              <a:buFontTx/>
              <a:buChar char="•"/>
            </a:pPr>
            <a:r>
              <a:rPr lang="en-US" sz="2800">
                <a:latin typeface="Times New Roman" pitchFamily="18" charset="0"/>
              </a:rPr>
              <a:t>  G</a:t>
            </a:r>
            <a:r>
              <a:rPr lang="en-US" sz="2800" baseline="-25000">
                <a:latin typeface="Times New Roman" pitchFamily="18" charset="0"/>
              </a:rPr>
              <a:t>3</a:t>
            </a:r>
            <a:r>
              <a:rPr lang="en-US" sz="2800">
                <a:latin typeface="Times New Roman" pitchFamily="18" charset="0"/>
              </a:rPr>
              <a:t> has neither.</a:t>
            </a:r>
          </a:p>
        </p:txBody>
      </p:sp>
      <p:sp>
        <p:nvSpPr>
          <p:cNvPr id="2150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523A84-DEFA-41A7-B399-5F37535A31FE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dirty="0">
                <a:latin typeface="Times New Roman" pitchFamily="18" charset="0"/>
              </a:rPr>
              <a:t>Euler versus Hamilton Circuit</a:t>
            </a:r>
          </a:p>
        </p:txBody>
      </p:sp>
      <p:graphicFrame>
        <p:nvGraphicFramePr>
          <p:cNvPr id="82986" name="Group 42"/>
          <p:cNvGraphicFramePr>
            <a:graphicFrameLocks noGrp="1"/>
          </p:cNvGraphicFramePr>
          <p:nvPr/>
        </p:nvGraphicFramePr>
        <p:xfrm>
          <a:off x="381000" y="1371600"/>
          <a:ext cx="8458200" cy="5029200"/>
        </p:xfrm>
        <a:graphic>
          <a:graphicData uri="http://schemas.openxmlformats.org/drawingml/2006/table">
            <a:tbl>
              <a:tblPr/>
              <a:tblGrid>
                <a:gridCol w="4818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8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19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89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Property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Euler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Hamilton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7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Repeated visits to a given node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7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Repeated traversals of a given edge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09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Omitted nodes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4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Omitted edges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870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AA4A74C-581E-4590-B168-86BA191C501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Necessary </a:t>
            </a:r>
            <a:r>
              <a:rPr lang="en-US"/>
              <a:t>Conditions for</a:t>
            </a:r>
            <a:br>
              <a:rPr lang="en-US"/>
            </a:br>
            <a:r>
              <a:rPr lang="en-US"/>
              <a:t>Hamilton Circuits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889" y="271271"/>
            <a:ext cx="906018" cy="117652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02" y="5148149"/>
            <a:ext cx="906018" cy="1170432"/>
          </a:xfrm>
          <a:prstGeom prst="rect">
            <a:avLst/>
          </a:prstGeom>
        </p:spPr>
      </p:pic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Unlike for a Euler circuit, no simple necessary and sufficient conditions are known for the existence of a </a:t>
            </a:r>
            <a:r>
              <a:rPr lang="en-US" dirty="0" err="1"/>
              <a:t>Hamiton</a:t>
            </a:r>
            <a:r>
              <a:rPr lang="en-US" dirty="0"/>
              <a:t> circuit.</a:t>
            </a:r>
          </a:p>
          <a:p>
            <a:r>
              <a:rPr lang="en-US" dirty="0"/>
              <a:t>However, there are some useful necessary conditions.  </a:t>
            </a:r>
          </a:p>
          <a:p>
            <a:r>
              <a:rPr lang="en-US" dirty="0"/>
              <a:t>We describe two of these now.</a:t>
            </a:r>
          </a:p>
          <a:p>
            <a:pPr indent="0">
              <a:buNone/>
            </a:pPr>
            <a:r>
              <a:rPr lang="en-US" b="1" dirty="0"/>
              <a:t>Dirac’s Theorem</a:t>
            </a:r>
            <a:r>
              <a:rPr lang="en-US" dirty="0"/>
              <a:t>: If </a:t>
            </a:r>
            <a:r>
              <a:rPr lang="en-US" i="1" dirty="0"/>
              <a:t>G</a:t>
            </a:r>
            <a:r>
              <a:rPr lang="en-US" dirty="0"/>
              <a:t> is a simple graph with </a:t>
            </a:r>
            <a:r>
              <a:rPr lang="en-US" i="1" dirty="0"/>
              <a:t>n ≥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vertices such that the degree of every vertex in </a:t>
            </a:r>
            <a:r>
              <a:rPr lang="en-US" i="1" dirty="0"/>
              <a:t>G</a:t>
            </a:r>
            <a:r>
              <a:rPr lang="en-US" dirty="0"/>
              <a:t> is ≥ </a:t>
            </a:r>
            <a:r>
              <a:rPr lang="en-US" i="1" dirty="0"/>
              <a:t>n</a:t>
            </a:r>
            <a:r>
              <a:rPr lang="en-US" dirty="0"/>
              <a:t>/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, then </a:t>
            </a:r>
            <a:r>
              <a:rPr lang="en-US" i="1" dirty="0"/>
              <a:t>G</a:t>
            </a:r>
            <a:r>
              <a:rPr lang="en-US" dirty="0"/>
              <a:t> has a Hamilton circuit. </a:t>
            </a:r>
          </a:p>
          <a:p>
            <a:pPr marL="0"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/>
              <a:t>Ore’s Theorem</a:t>
            </a:r>
            <a:r>
              <a:rPr lang="en-US" dirty="0"/>
              <a:t>: If </a:t>
            </a:r>
            <a:r>
              <a:rPr lang="en-US" i="1" dirty="0"/>
              <a:t>G</a:t>
            </a:r>
            <a:r>
              <a:rPr lang="en-US" dirty="0"/>
              <a:t> is a simple graph with </a:t>
            </a:r>
            <a:r>
              <a:rPr lang="en-US" i="1" dirty="0"/>
              <a:t>n</a:t>
            </a:r>
            <a:r>
              <a:rPr lang="en-US" dirty="0"/>
              <a:t> ≥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 vertices such that </a:t>
            </a:r>
            <a:r>
              <a:rPr lang="en-US" dirty="0" err="1"/>
              <a:t>deg</a:t>
            </a:r>
            <a:r>
              <a:rPr lang="en-US" dirty="0"/>
              <a:t>(</a:t>
            </a:r>
            <a:r>
              <a:rPr lang="en-US" i="1" dirty="0"/>
              <a:t>u</a:t>
            </a:r>
            <a:r>
              <a:rPr lang="en-US" dirty="0"/>
              <a:t>) + </a:t>
            </a:r>
            <a:r>
              <a:rPr lang="en-US" dirty="0" err="1"/>
              <a:t>deg</a:t>
            </a:r>
            <a:r>
              <a:rPr lang="en-US" dirty="0"/>
              <a:t>(</a:t>
            </a:r>
            <a:r>
              <a:rPr lang="en-US" i="1" dirty="0"/>
              <a:t>v</a:t>
            </a:r>
            <a:r>
              <a:rPr lang="en-US" dirty="0"/>
              <a:t>) ≥ </a:t>
            </a:r>
            <a:r>
              <a:rPr lang="en-US" i="1" dirty="0"/>
              <a:t>n</a:t>
            </a:r>
            <a:r>
              <a:rPr lang="en-US" dirty="0"/>
              <a:t>  for every pair of nonadjacent vertices, then G has a Hamilton circuit.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dirty="0"/>
              <a:t> </a:t>
            </a:r>
          </a:p>
          <a:p>
            <a:pPr indent="0">
              <a:buNone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435598" y="12954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Gabriel Andrew Dirac</a:t>
            </a:r>
          </a:p>
          <a:p>
            <a:r>
              <a:rPr lang="en-US" dirty="0"/>
              <a:t>(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1925-1984</a:t>
            </a:r>
            <a:r>
              <a:rPr lang="en-US" dirty="0"/>
              <a:t>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10200" y="542345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Øysten</a:t>
            </a:r>
            <a:r>
              <a:rPr lang="en-US" dirty="0"/>
              <a:t> Ore</a:t>
            </a:r>
          </a:p>
          <a:p>
            <a:r>
              <a:rPr lang="en-US" dirty="0"/>
              <a:t>(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1899-1968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378583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838200" y="1828800"/>
            <a:ext cx="76962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400"/>
              <a:t>The best algorithms known for finding a Hamilton circuit in a graph or determining that no such circuit exists have exponential worst-case time complexity (in the number of vertices of the graph). </a:t>
            </a:r>
          </a:p>
          <a:p>
            <a:pPr algn="l"/>
            <a:r>
              <a:rPr lang="en-US" sz="2400"/>
              <a:t>Finding an algorithm that solves this problem with polynomial worst-case time complexity would be a major accomplishment because it has been shown that </a:t>
            </a:r>
            <a:r>
              <a:rPr lang="en-US" sz="2400" b="1"/>
              <a:t>this problem is NP-complete</a:t>
            </a:r>
            <a:r>
              <a:rPr lang="en-US" sz="2400"/>
              <a:t>. Consequently, the existence of such an algorithm would imply that many other seemingly intractable problems could be solved using algorithms with polynomial worst-case time complexity.</a:t>
            </a:r>
          </a:p>
        </p:txBody>
      </p:sp>
      <p:sp>
        <p:nvSpPr>
          <p:cNvPr id="2765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Time Complexity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BCBC9D3-8A9B-45BC-857D-2EDC9319BA48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ChangeArrowheads="1"/>
          </p:cNvSpPr>
          <p:nvPr/>
        </p:nvSpPr>
        <p:spPr bwMode="auto">
          <a:xfrm>
            <a:off x="914400" y="799584"/>
            <a:ext cx="701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Show that neither graph displayed below has a Hamilton circuit.</a:t>
            </a: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600200"/>
            <a:ext cx="6443663" cy="2800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57200" y="4271963"/>
            <a:ext cx="8077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i="1"/>
              <a:t>There is no Hamilton circuit in G because G has a vertex of degree one: e.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27538" y="5181600"/>
            <a:ext cx="8153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dirty="0"/>
              <a:t>Now consider </a:t>
            </a:r>
            <a:r>
              <a:rPr lang="en-US" i="1" dirty="0"/>
              <a:t>H. Because the degrees of the vertices a, b, d, and e are all two, every edge </a:t>
            </a:r>
            <a:r>
              <a:rPr lang="en-US" dirty="0"/>
              <a:t>incident with these vertices must be part of any Hamilton circuit. No Hamilton circuit can exist in </a:t>
            </a:r>
            <a:r>
              <a:rPr lang="en-US" i="1" dirty="0"/>
              <a:t>H, </a:t>
            </a:r>
            <a:r>
              <a:rPr lang="en-US" dirty="0"/>
              <a:t>for any Hamilton circuit would have to contain four edges incident with </a:t>
            </a:r>
            <a:r>
              <a:rPr lang="en-US" i="1" dirty="0"/>
              <a:t>c</a:t>
            </a:r>
            <a:r>
              <a:rPr lang="en-US" dirty="0"/>
              <a:t>, which implies that we would need to pass through </a:t>
            </a:r>
            <a:r>
              <a:rPr lang="en-US" i="1" dirty="0"/>
              <a:t>c</a:t>
            </a:r>
            <a:r>
              <a:rPr lang="en-US" dirty="0"/>
              <a:t> twice, which is not allowed in a Hamilton circuit</a:t>
            </a:r>
            <a:r>
              <a:rPr lang="en-US" i="1" dirty="0"/>
              <a:t>.</a:t>
            </a:r>
            <a:endParaRPr lang="en-US" dirty="0"/>
          </a:p>
        </p:txBody>
      </p:sp>
      <p:sp>
        <p:nvSpPr>
          <p:cNvPr id="24582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131007-3CB8-460A-80CE-EA94E2580CC6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10600" cy="1033463"/>
          </a:xfrm>
        </p:spPr>
        <p:txBody>
          <a:bodyPr lIns="0" rIns="0"/>
          <a:lstStyle/>
          <a:p>
            <a:pPr eaLnBrk="1" hangingPunct="1"/>
            <a:r>
              <a:rPr lang="en-US">
                <a:latin typeface="Times New Roman" pitchFamily="18" charset="0"/>
              </a:rPr>
              <a:t>Properties to look for ...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5259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200" dirty="0">
                <a:latin typeface="Times New Roman" pitchFamily="18" charset="0"/>
              </a:rPr>
              <a:t>No vertex of degree 1</a:t>
            </a:r>
          </a:p>
          <a:p>
            <a:pPr eaLnBrk="1" hangingPunct="1">
              <a:lnSpc>
                <a:spcPct val="90000"/>
              </a:lnSpc>
            </a:pPr>
            <a:endParaRPr lang="en-US" sz="32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dirty="0">
                <a:latin typeface="Times New Roman" pitchFamily="18" charset="0"/>
              </a:rPr>
              <a:t>No cut edges</a:t>
            </a:r>
          </a:p>
          <a:p>
            <a:pPr eaLnBrk="1" hangingPunct="1">
              <a:lnSpc>
                <a:spcPct val="90000"/>
              </a:lnSpc>
            </a:pPr>
            <a:endParaRPr lang="en-US" sz="32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dirty="0">
                <a:latin typeface="Times New Roman" pitchFamily="18" charset="0"/>
              </a:rPr>
              <a:t>If a node has degree 2, then both edges incident to it must be in any Hamilton circuit.</a:t>
            </a:r>
          </a:p>
          <a:p>
            <a:pPr eaLnBrk="1" hangingPunct="1">
              <a:lnSpc>
                <a:spcPct val="90000"/>
              </a:lnSpc>
            </a:pPr>
            <a:endParaRPr lang="en-US" sz="32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dirty="0">
                <a:latin typeface="Times New Roman" pitchFamily="18" charset="0"/>
              </a:rPr>
              <a:t>No smaller circuits contained in any Hamilton circuit (the start/endpoint of any smaller circuit would have to be visited twice).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B145B14-7892-43FA-8DB5-77EF84567CC5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Applications of Hamilton Paths and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Applications that ask for a path or a circuit that visits each intersection of a city, each place pipelines intersect in a utility grid, or each node in a communications network exactly once, can be solved by finding a Hamilton path in the appropriate graph.</a:t>
            </a:r>
          </a:p>
          <a:p>
            <a:r>
              <a:rPr lang="en-US" dirty="0"/>
              <a:t>The famous </a:t>
            </a:r>
            <a:r>
              <a:rPr lang="en-US" i="1" dirty="0"/>
              <a:t>traveling salesperson problem </a:t>
            </a:r>
            <a:r>
              <a:rPr lang="en-US" dirty="0"/>
              <a:t>(</a:t>
            </a:r>
            <a:r>
              <a:rPr lang="en-US" i="1" dirty="0"/>
              <a:t>TSP</a:t>
            </a:r>
            <a:r>
              <a:rPr lang="en-US" dirty="0"/>
              <a:t>) asks for the shortest route a traveling salesperson should take to visit a set of cities. This problem reduces to finding a Hamilton circuit such that the total sum of the weights of its edges is as small as possible.</a:t>
            </a:r>
          </a:p>
          <a:p>
            <a:r>
              <a:rPr lang="en-US" dirty="0"/>
              <a:t>A family of binary codes, known as </a:t>
            </a:r>
            <a:r>
              <a:rPr lang="en-US" i="1" dirty="0"/>
              <a:t>Gray codes</a:t>
            </a:r>
            <a:r>
              <a:rPr lang="en-US" dirty="0"/>
              <a:t>, which minimize the effect of transmission errors, correspond to Hamilton circuits in the </a:t>
            </a:r>
            <a:r>
              <a:rPr lang="en-US" i="1" dirty="0"/>
              <a:t>n</a:t>
            </a:r>
            <a:r>
              <a:rPr lang="en-US" dirty="0"/>
              <a:t>-cube </a:t>
            </a:r>
            <a:r>
              <a:rPr lang="en-US" i="1" dirty="0"/>
              <a:t>Q</a:t>
            </a:r>
            <a:r>
              <a:rPr lang="en-US" i="1" baseline="-25000" dirty="0"/>
              <a:t>n</a:t>
            </a:r>
            <a:r>
              <a:rPr lang="en-US" dirty="0"/>
              <a:t>.  (</a:t>
            </a:r>
            <a:r>
              <a:rPr lang="en-US" i="1" dirty="0"/>
              <a:t>See the text for details</a:t>
            </a:r>
            <a:r>
              <a:rPr lang="en-US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3991648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Euler Paths and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The town of K</a:t>
            </a:r>
            <a:r>
              <a:rPr lang="az-Cyrl-AZ" dirty="0">
                <a:latin typeface="Cambria Math"/>
                <a:ea typeface="Cambria Math"/>
              </a:rPr>
              <a:t>ӧ</a:t>
            </a:r>
            <a:r>
              <a:rPr lang="en-US" dirty="0" err="1"/>
              <a:t>nigsberg</a:t>
            </a:r>
            <a:r>
              <a:rPr lang="en-US" dirty="0"/>
              <a:t>, Prussia (now </a:t>
            </a:r>
            <a:r>
              <a:rPr lang="en-US" dirty="0" err="1"/>
              <a:t>Kalinigrad</a:t>
            </a:r>
            <a:r>
              <a:rPr lang="en-US" dirty="0"/>
              <a:t>, Russia) was divided into four sections by the branches of the </a:t>
            </a:r>
            <a:r>
              <a:rPr lang="en-US" dirty="0" err="1"/>
              <a:t>Pregel</a:t>
            </a:r>
            <a:r>
              <a:rPr lang="en-US" dirty="0"/>
              <a:t> river. In the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18</a:t>
            </a:r>
            <a:r>
              <a:rPr lang="en-US" dirty="0"/>
              <a:t>th century seven bridges connected these regions.</a:t>
            </a:r>
          </a:p>
          <a:p>
            <a:r>
              <a:rPr lang="en-US" dirty="0"/>
              <a:t>People wondered whether it was possible to follow a path that crosses each bridge exactly once and returns to the starting point.</a:t>
            </a:r>
          </a:p>
          <a:p>
            <a:r>
              <a:rPr lang="en-US" dirty="0"/>
              <a:t>The Swiss mathematician Leonard Euler proved that no such path exists.   This result is often considered to be the first theorem ever proved in graph theory.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</a:t>
            </a:r>
          </a:p>
          <a:p>
            <a:pPr marL="0" indent="0">
              <a:buNone/>
            </a:pPr>
            <a:r>
              <a:rPr lang="en-US" dirty="0"/>
              <a:t>  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191000"/>
            <a:ext cx="3768090" cy="16863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760" y="200462"/>
            <a:ext cx="883158" cy="10210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260" y="4748784"/>
            <a:ext cx="834390" cy="14333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54139" y="1246942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Leonard Euler (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1707-1783</a:t>
            </a:r>
            <a:r>
              <a:rPr lang="en-US" dirty="0"/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200" y="5997440"/>
            <a:ext cx="348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The </a:t>
            </a:r>
            <a:r>
              <a:rPr lang="en-US" b="1" dirty="0"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b="1" dirty="0"/>
              <a:t> Bridges of K</a:t>
            </a:r>
            <a:r>
              <a:rPr lang="az-Cyrl-AZ" b="1" dirty="0">
                <a:latin typeface="Cambria Math"/>
                <a:ea typeface="Cambria Math"/>
              </a:rPr>
              <a:t>ӧ</a:t>
            </a:r>
            <a:r>
              <a:rPr lang="en-US" b="1" dirty="0" err="1"/>
              <a:t>nigsberg</a:t>
            </a:r>
            <a:r>
              <a:rPr lang="en-US" dirty="0"/>
              <a:t>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13474" y="4927560"/>
            <a:ext cx="19170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Multigraph</a:t>
            </a:r>
            <a:r>
              <a:rPr lang="en-US" b="1" dirty="0"/>
              <a:t> Model of the Bridges of K</a:t>
            </a:r>
            <a:r>
              <a:rPr lang="az-Cyrl-AZ" b="1" dirty="0">
                <a:latin typeface="Cambria Math"/>
                <a:ea typeface="Cambria Math"/>
              </a:rPr>
              <a:t>ӧ</a:t>
            </a:r>
            <a:r>
              <a:rPr lang="en-US" b="1" dirty="0" err="1"/>
              <a:t>nigsberg</a:t>
            </a:r>
            <a:r>
              <a:rPr lang="en-US" b="1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786188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/>
              <a:t>Euler Paths and Circuits (</a:t>
            </a:r>
            <a:r>
              <a:rPr lang="en-US" i="1" dirty="0"/>
              <a:t>continued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>
            <a:normAutofit fontScale="85000" lnSpcReduction="10000"/>
          </a:bodyPr>
          <a:lstStyle/>
          <a:p>
            <a:pPr indent="0">
              <a:buNone/>
            </a:pPr>
            <a:r>
              <a:rPr lang="en-US" b="1" dirty="0"/>
              <a:t>Definition</a:t>
            </a:r>
            <a:r>
              <a:rPr lang="en-US" dirty="0"/>
              <a:t>: A </a:t>
            </a:r>
            <a:r>
              <a:rPr lang="en-US" i="1" dirty="0"/>
              <a:t>Euler circuit </a:t>
            </a:r>
            <a:r>
              <a:rPr lang="en-US" dirty="0"/>
              <a:t>in a graph </a:t>
            </a:r>
            <a:r>
              <a:rPr lang="en-US" i="1" dirty="0"/>
              <a:t>G</a:t>
            </a:r>
            <a:r>
              <a:rPr lang="en-US" dirty="0"/>
              <a:t> is a simple circuit containing every edge of </a:t>
            </a:r>
            <a:r>
              <a:rPr lang="en-US" i="1" dirty="0"/>
              <a:t>G</a:t>
            </a:r>
            <a:r>
              <a:rPr lang="en-US" dirty="0"/>
              <a:t>. A </a:t>
            </a:r>
            <a:r>
              <a:rPr lang="en-US" i="1" dirty="0"/>
              <a:t>Euler path </a:t>
            </a:r>
            <a:r>
              <a:rPr lang="en-US" dirty="0"/>
              <a:t>in </a:t>
            </a:r>
            <a:r>
              <a:rPr lang="en-US" i="1" dirty="0"/>
              <a:t>G</a:t>
            </a:r>
            <a:r>
              <a:rPr lang="en-US" dirty="0"/>
              <a:t> is a simple path containing every edge of </a:t>
            </a:r>
            <a:r>
              <a:rPr lang="en-US" i="1" dirty="0"/>
              <a:t>G</a:t>
            </a:r>
            <a:r>
              <a:rPr lang="en-US" dirty="0"/>
              <a:t>. </a:t>
            </a:r>
          </a:p>
          <a:p>
            <a:pPr indent="0">
              <a:buNone/>
            </a:pPr>
            <a:r>
              <a:rPr lang="en-US" b="1" dirty="0"/>
              <a:t>Example</a:t>
            </a:r>
            <a:r>
              <a:rPr lang="en-US" dirty="0"/>
              <a:t>: Which of the undirected graphs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,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, and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has a Euler circuit? Of those that do not, which has a Euler path?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dirty="0"/>
              <a:t> </a:t>
            </a:r>
          </a:p>
          <a:p>
            <a:pPr indent="0">
              <a:buNone/>
            </a:pPr>
            <a:r>
              <a:rPr lang="en-US" b="1" dirty="0"/>
              <a:t>Solution</a:t>
            </a:r>
            <a:r>
              <a:rPr lang="en-US" dirty="0"/>
              <a:t>: </a:t>
            </a:r>
          </a:p>
          <a:p>
            <a:pPr indent="0">
              <a:buNone/>
            </a:pPr>
            <a:r>
              <a:rPr lang="en-US" dirty="0"/>
              <a:t>Graph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has a Euler circuit (e.g., 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e</a:t>
            </a:r>
            <a:r>
              <a:rPr lang="en-US" dirty="0"/>
              <a:t>, </a:t>
            </a:r>
            <a:r>
              <a:rPr lang="en-US" i="1" dirty="0"/>
              <a:t>c</a:t>
            </a:r>
            <a:r>
              <a:rPr lang="en-US" dirty="0"/>
              <a:t>, </a:t>
            </a:r>
            <a:r>
              <a:rPr lang="en-US" i="1" dirty="0"/>
              <a:t>d</a:t>
            </a:r>
            <a:r>
              <a:rPr lang="en-US" dirty="0"/>
              <a:t>, </a:t>
            </a:r>
            <a:r>
              <a:rPr lang="en-US" i="1" dirty="0"/>
              <a:t>e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/>
              <a:t>, </a:t>
            </a:r>
            <a:r>
              <a:rPr lang="en-US" i="1" dirty="0"/>
              <a:t>a</a:t>
            </a:r>
            <a:r>
              <a:rPr lang="en-US" dirty="0"/>
              <a:t>). But, as can easily be verified by inspection, neither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  nor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has a Euler circuit. </a:t>
            </a:r>
          </a:p>
          <a:p>
            <a:pPr indent="0">
              <a:buNone/>
            </a:pP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has a Euler path (e.g., 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c</a:t>
            </a:r>
            <a:r>
              <a:rPr lang="en-US" dirty="0"/>
              <a:t>, </a:t>
            </a:r>
            <a:r>
              <a:rPr lang="en-US" i="1" dirty="0"/>
              <a:t>d</a:t>
            </a:r>
            <a:r>
              <a:rPr lang="en-US" dirty="0"/>
              <a:t>, </a:t>
            </a:r>
            <a:r>
              <a:rPr lang="en-US" i="1" dirty="0"/>
              <a:t>e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/>
              <a:t>, </a:t>
            </a:r>
            <a:r>
              <a:rPr lang="en-US" i="1" dirty="0"/>
              <a:t>d, a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/>
              <a:t>), but there is no Euler path in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, which can be verified by inspection.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43200"/>
            <a:ext cx="4296232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016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686800" cy="7302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>
                <a:latin typeface="Times New Roman" pitchFamily="18" charset="0"/>
              </a:rPr>
              <a:t>Necessary and Sufficient Conditions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610600" cy="25146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600" dirty="0">
                <a:latin typeface="Times New Roman" pitchFamily="18" charset="0"/>
              </a:rPr>
              <a:t>A connected multigraph has a Euler circuit </a:t>
            </a:r>
            <a:r>
              <a:rPr lang="en-US" sz="3600" dirty="0" err="1">
                <a:latin typeface="Times New Roman" pitchFamily="18" charset="0"/>
              </a:rPr>
              <a:t>iff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i="1" dirty="0">
                <a:latin typeface="Times New Roman" pitchFamily="18" charset="0"/>
              </a:rPr>
              <a:t>each of its vertices has an even degree</a:t>
            </a:r>
            <a:r>
              <a:rPr lang="en-US" sz="3600" dirty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600" dirty="0">
                <a:latin typeface="Times New Roman" pitchFamily="18" charset="0"/>
              </a:rPr>
              <a:t>A connected multigraph has a Euler path but not a Euler circuit </a:t>
            </a:r>
            <a:r>
              <a:rPr lang="en-US" sz="3600" dirty="0" err="1">
                <a:latin typeface="Times New Roman" pitchFamily="18" charset="0"/>
              </a:rPr>
              <a:t>iff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i="1" dirty="0">
                <a:latin typeface="Times New Roman" pitchFamily="18" charset="0"/>
              </a:rPr>
              <a:t>it has exactly two vertices of odd degree</a:t>
            </a:r>
            <a:r>
              <a:rPr lang="en-US" sz="3600" dirty="0">
                <a:latin typeface="Times New Roman" pitchFamily="18" charset="0"/>
              </a:rPr>
              <a:t>.</a:t>
            </a:r>
          </a:p>
        </p:txBody>
      </p:sp>
      <p:sp>
        <p:nvSpPr>
          <p:cNvPr id="512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A33B4AA-D30C-4D63-AA12-1A669EE1F4C3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727075" y="3695700"/>
            <a:ext cx="6818313" cy="2560638"/>
            <a:chOff x="458" y="2328"/>
            <a:chExt cx="4295" cy="1613"/>
          </a:xfrm>
        </p:grpSpPr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3456" y="2328"/>
              <a:ext cx="1297" cy="1613"/>
              <a:chOff x="3880" y="2088"/>
              <a:chExt cx="1590" cy="215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4280" y="2200"/>
                <a:ext cx="824" cy="9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flipV="1">
                <a:off x="4288" y="3112"/>
                <a:ext cx="832" cy="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Oval 8"/>
              <p:cNvSpPr>
                <a:spLocks noChangeArrowheads="1"/>
              </p:cNvSpPr>
              <p:nvPr/>
            </p:nvSpPr>
            <p:spPr bwMode="auto">
              <a:xfrm>
                <a:off x="4240" y="2160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Oval 9"/>
              <p:cNvSpPr>
                <a:spLocks noChangeArrowheads="1"/>
              </p:cNvSpPr>
              <p:nvPr/>
            </p:nvSpPr>
            <p:spPr bwMode="auto">
              <a:xfrm>
                <a:off x="4240" y="307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Oval 10"/>
              <p:cNvSpPr>
                <a:spLocks noChangeArrowheads="1"/>
              </p:cNvSpPr>
              <p:nvPr/>
            </p:nvSpPr>
            <p:spPr bwMode="auto">
              <a:xfrm>
                <a:off x="5056" y="307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4256" y="3968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 flipH="1" flipV="1">
                <a:off x="4304" y="3112"/>
                <a:ext cx="0" cy="8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 flipH="1" flipV="1">
                <a:off x="4296" y="2192"/>
                <a:ext cx="0" cy="8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 flipH="1">
                <a:off x="4320" y="3120"/>
                <a:ext cx="800" cy="8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8" name="Group 15"/>
              <p:cNvGrpSpPr>
                <a:grpSpLocks/>
              </p:cNvGrpSpPr>
              <p:nvPr/>
            </p:nvGrpSpPr>
            <p:grpSpPr bwMode="auto">
              <a:xfrm>
                <a:off x="4072" y="2216"/>
                <a:ext cx="208" cy="920"/>
                <a:chOff x="3800" y="2224"/>
                <a:chExt cx="160" cy="1032"/>
              </a:xfrm>
            </p:grpSpPr>
            <p:sp>
              <p:nvSpPr>
                <p:cNvPr id="26" name="Arc 16"/>
                <p:cNvSpPr>
                  <a:spLocks/>
                </p:cNvSpPr>
                <p:nvPr/>
              </p:nvSpPr>
              <p:spPr bwMode="auto">
                <a:xfrm flipH="1">
                  <a:off x="3800" y="2224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Arc 17"/>
                <p:cNvSpPr>
                  <a:spLocks/>
                </p:cNvSpPr>
                <p:nvPr/>
              </p:nvSpPr>
              <p:spPr bwMode="auto">
                <a:xfrm flipH="1" flipV="1">
                  <a:off x="3800" y="2736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18"/>
              <p:cNvGrpSpPr>
                <a:grpSpLocks/>
              </p:cNvGrpSpPr>
              <p:nvPr/>
            </p:nvGrpSpPr>
            <p:grpSpPr bwMode="auto">
              <a:xfrm>
                <a:off x="4080" y="3144"/>
                <a:ext cx="168" cy="880"/>
                <a:chOff x="3800" y="2224"/>
                <a:chExt cx="160" cy="1032"/>
              </a:xfrm>
            </p:grpSpPr>
            <p:sp>
              <p:nvSpPr>
                <p:cNvPr id="24" name="Arc 19"/>
                <p:cNvSpPr>
                  <a:spLocks/>
                </p:cNvSpPr>
                <p:nvPr/>
              </p:nvSpPr>
              <p:spPr bwMode="auto">
                <a:xfrm flipH="1">
                  <a:off x="3800" y="2224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Arc 20"/>
                <p:cNvSpPr>
                  <a:spLocks/>
                </p:cNvSpPr>
                <p:nvPr/>
              </p:nvSpPr>
              <p:spPr bwMode="auto">
                <a:xfrm flipH="1" flipV="1">
                  <a:off x="3800" y="2736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0" name="Text Box 21"/>
              <p:cNvSpPr txBox="1">
                <a:spLocks noChangeArrowheads="1"/>
              </p:cNvSpPr>
              <p:nvPr/>
            </p:nvSpPr>
            <p:spPr bwMode="auto">
              <a:xfrm>
                <a:off x="3880" y="3008"/>
                <a:ext cx="280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A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21" name="Text Box 22"/>
              <p:cNvSpPr txBox="1">
                <a:spLocks noChangeArrowheads="1"/>
              </p:cNvSpPr>
              <p:nvPr/>
            </p:nvSpPr>
            <p:spPr bwMode="auto">
              <a:xfrm>
                <a:off x="4400" y="3911"/>
                <a:ext cx="283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B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22" name="Text Box 23"/>
              <p:cNvSpPr txBox="1">
                <a:spLocks noChangeArrowheads="1"/>
              </p:cNvSpPr>
              <p:nvPr/>
            </p:nvSpPr>
            <p:spPr bwMode="auto">
              <a:xfrm>
                <a:off x="4384" y="2088"/>
                <a:ext cx="283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C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23" name="Text Box 24"/>
              <p:cNvSpPr txBox="1">
                <a:spLocks noChangeArrowheads="1"/>
              </p:cNvSpPr>
              <p:nvPr/>
            </p:nvSpPr>
            <p:spPr bwMode="auto">
              <a:xfrm>
                <a:off x="5183" y="2984"/>
                <a:ext cx="287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D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</p:grpSp>
        <p:sp>
          <p:nvSpPr>
            <p:cNvPr id="8" name="Rectangle 25"/>
            <p:cNvSpPr>
              <a:spLocks noChangeArrowheads="1"/>
            </p:cNvSpPr>
            <p:nvPr/>
          </p:nvSpPr>
          <p:spPr bwMode="auto">
            <a:xfrm>
              <a:off x="458" y="2792"/>
              <a:ext cx="2758" cy="38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/>
            <a:lstStyle/>
            <a:p>
              <a:pPr marL="342900" indent="-342900" algn="l">
                <a:lnSpc>
                  <a:spcPct val="90000"/>
                </a:lnSpc>
                <a:spcBef>
                  <a:spcPct val="20000"/>
                </a:spcBef>
              </a:pPr>
              <a:r>
                <a:rPr lang="en-US" sz="3200" dirty="0">
                  <a:latin typeface="Times New Roman" pitchFamily="18" charset="0"/>
                </a:rPr>
                <a:t>Does this graph have a Euler circuit?</a:t>
              </a:r>
            </a:p>
          </p:txBody>
        </p:sp>
      </p:grp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3429000" y="5638800"/>
            <a:ext cx="52387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Times New Roman" pitchFamily="18" charset="0"/>
              </a:rPr>
              <a:t>No.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 autoUpdateAnimBg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990600"/>
          </a:xfrm>
        </p:spPr>
        <p:txBody>
          <a:bodyPr>
            <a:noAutofit/>
          </a:bodyPr>
          <a:lstStyle/>
          <a:p>
            <a:r>
              <a:rPr lang="en-US" sz="4400" dirty="0"/>
              <a:t>Euler Paths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fontScale="77500" lnSpcReduction="20000"/>
          </a:bodyPr>
          <a:lstStyle/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/>
              <a:t>Example</a:t>
            </a:r>
            <a:r>
              <a:rPr lang="en-US" dirty="0"/>
              <a:t>: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i="1" dirty="0"/>
          </a:p>
          <a:p>
            <a:pPr indent="0">
              <a:buNone/>
            </a:pPr>
            <a:endParaRPr lang="en-US" i="1" dirty="0"/>
          </a:p>
          <a:p>
            <a:pPr indent="0">
              <a:buNone/>
            </a:pPr>
            <a:endParaRPr lang="en-US" i="1" dirty="0"/>
          </a:p>
          <a:p>
            <a:pPr indent="0">
              <a:buNone/>
            </a:pP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contains exactly two vertices of odd degree (</a:t>
            </a:r>
            <a:r>
              <a:rPr lang="en-US" i="1" dirty="0"/>
              <a:t>b</a:t>
            </a:r>
            <a:r>
              <a:rPr lang="en-US" dirty="0"/>
              <a:t> and </a:t>
            </a:r>
            <a:r>
              <a:rPr lang="en-US" i="1" dirty="0"/>
              <a:t>d</a:t>
            </a:r>
            <a:r>
              <a:rPr lang="en-US" dirty="0"/>
              <a:t>). Hence it has a Euler path, e.g.,  </a:t>
            </a:r>
            <a:r>
              <a:rPr lang="en-US" i="1" dirty="0"/>
              <a:t>d</a:t>
            </a:r>
            <a:r>
              <a:rPr lang="en-US" dirty="0"/>
              <a:t>, 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/>
              <a:t>, </a:t>
            </a:r>
            <a:r>
              <a:rPr lang="en-US" i="1" dirty="0"/>
              <a:t>c</a:t>
            </a:r>
            <a:r>
              <a:rPr lang="en-US" dirty="0"/>
              <a:t>, </a:t>
            </a:r>
            <a:r>
              <a:rPr lang="en-US" i="1" dirty="0"/>
              <a:t>d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/>
              <a:t>.</a:t>
            </a:r>
          </a:p>
          <a:p>
            <a:pPr indent="0">
              <a:buNone/>
            </a:pPr>
            <a:r>
              <a:rPr lang="en-US" dirty="0"/>
              <a:t> </a:t>
            </a:r>
          </a:p>
          <a:p>
            <a:pPr indent="0">
              <a:buNone/>
            </a:pP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 has exactly two vertices of odd degree (</a:t>
            </a:r>
            <a:r>
              <a:rPr lang="en-US" i="1" dirty="0"/>
              <a:t>b</a:t>
            </a:r>
            <a:r>
              <a:rPr lang="en-US" dirty="0"/>
              <a:t> and </a:t>
            </a:r>
            <a:r>
              <a:rPr lang="en-US" i="1" dirty="0"/>
              <a:t>d</a:t>
            </a:r>
            <a:r>
              <a:rPr lang="en-US" dirty="0"/>
              <a:t>). Hence it has a Euler path, e.g.,  </a:t>
            </a:r>
            <a:r>
              <a:rPr lang="en-US" i="1" dirty="0"/>
              <a:t>b</a:t>
            </a:r>
            <a:r>
              <a:rPr lang="en-US" dirty="0"/>
              <a:t>, 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g</a:t>
            </a:r>
            <a:r>
              <a:rPr lang="en-US" dirty="0"/>
              <a:t>, </a:t>
            </a:r>
            <a:r>
              <a:rPr lang="en-US" i="1" dirty="0"/>
              <a:t>f</a:t>
            </a:r>
            <a:r>
              <a:rPr lang="en-US" dirty="0"/>
              <a:t>, </a:t>
            </a:r>
            <a:r>
              <a:rPr lang="en-US" i="1" dirty="0"/>
              <a:t>e</a:t>
            </a:r>
            <a:r>
              <a:rPr lang="en-US" dirty="0"/>
              <a:t>, </a:t>
            </a:r>
            <a:r>
              <a:rPr lang="en-US" i="1" dirty="0"/>
              <a:t>d</a:t>
            </a:r>
            <a:r>
              <a:rPr lang="en-US" dirty="0"/>
              <a:t>, </a:t>
            </a:r>
            <a:r>
              <a:rPr lang="en-US" i="1" dirty="0"/>
              <a:t>c</a:t>
            </a:r>
            <a:r>
              <a:rPr lang="en-US" dirty="0"/>
              <a:t>, </a:t>
            </a:r>
            <a:r>
              <a:rPr lang="en-US" i="1" dirty="0"/>
              <a:t>g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/>
              <a:t>, </a:t>
            </a:r>
            <a:r>
              <a:rPr lang="en-US" i="1" dirty="0"/>
              <a:t>c, f</a:t>
            </a:r>
            <a:r>
              <a:rPr lang="en-US" dirty="0"/>
              <a:t>, </a:t>
            </a:r>
            <a:r>
              <a:rPr lang="en-US" i="1" dirty="0"/>
              <a:t>d</a:t>
            </a:r>
            <a:r>
              <a:rPr lang="en-US" dirty="0"/>
              <a:t>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has six vertices of odd degree. Hence, it does not have a Euler path.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209800"/>
            <a:ext cx="6181409" cy="159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379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15112"/>
          </a:xfrm>
        </p:spPr>
        <p:txBody>
          <a:bodyPr>
            <a:noAutofit/>
          </a:bodyPr>
          <a:lstStyle/>
          <a:p>
            <a:r>
              <a:rPr lang="en-US" sz="3200" dirty="0"/>
              <a:t>Necessary Conditions for Euler Circuits and Paths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0386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We assume that </a:t>
            </a:r>
            <a:r>
              <a:rPr lang="en-US" sz="2800" dirty="0">
                <a:latin typeface="Times New Roman" pitchFamily="18" charset="0"/>
              </a:rPr>
              <a:t>a connected multigraph has a Euler circuit. </a:t>
            </a:r>
            <a:endParaRPr lang="en-US" dirty="0"/>
          </a:p>
          <a:p>
            <a:r>
              <a:rPr lang="en-US" dirty="0"/>
              <a:t>A Euler circuit begins with a vertex </a:t>
            </a:r>
            <a:r>
              <a:rPr lang="en-US" i="1" dirty="0"/>
              <a:t>a</a:t>
            </a:r>
            <a:r>
              <a:rPr lang="en-US" dirty="0"/>
              <a:t> and continues with an edge incident with </a:t>
            </a:r>
            <a:r>
              <a:rPr lang="en-US" i="1" dirty="0"/>
              <a:t>a</a:t>
            </a:r>
            <a:r>
              <a:rPr lang="en-US" dirty="0"/>
              <a:t>, say {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/>
              <a:t>}. The edge {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/>
              <a:t>} contributes one to </a:t>
            </a:r>
            <a:r>
              <a:rPr lang="en-US" dirty="0" err="1"/>
              <a:t>deg</a:t>
            </a:r>
            <a:r>
              <a:rPr lang="en-US" dirty="0"/>
              <a:t>(</a:t>
            </a:r>
            <a:r>
              <a:rPr lang="en-US" i="1" dirty="0"/>
              <a:t>a</a:t>
            </a:r>
            <a:r>
              <a:rPr lang="en-US" dirty="0"/>
              <a:t>). </a:t>
            </a:r>
          </a:p>
          <a:p>
            <a:r>
              <a:rPr lang="en-US" dirty="0"/>
              <a:t>Each time the circuit passes through a vertex it contributes two to the vertex’s degree. </a:t>
            </a:r>
          </a:p>
          <a:p>
            <a:r>
              <a:rPr lang="en-US" dirty="0"/>
              <a:t>Finally, the circuit terminates where it started, contributing one to </a:t>
            </a:r>
            <a:r>
              <a:rPr lang="en-US" dirty="0" err="1"/>
              <a:t>deg</a:t>
            </a:r>
            <a:r>
              <a:rPr lang="en-US" dirty="0"/>
              <a:t>(</a:t>
            </a:r>
            <a:r>
              <a:rPr lang="en-US" i="1" dirty="0"/>
              <a:t>a</a:t>
            </a:r>
            <a:r>
              <a:rPr lang="en-US" dirty="0"/>
              <a:t>). Therefore </a:t>
            </a:r>
            <a:r>
              <a:rPr lang="en-US" dirty="0" err="1"/>
              <a:t>deg</a:t>
            </a:r>
            <a:r>
              <a:rPr lang="en-US" dirty="0"/>
              <a:t>(</a:t>
            </a:r>
            <a:r>
              <a:rPr lang="en-US" i="1" dirty="0"/>
              <a:t>a</a:t>
            </a:r>
            <a:r>
              <a:rPr lang="en-US" dirty="0"/>
              <a:t>) must be even.</a:t>
            </a:r>
          </a:p>
          <a:p>
            <a:r>
              <a:rPr lang="en-US" dirty="0"/>
              <a:t>We conclude that the degree of every other vertex must also be even.</a:t>
            </a:r>
          </a:p>
          <a:p>
            <a:r>
              <a:rPr lang="en-US" dirty="0"/>
              <a:t>By the same reasoning, we see that the initial vertex and the final vertex of a Euler path have odd degree, while every other vertex has even degree.  So, a graph with a Euler path has exactly two vertices of odd degree.</a:t>
            </a:r>
          </a:p>
          <a:p>
            <a:r>
              <a:rPr lang="en-US" dirty="0"/>
              <a:t>In the next slide we will show that these necessary conditions are also sufficient conditions.</a:t>
            </a:r>
          </a:p>
        </p:txBody>
      </p:sp>
    </p:spTree>
    <p:extLst>
      <p:ext uri="{BB962C8B-B14F-4D97-AF65-F5344CB8AC3E}">
        <p14:creationId xmlns:p14="http://schemas.microsoft.com/office/powerpoint/2010/main" val="243559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15112"/>
          </a:xfrm>
        </p:spPr>
        <p:txBody>
          <a:bodyPr>
            <a:noAutofit/>
          </a:bodyPr>
          <a:lstStyle/>
          <a:p>
            <a:r>
              <a:rPr lang="en-US" sz="3200" dirty="0"/>
              <a:t>Sufficient Conditions for Euler Circuits and Paths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891175"/>
            <a:ext cx="2286000" cy="137101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2067628"/>
            <a:ext cx="8229600" cy="4389120"/>
          </a:xfrm>
        </p:spPr>
        <p:txBody>
          <a:bodyPr>
            <a:normAutofit fontScale="62500" lnSpcReduction="20000"/>
          </a:bodyPr>
          <a:lstStyle/>
          <a:p>
            <a:pPr indent="0">
              <a:buNone/>
            </a:pPr>
            <a:r>
              <a:rPr lang="en-US" dirty="0"/>
              <a:t>Suppose that </a:t>
            </a:r>
            <a:r>
              <a:rPr lang="en-US" i="1" dirty="0"/>
              <a:t>G</a:t>
            </a:r>
            <a:r>
              <a:rPr lang="en-US" dirty="0"/>
              <a:t> is a connected </a:t>
            </a:r>
            <a:r>
              <a:rPr lang="en-US" dirty="0" err="1"/>
              <a:t>multigraph</a:t>
            </a:r>
            <a:r>
              <a:rPr lang="en-US" dirty="0"/>
              <a:t> with ≥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 vertices, all of even degree.  Let </a:t>
            </a:r>
            <a:r>
              <a:rPr lang="en-US" i="1" dirty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 = </a:t>
            </a:r>
            <a:r>
              <a:rPr lang="en-US" i="1" dirty="0"/>
              <a:t>a</a:t>
            </a:r>
            <a:r>
              <a:rPr lang="en-US" dirty="0"/>
              <a:t> be a vertex of even degree. Choose an edge {</a:t>
            </a:r>
            <a:r>
              <a:rPr lang="en-US" i="1" dirty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} incident with </a:t>
            </a:r>
            <a:r>
              <a:rPr lang="en-US" i="1" dirty="0">
                <a:ea typeface="Cambria Math" pitchFamily="18" charset="0"/>
              </a:rPr>
              <a:t>a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 and proceed to build a simple path </a:t>
            </a:r>
            <a:r>
              <a:rPr lang="en-US" dirty="0"/>
              <a:t>{</a:t>
            </a:r>
            <a:r>
              <a:rPr lang="en-US" i="1" dirty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},</a:t>
            </a:r>
            <a:r>
              <a:rPr lang="en-US" dirty="0"/>
              <a:t> {</a:t>
            </a:r>
            <a:r>
              <a:rPr lang="en-US" i="1" dirty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}, …, </a:t>
            </a:r>
            <a:r>
              <a:rPr lang="en-US" dirty="0"/>
              <a:t>{</a:t>
            </a:r>
            <a:r>
              <a:rPr lang="en-US" i="1" dirty="0"/>
              <a:t>x</a:t>
            </a:r>
            <a:r>
              <a:rPr lang="en-US" i="1" baseline="-25000" dirty="0">
                <a:ea typeface="Cambria Math" pitchFamily="18" charset="0"/>
              </a:rPr>
              <a:t>n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-1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</a:t>
            </a:r>
            <a:r>
              <a:rPr lang="en-US" i="1" dirty="0" err="1"/>
              <a:t>x</a:t>
            </a:r>
            <a:r>
              <a:rPr lang="en-US" i="1" baseline="-25000" dirty="0" err="1">
                <a:ea typeface="Cambria Math" pitchFamily="18" charset="0"/>
              </a:rPr>
              <a:t>n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} by adding edges one by one  until another edge can not be added. </a:t>
            </a:r>
          </a:p>
          <a:p>
            <a:pPr indent="0">
              <a:buNone/>
            </a:pPr>
            <a:r>
              <a:rPr lang="en-US" dirty="0">
                <a:latin typeface="Cambria Math" pitchFamily="18" charset="0"/>
                <a:ea typeface="Cambria Math" pitchFamily="18" charset="0"/>
              </a:rPr>
              <a:t>                                                                                    </a:t>
            </a:r>
          </a:p>
          <a:p>
            <a:pPr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r>
              <a:rPr lang="en-US" dirty="0">
                <a:latin typeface="Cambria Math" pitchFamily="18" charset="0"/>
                <a:ea typeface="Cambria Math" pitchFamily="18" charset="0"/>
              </a:rPr>
              <a:t>The path begins at </a:t>
            </a:r>
            <a:r>
              <a:rPr lang="en-US" i="1" dirty="0">
                <a:ea typeface="Cambria Math" pitchFamily="18" charset="0"/>
              </a:rPr>
              <a:t>a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 with an edge of the form {</a:t>
            </a:r>
            <a:r>
              <a:rPr lang="en-US" i="1" dirty="0">
                <a:ea typeface="Cambria Math" pitchFamily="18" charset="0"/>
              </a:rPr>
              <a:t>a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>
                <a:ea typeface="Cambria Math" pitchFamily="18" charset="0"/>
              </a:rPr>
              <a:t>x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}; we show that it must terminate at </a:t>
            </a:r>
            <a:r>
              <a:rPr lang="en-US" i="1" dirty="0">
                <a:ea typeface="Cambria Math" pitchFamily="18" charset="0"/>
              </a:rPr>
              <a:t>a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 with an edge of the form    {</a:t>
            </a:r>
            <a:r>
              <a:rPr lang="en-US" i="1" dirty="0">
                <a:ea typeface="Cambria Math" pitchFamily="18" charset="0"/>
              </a:rPr>
              <a:t>y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>
                <a:ea typeface="Cambria Math" pitchFamily="18" charset="0"/>
              </a:rPr>
              <a:t>a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}.  Since each vertex has an even degree, there must be an even number of edges incident with this vertex. Hence, every time we enter a vertex other than </a:t>
            </a:r>
            <a:r>
              <a:rPr lang="en-US" i="1" dirty="0">
                <a:ea typeface="Cambria Math" pitchFamily="18" charset="0"/>
              </a:rPr>
              <a:t>a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 we can leave it. Therefore, the path can only end at </a:t>
            </a:r>
            <a:r>
              <a:rPr lang="en-US" i="1" dirty="0">
                <a:ea typeface="Cambria Math" pitchFamily="18" charset="0"/>
              </a:rPr>
              <a:t>a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.</a:t>
            </a:r>
          </a:p>
          <a:p>
            <a:r>
              <a:rPr lang="en-US" dirty="0">
                <a:ea typeface="Cambria Math" pitchFamily="18" charset="0"/>
              </a:rPr>
              <a:t>If all of the edges have been used, a Euler circuit has been constructed. Otherwise, consider the </a:t>
            </a:r>
            <a:r>
              <a:rPr lang="en-US" dirty="0" err="1">
                <a:ea typeface="Cambria Math" pitchFamily="18" charset="0"/>
              </a:rPr>
              <a:t>subgraph</a:t>
            </a:r>
            <a:r>
              <a:rPr lang="en-US" dirty="0">
                <a:ea typeface="Cambria Math" pitchFamily="18" charset="0"/>
              </a:rPr>
              <a:t> </a:t>
            </a:r>
            <a:r>
              <a:rPr lang="en-US" i="1" dirty="0">
                <a:ea typeface="Cambria Math" pitchFamily="18" charset="0"/>
              </a:rPr>
              <a:t>H</a:t>
            </a:r>
            <a:r>
              <a:rPr lang="en-US" dirty="0">
                <a:ea typeface="Cambria Math" pitchFamily="18" charset="0"/>
              </a:rPr>
              <a:t> obtained from </a:t>
            </a:r>
            <a:r>
              <a:rPr lang="en-US" i="1" dirty="0">
                <a:ea typeface="Cambria Math" pitchFamily="18" charset="0"/>
              </a:rPr>
              <a:t>G</a:t>
            </a:r>
            <a:r>
              <a:rPr lang="en-US" dirty="0">
                <a:ea typeface="Cambria Math" pitchFamily="18" charset="0"/>
              </a:rPr>
              <a:t> by deleting the edges already used. </a:t>
            </a: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1330" y="3161182"/>
            <a:ext cx="4038600" cy="83099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indent="0">
              <a:buNone/>
            </a:pPr>
            <a:r>
              <a:rPr lang="en-US" sz="1600" dirty="0">
                <a:latin typeface="Cambria Math" pitchFamily="18" charset="0"/>
                <a:ea typeface="Cambria Math" pitchFamily="18" charset="0"/>
              </a:rPr>
              <a:t>We illustrate this idea in the graph  G here. We begin at </a:t>
            </a:r>
            <a:r>
              <a:rPr lang="en-US" sz="1600" i="1" dirty="0">
                <a:ea typeface="Cambria Math" pitchFamily="18" charset="0"/>
              </a:rPr>
              <a:t>a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and choose the edges                     {</a:t>
            </a:r>
            <a:r>
              <a:rPr lang="en-US" sz="1600" i="1" dirty="0">
                <a:ea typeface="Cambria Math" pitchFamily="18" charset="0"/>
              </a:rPr>
              <a:t>a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f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}, {</a:t>
            </a:r>
            <a:r>
              <a:rPr lang="en-US" sz="1600" i="1" dirty="0">
                <a:ea typeface="Cambria Math" pitchFamily="18" charset="0"/>
              </a:rPr>
              <a:t>f,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}, {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b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}, and {</a:t>
            </a:r>
            <a:r>
              <a:rPr lang="en-US" sz="1600" i="1" dirty="0">
                <a:ea typeface="Cambria Math" pitchFamily="18" charset="0"/>
              </a:rPr>
              <a:t>b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a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 in succession.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0600" y="5867400"/>
            <a:ext cx="3200400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ea typeface="Cambria Math" pitchFamily="18" charset="0"/>
              </a:rPr>
              <a:t>In the example </a:t>
            </a:r>
            <a:r>
              <a:rPr lang="en-US" sz="1600" i="1" dirty="0">
                <a:ea typeface="Cambria Math" pitchFamily="18" charset="0"/>
              </a:rPr>
              <a:t>H</a:t>
            </a:r>
            <a:r>
              <a:rPr lang="en-US" sz="1600" dirty="0">
                <a:ea typeface="Cambria Math" pitchFamily="18" charset="0"/>
              </a:rPr>
              <a:t> consists of the vertices  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600" dirty="0"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d</a:t>
            </a:r>
            <a:r>
              <a:rPr lang="en-US" sz="1600" dirty="0"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e</a:t>
            </a:r>
            <a:r>
              <a:rPr lang="en-US" sz="1600" dirty="0">
                <a:ea typeface="Cambria Math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50943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/>
              <a:t>Sufficient Conditions for Euler Circuits and Paths (</a:t>
            </a:r>
            <a:r>
              <a:rPr lang="en-US" sz="3200" i="1" dirty="0"/>
              <a:t>continued</a:t>
            </a:r>
            <a:r>
              <a:rPr lang="en-US" sz="3200" dirty="0"/>
              <a:t>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983" y="990600"/>
            <a:ext cx="2794217" cy="167581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2133600"/>
            <a:ext cx="8229600" cy="43891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r>
              <a:rPr lang="en-US" dirty="0">
                <a:ea typeface="Cambria Math" pitchFamily="18" charset="0"/>
              </a:rPr>
              <a:t>Because G is connected, H must have at least one vertex in common with the circuit that has been deleted. </a:t>
            </a:r>
          </a:p>
          <a:p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r>
              <a:rPr lang="en-US" dirty="0">
                <a:ea typeface="Cambria Math" pitchFamily="18" charset="0"/>
              </a:rPr>
              <a:t> Every vertex in H must have even degree because all the vertices in </a:t>
            </a:r>
            <a:r>
              <a:rPr lang="en-US" i="1" dirty="0">
                <a:ea typeface="Cambria Math" pitchFamily="18" charset="0"/>
              </a:rPr>
              <a:t>G</a:t>
            </a:r>
            <a:r>
              <a:rPr lang="en-US" dirty="0">
                <a:ea typeface="Cambria Math" pitchFamily="18" charset="0"/>
              </a:rPr>
              <a:t> have even degree and for each vertex, pairs of edges incident with this vertex have been deleted. Beginning with the shared vertex construct a path  ending in the same vertex (as was done before). Then splice this new circuit into the original circuit.</a:t>
            </a:r>
          </a:p>
          <a:p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r>
              <a:rPr lang="en-US" dirty="0">
                <a:ea typeface="Cambria Math" pitchFamily="18" charset="0"/>
              </a:rPr>
              <a:t>Continue this process until all edges have been used. This produces a Euler circuit. Since every edge is included and no edge is included more than once.</a:t>
            </a:r>
          </a:p>
          <a:p>
            <a:r>
              <a:rPr lang="en-US" dirty="0"/>
              <a:t>Similar reasoning can be used to show that a graph with exactly two vertices of odd degree must have a Euler path connecting these two vertices of odd degree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429000"/>
            <a:ext cx="3498575" cy="33855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ea typeface="Cambria Math" pitchFamily="18" charset="0"/>
              </a:rPr>
              <a:t>In the example, the vertex is 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050" i="1" dirty="0">
                <a:ea typeface="Cambria Math" pitchFamily="18" charset="0"/>
              </a:rPr>
              <a:t>.</a:t>
            </a:r>
            <a:endParaRPr lang="en-US" sz="1050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4893677"/>
            <a:ext cx="6096000" cy="33855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ea typeface="Cambria Math" pitchFamily="18" charset="0"/>
              </a:rPr>
              <a:t>In the example, we end up with the circuit    </a:t>
            </a:r>
            <a:r>
              <a:rPr lang="en-US" sz="1600" i="1" dirty="0">
                <a:ea typeface="Cambria Math" pitchFamily="18" charset="0"/>
              </a:rPr>
              <a:t>a, f, c, d, e, c, b, a</a:t>
            </a:r>
            <a:r>
              <a:rPr lang="en-US" sz="1600" dirty="0">
                <a:ea typeface="Cambria Math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5919400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18006</TotalTime>
  <Words>2388</Words>
  <Application>Microsoft Office PowerPoint</Application>
  <PresentationFormat>On-screen Show (4:3)</PresentationFormat>
  <Paragraphs>217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Bookman Old Style</vt:lpstr>
      <vt:lpstr>Calibri</vt:lpstr>
      <vt:lpstr>Cambria Math</vt:lpstr>
      <vt:lpstr>Constantia</vt:lpstr>
      <vt:lpstr>Times New Roman</vt:lpstr>
      <vt:lpstr>Wingdings 2</vt:lpstr>
      <vt:lpstr>Flow</vt:lpstr>
      <vt:lpstr>Euler and Hamiltonian Graphs</vt:lpstr>
      <vt:lpstr>Section Summary</vt:lpstr>
      <vt:lpstr>Euler Paths and Circuits</vt:lpstr>
      <vt:lpstr>Euler Paths and Circuits (continued)</vt:lpstr>
      <vt:lpstr>Necessary and Sufficient Conditions</vt:lpstr>
      <vt:lpstr>Euler Paths </vt:lpstr>
      <vt:lpstr>Necessary Conditions for Euler Circuits and Paths</vt:lpstr>
      <vt:lpstr>Sufficient Conditions for Euler Circuits and Paths</vt:lpstr>
      <vt:lpstr>Sufficient Conditions for Euler Circuits and Paths (continued)</vt:lpstr>
      <vt:lpstr>Algorithm for Constructing an  Euler Circuits</vt:lpstr>
      <vt:lpstr>Necessary and Sufficient Conditions for Euler Circuits and Paths (continued)</vt:lpstr>
      <vt:lpstr>Euler Circuit in Directed Graphs</vt:lpstr>
      <vt:lpstr>Euler Path in Directed Graphs</vt:lpstr>
      <vt:lpstr>Necessary and Sufficient Conditions for Euler Circuits and Paths in Directed Graphs </vt:lpstr>
      <vt:lpstr>Applications of Euler Paths and Circuits</vt:lpstr>
      <vt:lpstr>PowerPoint Presentation</vt:lpstr>
      <vt:lpstr>Hamilton Circuits</vt:lpstr>
      <vt:lpstr>Hamilton Circuits</vt:lpstr>
      <vt:lpstr>Hamilton Paths and Circuits</vt:lpstr>
      <vt:lpstr>Finding Hamilton Circuits</vt:lpstr>
      <vt:lpstr>Finding Hamilton Circuits</vt:lpstr>
      <vt:lpstr>Euler versus Hamilton Circuit</vt:lpstr>
      <vt:lpstr>Necessary Conditions for Hamilton Circuits</vt:lpstr>
      <vt:lpstr>Time Complexity</vt:lpstr>
      <vt:lpstr>PowerPoint Presentation</vt:lpstr>
      <vt:lpstr>Properties to look for ...</vt:lpstr>
      <vt:lpstr>Applications of Hamilton Paths and Circuits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Induction and recursion</dc:title>
  <dc:creator>Richard Scherl</dc:creator>
  <cp:lastModifiedBy>Longin Jan Latecki</cp:lastModifiedBy>
  <cp:revision>774</cp:revision>
  <dcterms:created xsi:type="dcterms:W3CDTF">2011-03-27T19:58:04Z</dcterms:created>
  <dcterms:modified xsi:type="dcterms:W3CDTF">2022-03-04T23:23:35Z</dcterms:modified>
</cp:coreProperties>
</file>