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50" r:id="rId18"/>
    <p:sldId id="360" r:id="rId19"/>
    <p:sldId id="361" r:id="rId20"/>
    <p:sldId id="362" r:id="rId21"/>
    <p:sldId id="351" r:id="rId22"/>
    <p:sldId id="352" r:id="rId23"/>
    <p:sldId id="353" r:id="rId24"/>
    <p:sldId id="354" r:id="rId25"/>
    <p:sldId id="363" r:id="rId26"/>
    <p:sldId id="277" r:id="rId27"/>
    <p:sldId id="281" r:id="rId28"/>
    <p:sldId id="279" r:id="rId29"/>
    <p:sldId id="364" r:id="rId30"/>
    <p:sldId id="283" r:id="rId31"/>
    <p:sldId id="285" r:id="rId32"/>
    <p:sldId id="286" r:id="rId33"/>
    <p:sldId id="287" r:id="rId34"/>
    <p:sldId id="365" r:id="rId35"/>
    <p:sldId id="28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CE72D-3399-4CFD-AE4D-397DE1D598B0}" v="35" dt="2020-10-22T21:31:0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5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Orientation_%28mathematics%29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en.wikipedia.org/wiki/File:Determinant_example.sv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141784" y="1736746"/>
            <a:ext cx="7523854" cy="3620779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545" y="739217"/>
            <a:ext cx="5164909" cy="577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569198" y="5131992"/>
            <a:ext cx="65189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402" y="1347337"/>
            <a:ext cx="4130144" cy="19578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002217" y="3339302"/>
            <a:ext cx="51897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at the right is 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the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Orientation (mathematics)"/>
              </a:rPr>
              <a:t>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since it turns the counterclockwise orientation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vectors to a clockwise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02494-AADE-44B4-9ADA-F5D58522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31" y="1800736"/>
            <a:ext cx="8106918" cy="32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2" y="170918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60131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1BF9C8E-E1D6-4DCE-8692-AB227A46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222" y="1627736"/>
            <a:ext cx="6619875" cy="522922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3476FE3-62AE-4C29-A31F-AB647D1CCAEB}"/>
              </a:ext>
            </a:extLst>
          </p:cNvPr>
          <p:cNvSpPr/>
          <p:nvPr/>
        </p:nvSpPr>
        <p:spPr>
          <a:xfrm>
            <a:off x="3078759" y="1295471"/>
            <a:ext cx="738231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DA2D-7160-4920-B95D-118DA26F5E58}"/>
              </a:ext>
            </a:extLst>
          </p:cNvPr>
          <p:cNvSpPr/>
          <p:nvPr/>
        </p:nvSpPr>
        <p:spPr>
          <a:xfrm>
            <a:off x="4043494" y="268448"/>
            <a:ext cx="1459684" cy="8556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6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DECE570-A8C9-4551-B26B-7DCC86A1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969" y="2337434"/>
            <a:ext cx="6772275" cy="3552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3951215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11F56-CCC7-46BA-A86B-D4B309D86D78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F6AD7-E557-479F-B295-D0B49068CEE7}"/>
              </a:ext>
            </a:extLst>
          </p:cNvPr>
          <p:cNvSpPr txBox="1"/>
          <p:nvPr/>
        </p:nvSpPr>
        <p:spPr>
          <a:xfrm>
            <a:off x="1241355" y="2234249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615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4353887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C5EDE-5F6C-436B-966B-C09EA5DE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019" y="2231035"/>
            <a:ext cx="6734175" cy="156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24EC4-E09B-4237-922C-01FE0A83A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969" y="3990226"/>
            <a:ext cx="6753225" cy="2095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C0E9A-A5B3-4CD4-9C23-6A4DA4AE8735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10D3E-2A44-4F1C-86FD-C84D6666E4E4}"/>
              </a:ext>
            </a:extLst>
          </p:cNvPr>
          <p:cNvSpPr txBox="1"/>
          <p:nvPr/>
        </p:nvSpPr>
        <p:spPr>
          <a:xfrm>
            <a:off x="1151937" y="229589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6431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0490D-F9F3-4B13-B76C-65A4172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94" y="1521954"/>
            <a:ext cx="7721128" cy="363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97115-6224-4EC8-86FC-015E5CB8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50" y="2529203"/>
            <a:ext cx="6238875" cy="42672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3248B4-64D1-424C-94CB-058607FDD00D}"/>
              </a:ext>
            </a:extLst>
          </p:cNvPr>
          <p:cNvCxnSpPr>
            <a:cxnSpLocks/>
          </p:cNvCxnSpPr>
          <p:nvPr/>
        </p:nvCxnSpPr>
        <p:spPr>
          <a:xfrm>
            <a:off x="1690428" y="174323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EDC64D4-5ED4-4709-80C7-7C9F06155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642938"/>
            <a:ext cx="3952875" cy="10572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503DBB-1DCC-46F1-B3A4-337F799E4339}"/>
              </a:ext>
            </a:extLst>
          </p:cNvPr>
          <p:cNvSpPr txBox="1"/>
          <p:nvPr/>
        </p:nvSpPr>
        <p:spPr>
          <a:xfrm>
            <a:off x="4590186" y="77514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1581C-1F35-4CB4-A232-ED63B9F5C4B4}"/>
              </a:ext>
            </a:extLst>
          </p:cNvPr>
          <p:cNvSpPr txBox="1"/>
          <p:nvPr/>
        </p:nvSpPr>
        <p:spPr>
          <a:xfrm>
            <a:off x="1370946" y="1906158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FDDB8-7450-4E2D-899B-D101FD8C294E}"/>
              </a:ext>
            </a:extLst>
          </p:cNvPr>
          <p:cNvGrpSpPr/>
          <p:nvPr/>
        </p:nvGrpSpPr>
        <p:grpSpPr>
          <a:xfrm>
            <a:off x="2628638" y="1810938"/>
            <a:ext cx="6638925" cy="765890"/>
            <a:chOff x="2628638" y="1810938"/>
            <a:chExt cx="6638925" cy="7658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A2E306-878D-48B7-B6A9-E104FB05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638" y="1843403"/>
              <a:ext cx="6638925" cy="7334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A8919-908F-4D1A-8E87-3437C6587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4489" y="1810938"/>
              <a:ext cx="1019175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901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2BF60-EABF-43C4-AFAF-B6B333C8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4" y="1341801"/>
            <a:ext cx="7155383" cy="51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89F47-30CC-4D97-A99C-EA030495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56284"/>
            <a:ext cx="2457450" cy="143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2453320" y="273654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5F1E8-EAEC-4B5A-BE2D-6EC1D0051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837" y="2778789"/>
            <a:ext cx="3057525" cy="2571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594B0-22F2-480B-8768-F0A7F29A3483}"/>
              </a:ext>
            </a:extLst>
          </p:cNvPr>
          <p:cNvGrpSpPr/>
          <p:nvPr/>
        </p:nvGrpSpPr>
        <p:grpSpPr>
          <a:xfrm>
            <a:off x="4530447" y="2474507"/>
            <a:ext cx="3500219" cy="236989"/>
            <a:chOff x="4907647" y="2902558"/>
            <a:chExt cx="3500219" cy="2369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669B74-2896-430E-A284-E7EA71A0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647" y="2902558"/>
              <a:ext cx="1295400" cy="2190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B7874E-2362-4CE1-B1E9-1C5F8EAE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0916" y="2910947"/>
              <a:ext cx="2266950" cy="22860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4E6C536-D717-43F1-968C-26CA5F425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20" y="3601776"/>
            <a:ext cx="6410325" cy="2543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7440AF-52A9-4CFB-8539-7E4E9938C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1" y="3237902"/>
            <a:ext cx="50196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563A8-65A0-4695-998F-8CFB0FB0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63591"/>
            <a:ext cx="2571750" cy="117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710BC-EACA-4DEC-B49F-7EA48D54F789}"/>
              </a:ext>
            </a:extLst>
          </p:cNvPr>
          <p:cNvGrpSpPr/>
          <p:nvPr/>
        </p:nvGrpSpPr>
        <p:grpSpPr>
          <a:xfrm>
            <a:off x="2753994" y="2869729"/>
            <a:ext cx="6400800" cy="2799450"/>
            <a:chOff x="2753994" y="2869729"/>
            <a:chExt cx="6400800" cy="2799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EF9505-C6C7-4E03-A904-A15F29CB9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994" y="2887879"/>
              <a:ext cx="6400800" cy="278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349252-37D4-465F-9AAD-D6FB9DE0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84" y="2869729"/>
              <a:ext cx="1019175" cy="2952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6A48D-31EA-45BB-AB68-C67754DAA189}"/>
              </a:ext>
            </a:extLst>
          </p:cNvPr>
          <p:cNvSpPr txBox="1"/>
          <p:nvPr/>
        </p:nvSpPr>
        <p:spPr>
          <a:xfrm>
            <a:off x="2915194" y="27122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DD7EF-17EF-4B3D-AA58-903BB78C7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878" y="2493042"/>
            <a:ext cx="30575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3.4 Properties of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A790D-AF97-4794-AB6C-BE7A9B91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17" y="2141784"/>
            <a:ext cx="8497730" cy="23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1DE82-7285-4DE8-A83C-07048D5E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038225"/>
            <a:ext cx="3106826" cy="147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9DFFC-73E6-494A-AD77-8B9F04F3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14" y="3209927"/>
            <a:ext cx="4374193" cy="66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5F6E-CB74-48E4-8BC7-89B96512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675" y="4224337"/>
            <a:ext cx="6369663" cy="202917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A5CC0-8574-4F0D-B0C8-23D5396FA374}"/>
              </a:ext>
            </a:extLst>
          </p:cNvPr>
          <p:cNvSpPr txBox="1"/>
          <p:nvPr/>
        </p:nvSpPr>
        <p:spPr>
          <a:xfrm>
            <a:off x="3804914" y="167961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FA560-805B-47EE-987C-E9014E02651A}"/>
              </a:ext>
            </a:extLst>
          </p:cNvPr>
          <p:cNvSpPr txBox="1"/>
          <p:nvPr/>
        </p:nvSpPr>
        <p:spPr>
          <a:xfrm>
            <a:off x="2647233" y="349305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75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F1D532B-86CE-4DB8-BF9C-63B67B7C3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37" y="645320"/>
            <a:ext cx="2905125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E39D7-3FC3-4AE2-89B6-626791E4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2890837"/>
            <a:ext cx="3467100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F9530-F64A-44AF-B08E-2D377BA6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62" y="4033835"/>
            <a:ext cx="2562225" cy="819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7F4D43-5FB7-4363-B0AC-457DA6E88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887" y="5040947"/>
            <a:ext cx="27336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8985FC-BCDB-4ED3-8EFE-2B8D160A7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875" y="6321425"/>
            <a:ext cx="5505450" cy="219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73D59B-F0D6-4451-A245-1F9863D59CE5}"/>
              </a:ext>
            </a:extLst>
          </p:cNvPr>
          <p:cNvSpPr txBox="1"/>
          <p:nvPr/>
        </p:nvSpPr>
        <p:spPr>
          <a:xfrm>
            <a:off x="646651" y="3251668"/>
            <a:ext cx="268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chose the first column.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61F06-5461-4822-A62C-D70A160D647E}"/>
              </a:ext>
            </a:extLst>
          </p:cNvPr>
          <p:cNvSpPr txBox="1"/>
          <p:nvPr/>
        </p:nvSpPr>
        <p:spPr>
          <a:xfrm>
            <a:off x="405265" y="4081462"/>
            <a:ext cx="354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use cofactor expansion</a:t>
            </a:r>
          </a:p>
          <a:p>
            <a:r>
              <a:rPr lang="en-US" dirty="0"/>
              <a:t>along the first column. This cofactor</a:t>
            </a:r>
          </a:p>
          <a:p>
            <a:r>
              <a:rPr lang="en-US" dirty="0"/>
              <a:t>expansion 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806C0-1B5B-4A98-9120-2CE2C0FE3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115" y="4669157"/>
            <a:ext cx="1274998" cy="2461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7A6F61-C57E-42C5-A597-20955EDBA9D8}"/>
              </a:ext>
            </a:extLst>
          </p:cNvPr>
          <p:cNvSpPr txBox="1"/>
          <p:nvPr/>
        </p:nvSpPr>
        <p:spPr>
          <a:xfrm>
            <a:off x="3456247" y="176295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5C8BC9-26C6-4AE7-885C-A9014C02E047}"/>
              </a:ext>
            </a:extLst>
          </p:cNvPr>
          <p:cNvSpPr txBox="1"/>
          <p:nvPr/>
        </p:nvSpPr>
        <p:spPr>
          <a:xfrm>
            <a:off x="3413472" y="2820122"/>
            <a:ext cx="94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4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ED6255-187A-4C92-91BB-B8DD97DC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216" y="2099526"/>
            <a:ext cx="8104223" cy="286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DD0143B-0794-4776-B742-54274B003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153" y="1307467"/>
            <a:ext cx="6657975" cy="14097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47C7AA-14AC-41FA-9BFD-5F0FCD449311}"/>
              </a:ext>
            </a:extLst>
          </p:cNvPr>
          <p:cNvSpPr txBox="1"/>
          <p:nvPr/>
        </p:nvSpPr>
        <p:spPr>
          <a:xfrm>
            <a:off x="5469109" y="80645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954" y="539880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773" y="3610052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443542" y="3284738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393" y="5653086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83280" y="504959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329989" y="5142942"/>
            <a:ext cx="2487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 why is AA</a:t>
            </a:r>
            <a:r>
              <a:rPr lang="en-US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symmetric?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1439" y="1343984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0682" y="5167311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4806892" y="4068661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757766" y="4797980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15126</TotalTime>
  <Words>322</Words>
  <Application>Microsoft Office PowerPoint</Application>
  <PresentationFormat>Widescreen</PresentationFormat>
  <Paragraphs>106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Example 62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Definition</vt:lpstr>
      <vt:lpstr>Example 69</vt:lpstr>
      <vt:lpstr>Example 69</vt:lpstr>
      <vt:lpstr>Example 69</vt:lpstr>
      <vt:lpstr>Definition</vt:lpstr>
      <vt:lpstr>Example 70</vt:lpstr>
      <vt:lpstr>Definition</vt:lpstr>
      <vt:lpstr>Example 71</vt:lpstr>
      <vt:lpstr>Example 72</vt:lpstr>
      <vt:lpstr>3.4 Properties of the Determinant</vt:lpstr>
      <vt:lpstr>Theorem</vt:lpstr>
      <vt:lpstr>Example 74</vt:lpstr>
      <vt:lpstr>Example 75</vt:lpstr>
      <vt:lpstr>PowerPoint Presentation</vt:lpstr>
      <vt:lpstr>Example 78</vt:lpstr>
      <vt:lpstr>Theorem</vt:lpstr>
      <vt:lpstr>Theorem</vt:lpstr>
      <vt:lpstr>Rule of Sarrus: 3 X 3 Determinant Computing Shortcut </vt:lpstr>
      <vt:lpstr>Example 81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21</cp:revision>
  <dcterms:created xsi:type="dcterms:W3CDTF">2020-10-08T21:07:11Z</dcterms:created>
  <dcterms:modified xsi:type="dcterms:W3CDTF">2020-11-03T00:51:35Z</dcterms:modified>
</cp:coreProperties>
</file>