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17"/>
  </p:notesMasterIdLst>
  <p:sldIdLst>
    <p:sldId id="358" r:id="rId2"/>
    <p:sldId id="325" r:id="rId3"/>
    <p:sldId id="376" r:id="rId4"/>
    <p:sldId id="375" r:id="rId5"/>
    <p:sldId id="326" r:id="rId6"/>
    <p:sldId id="327" r:id="rId7"/>
    <p:sldId id="328" r:id="rId8"/>
    <p:sldId id="377" r:id="rId9"/>
    <p:sldId id="329" r:id="rId10"/>
    <p:sldId id="330" r:id="rId11"/>
    <p:sldId id="382" r:id="rId12"/>
    <p:sldId id="379" r:id="rId13"/>
    <p:sldId id="380" r:id="rId14"/>
    <p:sldId id="381" r:id="rId15"/>
    <p:sldId id="378" r:id="rId16"/>
  </p:sldIdLst>
  <p:sldSz cx="9144000" cy="6858000" type="screen4x3"/>
  <p:notesSz cx="6858000" cy="9144000"/>
  <p:defaultTextStyle>
    <a:defPPr>
      <a:defRPr lang="en-GB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CC00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996" y="4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3315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5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10318184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7712" cy="3417888"/>
          </a:xfrm>
          <a:noFill/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Rectangle 3"/>
          <p:cNvSpPr txBox="1">
            <a:spLocks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defTabSz="914400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00127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EA8935-E24B-4E14-A2CB-39CBBBCDF8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4652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A6BDC6-8064-4ABE-9D02-62964C63E0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1609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67A378-1F22-4072-9470-566C048588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4888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A5FC11-6C5A-413E-AA97-1A4EA4A841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2765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D593D3-0687-4FCD-AE65-2413A384F5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5639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CF0D2D-3C50-4D85-92C8-AE246F93DB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1443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351C93-5FBB-4800-A432-6F3803E6DF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5891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63E852-6EBA-4078-9EFB-F7CFCC5080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3149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E3302-3899-4564-8271-593247EE126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5547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E1A38B-099E-403C-A8F1-4CFD78EB524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1827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E4ED6B-1056-4F82-BDDD-BB91D0A610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2061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0D5A3D-FA7B-4EA9-B004-9DA23E3B98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5619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27BB0E-F79D-4143-8E7F-2FD283474D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8239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7E23624-3D03-4E9F-94AA-36EAFE73231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44196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mtClean="0">
                <a:latin typeface="Times New Roman" panose="02020603050405020304" pitchFamily="18" charset="0"/>
              </a:rPr>
              <a:t>Chapter 10.8</a:t>
            </a:r>
            <a:endParaRPr lang="en-US" altLang="en-US" b="1" smtClean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smtClean="0">
                <a:latin typeface="Times New Roman" panose="02020603050405020304" pitchFamily="18" charset="0"/>
              </a:rPr>
              <a:t>Graph Coloring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altLang="en-US" b="1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altLang="en-US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smtClean="0">
                <a:latin typeface="Times New Roman" panose="02020603050405020304" pitchFamily="18" charset="0"/>
              </a:rPr>
              <a:t>	These class notes are based on material from our textbook,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Discrete Mathematics and Its Applications</a:t>
            </a:r>
            <a:r>
              <a:rPr lang="en-US" altLang="en-US" sz="2800" smtClean="0">
                <a:latin typeface="Times New Roman" panose="02020603050405020304" pitchFamily="18" charset="0"/>
              </a:rPr>
              <a:t>, 7</a:t>
            </a:r>
            <a:r>
              <a:rPr lang="en-US" altLang="en-US" sz="2800" baseline="30000" smtClean="0">
                <a:latin typeface="Times New Roman" panose="02020603050405020304" pitchFamily="18" charset="0"/>
              </a:rPr>
              <a:t>th</a:t>
            </a:r>
            <a:r>
              <a:rPr lang="en-US" altLang="en-US" sz="2800" smtClean="0">
                <a:latin typeface="Times New Roman" panose="02020603050405020304" pitchFamily="18" charset="0"/>
              </a:rPr>
              <a:t> ed., by Kenneth H. Rosen, published by McGraw Hill, Boston, MA, 2011.  They are intended for classroom use only and are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not</a:t>
            </a:r>
            <a:r>
              <a:rPr lang="en-US" altLang="en-US" sz="2800" smtClean="0">
                <a:latin typeface="Times New Roman" panose="02020603050405020304" pitchFamily="18" charset="0"/>
              </a:rPr>
              <a:t> a substitute for reading the textbook.</a:t>
            </a:r>
          </a:p>
        </p:txBody>
      </p:sp>
      <p:sp>
        <p:nvSpPr>
          <p:cNvPr id="2051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Times New Roman" panose="02020603050405020304" pitchFamily="18" charset="0"/>
              </a:rPr>
              <a:t>Example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305800" cy="1143000"/>
          </a:xfrm>
        </p:spPr>
        <p:txBody>
          <a:bodyPr lIns="0" rIns="0"/>
          <a:lstStyle/>
          <a:p>
            <a:pPr eaLnBrk="1" hangingPunct="1">
              <a:lnSpc>
                <a:spcPct val="80000"/>
              </a:lnSpc>
            </a:pPr>
            <a:r>
              <a:rPr lang="en-US" altLang="en-US" sz="3600" smtClean="0">
                <a:latin typeface="Times New Roman" panose="02020603050405020304" pitchFamily="18" charset="0"/>
              </a:rPr>
              <a:t>What is the chromatic number for each of the following graphs?</a:t>
            </a:r>
          </a:p>
        </p:txBody>
      </p:sp>
      <p:grpSp>
        <p:nvGrpSpPr>
          <p:cNvPr id="11268" name="Group 4"/>
          <p:cNvGrpSpPr>
            <a:grpSpLocks/>
          </p:cNvGrpSpPr>
          <p:nvPr/>
        </p:nvGrpSpPr>
        <p:grpSpPr bwMode="auto">
          <a:xfrm>
            <a:off x="1905000" y="3390900"/>
            <a:ext cx="5257800" cy="1765300"/>
            <a:chOff x="1200" y="2352"/>
            <a:chExt cx="3312" cy="1112"/>
          </a:xfrm>
        </p:grpSpPr>
        <p:grpSp>
          <p:nvGrpSpPr>
            <p:cNvPr id="11281" name="Group 5"/>
            <p:cNvGrpSpPr>
              <a:grpSpLocks/>
            </p:cNvGrpSpPr>
            <p:nvPr/>
          </p:nvGrpSpPr>
          <p:grpSpPr bwMode="auto">
            <a:xfrm>
              <a:off x="1200" y="2448"/>
              <a:ext cx="1200" cy="960"/>
              <a:chOff x="896" y="2464"/>
              <a:chExt cx="1200" cy="960"/>
            </a:xfrm>
          </p:grpSpPr>
          <p:sp>
            <p:nvSpPr>
              <p:cNvPr id="11289" name="AutoShape 6"/>
              <p:cNvSpPr>
                <a:spLocks noChangeArrowheads="1"/>
              </p:cNvSpPr>
              <p:nvPr/>
            </p:nvSpPr>
            <p:spPr bwMode="auto">
              <a:xfrm>
                <a:off x="912" y="2496"/>
                <a:ext cx="1152" cy="912"/>
              </a:xfrm>
              <a:prstGeom prst="hexagon">
                <a:avLst>
                  <a:gd name="adj" fmla="val 31579"/>
                  <a:gd name="vf" fmla="val 115470"/>
                </a:avLst>
              </a:prstGeom>
              <a:noFill/>
              <a:ln w="254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90" name="Oval 7"/>
              <p:cNvSpPr>
                <a:spLocks noChangeArrowheads="1"/>
              </p:cNvSpPr>
              <p:nvPr/>
            </p:nvSpPr>
            <p:spPr bwMode="auto">
              <a:xfrm>
                <a:off x="896" y="292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91" name="Oval 8"/>
              <p:cNvSpPr>
                <a:spLocks noChangeArrowheads="1"/>
              </p:cNvSpPr>
              <p:nvPr/>
            </p:nvSpPr>
            <p:spPr bwMode="auto">
              <a:xfrm>
                <a:off x="1184" y="3376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92" name="Oval 9"/>
              <p:cNvSpPr>
                <a:spLocks noChangeArrowheads="1"/>
              </p:cNvSpPr>
              <p:nvPr/>
            </p:nvSpPr>
            <p:spPr bwMode="auto">
              <a:xfrm>
                <a:off x="1744" y="248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93" name="Oval 10"/>
              <p:cNvSpPr>
                <a:spLocks noChangeArrowheads="1"/>
              </p:cNvSpPr>
              <p:nvPr/>
            </p:nvSpPr>
            <p:spPr bwMode="auto">
              <a:xfrm>
                <a:off x="2048" y="292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94" name="Oval 11"/>
              <p:cNvSpPr>
                <a:spLocks noChangeArrowheads="1"/>
              </p:cNvSpPr>
              <p:nvPr/>
            </p:nvSpPr>
            <p:spPr bwMode="auto">
              <a:xfrm>
                <a:off x="1760" y="3376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95" name="Oval 12"/>
              <p:cNvSpPr>
                <a:spLocks noChangeArrowheads="1"/>
              </p:cNvSpPr>
              <p:nvPr/>
            </p:nvSpPr>
            <p:spPr bwMode="auto">
              <a:xfrm>
                <a:off x="1168" y="2464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11282" name="Group 13"/>
            <p:cNvGrpSpPr>
              <a:grpSpLocks/>
            </p:cNvGrpSpPr>
            <p:nvPr/>
          </p:nvGrpSpPr>
          <p:grpSpPr bwMode="auto">
            <a:xfrm>
              <a:off x="3312" y="2352"/>
              <a:ext cx="1200" cy="1112"/>
              <a:chOff x="3000" y="2272"/>
              <a:chExt cx="1200" cy="1112"/>
            </a:xfrm>
          </p:grpSpPr>
          <p:sp>
            <p:nvSpPr>
              <p:cNvPr id="11283" name="AutoShape 14"/>
              <p:cNvSpPr>
                <a:spLocks noChangeArrowheads="1"/>
              </p:cNvSpPr>
              <p:nvPr/>
            </p:nvSpPr>
            <p:spPr bwMode="auto">
              <a:xfrm>
                <a:off x="3024" y="2304"/>
                <a:ext cx="1152" cy="1056"/>
              </a:xfrm>
              <a:prstGeom prst="pentagon">
                <a:avLst/>
              </a:prstGeom>
              <a:noFill/>
              <a:ln w="254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84" name="Oval 15"/>
              <p:cNvSpPr>
                <a:spLocks noChangeArrowheads="1"/>
              </p:cNvSpPr>
              <p:nvPr/>
            </p:nvSpPr>
            <p:spPr bwMode="auto">
              <a:xfrm>
                <a:off x="3576" y="2272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85" name="Oval 16"/>
              <p:cNvSpPr>
                <a:spLocks noChangeArrowheads="1"/>
              </p:cNvSpPr>
              <p:nvPr/>
            </p:nvSpPr>
            <p:spPr bwMode="auto">
              <a:xfrm>
                <a:off x="3000" y="268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86" name="Oval 17"/>
              <p:cNvSpPr>
                <a:spLocks noChangeArrowheads="1"/>
              </p:cNvSpPr>
              <p:nvPr/>
            </p:nvSpPr>
            <p:spPr bwMode="auto">
              <a:xfrm>
                <a:off x="3232" y="3336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87" name="Oval 18"/>
              <p:cNvSpPr>
                <a:spLocks noChangeArrowheads="1"/>
              </p:cNvSpPr>
              <p:nvPr/>
            </p:nvSpPr>
            <p:spPr bwMode="auto">
              <a:xfrm>
                <a:off x="3928" y="332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88" name="Oval 19"/>
              <p:cNvSpPr>
                <a:spLocks noChangeArrowheads="1"/>
              </p:cNvSpPr>
              <p:nvPr/>
            </p:nvSpPr>
            <p:spPr bwMode="auto">
              <a:xfrm>
                <a:off x="4152" y="268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sp>
        <p:nvSpPr>
          <p:cNvPr id="99348" name="Text Box 20"/>
          <p:cNvSpPr txBox="1">
            <a:spLocks noChangeArrowheads="1"/>
          </p:cNvSpPr>
          <p:nvPr/>
        </p:nvSpPr>
        <p:spPr bwMode="auto">
          <a:xfrm>
            <a:off x="1905000" y="3257550"/>
            <a:ext cx="7000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latin typeface="Tahoma" panose="020B0604030504040204" pitchFamily="34" charset="0"/>
              </a:rPr>
              <a:t>White</a:t>
            </a:r>
          </a:p>
        </p:txBody>
      </p:sp>
      <p:sp>
        <p:nvSpPr>
          <p:cNvPr id="99349" name="Text Box 21"/>
          <p:cNvSpPr txBox="1">
            <a:spLocks noChangeArrowheads="1"/>
          </p:cNvSpPr>
          <p:nvPr/>
        </p:nvSpPr>
        <p:spPr bwMode="auto">
          <a:xfrm>
            <a:off x="3276600" y="330835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latin typeface="Tahoma" panose="020B0604030504040204" pitchFamily="34" charset="0"/>
              </a:rPr>
              <a:t>Yellow</a:t>
            </a:r>
          </a:p>
        </p:txBody>
      </p:sp>
      <p:sp>
        <p:nvSpPr>
          <p:cNvPr id="99350" name="Text Box 22"/>
          <p:cNvSpPr txBox="1">
            <a:spLocks noChangeArrowheads="1"/>
          </p:cNvSpPr>
          <p:nvPr/>
        </p:nvSpPr>
        <p:spPr bwMode="auto">
          <a:xfrm>
            <a:off x="3795713" y="4146550"/>
            <a:ext cx="7000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latin typeface="Tahoma" panose="020B0604030504040204" pitchFamily="34" charset="0"/>
              </a:rPr>
              <a:t>White</a:t>
            </a:r>
          </a:p>
        </p:txBody>
      </p:sp>
      <p:sp>
        <p:nvSpPr>
          <p:cNvPr id="99351" name="Text Box 23"/>
          <p:cNvSpPr txBox="1">
            <a:spLocks noChangeArrowheads="1"/>
          </p:cNvSpPr>
          <p:nvPr/>
        </p:nvSpPr>
        <p:spPr bwMode="auto">
          <a:xfrm>
            <a:off x="3230563" y="502920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solidFill>
                  <a:schemeClr val="tx2"/>
                </a:solidFill>
                <a:latin typeface="Tahoma" panose="020B0604030504040204" pitchFamily="34" charset="0"/>
              </a:rPr>
              <a:t>Yellow</a:t>
            </a:r>
          </a:p>
        </p:txBody>
      </p:sp>
      <p:sp>
        <p:nvSpPr>
          <p:cNvPr id="99352" name="Text Box 24"/>
          <p:cNvSpPr txBox="1">
            <a:spLocks noChangeArrowheads="1"/>
          </p:cNvSpPr>
          <p:nvPr/>
        </p:nvSpPr>
        <p:spPr bwMode="auto">
          <a:xfrm>
            <a:off x="2057400" y="5010150"/>
            <a:ext cx="7000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latin typeface="Tahoma" panose="020B0604030504040204" pitchFamily="34" charset="0"/>
              </a:rPr>
              <a:t>White</a:t>
            </a:r>
          </a:p>
        </p:txBody>
      </p:sp>
      <p:sp>
        <p:nvSpPr>
          <p:cNvPr id="99353" name="Text Box 25"/>
          <p:cNvSpPr txBox="1">
            <a:spLocks noChangeArrowheads="1"/>
          </p:cNvSpPr>
          <p:nvPr/>
        </p:nvSpPr>
        <p:spPr bwMode="auto">
          <a:xfrm>
            <a:off x="1066800" y="417195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solidFill>
                  <a:schemeClr val="tx2"/>
                </a:solidFill>
                <a:latin typeface="Tahoma" panose="020B0604030504040204" pitchFamily="34" charset="0"/>
              </a:rPr>
              <a:t>Yellow</a:t>
            </a:r>
          </a:p>
        </p:txBody>
      </p:sp>
      <p:sp>
        <p:nvSpPr>
          <p:cNvPr id="99354" name="Text Box 26"/>
          <p:cNvSpPr txBox="1">
            <a:spLocks noChangeArrowheads="1"/>
          </p:cNvSpPr>
          <p:nvPr/>
        </p:nvSpPr>
        <p:spPr bwMode="auto">
          <a:xfrm>
            <a:off x="152400" y="5638800"/>
            <a:ext cx="8763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3200">
                <a:latin typeface="Times New Roman" panose="02020603050405020304" pitchFamily="18" charset="0"/>
              </a:rPr>
              <a:t>  Chromatic number: 2 	  Chromatic number: 3 </a:t>
            </a:r>
          </a:p>
        </p:txBody>
      </p:sp>
      <p:sp>
        <p:nvSpPr>
          <p:cNvPr id="99355" name="Text Box 27"/>
          <p:cNvSpPr txBox="1">
            <a:spLocks noChangeArrowheads="1"/>
          </p:cNvSpPr>
          <p:nvPr/>
        </p:nvSpPr>
        <p:spPr bwMode="auto">
          <a:xfrm>
            <a:off x="5943600" y="3079750"/>
            <a:ext cx="7000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latin typeface="Tahoma" panose="020B0604030504040204" pitchFamily="34" charset="0"/>
              </a:rPr>
              <a:t>White</a:t>
            </a:r>
          </a:p>
        </p:txBody>
      </p:sp>
      <p:sp>
        <p:nvSpPr>
          <p:cNvPr id="99356" name="Text Box 28"/>
          <p:cNvSpPr txBox="1">
            <a:spLocks noChangeArrowheads="1"/>
          </p:cNvSpPr>
          <p:nvPr/>
        </p:nvSpPr>
        <p:spPr bwMode="auto">
          <a:xfrm>
            <a:off x="7116763" y="384175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solidFill>
                  <a:schemeClr val="tx2"/>
                </a:solidFill>
                <a:latin typeface="Tahoma" panose="020B0604030504040204" pitchFamily="34" charset="0"/>
              </a:rPr>
              <a:t>Yellow</a:t>
            </a:r>
          </a:p>
        </p:txBody>
      </p:sp>
      <p:sp>
        <p:nvSpPr>
          <p:cNvPr id="99357" name="Text Box 29"/>
          <p:cNvSpPr txBox="1">
            <a:spLocks noChangeArrowheads="1"/>
          </p:cNvSpPr>
          <p:nvPr/>
        </p:nvSpPr>
        <p:spPr bwMode="auto">
          <a:xfrm>
            <a:off x="6769100" y="5041900"/>
            <a:ext cx="7000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latin typeface="Tahoma" panose="020B0604030504040204" pitchFamily="34" charset="0"/>
              </a:rPr>
              <a:t>White</a:t>
            </a:r>
          </a:p>
        </p:txBody>
      </p:sp>
      <p:sp>
        <p:nvSpPr>
          <p:cNvPr id="99358" name="Text Box 30"/>
          <p:cNvSpPr txBox="1">
            <a:spLocks noChangeArrowheads="1"/>
          </p:cNvSpPr>
          <p:nvPr/>
        </p:nvSpPr>
        <p:spPr bwMode="auto">
          <a:xfrm>
            <a:off x="5410200" y="507365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solidFill>
                  <a:schemeClr val="tx2"/>
                </a:solidFill>
                <a:latin typeface="Tahoma" panose="020B0604030504040204" pitchFamily="34" charset="0"/>
              </a:rPr>
              <a:t>Yellow</a:t>
            </a:r>
          </a:p>
        </p:txBody>
      </p:sp>
      <p:sp>
        <p:nvSpPr>
          <p:cNvPr id="99359" name="Text Box 31"/>
          <p:cNvSpPr txBox="1">
            <a:spLocks noChangeArrowheads="1"/>
          </p:cNvSpPr>
          <p:nvPr/>
        </p:nvSpPr>
        <p:spPr bwMode="auto">
          <a:xfrm>
            <a:off x="4495800" y="3905250"/>
            <a:ext cx="7175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solidFill>
                  <a:srgbClr val="33CC33"/>
                </a:solidFill>
                <a:latin typeface="Tahoma" panose="020B0604030504040204" pitchFamily="34" charset="0"/>
              </a:rPr>
              <a:t>Green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9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9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9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9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9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9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9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9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9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9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9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9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48" grpId="0" autoUpdateAnimBg="0"/>
      <p:bldP spid="99349" grpId="0" autoUpdateAnimBg="0"/>
      <p:bldP spid="99350" grpId="0" autoUpdateAnimBg="0"/>
      <p:bldP spid="99351" grpId="0" autoUpdateAnimBg="0"/>
      <p:bldP spid="99352" grpId="0" autoUpdateAnimBg="0"/>
      <p:bldP spid="99353" grpId="0" autoUpdateAnimBg="0"/>
      <p:bldP spid="99354" grpId="0" autoUpdateAnimBg="0"/>
      <p:bldP spid="99355" grpId="0" autoUpdateAnimBg="0"/>
      <p:bldP spid="99356" grpId="0" autoUpdateAnimBg="0"/>
      <p:bldP spid="99357" grpId="0" autoUpdateAnimBg="0"/>
      <p:bldP spid="99358" grpId="0" autoUpdateAnimBg="0"/>
      <p:bldP spid="99359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267200" y="57912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0" dirty="0" smtClean="0">
                <a:solidFill>
                  <a:srgbClr val="231F20"/>
                </a:solidFill>
                <a:effectLst/>
              </a:rPr>
              <a:t>3 if </a:t>
            </a:r>
            <a:r>
              <a:rPr lang="en-US" i="1" dirty="0" smtClean="0">
                <a:solidFill>
                  <a:srgbClr val="231F20"/>
                </a:solidFill>
                <a:effectLst/>
                <a:latin typeface="MTMI"/>
              </a:rPr>
              <a:t>n </a:t>
            </a:r>
            <a:r>
              <a:rPr lang="en-US" i="0" dirty="0" smtClean="0">
                <a:solidFill>
                  <a:srgbClr val="231F20"/>
                </a:solidFill>
                <a:effectLst/>
                <a:latin typeface="MTMI"/>
              </a:rPr>
              <a:t>is even, 4 if </a:t>
            </a:r>
            <a:r>
              <a:rPr lang="en-US" i="1" dirty="0" smtClean="0">
                <a:solidFill>
                  <a:srgbClr val="231F20"/>
                </a:solidFill>
                <a:effectLst/>
                <a:latin typeface="MTMI"/>
              </a:rPr>
              <a:t>n </a:t>
            </a:r>
            <a:r>
              <a:rPr lang="en-US" i="0" dirty="0" smtClean="0">
                <a:solidFill>
                  <a:srgbClr val="231F20"/>
                </a:solidFill>
                <a:effectLst/>
                <a:latin typeface="MTMI"/>
              </a:rPr>
              <a:t>is odd</a:t>
            </a:r>
            <a:br>
              <a:rPr lang="en-US" i="0" dirty="0" smtClean="0">
                <a:solidFill>
                  <a:srgbClr val="231F20"/>
                </a:solidFill>
                <a:effectLst/>
                <a:latin typeface="MTMI"/>
              </a:rPr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2400" y="1981200"/>
            <a:ext cx="5410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What is the chromatic number of </a:t>
            </a:r>
            <a:r>
              <a:rPr lang="en-US" dirty="0" smtClean="0">
                <a:solidFill>
                  <a:srgbClr val="000000"/>
                </a:solidFill>
              </a:rPr>
              <a:t>a wheel </a:t>
            </a:r>
            <a:r>
              <a:rPr lang="en-US" i="1" dirty="0" err="1" smtClean="0">
                <a:solidFill>
                  <a:srgbClr val="000000"/>
                </a:solidFill>
                <a:latin typeface="MTMI"/>
              </a:rPr>
              <a:t>W</a:t>
            </a:r>
            <a:r>
              <a:rPr lang="en-US" sz="800" i="1" dirty="0" err="1" smtClean="0">
                <a:solidFill>
                  <a:srgbClr val="000000"/>
                </a:solidFill>
                <a:latin typeface="MTMI"/>
              </a:rPr>
              <a:t>n</a:t>
            </a:r>
            <a:r>
              <a:rPr lang="en-US" dirty="0">
                <a:solidFill>
                  <a:srgbClr val="000000"/>
                </a:solidFill>
                <a:latin typeface="MTMI"/>
              </a:rPr>
              <a:t>?</a:t>
            </a:r>
            <a:r>
              <a:rPr lang="en-US" sz="800" dirty="0">
                <a:solidFill>
                  <a:srgbClr val="000000"/>
                </a:solidFill>
                <a:latin typeface="MTMI"/>
              </a:rPr>
              <a:t/>
            </a:r>
            <a:br>
              <a:rPr lang="en-US" sz="800" dirty="0">
                <a:solidFill>
                  <a:srgbClr val="000000"/>
                </a:solidFill>
                <a:latin typeface="MTMI"/>
              </a:rPr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124200"/>
            <a:ext cx="6519862" cy="179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805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89857" y="2133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0" dirty="0" smtClean="0">
                <a:solidFill>
                  <a:srgbClr val="231F20"/>
                </a:solidFill>
                <a:effectLst/>
              </a:rPr>
              <a:t>What is the chromatic number of </a:t>
            </a:r>
            <a:r>
              <a:rPr lang="en-US" i="1" dirty="0" err="1" smtClean="0">
                <a:solidFill>
                  <a:srgbClr val="231F20"/>
                </a:solidFill>
                <a:effectLst/>
                <a:latin typeface="MTMI"/>
              </a:rPr>
              <a:t>K</a:t>
            </a:r>
            <a:r>
              <a:rPr lang="en-US" sz="1100" i="1" dirty="0" err="1" smtClean="0">
                <a:solidFill>
                  <a:srgbClr val="231F20"/>
                </a:solidFill>
                <a:effectLst/>
                <a:latin typeface="MTMI"/>
              </a:rPr>
              <a:t>n</a:t>
            </a:r>
            <a:r>
              <a:rPr lang="en-US" i="0" dirty="0" smtClean="0">
                <a:solidFill>
                  <a:srgbClr val="231F20"/>
                </a:solidFill>
                <a:effectLst/>
                <a:latin typeface="MTMI"/>
              </a:rPr>
              <a:t>?</a:t>
            </a:r>
            <a:r>
              <a:rPr lang="en-US" sz="1100" i="0" dirty="0" smtClean="0">
                <a:solidFill>
                  <a:srgbClr val="231F20"/>
                </a:solidFill>
                <a:effectLst/>
                <a:latin typeface="MTMI"/>
              </a:rPr>
              <a:t/>
            </a:r>
            <a:br>
              <a:rPr lang="en-US" sz="1100" i="0" dirty="0" smtClean="0">
                <a:solidFill>
                  <a:srgbClr val="231F20"/>
                </a:solidFill>
                <a:effectLst/>
                <a:latin typeface="MTMI"/>
              </a:rPr>
            </a:br>
            <a:endParaRPr lang="en-US" dirty="0"/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762000" y="3878293"/>
            <a:ext cx="2667000" cy="2362200"/>
            <a:chOff x="1023" y="2663"/>
            <a:chExt cx="1146" cy="1089"/>
          </a:xfrm>
        </p:grpSpPr>
        <p:sp>
          <p:nvSpPr>
            <p:cNvPr id="6" name="Oval 5"/>
            <p:cNvSpPr>
              <a:spLocks noChangeAspect="1" noChangeArrowheads="1"/>
            </p:cNvSpPr>
            <p:nvPr/>
          </p:nvSpPr>
          <p:spPr bwMode="auto">
            <a:xfrm>
              <a:off x="1568" y="2663"/>
              <a:ext cx="81" cy="8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" name="Oval 6"/>
            <p:cNvSpPr>
              <a:spLocks noChangeAspect="1" noChangeArrowheads="1"/>
            </p:cNvSpPr>
            <p:nvPr/>
          </p:nvSpPr>
          <p:spPr bwMode="auto">
            <a:xfrm>
              <a:off x="2088" y="3055"/>
              <a:ext cx="81" cy="8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" name="AutoShape 7"/>
            <p:cNvSpPr>
              <a:spLocks noChangeArrowheads="1"/>
            </p:cNvSpPr>
            <p:nvPr/>
          </p:nvSpPr>
          <p:spPr bwMode="auto">
            <a:xfrm>
              <a:off x="1080" y="2703"/>
              <a:ext cx="1056" cy="1016"/>
            </a:xfrm>
            <a:prstGeom prst="pentagon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1080" y="3103"/>
              <a:ext cx="848" cy="60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 flipV="1">
              <a:off x="1088" y="3095"/>
              <a:ext cx="1064" cy="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 flipH="1">
              <a:off x="1288" y="2711"/>
              <a:ext cx="320" cy="100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1616" y="2703"/>
              <a:ext cx="312" cy="101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 flipH="1">
              <a:off x="1272" y="3103"/>
              <a:ext cx="872" cy="62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Oval 13"/>
            <p:cNvSpPr>
              <a:spLocks noChangeAspect="1" noChangeArrowheads="1"/>
            </p:cNvSpPr>
            <p:nvPr/>
          </p:nvSpPr>
          <p:spPr bwMode="auto">
            <a:xfrm>
              <a:off x="1023" y="3072"/>
              <a:ext cx="81" cy="8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" name="Oval 14"/>
            <p:cNvSpPr>
              <a:spLocks noChangeAspect="1" noChangeArrowheads="1"/>
            </p:cNvSpPr>
            <p:nvPr/>
          </p:nvSpPr>
          <p:spPr bwMode="auto">
            <a:xfrm>
              <a:off x="1880" y="3671"/>
              <a:ext cx="81" cy="8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" name="Oval 15"/>
            <p:cNvSpPr>
              <a:spLocks noChangeAspect="1" noChangeArrowheads="1"/>
            </p:cNvSpPr>
            <p:nvPr/>
          </p:nvSpPr>
          <p:spPr bwMode="auto">
            <a:xfrm>
              <a:off x="1256" y="3655"/>
              <a:ext cx="81" cy="8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17" name="Rectangle 16"/>
          <p:cNvSpPr/>
          <p:nvPr/>
        </p:nvSpPr>
        <p:spPr>
          <a:xfrm>
            <a:off x="4343400" y="5106756"/>
            <a:ext cx="452720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dirty="0" smtClean="0">
                <a:solidFill>
                  <a:srgbClr val="231F20"/>
                </a:solidFill>
              </a:rPr>
              <a:t>It is </a:t>
            </a:r>
            <a:r>
              <a:rPr lang="en-US" i="1" dirty="0" smtClean="0">
                <a:solidFill>
                  <a:srgbClr val="231F20"/>
                </a:solidFill>
              </a:rPr>
              <a:t>n</a:t>
            </a:r>
            <a:r>
              <a:rPr lang="en-US" dirty="0" smtClean="0">
                <a:solidFill>
                  <a:srgbClr val="231F20"/>
                </a:solidFill>
              </a:rPr>
              <a:t>. Hence non planar graphs </a:t>
            </a:r>
            <a:br>
              <a:rPr lang="en-US" dirty="0" smtClean="0">
                <a:solidFill>
                  <a:srgbClr val="231F20"/>
                </a:solidFill>
              </a:rPr>
            </a:br>
            <a:r>
              <a:rPr lang="en-US" dirty="0" smtClean="0">
                <a:solidFill>
                  <a:srgbClr val="231F20"/>
                </a:solidFill>
              </a:rPr>
              <a:t>(e.g., </a:t>
            </a:r>
            <a:r>
              <a:rPr lang="en-US" i="1" dirty="0" err="1" smtClean="0">
                <a:solidFill>
                  <a:srgbClr val="231F20"/>
                </a:solidFill>
                <a:effectLst/>
                <a:latin typeface="MTMI"/>
              </a:rPr>
              <a:t>K</a:t>
            </a:r>
            <a:r>
              <a:rPr lang="en-US" sz="1100" i="1" dirty="0" err="1" smtClean="0">
                <a:solidFill>
                  <a:srgbClr val="231F20"/>
                </a:solidFill>
                <a:effectLst/>
                <a:latin typeface="MTMI"/>
              </a:rPr>
              <a:t>n</a:t>
            </a:r>
            <a:r>
              <a:rPr lang="en-US" dirty="0" smtClean="0">
                <a:solidFill>
                  <a:srgbClr val="231F20"/>
                </a:solidFill>
              </a:rPr>
              <a:t> </a:t>
            </a:r>
            <a:r>
              <a:rPr lang="en-US" dirty="0" smtClean="0">
                <a:solidFill>
                  <a:srgbClr val="231F20"/>
                </a:solidFill>
              </a:rPr>
              <a:t>for n&gt;4) </a:t>
            </a:r>
            <a:r>
              <a:rPr lang="en-US" dirty="0" smtClean="0">
                <a:solidFill>
                  <a:srgbClr val="231F20"/>
                </a:solidFill>
              </a:rPr>
              <a:t>can have arbitrarily large </a:t>
            </a:r>
            <a:br>
              <a:rPr lang="en-US" dirty="0" smtClean="0">
                <a:solidFill>
                  <a:srgbClr val="231F20"/>
                </a:solidFill>
              </a:rPr>
            </a:br>
            <a:r>
              <a:rPr lang="en-US" dirty="0" smtClean="0">
                <a:solidFill>
                  <a:srgbClr val="231F20"/>
                </a:solidFill>
              </a:rPr>
              <a:t>chromatic number.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737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379" y="76200"/>
            <a:ext cx="8229600" cy="792162"/>
          </a:xfrm>
        </p:spPr>
        <p:txBody>
          <a:bodyPr/>
          <a:lstStyle/>
          <a:p>
            <a:r>
              <a:rPr lang="en-US" sz="3600" dirty="0" smtClean="0"/>
              <a:t>Applications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394608" y="865641"/>
            <a:ext cx="84582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i="0" dirty="0" smtClean="0">
                <a:solidFill>
                  <a:srgbClr val="231F20"/>
                </a:solidFill>
                <a:effectLst/>
              </a:rPr>
              <a:t>Graph coloring has a variety of applications to problems involving scheduling and assignments. </a:t>
            </a:r>
          </a:p>
          <a:p>
            <a:pPr algn="l"/>
            <a:endParaRPr lang="en-US" i="0" dirty="0" smtClean="0">
              <a:solidFill>
                <a:srgbClr val="231F20"/>
              </a:solidFill>
              <a:effectLst/>
            </a:endParaRPr>
          </a:p>
          <a:p>
            <a:pPr algn="l"/>
            <a:r>
              <a:rPr lang="en-US" b="1" dirty="0" smtClean="0"/>
              <a:t>Scheduling </a:t>
            </a:r>
            <a:r>
              <a:rPr lang="en-US" b="1" dirty="0"/>
              <a:t>Final Exams </a:t>
            </a:r>
            <a:r>
              <a:rPr lang="en-US" dirty="0"/>
              <a:t>How can the final exams at a university be </a:t>
            </a:r>
            <a:r>
              <a:rPr lang="en-US" dirty="0" smtClean="0"/>
              <a:t>scheduled </a:t>
            </a:r>
            <a:r>
              <a:rPr lang="en-US" dirty="0"/>
              <a:t>so that </a:t>
            </a:r>
            <a:r>
              <a:rPr lang="en-US" dirty="0" smtClean="0"/>
              <a:t>no student </a:t>
            </a:r>
            <a:r>
              <a:rPr lang="en-US" dirty="0"/>
              <a:t>has two exams at the same time?</a:t>
            </a:r>
            <a:br>
              <a:rPr lang="en-US" dirty="0"/>
            </a:br>
            <a:r>
              <a:rPr lang="en-US" b="1" i="1" dirty="0"/>
              <a:t>Solution:</a:t>
            </a:r>
            <a:r>
              <a:rPr lang="en-US" i="1" dirty="0"/>
              <a:t> </a:t>
            </a:r>
            <a:r>
              <a:rPr lang="en-US" dirty="0"/>
              <a:t>This scheduling problem can be solved using a graph model, with vertices </a:t>
            </a:r>
            <a:r>
              <a:rPr lang="en-US" dirty="0" smtClean="0"/>
              <a:t>representing courses </a:t>
            </a:r>
            <a:r>
              <a:rPr lang="en-US" dirty="0"/>
              <a:t>and with an edge between two vertices if there is a common student in the courses </a:t>
            </a:r>
            <a:r>
              <a:rPr lang="en-US" dirty="0" smtClean="0"/>
              <a:t>they represent</a:t>
            </a:r>
            <a:r>
              <a:rPr lang="en-US" dirty="0"/>
              <a:t>. Each time slot for a final exam is represented by a different color. A scheduling </a:t>
            </a:r>
            <a:r>
              <a:rPr lang="en-US" dirty="0" smtClean="0"/>
              <a:t>of the exams corresponds </a:t>
            </a:r>
            <a:r>
              <a:rPr lang="en-US" dirty="0"/>
              <a:t>to a coloring of the associated </a:t>
            </a:r>
            <a:r>
              <a:rPr lang="en-US" dirty="0" smtClean="0"/>
              <a:t>graph. For </a:t>
            </a:r>
            <a:r>
              <a:rPr lang="en-US" dirty="0"/>
              <a:t>instance, suppose there are seven finals to be scheduled. Suppose the courses are numbered 1 </a:t>
            </a:r>
            <a:r>
              <a:rPr lang="en-US" dirty="0" smtClean="0"/>
              <a:t>through 7. Pairs </a:t>
            </a:r>
            <a:r>
              <a:rPr lang="en-US" dirty="0"/>
              <a:t>of courses have common </a:t>
            </a:r>
            <a:r>
              <a:rPr lang="en-US" dirty="0" smtClean="0"/>
              <a:t>students is there is an edge: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344930"/>
            <a:ext cx="2438400" cy="23820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7176" y="4419600"/>
            <a:ext cx="3002227" cy="22263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176283" y="5611374"/>
            <a:ext cx="29677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0" dirty="0" smtClean="0">
                <a:solidFill>
                  <a:srgbClr val="231F20"/>
                </a:solidFill>
                <a:effectLst/>
              </a:rPr>
              <a:t>Because the chromatic number of this graph is 4 four time slots are needed. </a:t>
            </a:r>
            <a:br>
              <a:rPr lang="en-US" i="0" dirty="0" smtClean="0">
                <a:solidFill>
                  <a:srgbClr val="231F20"/>
                </a:solidFill>
                <a:effectLst/>
              </a:rPr>
            </a:b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4233350"/>
            <a:ext cx="2362200" cy="130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928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Applications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87" y="2286000"/>
            <a:ext cx="8810625" cy="1955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85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Time Complexity</a:t>
            </a:r>
          </a:p>
        </p:txBody>
      </p:sp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533400" y="1371600"/>
            <a:ext cx="79248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2800"/>
              <a:t>The best algorithms known for finding the chromatic number of a graph have exponential</a:t>
            </a:r>
          </a:p>
          <a:p>
            <a:pPr algn="l" eaLnBrk="1" hangingPunct="1"/>
            <a:r>
              <a:rPr lang="en-US" altLang="en-US" sz="2800"/>
              <a:t>worst-case time complexity (in the number of vertices of the graph). </a:t>
            </a:r>
          </a:p>
          <a:p>
            <a:pPr algn="l" eaLnBrk="1" hangingPunct="1"/>
            <a:endParaRPr lang="en-US" altLang="en-US" sz="2800"/>
          </a:p>
          <a:p>
            <a:pPr algn="l" eaLnBrk="1" hangingPunct="1"/>
            <a:r>
              <a:rPr lang="en-US" altLang="en-US" sz="2800"/>
              <a:t>Even the problem of finding an approximation to the chromatic number of a graph is difficult.</a:t>
            </a:r>
          </a:p>
          <a:p>
            <a:pPr algn="l" eaLnBrk="1" hangingPunct="1"/>
            <a:endParaRPr lang="en-US" altLang="en-US" sz="2800"/>
          </a:p>
          <a:p>
            <a:pPr algn="l" eaLnBrk="1" hangingPunct="1"/>
            <a:r>
              <a:rPr lang="en-US" altLang="en-US" sz="2800"/>
              <a:t>This explains why </a:t>
            </a:r>
            <a:r>
              <a:rPr lang="en-US" altLang="en-US" sz="2800" b="1"/>
              <a:t>scheduling final exams is so difficult</a:t>
            </a:r>
            <a:r>
              <a:rPr lang="en-US" altLang="en-US" sz="2800"/>
              <a:t>, i.e., how can the final exams at a university be scheduled so that no student has two exams at the same time?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Times New Roman" panose="02020603050405020304" pitchFamily="18" charset="0"/>
              </a:rPr>
              <a:t>Introduction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419600"/>
          </a:xfrm>
        </p:spPr>
        <p:txBody>
          <a:bodyPr/>
          <a:lstStyle/>
          <a:p>
            <a:pPr eaLnBrk="1" hangingPunct="1"/>
            <a:r>
              <a:rPr lang="en-US" altLang="en-US" sz="3600" smtClean="0">
                <a:latin typeface="Times New Roman" panose="02020603050405020304" pitchFamily="18" charset="0"/>
              </a:rPr>
              <a:t>When a map is colored, two regions with a common border are customarily assigned different colors.</a:t>
            </a:r>
          </a:p>
          <a:p>
            <a:pPr eaLnBrk="1" hangingPunct="1"/>
            <a:r>
              <a:rPr lang="en-US" altLang="en-US" sz="3600" smtClean="0">
                <a:latin typeface="Times New Roman" panose="02020603050405020304" pitchFamily="18" charset="0"/>
              </a:rPr>
              <a:t>We want to use the smallest number of colors instead of just assigning every region its own color.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Times New Roman" panose="02020603050405020304" pitchFamily="18" charset="0"/>
              </a:rPr>
              <a:t>4-Color Map Theorem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419600"/>
          </a:xfrm>
        </p:spPr>
        <p:txBody>
          <a:bodyPr/>
          <a:lstStyle/>
          <a:p>
            <a:pPr eaLnBrk="1" hangingPunct="1"/>
            <a:r>
              <a:rPr lang="en-US" altLang="en-US" sz="3600" smtClean="0">
                <a:latin typeface="Times New Roman" panose="02020603050405020304" pitchFamily="18" charset="0"/>
              </a:rPr>
              <a:t>It can be shown that any two-dimensional map can be painted using four colors in such a way that adjacent regions (meaning those which sharing a common boundary segment, and not just a point) are different colors.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Times New Roman" panose="02020603050405020304" pitchFamily="18" charset="0"/>
              </a:rPr>
              <a:t>Map Coloring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5562600"/>
            <a:ext cx="8229600" cy="990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smtClean="0">
                <a:latin typeface="Times New Roman" panose="02020603050405020304" pitchFamily="18" charset="0"/>
              </a:rPr>
              <a:t>Four colors are sufficient to color a map of the contiguous United States.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800" i="1" smtClean="0">
                <a:latin typeface="Times New Roman" panose="02020603050405020304" pitchFamily="18" charset="0"/>
              </a:rPr>
              <a:t>Source of map: http://www.math.gatech.edu/~thomas/FC/fourcolor.html</a:t>
            </a:r>
          </a:p>
        </p:txBody>
      </p:sp>
      <p:pic>
        <p:nvPicPr>
          <p:cNvPr id="5124" name="Picture 5" descr="usa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990600"/>
            <a:ext cx="6858000" cy="42814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Times New Roman" panose="02020603050405020304" pitchFamily="18" charset="0"/>
              </a:rPr>
              <a:t>Dual Graph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87630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3600" smtClean="0">
                <a:latin typeface="Times New Roman" panose="02020603050405020304" pitchFamily="18" charset="0"/>
              </a:rPr>
              <a:t>Each map in a plane can be represented by a graph.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200" smtClean="0">
                <a:latin typeface="Times New Roman" panose="02020603050405020304" pitchFamily="18" charset="0"/>
              </a:rPr>
              <a:t>Each region is represented by a vertex.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200" smtClean="0">
                <a:latin typeface="Times New Roman" panose="02020603050405020304" pitchFamily="18" charset="0"/>
              </a:rPr>
              <a:t>Edges connect to vertices if the regions represented by these vertices have a common border.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200" smtClean="0">
                <a:latin typeface="Times New Roman" panose="02020603050405020304" pitchFamily="18" charset="0"/>
              </a:rPr>
              <a:t>Two regions that touch at only one point are not considered adjacent.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600" smtClean="0">
                <a:latin typeface="Times New Roman" panose="02020603050405020304" pitchFamily="18" charset="0"/>
              </a:rPr>
              <a:t>The resulting graph is called the </a:t>
            </a:r>
            <a:r>
              <a:rPr lang="en-US" altLang="en-US" sz="3600" i="1" smtClean="0">
                <a:solidFill>
                  <a:schemeClr val="tx2"/>
                </a:solidFill>
                <a:latin typeface="Times New Roman" panose="02020603050405020304" pitchFamily="18" charset="0"/>
              </a:rPr>
              <a:t>dual graph</a:t>
            </a:r>
            <a:r>
              <a:rPr lang="en-US" altLang="en-US" sz="3600" smtClean="0">
                <a:latin typeface="Times New Roman" panose="02020603050405020304" pitchFamily="18" charset="0"/>
              </a:rPr>
              <a:t> of the map.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Times New Roman" panose="02020603050405020304" pitchFamily="18" charset="0"/>
              </a:rPr>
              <a:t>Dual Graph Examples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371600" y="2222500"/>
            <a:ext cx="2311400" cy="1739900"/>
            <a:chOff x="544" y="1944"/>
            <a:chExt cx="1456" cy="1096"/>
          </a:xfrm>
        </p:grpSpPr>
        <p:sp>
          <p:nvSpPr>
            <p:cNvPr id="7222" name="Freeform 4"/>
            <p:cNvSpPr>
              <a:spLocks/>
            </p:cNvSpPr>
            <p:nvPr/>
          </p:nvSpPr>
          <p:spPr bwMode="auto">
            <a:xfrm>
              <a:off x="544" y="1944"/>
              <a:ext cx="1456" cy="1096"/>
            </a:xfrm>
            <a:custGeom>
              <a:avLst/>
              <a:gdLst>
                <a:gd name="T0" fmla="*/ 944 w 1456"/>
                <a:gd name="T1" fmla="*/ 168 h 1096"/>
                <a:gd name="T2" fmla="*/ 752 w 1456"/>
                <a:gd name="T3" fmla="*/ 168 h 1096"/>
                <a:gd name="T4" fmla="*/ 416 w 1456"/>
                <a:gd name="T5" fmla="*/ 24 h 1096"/>
                <a:gd name="T6" fmla="*/ 32 w 1456"/>
                <a:gd name="T7" fmla="*/ 312 h 1096"/>
                <a:gd name="T8" fmla="*/ 224 w 1456"/>
                <a:gd name="T9" fmla="*/ 936 h 1096"/>
                <a:gd name="T10" fmla="*/ 1088 w 1456"/>
                <a:gd name="T11" fmla="*/ 1032 h 1096"/>
                <a:gd name="T12" fmla="*/ 1424 w 1456"/>
                <a:gd name="T13" fmla="*/ 552 h 1096"/>
                <a:gd name="T14" fmla="*/ 1280 w 1456"/>
                <a:gd name="T15" fmla="*/ 120 h 1096"/>
                <a:gd name="T16" fmla="*/ 944 w 1456"/>
                <a:gd name="T17" fmla="*/ 168 h 10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56"/>
                <a:gd name="T28" fmla="*/ 0 h 1096"/>
                <a:gd name="T29" fmla="*/ 1456 w 1456"/>
                <a:gd name="T30" fmla="*/ 1096 h 109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56" h="1096">
                  <a:moveTo>
                    <a:pt x="944" y="168"/>
                  </a:moveTo>
                  <a:cubicBezTo>
                    <a:pt x="856" y="176"/>
                    <a:pt x="840" y="192"/>
                    <a:pt x="752" y="168"/>
                  </a:cubicBezTo>
                  <a:cubicBezTo>
                    <a:pt x="664" y="144"/>
                    <a:pt x="536" y="0"/>
                    <a:pt x="416" y="24"/>
                  </a:cubicBezTo>
                  <a:cubicBezTo>
                    <a:pt x="296" y="48"/>
                    <a:pt x="64" y="160"/>
                    <a:pt x="32" y="312"/>
                  </a:cubicBezTo>
                  <a:cubicBezTo>
                    <a:pt x="0" y="464"/>
                    <a:pt x="48" y="816"/>
                    <a:pt x="224" y="936"/>
                  </a:cubicBezTo>
                  <a:cubicBezTo>
                    <a:pt x="400" y="1056"/>
                    <a:pt x="888" y="1096"/>
                    <a:pt x="1088" y="1032"/>
                  </a:cubicBezTo>
                  <a:cubicBezTo>
                    <a:pt x="1288" y="968"/>
                    <a:pt x="1392" y="704"/>
                    <a:pt x="1424" y="552"/>
                  </a:cubicBezTo>
                  <a:cubicBezTo>
                    <a:pt x="1456" y="400"/>
                    <a:pt x="1360" y="184"/>
                    <a:pt x="1280" y="120"/>
                  </a:cubicBezTo>
                  <a:cubicBezTo>
                    <a:pt x="1200" y="56"/>
                    <a:pt x="1032" y="160"/>
                    <a:pt x="944" y="168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3" name="Freeform 5"/>
            <p:cNvSpPr>
              <a:spLocks/>
            </p:cNvSpPr>
            <p:nvPr/>
          </p:nvSpPr>
          <p:spPr bwMode="auto">
            <a:xfrm>
              <a:off x="576" y="2064"/>
              <a:ext cx="624" cy="264"/>
            </a:xfrm>
            <a:custGeom>
              <a:avLst/>
              <a:gdLst>
                <a:gd name="T0" fmla="*/ 0 w 624"/>
                <a:gd name="T1" fmla="*/ 144 h 264"/>
                <a:gd name="T2" fmla="*/ 288 w 624"/>
                <a:gd name="T3" fmla="*/ 240 h 264"/>
                <a:gd name="T4" fmla="*/ 624 w 624"/>
                <a:gd name="T5" fmla="*/ 0 h 264"/>
                <a:gd name="T6" fmla="*/ 0 60000 65536"/>
                <a:gd name="T7" fmla="*/ 0 60000 65536"/>
                <a:gd name="T8" fmla="*/ 0 60000 65536"/>
                <a:gd name="T9" fmla="*/ 0 w 624"/>
                <a:gd name="T10" fmla="*/ 0 h 264"/>
                <a:gd name="T11" fmla="*/ 624 w 624"/>
                <a:gd name="T12" fmla="*/ 264 h 2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4" h="264">
                  <a:moveTo>
                    <a:pt x="0" y="144"/>
                  </a:moveTo>
                  <a:cubicBezTo>
                    <a:pt x="92" y="204"/>
                    <a:pt x="184" y="264"/>
                    <a:pt x="288" y="240"/>
                  </a:cubicBezTo>
                  <a:cubicBezTo>
                    <a:pt x="392" y="216"/>
                    <a:pt x="508" y="108"/>
                    <a:pt x="624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4" name="Freeform 6"/>
            <p:cNvSpPr>
              <a:spLocks/>
            </p:cNvSpPr>
            <p:nvPr/>
          </p:nvSpPr>
          <p:spPr bwMode="auto">
            <a:xfrm>
              <a:off x="672" y="2280"/>
              <a:ext cx="288" cy="528"/>
            </a:xfrm>
            <a:custGeom>
              <a:avLst/>
              <a:gdLst>
                <a:gd name="T0" fmla="*/ 292 w 280"/>
                <a:gd name="T1" fmla="*/ 0 h 528"/>
                <a:gd name="T2" fmla="*/ 292 w 280"/>
                <a:gd name="T3" fmla="*/ 336 h 528"/>
                <a:gd name="T4" fmla="*/ 0 w 280"/>
                <a:gd name="T5" fmla="*/ 528 h 528"/>
                <a:gd name="T6" fmla="*/ 0 60000 65536"/>
                <a:gd name="T7" fmla="*/ 0 60000 65536"/>
                <a:gd name="T8" fmla="*/ 0 60000 65536"/>
                <a:gd name="T9" fmla="*/ 0 w 280"/>
                <a:gd name="T10" fmla="*/ 0 h 528"/>
                <a:gd name="T11" fmla="*/ 280 w 280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0" h="528">
                  <a:moveTo>
                    <a:pt x="240" y="0"/>
                  </a:moveTo>
                  <a:cubicBezTo>
                    <a:pt x="260" y="124"/>
                    <a:pt x="280" y="248"/>
                    <a:pt x="240" y="336"/>
                  </a:cubicBezTo>
                  <a:cubicBezTo>
                    <a:pt x="200" y="424"/>
                    <a:pt x="100" y="476"/>
                    <a:pt x="0" y="528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5" name="Freeform 7"/>
            <p:cNvSpPr>
              <a:spLocks/>
            </p:cNvSpPr>
            <p:nvPr/>
          </p:nvSpPr>
          <p:spPr bwMode="auto">
            <a:xfrm>
              <a:off x="912" y="2160"/>
              <a:ext cx="224" cy="432"/>
            </a:xfrm>
            <a:custGeom>
              <a:avLst/>
              <a:gdLst>
                <a:gd name="T0" fmla="*/ 0 w 224"/>
                <a:gd name="T1" fmla="*/ 432 h 432"/>
                <a:gd name="T2" fmla="*/ 192 w 224"/>
                <a:gd name="T3" fmla="*/ 336 h 432"/>
                <a:gd name="T4" fmla="*/ 192 w 224"/>
                <a:gd name="T5" fmla="*/ 0 h 432"/>
                <a:gd name="T6" fmla="*/ 0 60000 65536"/>
                <a:gd name="T7" fmla="*/ 0 60000 65536"/>
                <a:gd name="T8" fmla="*/ 0 60000 65536"/>
                <a:gd name="T9" fmla="*/ 0 w 224"/>
                <a:gd name="T10" fmla="*/ 0 h 432"/>
                <a:gd name="T11" fmla="*/ 224 w 224"/>
                <a:gd name="T12" fmla="*/ 432 h 4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4" h="432">
                  <a:moveTo>
                    <a:pt x="0" y="432"/>
                  </a:moveTo>
                  <a:cubicBezTo>
                    <a:pt x="80" y="420"/>
                    <a:pt x="160" y="408"/>
                    <a:pt x="192" y="336"/>
                  </a:cubicBezTo>
                  <a:cubicBezTo>
                    <a:pt x="224" y="264"/>
                    <a:pt x="208" y="132"/>
                    <a:pt x="192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6" name="Freeform 8"/>
            <p:cNvSpPr>
              <a:spLocks/>
            </p:cNvSpPr>
            <p:nvPr/>
          </p:nvSpPr>
          <p:spPr bwMode="auto">
            <a:xfrm>
              <a:off x="816" y="2112"/>
              <a:ext cx="624" cy="664"/>
            </a:xfrm>
            <a:custGeom>
              <a:avLst/>
              <a:gdLst>
                <a:gd name="T0" fmla="*/ 0 w 616"/>
                <a:gd name="T1" fmla="*/ 973 h 616"/>
                <a:gd name="T2" fmla="*/ 368 w 616"/>
                <a:gd name="T3" fmla="*/ 973 h 616"/>
                <a:gd name="T4" fmla="*/ 631 w 616"/>
                <a:gd name="T5" fmla="*/ 567 h 616"/>
                <a:gd name="T6" fmla="*/ 631 w 616"/>
                <a:gd name="T7" fmla="*/ 0 h 61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"/>
                <a:gd name="T13" fmla="*/ 0 h 616"/>
                <a:gd name="T14" fmla="*/ 616 w 616"/>
                <a:gd name="T15" fmla="*/ 616 h 61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" h="616">
                  <a:moveTo>
                    <a:pt x="0" y="576"/>
                  </a:moveTo>
                  <a:cubicBezTo>
                    <a:pt x="120" y="596"/>
                    <a:pt x="240" y="616"/>
                    <a:pt x="336" y="576"/>
                  </a:cubicBezTo>
                  <a:cubicBezTo>
                    <a:pt x="432" y="536"/>
                    <a:pt x="536" y="432"/>
                    <a:pt x="576" y="336"/>
                  </a:cubicBezTo>
                  <a:cubicBezTo>
                    <a:pt x="616" y="240"/>
                    <a:pt x="596" y="120"/>
                    <a:pt x="576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7" name="Freeform 9"/>
            <p:cNvSpPr>
              <a:spLocks/>
            </p:cNvSpPr>
            <p:nvPr/>
          </p:nvSpPr>
          <p:spPr bwMode="auto">
            <a:xfrm>
              <a:off x="1408" y="2272"/>
              <a:ext cx="480" cy="456"/>
            </a:xfrm>
            <a:custGeom>
              <a:avLst/>
              <a:gdLst>
                <a:gd name="T0" fmla="*/ 0 w 432"/>
                <a:gd name="T1" fmla="*/ 72 h 456"/>
                <a:gd name="T2" fmla="*/ 400 w 432"/>
                <a:gd name="T3" fmla="*/ 24 h 456"/>
                <a:gd name="T4" fmla="*/ 701 w 432"/>
                <a:gd name="T5" fmla="*/ 216 h 456"/>
                <a:gd name="T6" fmla="*/ 902 w 432"/>
                <a:gd name="T7" fmla="*/ 456 h 4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32"/>
                <a:gd name="T13" fmla="*/ 0 h 456"/>
                <a:gd name="T14" fmla="*/ 432 w 432"/>
                <a:gd name="T15" fmla="*/ 456 h 4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32" h="456">
                  <a:moveTo>
                    <a:pt x="0" y="72"/>
                  </a:moveTo>
                  <a:cubicBezTo>
                    <a:pt x="68" y="36"/>
                    <a:pt x="136" y="0"/>
                    <a:pt x="192" y="24"/>
                  </a:cubicBezTo>
                  <a:cubicBezTo>
                    <a:pt x="248" y="48"/>
                    <a:pt x="296" y="144"/>
                    <a:pt x="336" y="216"/>
                  </a:cubicBezTo>
                  <a:cubicBezTo>
                    <a:pt x="376" y="288"/>
                    <a:pt x="404" y="372"/>
                    <a:pt x="432" y="456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8" name="Freeform 10"/>
            <p:cNvSpPr>
              <a:spLocks/>
            </p:cNvSpPr>
            <p:nvPr/>
          </p:nvSpPr>
          <p:spPr bwMode="auto">
            <a:xfrm>
              <a:off x="1320" y="2544"/>
              <a:ext cx="480" cy="152"/>
            </a:xfrm>
            <a:custGeom>
              <a:avLst/>
              <a:gdLst>
                <a:gd name="T0" fmla="*/ 0 w 480"/>
                <a:gd name="T1" fmla="*/ 48 h 152"/>
                <a:gd name="T2" fmla="*/ 192 w 480"/>
                <a:gd name="T3" fmla="*/ 144 h 152"/>
                <a:gd name="T4" fmla="*/ 480 w 480"/>
                <a:gd name="T5" fmla="*/ 0 h 152"/>
                <a:gd name="T6" fmla="*/ 0 60000 65536"/>
                <a:gd name="T7" fmla="*/ 0 60000 65536"/>
                <a:gd name="T8" fmla="*/ 0 60000 65536"/>
                <a:gd name="T9" fmla="*/ 0 w 480"/>
                <a:gd name="T10" fmla="*/ 0 h 152"/>
                <a:gd name="T11" fmla="*/ 480 w 480"/>
                <a:gd name="T12" fmla="*/ 152 h 1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0" h="152">
                  <a:moveTo>
                    <a:pt x="0" y="48"/>
                  </a:moveTo>
                  <a:cubicBezTo>
                    <a:pt x="56" y="100"/>
                    <a:pt x="112" y="152"/>
                    <a:pt x="192" y="144"/>
                  </a:cubicBezTo>
                  <a:cubicBezTo>
                    <a:pt x="272" y="136"/>
                    <a:pt x="376" y="68"/>
                    <a:pt x="480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9" name="Text Box 11"/>
            <p:cNvSpPr txBox="1">
              <a:spLocks noChangeArrowheads="1"/>
            </p:cNvSpPr>
            <p:nvPr/>
          </p:nvSpPr>
          <p:spPr bwMode="auto">
            <a:xfrm>
              <a:off x="614" y="2381"/>
              <a:ext cx="2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A</a:t>
              </a:r>
              <a:endParaRPr lang="en-US" altLang="en-US" sz="2400">
                <a:solidFill>
                  <a:schemeClr val="tx2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7230" name="Text Box 12"/>
            <p:cNvSpPr txBox="1">
              <a:spLocks noChangeArrowheads="1"/>
            </p:cNvSpPr>
            <p:nvPr/>
          </p:nvSpPr>
          <p:spPr bwMode="auto">
            <a:xfrm>
              <a:off x="806" y="1998"/>
              <a:ext cx="25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B</a:t>
              </a:r>
            </a:p>
          </p:txBody>
        </p:sp>
        <p:sp>
          <p:nvSpPr>
            <p:cNvPr id="7231" name="Text Box 13"/>
            <p:cNvSpPr txBox="1">
              <a:spLocks noChangeArrowheads="1"/>
            </p:cNvSpPr>
            <p:nvPr/>
          </p:nvSpPr>
          <p:spPr bwMode="auto">
            <a:xfrm>
              <a:off x="902" y="2189"/>
              <a:ext cx="25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C</a:t>
              </a:r>
              <a:endParaRPr lang="en-US" altLang="en-US" sz="2400">
                <a:solidFill>
                  <a:schemeClr val="tx2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7232" name="Text Box 14"/>
            <p:cNvSpPr txBox="1">
              <a:spLocks noChangeArrowheads="1"/>
            </p:cNvSpPr>
            <p:nvPr/>
          </p:nvSpPr>
          <p:spPr bwMode="auto">
            <a:xfrm>
              <a:off x="1142" y="2237"/>
              <a:ext cx="25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D</a:t>
              </a:r>
              <a:endParaRPr lang="en-US" altLang="en-US" sz="2400">
                <a:solidFill>
                  <a:schemeClr val="tx2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7233" name="Text Box 15"/>
            <p:cNvSpPr txBox="1">
              <a:spLocks noChangeArrowheads="1"/>
            </p:cNvSpPr>
            <p:nvPr/>
          </p:nvSpPr>
          <p:spPr bwMode="auto">
            <a:xfrm>
              <a:off x="1238" y="2669"/>
              <a:ext cx="24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E</a:t>
              </a:r>
              <a:endParaRPr lang="en-US" altLang="en-US" sz="2400">
                <a:solidFill>
                  <a:schemeClr val="tx2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7234" name="Text Box 16"/>
            <p:cNvSpPr txBox="1">
              <a:spLocks noChangeArrowheads="1"/>
            </p:cNvSpPr>
            <p:nvPr/>
          </p:nvSpPr>
          <p:spPr bwMode="auto">
            <a:xfrm>
              <a:off x="1430" y="2334"/>
              <a:ext cx="2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F</a:t>
              </a:r>
            </a:p>
          </p:txBody>
        </p:sp>
        <p:sp>
          <p:nvSpPr>
            <p:cNvPr id="7235" name="Text Box 17"/>
            <p:cNvSpPr txBox="1">
              <a:spLocks noChangeArrowheads="1"/>
            </p:cNvSpPr>
            <p:nvPr/>
          </p:nvSpPr>
          <p:spPr bwMode="auto">
            <a:xfrm>
              <a:off x="1632" y="2068"/>
              <a:ext cx="26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G</a:t>
              </a:r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4787900" y="2057400"/>
            <a:ext cx="3098800" cy="1892300"/>
            <a:chOff x="2672" y="1808"/>
            <a:chExt cx="1952" cy="1192"/>
          </a:xfrm>
        </p:grpSpPr>
        <p:sp>
          <p:nvSpPr>
            <p:cNvPr id="7212" name="Freeform 19"/>
            <p:cNvSpPr>
              <a:spLocks/>
            </p:cNvSpPr>
            <p:nvPr/>
          </p:nvSpPr>
          <p:spPr bwMode="auto">
            <a:xfrm>
              <a:off x="2672" y="1808"/>
              <a:ext cx="1952" cy="1192"/>
            </a:xfrm>
            <a:custGeom>
              <a:avLst/>
              <a:gdLst>
                <a:gd name="T0" fmla="*/ 208 w 1952"/>
                <a:gd name="T1" fmla="*/ 304 h 1192"/>
                <a:gd name="T2" fmla="*/ 880 w 1952"/>
                <a:gd name="T3" fmla="*/ 64 h 1192"/>
                <a:gd name="T4" fmla="*/ 1744 w 1952"/>
                <a:gd name="T5" fmla="*/ 112 h 1192"/>
                <a:gd name="T6" fmla="*/ 1936 w 1952"/>
                <a:gd name="T7" fmla="*/ 736 h 1192"/>
                <a:gd name="T8" fmla="*/ 1648 w 1952"/>
                <a:gd name="T9" fmla="*/ 1120 h 1192"/>
                <a:gd name="T10" fmla="*/ 976 w 1952"/>
                <a:gd name="T11" fmla="*/ 1024 h 1192"/>
                <a:gd name="T12" fmla="*/ 592 w 1952"/>
                <a:gd name="T13" fmla="*/ 1168 h 1192"/>
                <a:gd name="T14" fmla="*/ 64 w 1952"/>
                <a:gd name="T15" fmla="*/ 880 h 1192"/>
                <a:gd name="T16" fmla="*/ 208 w 1952"/>
                <a:gd name="T17" fmla="*/ 304 h 11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952"/>
                <a:gd name="T28" fmla="*/ 0 h 1192"/>
                <a:gd name="T29" fmla="*/ 1952 w 1952"/>
                <a:gd name="T30" fmla="*/ 1192 h 119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952" h="1192">
                  <a:moveTo>
                    <a:pt x="208" y="304"/>
                  </a:moveTo>
                  <a:cubicBezTo>
                    <a:pt x="344" y="168"/>
                    <a:pt x="624" y="96"/>
                    <a:pt x="880" y="64"/>
                  </a:cubicBezTo>
                  <a:cubicBezTo>
                    <a:pt x="1136" y="32"/>
                    <a:pt x="1568" y="0"/>
                    <a:pt x="1744" y="112"/>
                  </a:cubicBezTo>
                  <a:cubicBezTo>
                    <a:pt x="1920" y="224"/>
                    <a:pt x="1952" y="568"/>
                    <a:pt x="1936" y="736"/>
                  </a:cubicBezTo>
                  <a:cubicBezTo>
                    <a:pt x="1920" y="904"/>
                    <a:pt x="1808" y="1072"/>
                    <a:pt x="1648" y="1120"/>
                  </a:cubicBezTo>
                  <a:cubicBezTo>
                    <a:pt x="1488" y="1168"/>
                    <a:pt x="1152" y="1016"/>
                    <a:pt x="976" y="1024"/>
                  </a:cubicBezTo>
                  <a:cubicBezTo>
                    <a:pt x="800" y="1032"/>
                    <a:pt x="744" y="1192"/>
                    <a:pt x="592" y="1168"/>
                  </a:cubicBezTo>
                  <a:cubicBezTo>
                    <a:pt x="440" y="1144"/>
                    <a:pt x="128" y="1024"/>
                    <a:pt x="64" y="880"/>
                  </a:cubicBezTo>
                  <a:cubicBezTo>
                    <a:pt x="0" y="736"/>
                    <a:pt x="72" y="440"/>
                    <a:pt x="208" y="304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3" name="Freeform 20"/>
            <p:cNvSpPr>
              <a:spLocks/>
            </p:cNvSpPr>
            <p:nvPr/>
          </p:nvSpPr>
          <p:spPr bwMode="auto">
            <a:xfrm>
              <a:off x="2736" y="1968"/>
              <a:ext cx="672" cy="504"/>
            </a:xfrm>
            <a:custGeom>
              <a:avLst/>
              <a:gdLst>
                <a:gd name="T0" fmla="*/ 0 w 672"/>
                <a:gd name="T1" fmla="*/ 384 h 504"/>
                <a:gd name="T2" fmla="*/ 336 w 672"/>
                <a:gd name="T3" fmla="*/ 432 h 504"/>
                <a:gd name="T4" fmla="*/ 624 w 672"/>
                <a:gd name="T5" fmla="*/ 480 h 504"/>
                <a:gd name="T6" fmla="*/ 624 w 672"/>
                <a:gd name="T7" fmla="*/ 288 h 504"/>
                <a:gd name="T8" fmla="*/ 432 w 672"/>
                <a:gd name="T9" fmla="*/ 0 h 5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2"/>
                <a:gd name="T16" fmla="*/ 0 h 504"/>
                <a:gd name="T17" fmla="*/ 672 w 672"/>
                <a:gd name="T18" fmla="*/ 504 h 50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2" h="504">
                  <a:moveTo>
                    <a:pt x="0" y="384"/>
                  </a:moveTo>
                  <a:cubicBezTo>
                    <a:pt x="116" y="400"/>
                    <a:pt x="232" y="416"/>
                    <a:pt x="336" y="432"/>
                  </a:cubicBezTo>
                  <a:cubicBezTo>
                    <a:pt x="440" y="448"/>
                    <a:pt x="576" y="504"/>
                    <a:pt x="624" y="480"/>
                  </a:cubicBezTo>
                  <a:cubicBezTo>
                    <a:pt x="672" y="456"/>
                    <a:pt x="656" y="368"/>
                    <a:pt x="624" y="288"/>
                  </a:cubicBezTo>
                  <a:cubicBezTo>
                    <a:pt x="592" y="208"/>
                    <a:pt x="512" y="104"/>
                    <a:pt x="432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4" name="Freeform 21"/>
            <p:cNvSpPr>
              <a:spLocks/>
            </p:cNvSpPr>
            <p:nvPr/>
          </p:nvSpPr>
          <p:spPr bwMode="auto">
            <a:xfrm>
              <a:off x="3344" y="1960"/>
              <a:ext cx="1104" cy="424"/>
            </a:xfrm>
            <a:custGeom>
              <a:avLst/>
              <a:gdLst>
                <a:gd name="T0" fmla="*/ 0 w 1104"/>
                <a:gd name="T1" fmla="*/ 240 h 424"/>
                <a:gd name="T2" fmla="*/ 480 w 1104"/>
                <a:gd name="T3" fmla="*/ 384 h 424"/>
                <a:gd name="T4" fmla="*/ 1104 w 1104"/>
                <a:gd name="T5" fmla="*/ 0 h 424"/>
                <a:gd name="T6" fmla="*/ 0 60000 65536"/>
                <a:gd name="T7" fmla="*/ 0 60000 65536"/>
                <a:gd name="T8" fmla="*/ 0 60000 65536"/>
                <a:gd name="T9" fmla="*/ 0 w 1104"/>
                <a:gd name="T10" fmla="*/ 0 h 424"/>
                <a:gd name="T11" fmla="*/ 1104 w 1104"/>
                <a:gd name="T12" fmla="*/ 424 h 4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04" h="424">
                  <a:moveTo>
                    <a:pt x="0" y="240"/>
                  </a:moveTo>
                  <a:cubicBezTo>
                    <a:pt x="148" y="332"/>
                    <a:pt x="296" y="424"/>
                    <a:pt x="480" y="384"/>
                  </a:cubicBezTo>
                  <a:cubicBezTo>
                    <a:pt x="664" y="344"/>
                    <a:pt x="1000" y="64"/>
                    <a:pt x="1104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5" name="Freeform 22"/>
            <p:cNvSpPr>
              <a:spLocks/>
            </p:cNvSpPr>
            <p:nvPr/>
          </p:nvSpPr>
          <p:spPr bwMode="auto">
            <a:xfrm rot="-425035">
              <a:off x="3074" y="2256"/>
              <a:ext cx="1104" cy="352"/>
            </a:xfrm>
            <a:custGeom>
              <a:avLst/>
              <a:gdLst>
                <a:gd name="T0" fmla="*/ 123 w 912"/>
                <a:gd name="T1" fmla="*/ 39 h 400"/>
                <a:gd name="T2" fmla="*/ 305 w 912"/>
                <a:gd name="T3" fmla="*/ 138 h 400"/>
                <a:gd name="T4" fmla="*/ 1951 w 912"/>
                <a:gd name="T5" fmla="*/ 157 h 400"/>
                <a:gd name="T6" fmla="*/ 3232 w 912"/>
                <a:gd name="T7" fmla="*/ 99 h 400"/>
                <a:gd name="T8" fmla="*/ 3412 w 912"/>
                <a:gd name="T9" fmla="*/ 0 h 4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12"/>
                <a:gd name="T16" fmla="*/ 0 h 400"/>
                <a:gd name="T17" fmla="*/ 912 w 912"/>
                <a:gd name="T18" fmla="*/ 400 h 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12" h="400">
                  <a:moveTo>
                    <a:pt x="32" y="96"/>
                  </a:moveTo>
                  <a:cubicBezTo>
                    <a:pt x="16" y="192"/>
                    <a:pt x="0" y="288"/>
                    <a:pt x="80" y="336"/>
                  </a:cubicBezTo>
                  <a:cubicBezTo>
                    <a:pt x="160" y="384"/>
                    <a:pt x="384" y="400"/>
                    <a:pt x="512" y="384"/>
                  </a:cubicBezTo>
                  <a:cubicBezTo>
                    <a:pt x="640" y="368"/>
                    <a:pt x="784" y="304"/>
                    <a:pt x="848" y="240"/>
                  </a:cubicBezTo>
                  <a:cubicBezTo>
                    <a:pt x="912" y="176"/>
                    <a:pt x="904" y="88"/>
                    <a:pt x="896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6" name="Freeform 23"/>
            <p:cNvSpPr>
              <a:spLocks/>
            </p:cNvSpPr>
            <p:nvPr/>
          </p:nvSpPr>
          <p:spPr bwMode="auto">
            <a:xfrm>
              <a:off x="3552" y="2600"/>
              <a:ext cx="96" cy="240"/>
            </a:xfrm>
            <a:custGeom>
              <a:avLst/>
              <a:gdLst>
                <a:gd name="T0" fmla="*/ 0 w 48"/>
                <a:gd name="T1" fmla="*/ 0 h 144"/>
                <a:gd name="T2" fmla="*/ 6144 w 48"/>
                <a:gd name="T3" fmla="*/ 3437 h 144"/>
                <a:gd name="T4" fmla="*/ 0 w 48"/>
                <a:gd name="T5" fmla="*/ 5147 h 144"/>
                <a:gd name="T6" fmla="*/ 0 60000 65536"/>
                <a:gd name="T7" fmla="*/ 0 60000 65536"/>
                <a:gd name="T8" fmla="*/ 0 60000 65536"/>
                <a:gd name="T9" fmla="*/ 0 w 48"/>
                <a:gd name="T10" fmla="*/ 0 h 144"/>
                <a:gd name="T11" fmla="*/ 48 w 48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144">
                  <a:moveTo>
                    <a:pt x="0" y="0"/>
                  </a:moveTo>
                  <a:cubicBezTo>
                    <a:pt x="24" y="36"/>
                    <a:pt x="48" y="72"/>
                    <a:pt x="48" y="96"/>
                  </a:cubicBezTo>
                  <a:cubicBezTo>
                    <a:pt x="48" y="120"/>
                    <a:pt x="24" y="132"/>
                    <a:pt x="0" y="144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7" name="Text Box 24"/>
            <p:cNvSpPr txBox="1">
              <a:spLocks noChangeArrowheads="1"/>
            </p:cNvSpPr>
            <p:nvPr/>
          </p:nvSpPr>
          <p:spPr bwMode="auto">
            <a:xfrm>
              <a:off x="2918" y="2045"/>
              <a:ext cx="2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A</a:t>
              </a:r>
              <a:endParaRPr lang="en-US" altLang="en-US" sz="2400">
                <a:solidFill>
                  <a:schemeClr val="tx2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7218" name="Text Box 25"/>
            <p:cNvSpPr txBox="1">
              <a:spLocks noChangeArrowheads="1"/>
            </p:cNvSpPr>
            <p:nvPr/>
          </p:nvSpPr>
          <p:spPr bwMode="auto">
            <a:xfrm>
              <a:off x="3590" y="1854"/>
              <a:ext cx="25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B</a:t>
              </a:r>
            </a:p>
          </p:txBody>
        </p:sp>
        <p:sp>
          <p:nvSpPr>
            <p:cNvPr id="7219" name="Text Box 26"/>
            <p:cNvSpPr txBox="1">
              <a:spLocks noChangeArrowheads="1"/>
            </p:cNvSpPr>
            <p:nvPr/>
          </p:nvSpPr>
          <p:spPr bwMode="auto">
            <a:xfrm>
              <a:off x="3494" y="2334"/>
              <a:ext cx="25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C</a:t>
              </a:r>
            </a:p>
          </p:txBody>
        </p:sp>
        <p:sp>
          <p:nvSpPr>
            <p:cNvPr id="7220" name="Text Box 27"/>
            <p:cNvSpPr txBox="1">
              <a:spLocks noChangeArrowheads="1"/>
            </p:cNvSpPr>
            <p:nvPr/>
          </p:nvSpPr>
          <p:spPr bwMode="auto">
            <a:xfrm>
              <a:off x="2928" y="2500"/>
              <a:ext cx="25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D</a:t>
              </a:r>
            </a:p>
          </p:txBody>
        </p:sp>
        <p:sp>
          <p:nvSpPr>
            <p:cNvPr id="7221" name="Text Box 28"/>
            <p:cNvSpPr txBox="1">
              <a:spLocks noChangeArrowheads="1"/>
            </p:cNvSpPr>
            <p:nvPr/>
          </p:nvSpPr>
          <p:spPr bwMode="auto">
            <a:xfrm>
              <a:off x="4118" y="2430"/>
              <a:ext cx="24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E</a:t>
              </a:r>
            </a:p>
          </p:txBody>
        </p:sp>
      </p:grp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5100638" y="4419600"/>
            <a:ext cx="2747962" cy="1917700"/>
            <a:chOff x="3213" y="2784"/>
            <a:chExt cx="1731" cy="1208"/>
          </a:xfrm>
        </p:grpSpPr>
        <p:sp>
          <p:nvSpPr>
            <p:cNvPr id="7198" name="Oval 30"/>
            <p:cNvSpPr>
              <a:spLocks noChangeAspect="1" noChangeArrowheads="1"/>
            </p:cNvSpPr>
            <p:nvPr/>
          </p:nvSpPr>
          <p:spPr bwMode="auto">
            <a:xfrm>
              <a:off x="3744" y="2888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99" name="Oval 31"/>
            <p:cNvSpPr>
              <a:spLocks noChangeAspect="1" noChangeArrowheads="1"/>
            </p:cNvSpPr>
            <p:nvPr/>
          </p:nvSpPr>
          <p:spPr bwMode="auto">
            <a:xfrm>
              <a:off x="4032" y="3333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200" name="Oval 32"/>
            <p:cNvSpPr>
              <a:spLocks noChangeAspect="1" noChangeArrowheads="1"/>
            </p:cNvSpPr>
            <p:nvPr/>
          </p:nvSpPr>
          <p:spPr bwMode="auto">
            <a:xfrm>
              <a:off x="4629" y="3312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201" name="Oval 33"/>
            <p:cNvSpPr>
              <a:spLocks noChangeAspect="1" noChangeArrowheads="1"/>
            </p:cNvSpPr>
            <p:nvPr/>
          </p:nvSpPr>
          <p:spPr bwMode="auto">
            <a:xfrm>
              <a:off x="3525" y="3333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202" name="Oval 34"/>
            <p:cNvSpPr>
              <a:spLocks noChangeAspect="1" noChangeArrowheads="1"/>
            </p:cNvSpPr>
            <p:nvPr/>
          </p:nvSpPr>
          <p:spPr bwMode="auto">
            <a:xfrm>
              <a:off x="3861" y="3752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203" name="Line 35"/>
            <p:cNvSpPr>
              <a:spLocks noChangeShapeType="1"/>
            </p:cNvSpPr>
            <p:nvPr/>
          </p:nvSpPr>
          <p:spPr bwMode="auto">
            <a:xfrm flipV="1">
              <a:off x="3552" y="2936"/>
              <a:ext cx="240" cy="4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4" name="Line 36"/>
            <p:cNvSpPr>
              <a:spLocks noChangeShapeType="1"/>
            </p:cNvSpPr>
            <p:nvPr/>
          </p:nvSpPr>
          <p:spPr bwMode="auto">
            <a:xfrm>
              <a:off x="3792" y="2936"/>
              <a:ext cx="272" cy="40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5" name="Line 37"/>
            <p:cNvSpPr>
              <a:spLocks noChangeShapeType="1"/>
            </p:cNvSpPr>
            <p:nvPr/>
          </p:nvSpPr>
          <p:spPr bwMode="auto">
            <a:xfrm>
              <a:off x="3792" y="2936"/>
              <a:ext cx="864" cy="3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6" name="Line 38"/>
            <p:cNvSpPr>
              <a:spLocks noChangeShapeType="1"/>
            </p:cNvSpPr>
            <p:nvPr/>
          </p:nvSpPr>
          <p:spPr bwMode="auto">
            <a:xfrm flipV="1">
              <a:off x="3544" y="3360"/>
              <a:ext cx="1104" cy="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7" name="Line 39"/>
            <p:cNvSpPr>
              <a:spLocks noChangeShapeType="1"/>
            </p:cNvSpPr>
            <p:nvPr/>
          </p:nvSpPr>
          <p:spPr bwMode="auto">
            <a:xfrm flipH="1">
              <a:off x="3888" y="3368"/>
              <a:ext cx="184" cy="4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8" name="Line 40"/>
            <p:cNvSpPr>
              <a:spLocks noChangeShapeType="1"/>
            </p:cNvSpPr>
            <p:nvPr/>
          </p:nvSpPr>
          <p:spPr bwMode="auto">
            <a:xfrm>
              <a:off x="3552" y="3368"/>
              <a:ext cx="336" cy="4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9" name="Line 41"/>
            <p:cNvSpPr>
              <a:spLocks noChangeShapeType="1"/>
            </p:cNvSpPr>
            <p:nvPr/>
          </p:nvSpPr>
          <p:spPr bwMode="auto">
            <a:xfrm flipV="1">
              <a:off x="3888" y="3360"/>
              <a:ext cx="768" cy="4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0" name="Text Box 42"/>
            <p:cNvSpPr txBox="1">
              <a:spLocks noChangeArrowheads="1"/>
            </p:cNvSpPr>
            <p:nvPr/>
          </p:nvSpPr>
          <p:spPr bwMode="auto">
            <a:xfrm>
              <a:off x="3213" y="2784"/>
              <a:ext cx="1731" cy="1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latin typeface="Bookman Old Style" panose="02050604050505020204" pitchFamily="18" charset="0"/>
                </a:rPr>
                <a:t>      </a:t>
              </a:r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b</a:t>
              </a:r>
            </a:p>
            <a:p>
              <a:pPr algn="l"/>
              <a:endParaRPr lang="en-US" altLang="en-US" sz="2400" i="1">
                <a:solidFill>
                  <a:schemeClr val="tx2"/>
                </a:solidFill>
                <a:latin typeface="Bookman Old Style" panose="02050604050505020204" pitchFamily="18" charset="0"/>
              </a:endParaRPr>
            </a:p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 a                      e </a:t>
              </a:r>
            </a:p>
            <a:p>
              <a:pPr algn="l"/>
              <a:endParaRPr lang="en-US" altLang="en-US" sz="2400" i="1">
                <a:solidFill>
                  <a:schemeClr val="tx2"/>
                </a:solidFill>
                <a:latin typeface="Bookman Old Style" panose="02050604050505020204" pitchFamily="18" charset="0"/>
              </a:endParaRPr>
            </a:p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             d</a:t>
              </a:r>
            </a:p>
          </p:txBody>
        </p:sp>
        <p:sp>
          <p:nvSpPr>
            <p:cNvPr id="7211" name="Text Box 43"/>
            <p:cNvSpPr txBox="1">
              <a:spLocks noChangeArrowheads="1"/>
            </p:cNvSpPr>
            <p:nvPr/>
          </p:nvSpPr>
          <p:spPr bwMode="auto">
            <a:xfrm>
              <a:off x="4048" y="3303"/>
              <a:ext cx="26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c</a:t>
              </a:r>
              <a:r>
                <a:rPr lang="en-US" altLang="en-US" sz="2400" i="1">
                  <a:solidFill>
                    <a:schemeClr val="tx2"/>
                  </a:solidFill>
                  <a:latin typeface="Tahoma" panose="020B0604030504040204" pitchFamily="34" charset="0"/>
                </a:rPr>
                <a:t> </a:t>
              </a:r>
            </a:p>
          </p:txBody>
        </p:sp>
      </p:grpSp>
      <p:grpSp>
        <p:nvGrpSpPr>
          <p:cNvPr id="5" name="Group 44"/>
          <p:cNvGrpSpPr>
            <a:grpSpLocks/>
          </p:cNvGrpSpPr>
          <p:nvPr/>
        </p:nvGrpSpPr>
        <p:grpSpPr bwMode="auto">
          <a:xfrm>
            <a:off x="838200" y="4191000"/>
            <a:ext cx="3236913" cy="2282825"/>
            <a:chOff x="528" y="2640"/>
            <a:chExt cx="2039" cy="1438"/>
          </a:xfrm>
        </p:grpSpPr>
        <p:sp>
          <p:nvSpPr>
            <p:cNvPr id="7177" name="Text Box 45"/>
            <p:cNvSpPr txBox="1">
              <a:spLocks noChangeArrowheads="1"/>
            </p:cNvSpPr>
            <p:nvPr/>
          </p:nvSpPr>
          <p:spPr bwMode="auto">
            <a:xfrm>
              <a:off x="1190" y="2918"/>
              <a:ext cx="26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c </a:t>
              </a:r>
            </a:p>
          </p:txBody>
        </p:sp>
        <p:sp>
          <p:nvSpPr>
            <p:cNvPr id="7178" name="Oval 46"/>
            <p:cNvSpPr>
              <a:spLocks noChangeAspect="1" noChangeArrowheads="1"/>
            </p:cNvSpPr>
            <p:nvPr/>
          </p:nvSpPr>
          <p:spPr bwMode="auto">
            <a:xfrm>
              <a:off x="1173" y="2784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79" name="Line 47"/>
            <p:cNvSpPr>
              <a:spLocks noChangeShapeType="1"/>
            </p:cNvSpPr>
            <p:nvPr/>
          </p:nvSpPr>
          <p:spPr bwMode="auto">
            <a:xfrm flipV="1">
              <a:off x="864" y="3176"/>
              <a:ext cx="336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0" name="Line 48"/>
            <p:cNvSpPr>
              <a:spLocks noChangeShapeType="1"/>
            </p:cNvSpPr>
            <p:nvPr/>
          </p:nvSpPr>
          <p:spPr bwMode="auto">
            <a:xfrm>
              <a:off x="1200" y="2792"/>
              <a:ext cx="0" cy="4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1" name="Line 49"/>
            <p:cNvSpPr>
              <a:spLocks noChangeShapeType="1"/>
            </p:cNvSpPr>
            <p:nvPr/>
          </p:nvSpPr>
          <p:spPr bwMode="auto">
            <a:xfrm flipV="1">
              <a:off x="864" y="2792"/>
              <a:ext cx="336" cy="6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2" name="Line 50"/>
            <p:cNvSpPr>
              <a:spLocks noChangeShapeType="1"/>
            </p:cNvSpPr>
            <p:nvPr/>
          </p:nvSpPr>
          <p:spPr bwMode="auto">
            <a:xfrm>
              <a:off x="1248" y="2840"/>
              <a:ext cx="528" cy="52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3" name="Line 51"/>
            <p:cNvSpPr>
              <a:spLocks noChangeShapeType="1"/>
            </p:cNvSpPr>
            <p:nvPr/>
          </p:nvSpPr>
          <p:spPr bwMode="auto">
            <a:xfrm>
              <a:off x="1200" y="3176"/>
              <a:ext cx="576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4" name="Line 52"/>
            <p:cNvSpPr>
              <a:spLocks noChangeShapeType="1"/>
            </p:cNvSpPr>
            <p:nvPr/>
          </p:nvSpPr>
          <p:spPr bwMode="auto">
            <a:xfrm flipV="1">
              <a:off x="864" y="3368"/>
              <a:ext cx="148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5" name="Line 53"/>
            <p:cNvSpPr>
              <a:spLocks noChangeShapeType="1"/>
            </p:cNvSpPr>
            <p:nvPr/>
          </p:nvSpPr>
          <p:spPr bwMode="auto">
            <a:xfrm>
              <a:off x="1776" y="3416"/>
              <a:ext cx="288" cy="4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6" name="Line 54"/>
            <p:cNvSpPr>
              <a:spLocks noChangeShapeType="1"/>
            </p:cNvSpPr>
            <p:nvPr/>
          </p:nvSpPr>
          <p:spPr bwMode="auto">
            <a:xfrm>
              <a:off x="1776" y="3368"/>
              <a:ext cx="288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7" name="Line 55"/>
            <p:cNvSpPr>
              <a:spLocks noChangeShapeType="1"/>
            </p:cNvSpPr>
            <p:nvPr/>
          </p:nvSpPr>
          <p:spPr bwMode="auto">
            <a:xfrm flipH="1">
              <a:off x="2064" y="3368"/>
              <a:ext cx="288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8" name="Line 56"/>
            <p:cNvSpPr>
              <a:spLocks noChangeShapeType="1"/>
            </p:cNvSpPr>
            <p:nvPr/>
          </p:nvSpPr>
          <p:spPr bwMode="auto">
            <a:xfrm flipH="1">
              <a:off x="2064" y="3360"/>
              <a:ext cx="336" cy="52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9" name="Line 57"/>
            <p:cNvSpPr>
              <a:spLocks noChangeShapeType="1"/>
            </p:cNvSpPr>
            <p:nvPr/>
          </p:nvSpPr>
          <p:spPr bwMode="auto">
            <a:xfrm>
              <a:off x="2064" y="3608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0" name="Text Box 58"/>
            <p:cNvSpPr txBox="1">
              <a:spLocks noChangeArrowheads="1"/>
            </p:cNvSpPr>
            <p:nvPr/>
          </p:nvSpPr>
          <p:spPr bwMode="auto">
            <a:xfrm>
              <a:off x="528" y="2640"/>
              <a:ext cx="2039" cy="1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       b</a:t>
              </a:r>
            </a:p>
            <a:p>
              <a:pPr algn="l"/>
              <a:endParaRPr lang="en-US" altLang="en-US" sz="2400" i="1">
                <a:solidFill>
                  <a:schemeClr val="tx2"/>
                </a:solidFill>
                <a:latin typeface="Bookman Old Style" panose="02050604050505020204" pitchFamily="18" charset="0"/>
              </a:endParaRPr>
            </a:p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        </a:t>
              </a:r>
            </a:p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 a             d     f      g </a:t>
              </a:r>
            </a:p>
            <a:p>
              <a:pPr algn="l"/>
              <a:endParaRPr lang="en-US" altLang="en-US" sz="2400" i="1">
                <a:solidFill>
                  <a:schemeClr val="tx2"/>
                </a:solidFill>
                <a:latin typeface="Bookman Old Style" panose="02050604050505020204" pitchFamily="18" charset="0"/>
              </a:endParaRPr>
            </a:p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                          e</a:t>
              </a:r>
            </a:p>
          </p:txBody>
        </p:sp>
        <p:sp>
          <p:nvSpPr>
            <p:cNvPr id="7191" name="Line 59"/>
            <p:cNvSpPr>
              <a:spLocks noChangeShapeType="1"/>
            </p:cNvSpPr>
            <p:nvPr/>
          </p:nvSpPr>
          <p:spPr bwMode="auto">
            <a:xfrm>
              <a:off x="864" y="3376"/>
              <a:ext cx="1208" cy="5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2" name="Oval 60"/>
            <p:cNvSpPr>
              <a:spLocks noChangeAspect="1" noChangeArrowheads="1"/>
            </p:cNvSpPr>
            <p:nvPr/>
          </p:nvSpPr>
          <p:spPr bwMode="auto">
            <a:xfrm>
              <a:off x="1173" y="3141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93" name="Oval 61"/>
            <p:cNvSpPr>
              <a:spLocks noChangeAspect="1" noChangeArrowheads="1"/>
            </p:cNvSpPr>
            <p:nvPr/>
          </p:nvSpPr>
          <p:spPr bwMode="auto">
            <a:xfrm>
              <a:off x="837" y="3333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94" name="Oval 62"/>
            <p:cNvSpPr>
              <a:spLocks noChangeAspect="1" noChangeArrowheads="1"/>
            </p:cNvSpPr>
            <p:nvPr/>
          </p:nvSpPr>
          <p:spPr bwMode="auto">
            <a:xfrm>
              <a:off x="1728" y="3333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95" name="Oval 63"/>
            <p:cNvSpPr>
              <a:spLocks noChangeAspect="1" noChangeArrowheads="1"/>
            </p:cNvSpPr>
            <p:nvPr/>
          </p:nvSpPr>
          <p:spPr bwMode="auto">
            <a:xfrm>
              <a:off x="2352" y="3333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96" name="Oval 64"/>
            <p:cNvSpPr>
              <a:spLocks noChangeAspect="1" noChangeArrowheads="1"/>
            </p:cNvSpPr>
            <p:nvPr/>
          </p:nvSpPr>
          <p:spPr bwMode="auto">
            <a:xfrm>
              <a:off x="2016" y="3525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97" name="Oval 65"/>
            <p:cNvSpPr>
              <a:spLocks noChangeAspect="1" noChangeArrowheads="1"/>
            </p:cNvSpPr>
            <p:nvPr/>
          </p:nvSpPr>
          <p:spPr bwMode="auto">
            <a:xfrm>
              <a:off x="2016" y="3840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7175" name="Line 66"/>
          <p:cNvSpPr>
            <a:spLocks noChangeShapeType="1"/>
          </p:cNvSpPr>
          <p:nvPr/>
        </p:nvSpPr>
        <p:spPr bwMode="auto">
          <a:xfrm>
            <a:off x="2514600" y="4038600"/>
            <a:ext cx="0" cy="4572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6" name="Line 67"/>
          <p:cNvSpPr>
            <a:spLocks noChangeShapeType="1"/>
          </p:cNvSpPr>
          <p:nvPr/>
        </p:nvSpPr>
        <p:spPr bwMode="auto">
          <a:xfrm>
            <a:off x="6477000" y="4038600"/>
            <a:ext cx="0" cy="4572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Times New Roman" panose="02020603050405020304" pitchFamily="18" charset="0"/>
              </a:rPr>
              <a:t>Graph Coloring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447800"/>
            <a:ext cx="8763000" cy="5257800"/>
          </a:xfrm>
        </p:spPr>
        <p:txBody>
          <a:bodyPr lIns="0" rIns="0"/>
          <a:lstStyle/>
          <a:p>
            <a:pPr eaLnBrk="1" hangingPunct="1">
              <a:lnSpc>
                <a:spcPct val="90000"/>
              </a:lnSpc>
            </a:pPr>
            <a:r>
              <a:rPr lang="en-US" altLang="en-US" sz="3600" smtClean="0">
                <a:latin typeface="Times New Roman" panose="02020603050405020304" pitchFamily="18" charset="0"/>
              </a:rPr>
              <a:t>A </a:t>
            </a:r>
            <a:r>
              <a:rPr lang="en-US" altLang="en-US" sz="3600" i="1" smtClean="0">
                <a:solidFill>
                  <a:schemeClr val="tx2"/>
                </a:solidFill>
                <a:latin typeface="Times New Roman" panose="02020603050405020304" pitchFamily="18" charset="0"/>
              </a:rPr>
              <a:t>coloring</a:t>
            </a:r>
            <a:r>
              <a:rPr lang="en-US" altLang="en-US" sz="3600" smtClean="0">
                <a:latin typeface="Times New Roman" panose="02020603050405020304" pitchFamily="18" charset="0"/>
              </a:rPr>
              <a:t> of a simple graph is the assignment of a color to each vertex of the graph so that no two adjacent vertices are assigned the same color.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600" smtClean="0">
                <a:latin typeface="Times New Roman" panose="02020603050405020304" pitchFamily="18" charset="0"/>
              </a:rPr>
              <a:t>The </a:t>
            </a:r>
            <a:r>
              <a:rPr lang="en-US" altLang="en-US" sz="3600" b="1" i="1" smtClean="0">
                <a:solidFill>
                  <a:srgbClr val="0070C0"/>
                </a:solidFill>
                <a:latin typeface="Times New Roman" panose="02020603050405020304" pitchFamily="18" charset="0"/>
              </a:rPr>
              <a:t>chromatic number</a:t>
            </a:r>
            <a:r>
              <a:rPr lang="en-US" altLang="en-US" sz="3600" b="1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smtClean="0">
                <a:latin typeface="Times New Roman" panose="02020603050405020304" pitchFamily="18" charset="0"/>
              </a:rPr>
              <a:t>of a graph is the least number of colors needed for a coloring of the graph.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600" smtClean="0">
                <a:latin typeface="Times New Roman" panose="02020603050405020304" pitchFamily="18" charset="0"/>
              </a:rPr>
              <a:t>What is the chromatic number of a bipartite graph?</a:t>
            </a:r>
          </a:p>
        </p:txBody>
      </p:sp>
      <p:sp>
        <p:nvSpPr>
          <p:cNvPr id="4" name="Rectangle 3"/>
          <p:cNvSpPr/>
          <p:nvPr/>
        </p:nvSpPr>
        <p:spPr>
          <a:xfrm>
            <a:off x="3276600" y="5791200"/>
            <a:ext cx="1518236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charset="0"/>
              </a:rPr>
              <a:t>Two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latin typeface="Times New Roman" panose="02020603050405020304" pitchFamily="18" charset="0"/>
              </a:rPr>
              <a:t>The Four Color Theorem</a:t>
            </a:r>
            <a:endParaRPr lang="en-US" altLang="en-US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600200"/>
          </a:xfrm>
        </p:spPr>
        <p:txBody>
          <a:bodyPr/>
          <a:lstStyle/>
          <a:p>
            <a:r>
              <a:rPr lang="en-US" altLang="en-US" i="1" smtClean="0">
                <a:latin typeface="Times New Roman" panose="02020603050405020304" pitchFamily="18" charset="0"/>
              </a:rPr>
              <a:t>The chromatic number of a planar graph is no greater than four.</a:t>
            </a:r>
          </a:p>
          <a:p>
            <a:pPr>
              <a:buFontTx/>
              <a:buNone/>
            </a:pPr>
            <a:endParaRPr lang="en-US" altLang="en-US" smtClean="0"/>
          </a:p>
        </p:txBody>
      </p:sp>
      <p:sp>
        <p:nvSpPr>
          <p:cNvPr id="9220" name="TextBox 3"/>
          <p:cNvSpPr txBox="1">
            <a:spLocks noChangeArrowheads="1"/>
          </p:cNvSpPr>
          <p:nvPr/>
        </p:nvSpPr>
        <p:spPr bwMode="auto">
          <a:xfrm>
            <a:off x="762000" y="3048000"/>
            <a:ext cx="778986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/>
              <a:t>It was originally posed as a conjecture in the 1850s.</a:t>
            </a:r>
          </a:p>
          <a:p>
            <a:pPr algn="l" eaLnBrk="1" hangingPunct="1"/>
            <a:r>
              <a:rPr lang="en-US" altLang="en-US"/>
              <a:t>It was finally proved by two American mathematicians</a:t>
            </a:r>
          </a:p>
          <a:p>
            <a:pPr algn="l" eaLnBrk="1" hangingPunct="1"/>
            <a:r>
              <a:rPr lang="en-US" altLang="en-US"/>
              <a:t>Kenneth Apple and Wolfgang Haken in 1976.</a:t>
            </a:r>
          </a:p>
          <a:p>
            <a:pPr algn="l" eaLnBrk="1" hangingPunct="1"/>
            <a:r>
              <a:rPr lang="en-US" altLang="en-US"/>
              <a:t>This is the first mathematical theorem </a:t>
            </a:r>
          </a:p>
          <a:p>
            <a:pPr algn="l" eaLnBrk="1" hangingPunct="1"/>
            <a:r>
              <a:rPr lang="en-US" altLang="en-US"/>
              <a:t>that has been proven with help of computers. </a:t>
            </a:r>
          </a:p>
          <a:p>
            <a:pPr algn="l" eaLnBrk="1" hangingPunct="1"/>
            <a:r>
              <a:rPr lang="en-US" altLang="en-US"/>
              <a:t>They showed that if the theorem is false, there must be a counterexample</a:t>
            </a:r>
          </a:p>
          <a:p>
            <a:pPr algn="l" eaLnBrk="1" hangingPunct="1"/>
            <a:r>
              <a:rPr lang="en-US" altLang="en-US"/>
              <a:t>of one of approximately 2000 types. </a:t>
            </a:r>
          </a:p>
          <a:p>
            <a:pPr algn="l" eaLnBrk="1" hangingPunct="1"/>
            <a:r>
              <a:rPr lang="en-US" altLang="en-US"/>
              <a:t>They used computers to show that none of these counterexamples exists.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Times New Roman" panose="02020603050405020304" pitchFamily="18" charset="0"/>
              </a:rPr>
              <a:t>Example</a:t>
            </a:r>
          </a:p>
        </p:txBody>
      </p:sp>
      <p:sp>
        <p:nvSpPr>
          <p:cNvPr id="98327" name="Text Box 23"/>
          <p:cNvSpPr txBox="1">
            <a:spLocks noChangeArrowheads="1"/>
          </p:cNvSpPr>
          <p:nvPr/>
        </p:nvSpPr>
        <p:spPr bwMode="auto">
          <a:xfrm>
            <a:off x="4572000" y="2438400"/>
            <a:ext cx="4343400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3200">
                <a:latin typeface="Times New Roman" panose="02020603050405020304" pitchFamily="18" charset="0"/>
              </a:rPr>
              <a:t>The chromatic number must be at least 3 since </a:t>
            </a:r>
            <a:r>
              <a:rPr lang="en-US" altLang="en-US" sz="3200" i="1">
                <a:latin typeface="Times New Roman" panose="02020603050405020304" pitchFamily="18" charset="0"/>
              </a:rPr>
              <a:t>a</a:t>
            </a:r>
            <a:r>
              <a:rPr lang="en-US" altLang="en-US" sz="3200">
                <a:latin typeface="Times New Roman" panose="02020603050405020304" pitchFamily="18" charset="0"/>
              </a:rPr>
              <a:t>, </a:t>
            </a:r>
            <a:r>
              <a:rPr lang="en-US" altLang="en-US" sz="3200" i="1">
                <a:latin typeface="Times New Roman" panose="02020603050405020304" pitchFamily="18" charset="0"/>
              </a:rPr>
              <a:t>b</a:t>
            </a:r>
            <a:r>
              <a:rPr lang="en-US" altLang="en-US" sz="3200">
                <a:latin typeface="Times New Roman" panose="02020603050405020304" pitchFamily="18" charset="0"/>
              </a:rPr>
              <a:t>, and </a:t>
            </a:r>
            <a:r>
              <a:rPr lang="en-US" altLang="en-US" sz="3200" i="1">
                <a:latin typeface="Times New Roman" panose="02020603050405020304" pitchFamily="18" charset="0"/>
              </a:rPr>
              <a:t>c</a:t>
            </a:r>
            <a:r>
              <a:rPr lang="en-US" altLang="en-US" sz="3200">
                <a:latin typeface="Times New Roman" panose="02020603050405020304" pitchFamily="18" charset="0"/>
              </a:rPr>
              <a:t> must be assigned different colors. So Let’s try 3 colors first.  3 colors work, so the chromatic number of this graph is 3.</a:t>
            </a:r>
          </a:p>
        </p:txBody>
      </p:sp>
      <p:sp>
        <p:nvSpPr>
          <p:cNvPr id="10244" name="Rectangle 25"/>
          <p:cNvSpPr>
            <a:spLocks noChangeArrowheads="1"/>
          </p:cNvSpPr>
          <p:nvPr/>
        </p:nvSpPr>
        <p:spPr bwMode="auto">
          <a:xfrm>
            <a:off x="304800" y="1219200"/>
            <a:ext cx="8458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3600">
                <a:latin typeface="Times New Roman" panose="02020603050405020304" pitchFamily="18" charset="0"/>
              </a:rPr>
              <a:t>What is the chromatic number of the graph shown below?   </a:t>
            </a:r>
          </a:p>
        </p:txBody>
      </p:sp>
      <p:grpSp>
        <p:nvGrpSpPr>
          <p:cNvPr id="10245" name="Group 33"/>
          <p:cNvGrpSpPr>
            <a:grpSpLocks/>
          </p:cNvGrpSpPr>
          <p:nvPr/>
        </p:nvGrpSpPr>
        <p:grpSpPr bwMode="auto">
          <a:xfrm>
            <a:off x="968375" y="3284538"/>
            <a:ext cx="3387725" cy="1920875"/>
            <a:chOff x="610" y="2069"/>
            <a:chExt cx="2134" cy="1210"/>
          </a:xfrm>
        </p:grpSpPr>
        <p:grpSp>
          <p:nvGrpSpPr>
            <p:cNvPr id="10246" name="Group 2"/>
            <p:cNvGrpSpPr>
              <a:grpSpLocks/>
            </p:cNvGrpSpPr>
            <p:nvPr/>
          </p:nvGrpSpPr>
          <p:grpSpPr bwMode="auto">
            <a:xfrm>
              <a:off x="610" y="2069"/>
              <a:ext cx="2134" cy="1210"/>
              <a:chOff x="576" y="1771"/>
              <a:chExt cx="2134" cy="1210"/>
            </a:xfrm>
          </p:grpSpPr>
          <p:grpSp>
            <p:nvGrpSpPr>
              <p:cNvPr id="10254" name="Group 3"/>
              <p:cNvGrpSpPr>
                <a:grpSpLocks/>
              </p:cNvGrpSpPr>
              <p:nvPr/>
            </p:nvGrpSpPr>
            <p:grpSpPr bwMode="auto">
              <a:xfrm>
                <a:off x="730" y="1904"/>
                <a:ext cx="1680" cy="864"/>
                <a:chOff x="704" y="3296"/>
                <a:chExt cx="1416" cy="608"/>
              </a:xfrm>
            </p:grpSpPr>
            <p:sp>
              <p:nvSpPr>
                <p:cNvPr id="10256" name="Line 4"/>
                <p:cNvSpPr>
                  <a:spLocks noChangeShapeType="1"/>
                </p:cNvSpPr>
                <p:nvPr/>
              </p:nvSpPr>
              <p:spPr bwMode="auto">
                <a:xfrm>
                  <a:off x="1056" y="3312"/>
                  <a:ext cx="720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rIns="182880" anchor="ctr"/>
                <a:lstStyle/>
                <a:p>
                  <a:endParaRPr lang="en-US"/>
                </a:p>
              </p:txBody>
            </p:sp>
            <p:sp>
              <p:nvSpPr>
                <p:cNvPr id="10257" name="Line 5"/>
                <p:cNvSpPr>
                  <a:spLocks noChangeShapeType="1"/>
                </p:cNvSpPr>
                <p:nvPr/>
              </p:nvSpPr>
              <p:spPr bwMode="auto">
                <a:xfrm>
                  <a:off x="1056" y="3312"/>
                  <a:ext cx="0" cy="576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rIns="182880" anchor="ctr"/>
                <a:lstStyle/>
                <a:p>
                  <a:endParaRPr lang="en-US"/>
                </a:p>
              </p:txBody>
            </p:sp>
            <p:sp>
              <p:nvSpPr>
                <p:cNvPr id="10258" name="Line 6"/>
                <p:cNvSpPr>
                  <a:spLocks noChangeShapeType="1"/>
                </p:cNvSpPr>
                <p:nvPr/>
              </p:nvSpPr>
              <p:spPr bwMode="auto">
                <a:xfrm>
                  <a:off x="1056" y="3888"/>
                  <a:ext cx="720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rIns="182880" anchor="ctr"/>
                <a:lstStyle/>
                <a:p>
                  <a:endParaRPr lang="en-US"/>
                </a:p>
              </p:txBody>
            </p:sp>
            <p:sp>
              <p:nvSpPr>
                <p:cNvPr id="10259" name="Line 7"/>
                <p:cNvSpPr>
                  <a:spLocks noChangeShapeType="1"/>
                </p:cNvSpPr>
                <p:nvPr/>
              </p:nvSpPr>
              <p:spPr bwMode="auto">
                <a:xfrm>
                  <a:off x="1776" y="3312"/>
                  <a:ext cx="0" cy="576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rIns="182880" anchor="ctr"/>
                <a:lstStyle/>
                <a:p>
                  <a:endParaRPr lang="en-US"/>
                </a:p>
              </p:txBody>
            </p:sp>
            <p:sp>
              <p:nvSpPr>
                <p:cNvPr id="10260" name="Line 8"/>
                <p:cNvSpPr>
                  <a:spLocks noChangeShapeType="1"/>
                </p:cNvSpPr>
                <p:nvPr/>
              </p:nvSpPr>
              <p:spPr bwMode="auto">
                <a:xfrm>
                  <a:off x="1056" y="3312"/>
                  <a:ext cx="720" cy="576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rIns="182880" anchor="ctr"/>
                <a:lstStyle/>
                <a:p>
                  <a:endParaRPr lang="en-US"/>
                </a:p>
              </p:txBody>
            </p:sp>
            <p:sp>
              <p:nvSpPr>
                <p:cNvPr id="10261" name="Line 9"/>
                <p:cNvSpPr>
                  <a:spLocks noChangeShapeType="1"/>
                </p:cNvSpPr>
                <p:nvPr/>
              </p:nvSpPr>
              <p:spPr bwMode="auto">
                <a:xfrm flipV="1">
                  <a:off x="1056" y="3312"/>
                  <a:ext cx="720" cy="576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rIns="182880" anchor="ctr"/>
                <a:lstStyle/>
                <a:p>
                  <a:endParaRPr lang="en-US"/>
                </a:p>
              </p:txBody>
            </p:sp>
            <p:sp>
              <p:nvSpPr>
                <p:cNvPr id="10262" name="Line 10"/>
                <p:cNvSpPr>
                  <a:spLocks noChangeShapeType="1"/>
                </p:cNvSpPr>
                <p:nvPr/>
              </p:nvSpPr>
              <p:spPr bwMode="auto">
                <a:xfrm flipH="1">
                  <a:off x="720" y="3312"/>
                  <a:ext cx="336" cy="288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rIns="182880" anchor="ctr"/>
                <a:lstStyle/>
                <a:p>
                  <a:endParaRPr lang="en-US"/>
                </a:p>
              </p:txBody>
            </p:sp>
            <p:sp>
              <p:nvSpPr>
                <p:cNvPr id="10263" name="Line 11"/>
                <p:cNvSpPr>
                  <a:spLocks noChangeShapeType="1"/>
                </p:cNvSpPr>
                <p:nvPr/>
              </p:nvSpPr>
              <p:spPr bwMode="auto">
                <a:xfrm>
                  <a:off x="720" y="3600"/>
                  <a:ext cx="336" cy="288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rIns="182880" anchor="ctr"/>
                <a:lstStyle/>
                <a:p>
                  <a:endParaRPr lang="en-US"/>
                </a:p>
              </p:txBody>
            </p:sp>
            <p:sp>
              <p:nvSpPr>
                <p:cNvPr id="10264" name="Line 12"/>
                <p:cNvSpPr>
                  <a:spLocks noChangeShapeType="1"/>
                </p:cNvSpPr>
                <p:nvPr/>
              </p:nvSpPr>
              <p:spPr bwMode="auto">
                <a:xfrm>
                  <a:off x="1776" y="3312"/>
                  <a:ext cx="336" cy="288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rIns="182880" anchor="ctr"/>
                <a:lstStyle/>
                <a:p>
                  <a:endParaRPr lang="en-US"/>
                </a:p>
              </p:txBody>
            </p:sp>
            <p:sp>
              <p:nvSpPr>
                <p:cNvPr id="10265" name="Line 13"/>
                <p:cNvSpPr>
                  <a:spLocks noChangeShapeType="1"/>
                </p:cNvSpPr>
                <p:nvPr/>
              </p:nvSpPr>
              <p:spPr bwMode="auto">
                <a:xfrm flipV="1">
                  <a:off x="1776" y="3600"/>
                  <a:ext cx="336" cy="288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lIns="0" rIns="182880" anchor="ctr"/>
                <a:lstStyle/>
                <a:p>
                  <a:endParaRPr lang="en-US"/>
                </a:p>
              </p:txBody>
            </p:sp>
            <p:sp>
              <p:nvSpPr>
                <p:cNvPr id="10266" name="Oval 14"/>
                <p:cNvSpPr>
                  <a:spLocks noChangeArrowheads="1"/>
                </p:cNvSpPr>
                <p:nvPr/>
              </p:nvSpPr>
              <p:spPr bwMode="auto">
                <a:xfrm>
                  <a:off x="704" y="356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0" rIns="182880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0267" name="Oval 15"/>
                <p:cNvSpPr>
                  <a:spLocks noChangeArrowheads="1"/>
                </p:cNvSpPr>
                <p:nvPr/>
              </p:nvSpPr>
              <p:spPr bwMode="auto">
                <a:xfrm>
                  <a:off x="1040" y="32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0" rIns="182880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0268" name="Oval 16"/>
                <p:cNvSpPr>
                  <a:spLocks noChangeArrowheads="1"/>
                </p:cNvSpPr>
                <p:nvPr/>
              </p:nvSpPr>
              <p:spPr bwMode="auto">
                <a:xfrm>
                  <a:off x="1752" y="32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0" rIns="182880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0269" name="Oval 17"/>
                <p:cNvSpPr>
                  <a:spLocks noChangeArrowheads="1"/>
                </p:cNvSpPr>
                <p:nvPr/>
              </p:nvSpPr>
              <p:spPr bwMode="auto">
                <a:xfrm>
                  <a:off x="2072" y="357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0" rIns="182880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0270" name="Oval 18"/>
                <p:cNvSpPr>
                  <a:spLocks noChangeArrowheads="1"/>
                </p:cNvSpPr>
                <p:nvPr/>
              </p:nvSpPr>
              <p:spPr bwMode="auto">
                <a:xfrm>
                  <a:off x="1392" y="3584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0" rIns="182880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0271" name="Oval 19"/>
                <p:cNvSpPr>
                  <a:spLocks noChangeArrowheads="1"/>
                </p:cNvSpPr>
                <p:nvPr/>
              </p:nvSpPr>
              <p:spPr bwMode="auto">
                <a:xfrm>
                  <a:off x="1760" y="385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0" rIns="182880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0272" name="Oval 20"/>
                <p:cNvSpPr>
                  <a:spLocks noChangeArrowheads="1"/>
                </p:cNvSpPr>
                <p:nvPr/>
              </p:nvSpPr>
              <p:spPr bwMode="auto">
                <a:xfrm>
                  <a:off x="1040" y="385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0" rIns="182880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sp>
            <p:nvSpPr>
              <p:cNvPr id="10255" name="Text Box 21"/>
              <p:cNvSpPr txBox="1">
                <a:spLocks noChangeArrowheads="1"/>
              </p:cNvSpPr>
              <p:nvPr/>
            </p:nvSpPr>
            <p:spPr bwMode="auto">
              <a:xfrm>
                <a:off x="576" y="1771"/>
                <a:ext cx="2134" cy="12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rIns="18288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n-US" altLang="en-US" i="1">
                    <a:latin typeface="Bookman Old Style" panose="02050604050505020204" pitchFamily="18" charset="0"/>
                  </a:rPr>
                  <a:t>         </a:t>
                </a:r>
                <a:r>
                  <a:rPr lang="en-US" altLang="en-US" sz="2000" i="1">
                    <a:latin typeface="Bookman Old Style" panose="02050604050505020204" pitchFamily="18" charset="0"/>
                  </a:rPr>
                  <a:t>b                      e</a:t>
                </a:r>
              </a:p>
              <a:p>
                <a:pPr algn="l"/>
                <a:endParaRPr lang="en-US" altLang="en-US" sz="2000" i="1">
                  <a:latin typeface="Bookman Old Style" panose="02050604050505020204" pitchFamily="18" charset="0"/>
                </a:endParaRPr>
              </a:p>
              <a:p>
                <a:pPr algn="l"/>
                <a:r>
                  <a:rPr lang="en-US" altLang="en-US" sz="2000" i="1">
                    <a:latin typeface="Bookman Old Style" panose="02050604050505020204" pitchFamily="18" charset="0"/>
                  </a:rPr>
                  <a:t>a                     d              g </a:t>
                </a:r>
              </a:p>
              <a:p>
                <a:pPr algn="l"/>
                <a:endParaRPr lang="en-US" altLang="en-US" sz="2000" i="1">
                  <a:latin typeface="Bookman Old Style" panose="02050604050505020204" pitchFamily="18" charset="0"/>
                </a:endParaRPr>
              </a:p>
              <a:p>
                <a:pPr algn="l"/>
                <a:r>
                  <a:rPr lang="en-US" altLang="en-US" sz="2000" i="1">
                    <a:latin typeface="Bookman Old Style" panose="02050604050505020204" pitchFamily="18" charset="0"/>
                  </a:rPr>
                  <a:t> </a:t>
                </a:r>
              </a:p>
              <a:p>
                <a:pPr algn="l"/>
                <a:r>
                  <a:rPr lang="en-US" altLang="en-US" sz="2000" i="1">
                    <a:latin typeface="Bookman Old Style" panose="02050604050505020204" pitchFamily="18" charset="0"/>
                  </a:rPr>
                  <a:t>          c                  f</a:t>
                </a:r>
              </a:p>
            </p:txBody>
          </p:sp>
        </p:grpSp>
        <p:sp>
          <p:nvSpPr>
            <p:cNvPr id="10247" name="Oval 26"/>
            <p:cNvSpPr>
              <a:spLocks noChangeAspect="1" noChangeArrowheads="1"/>
            </p:cNvSpPr>
            <p:nvPr/>
          </p:nvSpPr>
          <p:spPr bwMode="auto">
            <a:xfrm>
              <a:off x="748" y="2576"/>
              <a:ext cx="98" cy="9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248" name="Oval 27"/>
            <p:cNvSpPr>
              <a:spLocks noChangeAspect="1" noChangeArrowheads="1"/>
            </p:cNvSpPr>
            <p:nvPr/>
          </p:nvSpPr>
          <p:spPr bwMode="auto">
            <a:xfrm>
              <a:off x="1149" y="2984"/>
              <a:ext cx="98" cy="98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249" name="Oval 28"/>
            <p:cNvSpPr>
              <a:spLocks noChangeAspect="1" noChangeArrowheads="1"/>
            </p:cNvSpPr>
            <p:nvPr/>
          </p:nvSpPr>
          <p:spPr bwMode="auto">
            <a:xfrm>
              <a:off x="1149" y="2175"/>
              <a:ext cx="98" cy="98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250" name="Oval 29"/>
            <p:cNvSpPr>
              <a:spLocks noChangeAspect="1" noChangeArrowheads="1"/>
            </p:cNvSpPr>
            <p:nvPr/>
          </p:nvSpPr>
          <p:spPr bwMode="auto">
            <a:xfrm>
              <a:off x="1995" y="2984"/>
              <a:ext cx="98" cy="98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251" name="Oval 30"/>
            <p:cNvSpPr>
              <a:spLocks noChangeAspect="1" noChangeArrowheads="1"/>
            </p:cNvSpPr>
            <p:nvPr/>
          </p:nvSpPr>
          <p:spPr bwMode="auto">
            <a:xfrm>
              <a:off x="1995" y="2175"/>
              <a:ext cx="98" cy="98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252" name="Oval 31"/>
            <p:cNvSpPr>
              <a:spLocks noChangeAspect="1" noChangeArrowheads="1"/>
            </p:cNvSpPr>
            <p:nvPr/>
          </p:nvSpPr>
          <p:spPr bwMode="auto">
            <a:xfrm>
              <a:off x="1565" y="2591"/>
              <a:ext cx="98" cy="9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253" name="Oval 32"/>
            <p:cNvSpPr>
              <a:spLocks noChangeAspect="1" noChangeArrowheads="1"/>
            </p:cNvSpPr>
            <p:nvPr/>
          </p:nvSpPr>
          <p:spPr bwMode="auto">
            <a:xfrm>
              <a:off x="2374" y="2584"/>
              <a:ext cx="98" cy="9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8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27" grpId="0"/>
    </p:bld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775</TotalTime>
  <Words>631</Words>
  <Application>Microsoft Office PowerPoint</Application>
  <PresentationFormat>On-screen Show (4:3)</PresentationFormat>
  <Paragraphs>102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Times New Roman</vt:lpstr>
      <vt:lpstr>Bookman Old Style</vt:lpstr>
      <vt:lpstr>Tahoma</vt:lpstr>
      <vt:lpstr>1_Default Design</vt:lpstr>
      <vt:lpstr>PowerPoint Presentation</vt:lpstr>
      <vt:lpstr>Introduction</vt:lpstr>
      <vt:lpstr>4-Color Map Theorem</vt:lpstr>
      <vt:lpstr>Map Coloring</vt:lpstr>
      <vt:lpstr>Dual Graph</vt:lpstr>
      <vt:lpstr>Dual Graph Examples</vt:lpstr>
      <vt:lpstr>Graph Coloring</vt:lpstr>
      <vt:lpstr>The Four Color Theorem</vt:lpstr>
      <vt:lpstr>Example</vt:lpstr>
      <vt:lpstr>Example</vt:lpstr>
      <vt:lpstr>Example</vt:lpstr>
      <vt:lpstr>Example</vt:lpstr>
      <vt:lpstr>Applications</vt:lpstr>
      <vt:lpstr>Applications</vt:lpstr>
      <vt:lpstr>Time Complexity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Graphs</dc:title>
  <dc:creator>Latecki</dc:creator>
  <cp:lastModifiedBy>latecki</cp:lastModifiedBy>
  <cp:revision>43</cp:revision>
  <dcterms:modified xsi:type="dcterms:W3CDTF">2015-10-03T15:37:54Z</dcterms:modified>
</cp:coreProperties>
</file>