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7"/>
  </p:notesMasterIdLst>
  <p:handoutMasterIdLst>
    <p:handoutMasterId r:id="rId28"/>
  </p:handoutMasterIdLst>
  <p:sldIdLst>
    <p:sldId id="256" r:id="rId2"/>
    <p:sldId id="277" r:id="rId3"/>
    <p:sldId id="278" r:id="rId4"/>
    <p:sldId id="279" r:id="rId5"/>
    <p:sldId id="280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7" r:id="rId16"/>
    <p:sldId id="266" r:id="rId17"/>
    <p:sldId id="271" r:id="rId18"/>
    <p:sldId id="272" r:id="rId19"/>
    <p:sldId id="273" r:id="rId20"/>
    <p:sldId id="268" r:id="rId21"/>
    <p:sldId id="269" r:id="rId22"/>
    <p:sldId id="274" r:id="rId23"/>
    <p:sldId id="275" r:id="rId24"/>
    <p:sldId id="270" r:id="rId25"/>
    <p:sldId id="276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 varScale="1">
        <p:scale>
          <a:sx n="70" d="100"/>
          <a:sy n="70" d="100"/>
        </p:scale>
        <p:origin x="-984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0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9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12C0B7-5E3D-445B-A5FE-20CB7C665F87}" type="datetimeFigureOut">
              <a:rPr lang="en-US" smtClean="0"/>
              <a:pPr/>
              <a:t>4/24/2014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DA2855-37AE-43BD-BFBF-09A136CC80C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2D1F8F-657C-4397-AB89-7249A56BD5C1}" type="datetimeFigureOut">
              <a:rPr lang="en-US" smtClean="0"/>
              <a:pPr/>
              <a:t>4/24/2014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A1FB53-EBB4-4E01-988F-1D4CD86362B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F4B6E-921D-4E82-A3B7-1D2EE0203679}" type="datetime1">
              <a:rPr lang="en-US" smtClean="0"/>
              <a:pPr/>
              <a:t>4/24/2014</a:t>
            </a:fld>
            <a:endParaRPr lang="en-US" sz="16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211F4-E12B-4F2A-AC9D-77C31D0714F5}" type="datetime1">
              <a:rPr lang="en-US" smtClean="0"/>
              <a:pPr/>
              <a:t>4/24/2014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9C6D0-140A-465D-B7B0-13A455538678}" type="datetime1">
              <a:rPr lang="en-US" smtClean="0"/>
              <a:pPr/>
              <a:t>4/24/2014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 b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>
            <a:lvl1pPr marL="342900" indent="-342900">
              <a:buSzPct val="70000"/>
              <a:buFont typeface="Wingdings" pitchFamily="2" charset="2"/>
              <a:buChar char="q"/>
              <a:defRPr/>
            </a:lvl1pPr>
            <a:lvl2pPr marL="742950" indent="-285750">
              <a:buFont typeface="Wingdings" pitchFamily="2" charset="2"/>
              <a:buChar char="§"/>
              <a:defRPr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fld id="{8766D5A3-AD38-4427-95A5-35312B3B1276}" type="datetime1">
              <a:rPr lang="en-US" smtClean="0"/>
              <a:pPr/>
              <a:t>4/24/2014</a:t>
            </a:fld>
            <a:endParaRPr lang="en-US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2B2F4AEE-DD6B-4418-8729-89400BD716E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C0E2D-4A8F-4F90-B0F6-C2501F12B4F1}" type="datetime1">
              <a:rPr lang="en-US" smtClean="0"/>
              <a:pPr/>
              <a:t>4/24/2014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D4568-F5FB-4218-9EB5-4ECDAD200E03}" type="datetime1">
              <a:rPr lang="en-US" smtClean="0"/>
              <a:pPr/>
              <a:t>4/24/2014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B2C01-90BF-4B10-8C06-EA2DA7A081A3}" type="datetime1">
              <a:rPr lang="en-US" smtClean="0"/>
              <a:pPr/>
              <a:t>4/24/2014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441FA-1109-418E-BA01-6CCCB018EC9B}" type="datetime1">
              <a:rPr lang="en-US" smtClean="0"/>
              <a:pPr/>
              <a:t>4/24/2014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1379A-AC65-46F0-95E5-FB749A8FDF7F}" type="datetime1">
              <a:rPr lang="en-US" smtClean="0"/>
              <a:pPr/>
              <a:t>4/24/2014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B8B1E-91EB-433D-BC76-6A8DDE71B943}" type="datetime1">
              <a:rPr lang="en-US" smtClean="0"/>
              <a:pPr/>
              <a:t>4/24/2014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2EFC3-DFAA-4095-A26A-160853D5B196}" type="datetime1">
              <a:rPr lang="en-US" smtClean="0"/>
              <a:pPr/>
              <a:t>4/24/2014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E41036-7D9D-470C-A6A3-BAB006E0717E}" type="datetime1">
              <a:rPr lang="en-US" smtClean="0"/>
              <a:pPr/>
              <a:t>4/24/2014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r" eaLnBrk="1" latinLnBrk="0" hangingPunct="1"/>
            <a:endParaRPr kumimoji="0" lang="en-US" sz="1400" dirty="0">
              <a:solidFill>
                <a:schemeClr val="tx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 eaLnBrk="1" latinLnBrk="0" hangingPunct="1"/>
            <a:fld id="{EA7C8D44-3667-46F6-9772-CC52308E2A7F}" type="slidenum">
              <a:rPr kumimoji="0" lang="en-US" smtClean="0"/>
              <a:pPr algn="l" eaLnBrk="1" latinLnBrk="0" hangingPunct="1"/>
              <a:t>‹#›</a:t>
            </a:fld>
            <a:endParaRPr kumimoji="0" lang="en-US" sz="1600" dirty="0">
              <a:solidFill>
                <a:schemeClr val="tx2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5400" b="1" dirty="0" smtClean="0">
                <a:solidFill>
                  <a:srgbClr val="A4263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Ch. 21 Maximum Likelihood</a:t>
            </a:r>
            <a:br>
              <a:rPr lang="en-US" sz="5400" b="1" dirty="0" smtClean="0">
                <a:solidFill>
                  <a:srgbClr val="A4263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sz="5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600" y="4343400"/>
            <a:ext cx="7162800" cy="17526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CIS 2033: Computational Probability and Statistics</a:t>
            </a:r>
          </a:p>
          <a:p>
            <a:pPr algn="r"/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Prof. Longin Jan Latecki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 </a:t>
            </a:r>
          </a:p>
          <a:p>
            <a:pPr algn="l"/>
            <a:endParaRPr lang="en-US" sz="24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l"/>
            <a:endParaRPr lang="en-US" sz="24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" name="Picture 4" descr="College 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346" y="576386"/>
            <a:ext cx="4643303" cy="9476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</a:t>
            </a:fld>
            <a:endParaRPr kumimoji="0"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762000"/>
            <a:ext cx="8572500" cy="5218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10</a:t>
            </a:fld>
            <a:endParaRPr kumimoji="0"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4610" y="1066800"/>
            <a:ext cx="8384127" cy="427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11</a:t>
            </a:fld>
            <a:endParaRPr kumimoji="0"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645" y="762000"/>
            <a:ext cx="8594481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12</a:t>
            </a:fld>
            <a:endParaRPr kumimoji="0"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5397" y="1994723"/>
            <a:ext cx="8059003" cy="4196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56184" y="533400"/>
            <a:ext cx="3977941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13</a:t>
            </a:fld>
            <a:endParaRPr kumimoji="0"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4561" y="393962"/>
            <a:ext cx="8604639" cy="5244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14</a:t>
            </a:fld>
            <a:endParaRPr kumimoji="0"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8675" y="1566863"/>
            <a:ext cx="7486650" cy="372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15</a:t>
            </a:fld>
            <a:endParaRPr kumimoji="0"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533400"/>
            <a:ext cx="8433486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2438400"/>
            <a:ext cx="8610600" cy="598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" y="3581400"/>
            <a:ext cx="8094518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16</a:t>
            </a:fld>
            <a:endParaRPr kumimoji="0"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8770" y="1274438"/>
            <a:ext cx="8806630" cy="4059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17</a:t>
            </a:fld>
            <a:endParaRPr kumimoji="0"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1219200"/>
            <a:ext cx="7924800" cy="2947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0" y="4343400"/>
            <a:ext cx="6920063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18</a:t>
            </a:fld>
            <a:endParaRPr kumimoji="0"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33600" y="152400"/>
            <a:ext cx="484031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340" y="2514600"/>
            <a:ext cx="7819935" cy="417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19</a:t>
            </a:fld>
            <a:endParaRPr kumimoji="0" lang="en-US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9200" y="228600"/>
            <a:ext cx="6920063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457200"/>
            <a:ext cx="8528933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2</a:t>
            </a:fld>
            <a:endParaRPr kumimoji="0"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381000"/>
            <a:ext cx="7534275" cy="334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4114800"/>
            <a:ext cx="7467600" cy="206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20</a:t>
            </a:fld>
            <a:endParaRPr kumimoji="0"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0518" y="1600200"/>
            <a:ext cx="8297239" cy="497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21</a:t>
            </a:fld>
            <a:endParaRPr kumimoji="0"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9200" y="457200"/>
            <a:ext cx="2716491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81600" y="609600"/>
            <a:ext cx="2982686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295400"/>
            <a:ext cx="8263114" cy="393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22</a:t>
            </a:fld>
            <a:endParaRPr kumimoji="0"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609600"/>
            <a:ext cx="7891463" cy="6030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23</a:t>
            </a:fld>
            <a:endParaRPr kumimoji="0"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304800"/>
            <a:ext cx="7524750" cy="330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24</a:t>
            </a:fld>
            <a:endParaRPr kumimoji="0"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304800"/>
            <a:ext cx="7524750" cy="330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7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5522" y="3733800"/>
            <a:ext cx="8351892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25</a:t>
            </a:fld>
            <a:endParaRPr kumimoji="0"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6775" y="1257300"/>
            <a:ext cx="741045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3</a:t>
            </a:fld>
            <a:endParaRPr kumimoji="0"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381000"/>
            <a:ext cx="743902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1" y="1217734"/>
            <a:ext cx="8001000" cy="2287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4</a:t>
            </a:fld>
            <a:endParaRPr kumimoji="0"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381000"/>
            <a:ext cx="743902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2209800"/>
            <a:ext cx="7562850" cy="363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5</a:t>
            </a:fld>
            <a:endParaRPr kumimoji="0"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533400"/>
            <a:ext cx="7273159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9200" y="1752600"/>
            <a:ext cx="6724650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71600" y="4876800"/>
            <a:ext cx="6372225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400" y="6019800"/>
            <a:ext cx="24765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29000" y="6019800"/>
            <a:ext cx="5572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>
          <a:xfrm>
            <a:off x="457200" y="4038600"/>
            <a:ext cx="8153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Since we model the data as a random sample from a geometric distribution, the probability of the data for smokers—as a function of </a:t>
            </a:r>
            <a:r>
              <a:rPr lang="en-US" i="1" dirty="0" smtClean="0"/>
              <a:t>p—is given by</a:t>
            </a:r>
            <a:endParaRPr lang="en-US" dirty="0"/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7315200" y="5181600"/>
            <a:ext cx="0" cy="8382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6</a:t>
            </a:fld>
            <a:endParaRPr kumimoji="0"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3206" y="3048000"/>
            <a:ext cx="8043216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6800" y="304800"/>
            <a:ext cx="7414953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914400" y="1828800"/>
            <a:ext cx="6934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Since </a:t>
            </a:r>
            <a:r>
              <a:rPr lang="en-US" i="1" dirty="0" smtClean="0"/>
              <a:t>C does not depend on p, we do not need to know the value</a:t>
            </a:r>
          </a:p>
          <a:p>
            <a:r>
              <a:rPr lang="en-US" dirty="0" smtClean="0"/>
              <a:t>of </a:t>
            </a:r>
            <a:r>
              <a:rPr lang="en-US" i="1" dirty="0" smtClean="0"/>
              <a:t>C explicitly to find for which p the function L(p) is maximal.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7</a:t>
            </a:fld>
            <a:endParaRPr kumimoji="0"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304800"/>
            <a:ext cx="7884163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0" y="1828800"/>
            <a:ext cx="6724650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8</a:t>
            </a:fld>
            <a:endParaRPr kumimoji="0"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1983" y="381000"/>
            <a:ext cx="8138539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" y="3048000"/>
            <a:ext cx="820235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9</a:t>
            </a:fld>
            <a:endParaRPr kumimoji="0"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1196</TotalTime>
  <Words>100</Words>
  <Application>Microsoft Office PowerPoint</Application>
  <PresentationFormat>On-screen Show (4:3)</PresentationFormat>
  <Paragraphs>31</Paragraphs>
  <Slides>25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Ch. 21 Maximum Likelihood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19 Unbiased estimators</dc:title>
  <dc:creator>Nouf Albarakati</dc:creator>
  <cp:lastModifiedBy>latecki</cp:lastModifiedBy>
  <cp:revision>67</cp:revision>
  <dcterms:created xsi:type="dcterms:W3CDTF">2013-04-18T10:24:18Z</dcterms:created>
  <dcterms:modified xsi:type="dcterms:W3CDTF">2014-04-24T16:17:34Z</dcterms:modified>
</cp:coreProperties>
</file>