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9" r:id="rId3"/>
    <p:sldId id="257" r:id="rId4"/>
    <p:sldId id="260" r:id="rId5"/>
    <p:sldId id="261" r:id="rId6"/>
    <p:sldId id="262" r:id="rId7"/>
    <p:sldId id="263" r:id="rId8"/>
    <p:sldId id="264" r:id="rId9"/>
    <p:sldId id="265" r:id="rId10"/>
    <p:sldId id="270" r:id="rId11"/>
    <p:sldId id="266" r:id="rId12"/>
    <p:sldId id="267" r:id="rId13"/>
    <p:sldId id="268" r:id="rId14"/>
    <p:sldId id="269" r:id="rId15"/>
    <p:sldId id="271" r:id="rId16"/>
    <p:sldId id="272" r:id="rId17"/>
    <p:sldId id="273" r:id="rId18"/>
    <p:sldId id="274" r:id="rId19"/>
    <p:sldId id="275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 varScale="1">
        <p:scale>
          <a:sx n="70" d="100"/>
          <a:sy n="70" d="100"/>
        </p:scale>
        <p:origin x="-984" y="-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0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Relationship Id="rId4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F6120-F1F0-4C60-9FE9-39AC71A9C79D}" type="datetimeFigureOut">
              <a:rPr lang="en-US" smtClean="0"/>
              <a:pPr/>
              <a:t>4/17/2014</a:t>
            </a:fld>
            <a:endParaRPr lang="en-US" sz="16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F6120-F1F0-4C60-9FE9-39AC71A9C79D}" type="datetimeFigureOut">
              <a:rPr lang="en-US" smtClean="0"/>
              <a:pPr/>
              <a:t>4/17/2014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F6120-F1F0-4C60-9FE9-39AC71A9C79D}" type="datetimeFigureOut">
              <a:rPr lang="en-US" smtClean="0"/>
              <a:pPr/>
              <a:t>4/17/2014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 b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>
            <a:lvl1pPr marL="342900" indent="-342900">
              <a:buSzPct val="70000"/>
              <a:buFont typeface="Wingdings" pitchFamily="2" charset="2"/>
              <a:buChar char="q"/>
              <a:defRPr/>
            </a:lvl1pPr>
            <a:lvl2pPr marL="742950" indent="-285750">
              <a:buFont typeface="Wingdings" pitchFamily="2" charset="2"/>
              <a:buChar char="§"/>
              <a:defRPr/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fld id="{AC8ADB38-7D0F-481B-AA80-3CF2D9D35FC7}" type="datetimeFigureOut">
              <a:rPr lang="en-US" smtClean="0"/>
              <a:pPr/>
              <a:t>4/17/2014</a:t>
            </a:fld>
            <a:endParaRPr lang="en-US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2B2F4AEE-DD6B-4418-8729-89400BD716E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F6120-F1F0-4C60-9FE9-39AC71A9C79D}" type="datetimeFigureOut">
              <a:rPr lang="en-US" smtClean="0"/>
              <a:pPr/>
              <a:t>4/17/2014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F6120-F1F0-4C60-9FE9-39AC71A9C79D}" type="datetimeFigureOut">
              <a:rPr lang="en-US" smtClean="0"/>
              <a:pPr/>
              <a:t>4/17/2014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F6120-F1F0-4C60-9FE9-39AC71A9C79D}" type="datetimeFigureOut">
              <a:rPr lang="en-US" smtClean="0"/>
              <a:pPr/>
              <a:t>4/17/2014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F6120-F1F0-4C60-9FE9-39AC71A9C79D}" type="datetimeFigureOut">
              <a:rPr lang="en-US" smtClean="0"/>
              <a:pPr/>
              <a:t>4/17/2014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F6120-F1F0-4C60-9FE9-39AC71A9C79D}" type="datetimeFigureOut">
              <a:rPr lang="en-US" smtClean="0"/>
              <a:pPr/>
              <a:t>4/17/2014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F6120-F1F0-4C60-9FE9-39AC71A9C79D}" type="datetimeFigureOut">
              <a:rPr lang="en-US" smtClean="0"/>
              <a:pPr/>
              <a:t>4/17/2014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F6120-F1F0-4C60-9FE9-39AC71A9C79D}" type="datetimeFigureOut">
              <a:rPr lang="en-US" smtClean="0"/>
              <a:pPr/>
              <a:t>4/17/2014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DF6120-F1F0-4C60-9FE9-39AC71A9C79D}" type="datetimeFigureOut">
              <a:rPr lang="en-US" smtClean="0"/>
              <a:pPr/>
              <a:t>4/17/2014</a:t>
            </a:fld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r" eaLnBrk="1" latinLnBrk="0" hangingPunct="1"/>
            <a:endParaRPr kumimoji="0" lang="en-US" sz="1400" dirty="0">
              <a:solidFill>
                <a:schemeClr val="tx2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l" eaLnBrk="1" latinLnBrk="0" hangingPunct="1"/>
            <a:fld id="{EA7C8D44-3667-46F6-9772-CC52308E2A7F}" type="slidenum">
              <a:rPr kumimoji="0" lang="en-US" smtClean="0"/>
              <a:pPr algn="l" eaLnBrk="1" latinLnBrk="0" hangingPunct="1"/>
              <a:t>‹#›</a:t>
            </a:fld>
            <a:endParaRPr kumimoji="0" lang="en-US" sz="1600" dirty="0">
              <a:solidFill>
                <a:schemeClr val="tx2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5" Type="http://schemas.openxmlformats.org/officeDocument/2006/relationships/oleObject" Target="../embeddings/oleObject6.bin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4.bin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5.bin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sz="5400" b="1" dirty="0" smtClean="0">
                <a:solidFill>
                  <a:srgbClr val="A4263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Ch. 19 Unbiased Estimators</a:t>
            </a:r>
            <a:br>
              <a:rPr lang="en-US" sz="5400" b="1" dirty="0" smtClean="0">
                <a:solidFill>
                  <a:srgbClr val="A4263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5400" b="1" dirty="0" smtClean="0">
                <a:solidFill>
                  <a:srgbClr val="A4263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Ch. 20 Efficiency and Mean Squared Error</a:t>
            </a:r>
            <a:endParaRPr lang="en-US" sz="5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90600" y="4343400"/>
            <a:ext cx="7162800" cy="1752600"/>
          </a:xfrm>
        </p:spPr>
        <p:txBody>
          <a:bodyPr>
            <a:normAutofit fontScale="77500" lnSpcReduction="20000"/>
          </a:bodyPr>
          <a:lstStyle/>
          <a:p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CIS 2033: Computational Probability and Statistics</a:t>
            </a:r>
          </a:p>
          <a:p>
            <a:pPr algn="r"/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Prof. Longin Jan Latecki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 </a:t>
            </a:r>
          </a:p>
          <a:p>
            <a:pPr algn="l"/>
            <a:endParaRPr lang="en-US" sz="24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l"/>
            <a:endParaRPr lang="en-US" sz="24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l"/>
            <a:r>
              <a:rPr lang="en-US" sz="2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Prepared in part by: Nouf Albarakati</a:t>
            </a:r>
            <a:endParaRPr lang="en-US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4" name="Picture 4" descr="College 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346" y="576386"/>
            <a:ext cx="4643303" cy="94761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381000"/>
            <a:ext cx="7997952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2250" y="3505200"/>
            <a:ext cx="8271007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1371600" y="2819400"/>
            <a:ext cx="45592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Since E[X</a:t>
            </a:r>
            <a:r>
              <a:rPr lang="en-US" baseline="-25000" dirty="0" smtClean="0"/>
              <a:t>i</a:t>
            </a:r>
            <a:r>
              <a:rPr lang="en-US" dirty="0" smtClean="0"/>
              <a:t>]=0, </a:t>
            </a:r>
            <a:r>
              <a:rPr lang="en-US" dirty="0" err="1" smtClean="0"/>
              <a:t>Var</a:t>
            </a:r>
            <a:r>
              <a:rPr lang="en-US" dirty="0" smtClean="0"/>
              <a:t>[X</a:t>
            </a:r>
            <a:r>
              <a:rPr lang="en-US" baseline="-25000" dirty="0" smtClean="0"/>
              <a:t>i</a:t>
            </a:r>
            <a:r>
              <a:rPr lang="en-US" dirty="0" smtClean="0"/>
              <a:t>] = E[X</a:t>
            </a:r>
            <a:r>
              <a:rPr lang="en-US" baseline="-25000" dirty="0" smtClean="0"/>
              <a:t>i</a:t>
            </a:r>
            <a:r>
              <a:rPr lang="en-US" baseline="30000" dirty="0" smtClean="0"/>
              <a:t>2</a:t>
            </a:r>
            <a:r>
              <a:rPr lang="en-US" dirty="0" smtClean="0"/>
              <a:t>] – (E[X</a:t>
            </a:r>
            <a:r>
              <a:rPr lang="en-US" baseline="-25000" dirty="0" smtClean="0"/>
              <a:t>i</a:t>
            </a:r>
            <a:r>
              <a:rPr lang="en-US" dirty="0" smtClean="0"/>
              <a:t>])</a:t>
            </a:r>
            <a:r>
              <a:rPr lang="en-US" baseline="30000" dirty="0" smtClean="0"/>
              <a:t>2</a:t>
            </a:r>
            <a:r>
              <a:rPr lang="en-US" dirty="0" smtClean="0"/>
              <a:t> = E[X</a:t>
            </a:r>
            <a:r>
              <a:rPr lang="en-US" baseline="-25000" dirty="0" smtClean="0"/>
              <a:t>i</a:t>
            </a:r>
            <a:r>
              <a:rPr lang="en-US" baseline="30000" dirty="0" smtClean="0"/>
              <a:t>2</a:t>
            </a:r>
            <a:r>
              <a:rPr lang="en-US" dirty="0" smtClean="0"/>
              <a:t>].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Unbiased estimators for expectation and variance</a:t>
            </a:r>
            <a:endParaRPr lang="en-US" dirty="0"/>
          </a:p>
        </p:txBody>
      </p:sp>
      <p:pic>
        <p:nvPicPr>
          <p:cNvPr id="2150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0873" y="1600200"/>
            <a:ext cx="7762009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53200" y="2819400"/>
            <a:ext cx="1304925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43675" y="4295775"/>
            <a:ext cx="1304925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90600" y="457200"/>
            <a:ext cx="4849661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We show first that 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is an unbiased estimator for </a:t>
            </a:r>
            <a:r>
              <a:rPr lang="el-GR" dirty="0" smtClean="0"/>
              <a:t>μ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dirty="0" smtClean="0"/>
              <a:t>We assume that for every </a:t>
            </a:r>
            <a:r>
              <a:rPr lang="en-US" i="1" dirty="0" err="1" smtClean="0"/>
              <a:t>i</a:t>
            </a:r>
            <a:r>
              <a:rPr lang="en-US" dirty="0" smtClean="0"/>
              <a:t>, E(X</a:t>
            </a:r>
            <a:r>
              <a:rPr lang="en-US" baseline="-25000" dirty="0" smtClean="0"/>
              <a:t>i</a:t>
            </a:r>
            <a:r>
              <a:rPr lang="en-US" dirty="0" smtClean="0"/>
              <a:t>)=</a:t>
            </a:r>
            <a:r>
              <a:rPr lang="el-GR" dirty="0" smtClean="0"/>
              <a:t> μ</a:t>
            </a:r>
            <a:r>
              <a:rPr lang="en-US" dirty="0" smtClean="0"/>
              <a:t> .</a:t>
            </a:r>
          </a:p>
          <a:p>
            <a:r>
              <a:rPr lang="en-US" dirty="0" smtClean="0"/>
              <a:t>Using the linearity of the expectation we find that</a:t>
            </a:r>
            <a:endParaRPr lang="en-US" dirty="0"/>
          </a:p>
        </p:txBody>
      </p:sp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914400"/>
            <a:ext cx="3166241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3000" y="3124200"/>
            <a:ext cx="6078198" cy="652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838200"/>
            <a:ext cx="2860884" cy="86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762000" y="457200"/>
            <a:ext cx="3148041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We show now that 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is an unbiased estimator for </a:t>
            </a:r>
            <a:r>
              <a:rPr lang="el-GR" dirty="0" smtClean="0"/>
              <a:t>σ</a:t>
            </a:r>
            <a:r>
              <a:rPr lang="en-US" baseline="30000" dirty="0" smtClean="0"/>
              <a:t>2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4260" y="2286000"/>
            <a:ext cx="7469115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304799"/>
            <a:ext cx="7086600" cy="4655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5257800"/>
            <a:ext cx="7846337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371600"/>
            <a:ext cx="8749061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152400"/>
            <a:ext cx="77343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3400" y="304800"/>
            <a:ext cx="8305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/>
              <a:t>Recall that our goal was to estimate the probability </a:t>
            </a:r>
            <a:r>
              <a:rPr lang="en-US" sz="2000" i="1" dirty="0" smtClean="0"/>
              <a:t>p</a:t>
            </a:r>
            <a:r>
              <a:rPr lang="en-US" sz="2000" i="1" baseline="-25000" dirty="0" smtClean="0"/>
              <a:t>0</a:t>
            </a:r>
            <a:r>
              <a:rPr lang="en-US" sz="2000" i="1" dirty="0" smtClean="0"/>
              <a:t> = e</a:t>
            </a:r>
            <a:r>
              <a:rPr lang="en-US" sz="2000" i="1" baseline="30000" dirty="0" smtClean="0"/>
              <a:t>−μ</a:t>
            </a:r>
            <a:r>
              <a:rPr lang="en-US" sz="2000" i="1" dirty="0" smtClean="0"/>
              <a:t> of zero arrivals (of packages) in a minute. We did have two promising </a:t>
            </a:r>
            <a:r>
              <a:rPr lang="en-US" sz="2000" dirty="0" smtClean="0"/>
              <a:t>candidates as estimators:</a:t>
            </a:r>
            <a:endParaRPr lang="en-US" sz="2000" dirty="0"/>
          </a:p>
        </p:txBody>
      </p:sp>
      <p:sp>
        <p:nvSpPr>
          <p:cNvPr id="3" name="Rectangle 2"/>
          <p:cNvSpPr/>
          <p:nvPr/>
        </p:nvSpPr>
        <p:spPr>
          <a:xfrm>
            <a:off x="609600" y="2133600"/>
            <a:ext cx="81534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/>
              <a:t>In Figure 20.2 we depict histograms of one thousand simulations of the values of </a:t>
            </a:r>
            <a:r>
              <a:rPr lang="en-US" sz="2000" i="1" dirty="0" smtClean="0"/>
              <a:t>S and T computed for random samples of size n = 25 from a </a:t>
            </a:r>
            <a:r>
              <a:rPr lang="en-US" sz="2000" i="1" dirty="0" err="1" smtClean="0"/>
              <a:t>Pois</a:t>
            </a:r>
            <a:r>
              <a:rPr lang="en-US" sz="2000" i="1" dirty="0" smtClean="0"/>
              <a:t>(μ)</a:t>
            </a:r>
          </a:p>
          <a:p>
            <a:r>
              <a:rPr lang="en-US" sz="2000" dirty="0" smtClean="0"/>
              <a:t>distribution, where </a:t>
            </a:r>
            <a:r>
              <a:rPr lang="en-US" sz="2000" i="1" dirty="0" smtClean="0"/>
              <a:t>μ = 2. Considering the way the values of the (biased!)</a:t>
            </a:r>
          </a:p>
          <a:p>
            <a:r>
              <a:rPr lang="en-US" sz="2000" dirty="0" smtClean="0"/>
              <a:t>estimator </a:t>
            </a:r>
            <a:r>
              <a:rPr lang="en-US" sz="2000" i="1" dirty="0" smtClean="0"/>
              <a:t>T are more concentrated around the true value e</a:t>
            </a:r>
            <a:r>
              <a:rPr lang="en-US" sz="2000" i="1" baseline="30000" dirty="0" smtClean="0"/>
              <a:t>−μ</a:t>
            </a:r>
            <a:r>
              <a:rPr lang="en-US" sz="2000" i="1" dirty="0" smtClean="0"/>
              <a:t> = e</a:t>
            </a:r>
            <a:r>
              <a:rPr lang="en-US" sz="2000" i="1" baseline="30000" dirty="0" smtClean="0"/>
              <a:t>−2</a:t>
            </a:r>
            <a:r>
              <a:rPr lang="en-US" sz="2000" i="1" dirty="0" smtClean="0"/>
              <a:t> = 0.1353,</a:t>
            </a:r>
          </a:p>
          <a:p>
            <a:r>
              <a:rPr lang="en-US" sz="2000" dirty="0" smtClean="0"/>
              <a:t>we would be inclined to prefer </a:t>
            </a:r>
            <a:r>
              <a:rPr lang="en-US" sz="2000" i="1" dirty="0" smtClean="0"/>
              <a:t>T over S.</a:t>
            </a:r>
            <a:endParaRPr lang="en-US" sz="2000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52600" y="1219200"/>
            <a:ext cx="5857068" cy="668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0" y="3789379"/>
            <a:ext cx="6105525" cy="30686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8436" name="Object 10"/>
          <p:cNvGraphicFramePr>
            <a:graphicFrameLocks noChangeAspect="1"/>
          </p:cNvGraphicFramePr>
          <p:nvPr/>
        </p:nvGraphicFramePr>
        <p:xfrm>
          <a:off x="7010400" y="4038600"/>
          <a:ext cx="1855787" cy="682625"/>
        </p:xfrm>
        <a:graphic>
          <a:graphicData uri="http://schemas.openxmlformats.org/presentationml/2006/ole">
            <p:oleObj spid="_x0000_s18436" name="Equation" r:id="rId5" imgW="1143000" imgH="419040" progId="Equation.3">
              <p:embed/>
            </p:oleObj>
          </a:graphicData>
        </a:graphic>
      </p:graphicFrame>
      <p:cxnSp>
        <p:nvCxnSpPr>
          <p:cNvPr id="9" name="Elbow Connector 8"/>
          <p:cNvCxnSpPr/>
          <p:nvPr/>
        </p:nvCxnSpPr>
        <p:spPr>
          <a:xfrm rot="5400000">
            <a:off x="7620000" y="3200400"/>
            <a:ext cx="1524000" cy="457200"/>
          </a:xfrm>
          <a:prstGeom prst="bentConnector3">
            <a:avLst>
              <a:gd name="adj1" fmla="val 50000"/>
            </a:avLst>
          </a:prstGeom>
          <a:ln w="381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3400" y="457200"/>
            <a:ext cx="8153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This choice is strongly supported by the fact that </a:t>
            </a:r>
            <a:r>
              <a:rPr lang="en-US" sz="2400" i="1" dirty="0" smtClean="0"/>
              <a:t>T </a:t>
            </a:r>
            <a:r>
              <a:rPr lang="en-US" sz="2400" dirty="0" smtClean="0"/>
              <a:t>is more efficient than</a:t>
            </a:r>
            <a:r>
              <a:rPr lang="en-US" sz="2400" i="1" dirty="0" smtClean="0"/>
              <a:t> S: MSE(T ) </a:t>
            </a:r>
            <a:r>
              <a:rPr lang="en-US" sz="2400" dirty="0" smtClean="0"/>
              <a:t>is always smaller than MSE(</a:t>
            </a:r>
            <a:r>
              <a:rPr lang="en-US" sz="2400" i="1" dirty="0" smtClean="0"/>
              <a:t>S</a:t>
            </a:r>
            <a:r>
              <a:rPr lang="en-US" sz="2400" dirty="0" smtClean="0"/>
              <a:t>), as illustrated in Figure 20.3.</a:t>
            </a:r>
            <a:endParaRPr lang="en-US" sz="2400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60250" y="1911176"/>
            <a:ext cx="5778750" cy="4032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304800"/>
            <a:ext cx="8135607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3886200"/>
            <a:ext cx="8591107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381000"/>
            <a:ext cx="8595747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3048000"/>
            <a:ext cx="8821178" cy="9129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 Estimate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An estimate is a value that only depends on the dataset x</a:t>
            </a:r>
            <a:r>
              <a:rPr lang="en-US" baseline="-25000" dirty="0" smtClean="0"/>
              <a:t>1</a:t>
            </a:r>
            <a:r>
              <a:rPr lang="en-US" dirty="0" smtClean="0"/>
              <a:t>, x</a:t>
            </a:r>
            <a:r>
              <a:rPr lang="en-US" baseline="-25000" dirty="0" smtClean="0"/>
              <a:t>2</a:t>
            </a:r>
            <a:r>
              <a:rPr lang="en-US" dirty="0" smtClean="0"/>
              <a:t>,...,</a:t>
            </a:r>
            <a:r>
              <a:rPr lang="en-US" dirty="0" err="1" smtClean="0"/>
              <a:t>x</a:t>
            </a:r>
            <a:r>
              <a:rPr lang="en-US" baseline="-25000" dirty="0" err="1" smtClean="0"/>
              <a:t>n</a:t>
            </a:r>
            <a:r>
              <a:rPr lang="en-US" dirty="0" smtClean="0"/>
              <a:t>, i.e., </a:t>
            </a:r>
          </a:p>
          <a:p>
            <a:pPr>
              <a:buNone/>
            </a:pPr>
            <a:r>
              <a:rPr lang="en-US" dirty="0" smtClean="0"/>
              <a:t>	t is some function of the dataset only:</a:t>
            </a:r>
          </a:p>
          <a:p>
            <a:pPr>
              <a:buNone/>
            </a:pPr>
            <a:r>
              <a:rPr lang="en-US" dirty="0" smtClean="0"/>
              <a:t>	t = h(x</a:t>
            </a:r>
            <a:r>
              <a:rPr lang="en-US" baseline="-25000" dirty="0" smtClean="0"/>
              <a:t>1</a:t>
            </a:r>
            <a:r>
              <a:rPr lang="en-US" dirty="0" smtClean="0"/>
              <a:t>, x</a:t>
            </a:r>
            <a:r>
              <a:rPr lang="en-US" baseline="-25000" dirty="0" smtClean="0"/>
              <a:t>2</a:t>
            </a:r>
            <a:r>
              <a:rPr lang="en-US" dirty="0" smtClean="0"/>
              <a:t>,...,</a:t>
            </a:r>
            <a:r>
              <a:rPr lang="en-US" dirty="0" err="1" smtClean="0"/>
              <a:t>x</a:t>
            </a:r>
            <a:r>
              <a:rPr lang="en-US" baseline="-25000" dirty="0" err="1" smtClean="0"/>
              <a:t>n</a:t>
            </a:r>
            <a:r>
              <a:rPr lang="en-US" dirty="0" smtClean="0"/>
              <a:t>)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That means:</a:t>
            </a:r>
          </a:p>
          <a:p>
            <a:pPr>
              <a:buNone/>
            </a:pPr>
            <a:r>
              <a:rPr lang="en-US" dirty="0" smtClean="0"/>
              <a:t>	value t, computed from our dataset x</a:t>
            </a:r>
            <a:r>
              <a:rPr lang="en-US" baseline="-25000" dirty="0" smtClean="0"/>
              <a:t>1</a:t>
            </a:r>
            <a:r>
              <a:rPr lang="en-US" dirty="0" smtClean="0"/>
              <a:t>, x</a:t>
            </a:r>
            <a:r>
              <a:rPr lang="en-US" baseline="-25000" dirty="0" smtClean="0"/>
              <a:t>2</a:t>
            </a:r>
            <a:r>
              <a:rPr lang="en-US" dirty="0" smtClean="0"/>
              <a:t>,...,</a:t>
            </a:r>
            <a:r>
              <a:rPr lang="en-US" dirty="0" err="1" smtClean="0"/>
              <a:t>x</a:t>
            </a:r>
            <a:r>
              <a:rPr lang="en-US" baseline="-25000" dirty="0" err="1" smtClean="0"/>
              <a:t>n</a:t>
            </a:r>
            <a:r>
              <a:rPr lang="en-US" dirty="0" smtClean="0"/>
              <a:t>, gives some indication of the “true” value of the parameter of interest θ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Consider the example of arrivals of packages at a network server</a:t>
            </a:r>
          </a:p>
          <a:p>
            <a:r>
              <a:rPr lang="en-US" dirty="0" smtClean="0"/>
              <a:t>a dataset x</a:t>
            </a:r>
            <a:r>
              <a:rPr lang="en-US" sz="2000" baseline="-30000" dirty="0" smtClean="0"/>
              <a:t>1</a:t>
            </a:r>
            <a:r>
              <a:rPr lang="en-US" dirty="0" smtClean="0"/>
              <a:t>, x</a:t>
            </a:r>
            <a:r>
              <a:rPr lang="en-US" sz="2000" baseline="-30000" dirty="0" smtClean="0"/>
              <a:t>2</a:t>
            </a:r>
            <a:r>
              <a:rPr lang="en-US" dirty="0" smtClean="0"/>
              <a:t>,...,</a:t>
            </a:r>
            <a:r>
              <a:rPr lang="en-US" dirty="0" err="1" smtClean="0"/>
              <a:t>x</a:t>
            </a:r>
            <a:r>
              <a:rPr lang="en-US" sz="2000" baseline="-30000" dirty="0" err="1" smtClean="0"/>
              <a:t>n</a:t>
            </a:r>
            <a:r>
              <a:rPr lang="en-US" dirty="0" smtClean="0"/>
              <a:t>, where x</a:t>
            </a:r>
            <a:r>
              <a:rPr lang="en-US" sz="2000" baseline="-30000" dirty="0" smtClean="0"/>
              <a:t>i</a:t>
            </a:r>
            <a:r>
              <a:rPr lang="en-US" dirty="0" smtClean="0"/>
              <a:t> represents the number of arrivals in the </a:t>
            </a:r>
            <a:r>
              <a:rPr lang="en-US" dirty="0" err="1" smtClean="0"/>
              <a:t>i</a:t>
            </a:r>
            <a:r>
              <a:rPr lang="en-US" baseline="30000" dirty="0" err="1" smtClean="0"/>
              <a:t>th</a:t>
            </a:r>
            <a:r>
              <a:rPr lang="en-US" dirty="0" smtClean="0"/>
              <a:t> minute</a:t>
            </a:r>
          </a:p>
          <a:p>
            <a:r>
              <a:rPr lang="en-US" dirty="0" smtClean="0"/>
              <a:t>The intensity of the arrivals is modeled by the parameter µ</a:t>
            </a:r>
          </a:p>
          <a:p>
            <a:r>
              <a:rPr lang="en-US" dirty="0" smtClean="0"/>
              <a:t>The percentage of minutes during which no packages arrive (idle) is modeled by the probability of zero arrivals: e</a:t>
            </a:r>
            <a:r>
              <a:rPr lang="en-US" baseline="50000" dirty="0" smtClean="0"/>
              <a:t>−µ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 Example (cont.)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The percentage of idle minutes is modeled by the probability of zero arrivals</a:t>
            </a:r>
          </a:p>
          <a:p>
            <a:r>
              <a:rPr lang="en-US" dirty="0" smtClean="0"/>
              <a:t>Since the parameter µ is the expectation of the model distribution, </a:t>
            </a:r>
          </a:p>
          <a:p>
            <a:r>
              <a:rPr lang="en-US" dirty="0" smtClean="0"/>
              <a:t>the law of large numbers suggests the sample mean      as a natural estimate for µ</a:t>
            </a:r>
          </a:p>
          <a:p>
            <a:r>
              <a:rPr lang="en-US" dirty="0" smtClean="0"/>
              <a:t> </a:t>
            </a:r>
          </a:p>
          <a:p>
            <a:endParaRPr lang="en-US" dirty="0" smtClean="0"/>
          </a:p>
          <a:p>
            <a:r>
              <a:rPr lang="en-US" dirty="0" smtClean="0"/>
              <a:t>If µ is estimated by     , e</a:t>
            </a:r>
            <a:r>
              <a:rPr lang="en-US" baseline="50000" dirty="0" smtClean="0"/>
              <a:t>−µ</a:t>
            </a:r>
            <a:r>
              <a:rPr lang="en-US" dirty="0" smtClean="0"/>
              <a:t> also is estimated by </a:t>
            </a: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1905000" y="3810000"/>
          <a:ext cx="238125" cy="422275"/>
        </p:xfrm>
        <a:graphic>
          <a:graphicData uri="http://schemas.openxmlformats.org/presentationml/2006/ole">
            <p:oleObj spid="_x0000_s1026" name="Equation" r:id="rId3" imgW="126720" imgH="203040" progId="Equation.3">
              <p:embed/>
            </p:oleObj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1219200" y="4419600"/>
          <a:ext cx="3048000" cy="762000"/>
        </p:xfrm>
        <a:graphic>
          <a:graphicData uri="http://schemas.openxmlformats.org/presentationml/2006/ole">
            <p:oleObj spid="_x0000_s1027" name="Equation" r:id="rId4" imgW="1549080" imgH="393480" progId="Equation.3">
              <p:embed/>
            </p:oleObj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/>
        </p:nvGraphicFramePr>
        <p:xfrm>
          <a:off x="3810000" y="5410200"/>
          <a:ext cx="438150" cy="474662"/>
        </p:xfrm>
        <a:graphic>
          <a:graphicData uri="http://schemas.openxmlformats.org/presentationml/2006/ole">
            <p:oleObj spid="_x0000_s1030" name="Equation" r:id="rId5" imgW="190440" imgH="215640" progId="Equation.3">
              <p:embed/>
            </p:oleObj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/>
        </p:nvGraphicFramePr>
        <p:xfrm>
          <a:off x="8001000" y="5334000"/>
          <a:ext cx="605367" cy="495300"/>
        </p:xfrm>
        <a:graphic>
          <a:graphicData uri="http://schemas.openxmlformats.org/presentationml/2006/ole">
            <p:oleObj spid="_x0000_s1031" name="Equation" r:id="rId6" imgW="279360" imgH="228600" progId="Equation.3">
              <p:embed/>
            </p:oleObj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 Estimator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Since dataset x</a:t>
            </a:r>
            <a:r>
              <a:rPr lang="en-US" baseline="-25000" dirty="0" smtClean="0"/>
              <a:t>1</a:t>
            </a:r>
            <a:r>
              <a:rPr lang="en-US" dirty="0" smtClean="0"/>
              <a:t>, x</a:t>
            </a:r>
            <a:r>
              <a:rPr lang="en-US" baseline="-25000" dirty="0" smtClean="0"/>
              <a:t>2</a:t>
            </a:r>
            <a:r>
              <a:rPr lang="en-US" dirty="0" smtClean="0"/>
              <a:t>,...,</a:t>
            </a:r>
            <a:r>
              <a:rPr lang="en-US" dirty="0" err="1" smtClean="0"/>
              <a:t>x</a:t>
            </a:r>
            <a:r>
              <a:rPr lang="en-US" baseline="-25000" dirty="0" err="1" smtClean="0"/>
              <a:t>n</a:t>
            </a:r>
            <a:r>
              <a:rPr lang="en-US" dirty="0" smtClean="0"/>
              <a:t> is modeled as a realization of a random sample X</a:t>
            </a:r>
            <a:r>
              <a:rPr lang="en-US" baseline="-25000" dirty="0" smtClean="0"/>
              <a:t>1</a:t>
            </a:r>
            <a:r>
              <a:rPr lang="en-US" dirty="0" smtClean="0"/>
              <a:t>, X</a:t>
            </a:r>
            <a:r>
              <a:rPr lang="en-US" baseline="-25000" dirty="0" smtClean="0"/>
              <a:t>2</a:t>
            </a:r>
            <a:r>
              <a:rPr lang="en-US" dirty="0" smtClean="0"/>
              <a:t>,...,</a:t>
            </a:r>
            <a:r>
              <a:rPr lang="en-US" dirty="0" err="1" smtClean="0"/>
              <a:t>X</a:t>
            </a:r>
            <a:r>
              <a:rPr lang="en-US" baseline="-25000" dirty="0" err="1" smtClean="0"/>
              <a:t>n</a:t>
            </a:r>
            <a:r>
              <a:rPr lang="en-US" dirty="0" smtClean="0"/>
              <a:t>, the estimate </a:t>
            </a:r>
            <a:r>
              <a:rPr lang="en-US" b="1" dirty="0" smtClean="0"/>
              <a:t>t</a:t>
            </a:r>
            <a:r>
              <a:rPr lang="en-US" dirty="0" smtClean="0"/>
              <a:t> is a realization of a random variable </a:t>
            </a:r>
            <a:r>
              <a:rPr lang="en-US" b="1" dirty="0" smtClean="0"/>
              <a:t>T</a:t>
            </a:r>
          </a:p>
          <a:p>
            <a:endParaRPr lang="en-US" dirty="0"/>
          </a:p>
        </p:txBody>
      </p:sp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3810000"/>
            <a:ext cx="8321842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The Behavior of </a:t>
            </a:r>
            <a:r>
              <a:rPr lang="en-US" b="1" dirty="0"/>
              <a:t>a</a:t>
            </a:r>
            <a:r>
              <a:rPr lang="en-US" b="1" dirty="0" smtClean="0"/>
              <a:t>n Estimator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Network server example: The dataset is modeled as a realization of a random sample </a:t>
            </a:r>
            <a:r>
              <a:rPr lang="en-US" i="1" dirty="0" smtClean="0"/>
              <a:t>of size n = 30 from a </a:t>
            </a:r>
            <a:r>
              <a:rPr lang="en-US" i="1" dirty="0" err="1" smtClean="0"/>
              <a:t>Pois</a:t>
            </a:r>
            <a:r>
              <a:rPr lang="en-US" i="1" dirty="0" smtClean="0"/>
              <a:t>(μ) distribution</a:t>
            </a:r>
          </a:p>
          <a:p>
            <a:r>
              <a:rPr lang="en-US" i="1" dirty="0" smtClean="0"/>
              <a:t> </a:t>
            </a:r>
            <a:r>
              <a:rPr lang="en-US" b="1" dirty="0" smtClean="0"/>
              <a:t>Estimating the probability </a:t>
            </a:r>
            <a:r>
              <a:rPr lang="en-US" b="1" i="1" dirty="0" smtClean="0"/>
              <a:t>p</a:t>
            </a:r>
            <a:r>
              <a:rPr lang="en-US" b="1" i="1" baseline="-25000" dirty="0" smtClean="0"/>
              <a:t>0</a:t>
            </a:r>
            <a:r>
              <a:rPr lang="en-US" b="1" i="1" dirty="0" smtClean="0"/>
              <a:t> of zero arrivals</a:t>
            </a:r>
            <a:r>
              <a:rPr lang="en-US" i="1" dirty="0" smtClean="0"/>
              <a:t>?</a:t>
            </a:r>
          </a:p>
          <a:p>
            <a:r>
              <a:rPr lang="en-US" dirty="0" smtClean="0"/>
              <a:t>Two estimators </a:t>
            </a:r>
            <a:r>
              <a:rPr lang="en-US" b="1" dirty="0" smtClean="0"/>
              <a:t>S</a:t>
            </a:r>
            <a:r>
              <a:rPr lang="en-US" dirty="0" smtClean="0"/>
              <a:t> and </a:t>
            </a:r>
            <a:r>
              <a:rPr lang="en-US" b="1" dirty="0" smtClean="0"/>
              <a:t>T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b="1" dirty="0" smtClean="0"/>
              <a:t>pretend</a:t>
            </a:r>
            <a:r>
              <a:rPr lang="en-US" dirty="0" smtClean="0"/>
              <a:t> we know </a:t>
            </a:r>
            <a:r>
              <a:rPr lang="en-US" i="1" dirty="0" smtClean="0"/>
              <a:t>μ , </a:t>
            </a:r>
            <a:r>
              <a:rPr lang="en-US" b="1" dirty="0" smtClean="0"/>
              <a:t>simulate</a:t>
            </a:r>
            <a:r>
              <a:rPr lang="en-US" dirty="0" smtClean="0"/>
              <a:t> the estimation process in the case of </a:t>
            </a:r>
            <a:r>
              <a:rPr lang="en-US" i="1" dirty="0" smtClean="0"/>
              <a:t>n = 30 observations</a:t>
            </a:r>
          </a:p>
          <a:p>
            <a:r>
              <a:rPr lang="en-US" b="1" dirty="0" smtClean="0"/>
              <a:t>choose </a:t>
            </a:r>
            <a:r>
              <a:rPr lang="en-US" b="1" i="1" dirty="0" smtClean="0"/>
              <a:t>μ = </a:t>
            </a:r>
            <a:r>
              <a:rPr lang="en-US" b="1" i="1" dirty="0" err="1" smtClean="0"/>
              <a:t>ln</a:t>
            </a:r>
            <a:r>
              <a:rPr lang="en-US" b="1" i="1" dirty="0" smtClean="0"/>
              <a:t> 10</a:t>
            </a:r>
            <a:r>
              <a:rPr lang="en-US" i="1" dirty="0" smtClean="0"/>
              <a:t>, so that p</a:t>
            </a:r>
            <a:r>
              <a:rPr lang="en-US" i="1" baseline="-25000" dirty="0" smtClean="0"/>
              <a:t>0</a:t>
            </a:r>
            <a:r>
              <a:rPr lang="en-US" i="1" dirty="0" smtClean="0"/>
              <a:t> = e</a:t>
            </a:r>
            <a:r>
              <a:rPr lang="en-US" i="1" baseline="30000" dirty="0" smtClean="0"/>
              <a:t>−μ</a:t>
            </a:r>
            <a:r>
              <a:rPr lang="en-US" i="1" dirty="0" smtClean="0"/>
              <a:t> = 0.1. </a:t>
            </a:r>
          </a:p>
          <a:p>
            <a:r>
              <a:rPr lang="en-US" i="1" dirty="0" smtClean="0"/>
              <a:t>draw 30 values from </a:t>
            </a:r>
            <a:r>
              <a:rPr lang="en-US" dirty="0" smtClean="0"/>
              <a:t>a Poisson distribution with parameter </a:t>
            </a:r>
            <a:r>
              <a:rPr lang="en-US" i="1" dirty="0" smtClean="0"/>
              <a:t>μ = </a:t>
            </a:r>
            <a:r>
              <a:rPr lang="en-US" i="1" dirty="0" err="1" smtClean="0"/>
              <a:t>ln</a:t>
            </a:r>
            <a:r>
              <a:rPr lang="en-US" i="1" dirty="0" smtClean="0"/>
              <a:t> 10 and compute the value of </a:t>
            </a:r>
            <a:r>
              <a:rPr lang="en-US" dirty="0" smtClean="0"/>
              <a:t>estimators </a:t>
            </a:r>
            <a:r>
              <a:rPr lang="en-US" i="1" dirty="0" smtClean="0"/>
              <a:t>S and T</a:t>
            </a:r>
            <a:endParaRPr lang="en-US" dirty="0"/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3000" y="3429000"/>
            <a:ext cx="6574221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0482" name="Object 10"/>
          <p:cNvGraphicFramePr>
            <a:graphicFrameLocks noChangeAspect="1"/>
          </p:cNvGraphicFramePr>
          <p:nvPr/>
        </p:nvGraphicFramePr>
        <p:xfrm>
          <a:off x="2895600" y="5867400"/>
          <a:ext cx="2879725" cy="780942"/>
        </p:xfrm>
        <a:graphic>
          <a:graphicData uri="http://schemas.openxmlformats.org/presentationml/2006/ole">
            <p:oleObj spid="_x0000_s20482" name="Equation" r:id="rId4" imgW="1549080" imgH="419040" progId="Equation.3">
              <p:embed/>
            </p:oleObj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The Behavior of an Estimator</a:t>
            </a:r>
            <a:endParaRPr lang="en-US" dirty="0"/>
          </a:p>
        </p:txBody>
      </p:sp>
      <p:pic>
        <p:nvPicPr>
          <p:cNvPr id="194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740020"/>
            <a:ext cx="8229600" cy="4246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b="1" dirty="0" smtClean="0"/>
              <a:t>Sampling Distribution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Let </a:t>
            </a:r>
            <a:r>
              <a:rPr lang="en-US" i="1" dirty="0" smtClean="0"/>
              <a:t>T = h(X</a:t>
            </a:r>
            <a:r>
              <a:rPr lang="en-US" i="1" baseline="-30000" dirty="0" smtClean="0"/>
              <a:t>1</a:t>
            </a:r>
            <a:r>
              <a:rPr lang="en-US" i="1" dirty="0" smtClean="0"/>
              <a:t>,X</a:t>
            </a:r>
            <a:r>
              <a:rPr lang="en-US" i="1" baseline="-30000" dirty="0" smtClean="0"/>
              <a:t>2</a:t>
            </a:r>
            <a:r>
              <a:rPr lang="en-US" i="1" dirty="0" smtClean="0"/>
              <a:t>, . . . , </a:t>
            </a:r>
            <a:r>
              <a:rPr lang="en-US" i="1" dirty="0" err="1" smtClean="0"/>
              <a:t>X</a:t>
            </a:r>
            <a:r>
              <a:rPr lang="en-US" i="1" baseline="-30000" dirty="0" err="1" smtClean="0"/>
              <a:t>n</a:t>
            </a:r>
            <a:r>
              <a:rPr lang="en-US" i="1" dirty="0" smtClean="0"/>
              <a:t>) be an </a:t>
            </a:r>
            <a:r>
              <a:rPr lang="en-US" dirty="0" smtClean="0"/>
              <a:t>estimator based on a random sample </a:t>
            </a:r>
            <a:r>
              <a:rPr lang="en-US" i="1" dirty="0" smtClean="0"/>
              <a:t>X</a:t>
            </a:r>
            <a:r>
              <a:rPr lang="en-US" i="1" baseline="-30000" dirty="0" smtClean="0"/>
              <a:t>1</a:t>
            </a:r>
            <a:r>
              <a:rPr lang="en-US" i="1" dirty="0" smtClean="0"/>
              <a:t>,X</a:t>
            </a:r>
            <a:r>
              <a:rPr lang="en-US" i="1" baseline="-30000" dirty="0" smtClean="0"/>
              <a:t>2</a:t>
            </a:r>
            <a:r>
              <a:rPr lang="en-US" i="1" dirty="0" smtClean="0"/>
              <a:t>, . . . , </a:t>
            </a:r>
            <a:r>
              <a:rPr lang="en-US" i="1" dirty="0" err="1" smtClean="0"/>
              <a:t>X</a:t>
            </a:r>
            <a:r>
              <a:rPr lang="en-US" i="1" baseline="-30000" dirty="0" err="1" smtClean="0"/>
              <a:t>n</a:t>
            </a:r>
            <a:r>
              <a:rPr lang="en-US" i="1" dirty="0" smtClean="0"/>
              <a:t>. The probability </a:t>
            </a:r>
            <a:r>
              <a:rPr lang="en-US" dirty="0" smtClean="0"/>
              <a:t>distribution of </a:t>
            </a:r>
            <a:r>
              <a:rPr lang="en-US" i="1" dirty="0" smtClean="0"/>
              <a:t>T is called the </a:t>
            </a:r>
            <a:r>
              <a:rPr lang="en-US" b="1" i="1" dirty="0" smtClean="0"/>
              <a:t>sampling distribution of T</a:t>
            </a:r>
            <a:r>
              <a:rPr lang="en-US" i="1" dirty="0" smtClean="0"/>
              <a:t> 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The sampling distribution of </a:t>
            </a:r>
            <a:r>
              <a:rPr lang="en-US" i="1" dirty="0" smtClean="0"/>
              <a:t>S can be found as follows</a:t>
            </a:r>
          </a:p>
          <a:p>
            <a:pPr lvl="1"/>
            <a:endParaRPr lang="en-US" i="1" dirty="0" smtClean="0"/>
          </a:p>
          <a:p>
            <a:pPr lvl="1"/>
            <a:r>
              <a:rPr lang="en-US" dirty="0" smtClean="0"/>
              <a:t>where </a:t>
            </a:r>
            <a:r>
              <a:rPr lang="en-US" b="1" i="1" dirty="0" smtClean="0"/>
              <a:t>Y is the number of X</a:t>
            </a:r>
            <a:r>
              <a:rPr lang="en-US" b="1" i="1" baseline="-25000" dirty="0" smtClean="0"/>
              <a:t>i</a:t>
            </a:r>
            <a:r>
              <a:rPr lang="en-US" b="1" i="1" dirty="0" smtClean="0"/>
              <a:t> equal to zero</a:t>
            </a:r>
            <a:r>
              <a:rPr lang="en-US" i="1" dirty="0" smtClean="0"/>
              <a:t>. If for </a:t>
            </a:r>
            <a:r>
              <a:rPr lang="en-US" b="1" i="1" dirty="0" smtClean="0"/>
              <a:t>each </a:t>
            </a:r>
            <a:r>
              <a:rPr lang="en-US" b="1" i="1" dirty="0" err="1" smtClean="0"/>
              <a:t>i</a:t>
            </a:r>
            <a:r>
              <a:rPr lang="en-US" i="1" dirty="0" smtClean="0"/>
              <a:t> we label </a:t>
            </a:r>
            <a:r>
              <a:rPr lang="en-US" b="1" i="1" dirty="0" smtClean="0"/>
              <a:t>X</a:t>
            </a:r>
            <a:r>
              <a:rPr lang="en-US" sz="3200" b="1" i="1" baseline="-30000" dirty="0" smtClean="0"/>
              <a:t>i</a:t>
            </a:r>
            <a:r>
              <a:rPr lang="en-US" b="1" i="1" dirty="0" smtClean="0"/>
              <a:t> = 0 as </a:t>
            </a:r>
            <a:r>
              <a:rPr lang="en-US" b="1" dirty="0" smtClean="0"/>
              <a:t>a success</a:t>
            </a:r>
            <a:r>
              <a:rPr lang="en-US" dirty="0" smtClean="0"/>
              <a:t>, then </a:t>
            </a:r>
            <a:r>
              <a:rPr lang="en-US" i="1" dirty="0" smtClean="0"/>
              <a:t>Y is equal to the number of successes in n independent trials </a:t>
            </a:r>
            <a:r>
              <a:rPr lang="en-US" dirty="0" smtClean="0"/>
              <a:t>with </a:t>
            </a:r>
            <a:r>
              <a:rPr lang="en-US" i="1" dirty="0" smtClean="0"/>
              <a:t>p</a:t>
            </a:r>
            <a:r>
              <a:rPr lang="en-US" sz="3200" i="1" baseline="-30000" dirty="0" smtClean="0"/>
              <a:t>0</a:t>
            </a:r>
            <a:r>
              <a:rPr lang="en-US" i="1" dirty="0" smtClean="0"/>
              <a:t> as the probability of success. It follows that Y </a:t>
            </a:r>
            <a:r>
              <a:rPr lang="en-US" dirty="0" smtClean="0"/>
              <a:t>has a </a:t>
            </a:r>
            <a:r>
              <a:rPr lang="en-US" b="1" i="1" dirty="0" smtClean="0"/>
              <a:t>Bin(n, p</a:t>
            </a:r>
            <a:r>
              <a:rPr lang="en-US" sz="3200" i="1" baseline="-30000" dirty="0" smtClean="0"/>
              <a:t>0</a:t>
            </a:r>
            <a:r>
              <a:rPr lang="en-US" b="1" i="1" dirty="0" smtClean="0"/>
              <a:t>) </a:t>
            </a:r>
            <a:r>
              <a:rPr lang="en-US" i="1" dirty="0" smtClean="0"/>
              <a:t>distribution. Hence the sampling distribution of S is that of </a:t>
            </a:r>
            <a:r>
              <a:rPr lang="en-US" dirty="0" smtClean="0"/>
              <a:t>a </a:t>
            </a:r>
            <a:r>
              <a:rPr lang="en-US" i="1" dirty="0" smtClean="0"/>
              <a:t>Bin(n, p</a:t>
            </a:r>
            <a:r>
              <a:rPr lang="en-US" sz="3200" i="1" baseline="-30000" dirty="0" smtClean="0"/>
              <a:t>0</a:t>
            </a:r>
            <a:r>
              <a:rPr lang="en-US" i="1" dirty="0" smtClean="0"/>
              <a:t>) distributed random variable divided by n</a:t>
            </a:r>
            <a:endParaRPr lang="en-US" dirty="0"/>
          </a:p>
        </p:txBody>
      </p:sp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38600" y="3505200"/>
            <a:ext cx="1066800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Unbiasedness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An </a:t>
            </a:r>
            <a:r>
              <a:rPr lang="en-US" b="1" dirty="0" smtClean="0"/>
              <a:t>estimator T</a:t>
            </a:r>
            <a:r>
              <a:rPr lang="en-US" dirty="0" smtClean="0"/>
              <a:t> is called an </a:t>
            </a:r>
            <a:r>
              <a:rPr lang="en-US" b="1" dirty="0" smtClean="0"/>
              <a:t>unbiased estimator </a:t>
            </a:r>
            <a:r>
              <a:rPr lang="en-US" dirty="0" smtClean="0"/>
              <a:t>for the parameter </a:t>
            </a:r>
            <a:r>
              <a:rPr lang="el-GR" b="1" dirty="0" smtClean="0"/>
              <a:t>θ</a:t>
            </a:r>
            <a:r>
              <a:rPr lang="el-GR" dirty="0" smtClean="0"/>
              <a:t>, </a:t>
            </a:r>
            <a:r>
              <a:rPr lang="en-US" dirty="0" smtClean="0"/>
              <a:t>if </a:t>
            </a:r>
          </a:p>
          <a:p>
            <a:pPr>
              <a:buNone/>
            </a:pPr>
            <a:r>
              <a:rPr lang="en-US" dirty="0" smtClean="0"/>
              <a:t>					</a:t>
            </a:r>
            <a:r>
              <a:rPr lang="en-US" b="1" dirty="0" smtClean="0"/>
              <a:t>E[T] = </a:t>
            </a:r>
            <a:r>
              <a:rPr lang="el-GR" b="1" dirty="0" smtClean="0"/>
              <a:t>θ</a:t>
            </a:r>
          </a:p>
          <a:p>
            <a:pPr>
              <a:buNone/>
            </a:pPr>
            <a:r>
              <a:rPr lang="en-US" dirty="0" smtClean="0"/>
              <a:t>	irrespective of the value of θ</a:t>
            </a:r>
          </a:p>
          <a:p>
            <a:r>
              <a:rPr lang="en-US" dirty="0" smtClean="0"/>
              <a:t>The difference </a:t>
            </a:r>
            <a:r>
              <a:rPr lang="en-US" b="1" dirty="0" smtClean="0"/>
              <a:t>E[T ] − θ </a:t>
            </a:r>
            <a:r>
              <a:rPr lang="en-US" dirty="0" smtClean="0"/>
              <a:t>is called </a:t>
            </a:r>
            <a:r>
              <a:rPr lang="en-US" b="1" dirty="0" smtClean="0"/>
              <a:t>the bias of T </a:t>
            </a:r>
            <a:r>
              <a:rPr lang="en-US" dirty="0" smtClean="0"/>
              <a:t>; if this </a:t>
            </a:r>
            <a:r>
              <a:rPr lang="en-US" b="1" dirty="0" smtClean="0"/>
              <a:t>difference is nonzero</a:t>
            </a:r>
            <a:r>
              <a:rPr lang="en-US" dirty="0" smtClean="0"/>
              <a:t>, then </a:t>
            </a:r>
            <a:r>
              <a:rPr lang="en-US" b="1" dirty="0" smtClean="0"/>
              <a:t>T</a:t>
            </a:r>
            <a:r>
              <a:rPr lang="en-US" dirty="0" smtClean="0"/>
              <a:t> is called </a:t>
            </a:r>
            <a:r>
              <a:rPr lang="en-US" b="1" dirty="0" smtClean="0"/>
              <a:t>biased</a:t>
            </a:r>
          </a:p>
          <a:p>
            <a:endParaRPr lang="en-US" b="1" dirty="0" smtClean="0"/>
          </a:p>
          <a:p>
            <a:pPr lvl="1"/>
            <a:r>
              <a:rPr lang="en-US" u="sng" dirty="0" smtClean="0"/>
              <a:t>For S and T estimators example</a:t>
            </a:r>
            <a:r>
              <a:rPr lang="en-US" dirty="0" smtClean="0"/>
              <a:t>, the estimator</a:t>
            </a:r>
            <a:r>
              <a:rPr lang="en-US" b="1" dirty="0" smtClean="0"/>
              <a:t> T </a:t>
            </a:r>
            <a:r>
              <a:rPr lang="en-US" dirty="0" smtClean="0"/>
              <a:t>has positive bias, though the bias decreases to zero as the sample size becomes larger , while estimator </a:t>
            </a:r>
            <a:r>
              <a:rPr lang="en-US" b="1" dirty="0" smtClean="0"/>
              <a:t>S</a:t>
            </a:r>
            <a:r>
              <a:rPr lang="en-US" dirty="0" smtClean="0"/>
              <a:t> is unbiased estimator.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772</TotalTime>
  <Words>653</Words>
  <Application>Microsoft Office PowerPoint</Application>
  <PresentationFormat>On-screen Show (4:3)</PresentationFormat>
  <Paragraphs>73</Paragraphs>
  <Slides>19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1" baseType="lpstr">
      <vt:lpstr>Office Theme</vt:lpstr>
      <vt:lpstr>Equation</vt:lpstr>
      <vt:lpstr>Ch. 19 Unbiased Estimators Ch. 20 Efficiency and Mean Squared Error</vt:lpstr>
      <vt:lpstr>An Estimate</vt:lpstr>
      <vt:lpstr>An Example</vt:lpstr>
      <vt:lpstr>An Example (cont.)</vt:lpstr>
      <vt:lpstr>An Estimator</vt:lpstr>
      <vt:lpstr>The Behavior of an Estimator</vt:lpstr>
      <vt:lpstr>The Behavior of an Estimator</vt:lpstr>
      <vt:lpstr>Sampling Distribution</vt:lpstr>
      <vt:lpstr>Unbiasedness</vt:lpstr>
      <vt:lpstr>Slide 10</vt:lpstr>
      <vt:lpstr>Unbiased estimators for expectation and variance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19 Unbiased estimators</dc:title>
  <dc:creator>Nouf Albarakati</dc:creator>
  <cp:lastModifiedBy>latecki</cp:lastModifiedBy>
  <cp:revision>36</cp:revision>
  <dcterms:created xsi:type="dcterms:W3CDTF">2013-04-18T10:24:18Z</dcterms:created>
  <dcterms:modified xsi:type="dcterms:W3CDTF">2014-04-17T23:36:16Z</dcterms:modified>
</cp:coreProperties>
</file>