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4" r:id="rId5"/>
    <p:sldId id="259" r:id="rId6"/>
    <p:sldId id="260" r:id="rId7"/>
    <p:sldId id="266" r:id="rId8"/>
    <p:sldId id="267" r:id="rId9"/>
    <p:sldId id="269" r:id="rId10"/>
    <p:sldId id="268" r:id="rId11"/>
    <p:sldId id="270" r:id="rId12"/>
    <p:sldId id="265" r:id="rId13"/>
    <p:sldId id="261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263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3" autoAdjust="0"/>
    <p:restoredTop sz="86447" autoAdjust="0"/>
  </p:normalViewPr>
  <p:slideViewPr>
    <p:cSldViewPr>
      <p:cViewPr varScale="1">
        <p:scale>
          <a:sx n="63" d="100"/>
          <a:sy n="63" d="100"/>
        </p:scale>
        <p:origin x="-9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5478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B6F44-6029-4374-ADD9-5E63D81F269C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3D52C-DA43-402C-B7B9-F013FFAE6F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3690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3D52C-DA43-402C-B7B9-F013FFAE6F8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609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758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248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229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70000"/>
              <a:buFont typeface="Wingdings" pitchFamily="2" charset="2"/>
              <a:buChar char="q"/>
              <a:defRPr/>
            </a:lvl1pPr>
            <a:lvl2pPr marL="742950" indent="-28575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459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400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697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440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052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599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425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591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ADB38-7D0F-481B-AA80-3CF2D9D35FC7}" type="datetimeFigureOut">
              <a:rPr lang="en-US" smtClean="0"/>
              <a:pPr/>
              <a:t>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943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Ch. </a:t>
            </a:r>
            <a:r>
              <a:rPr lang="en-US" sz="6000" b="1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Basic </a:t>
            </a:r>
            <a:r>
              <a:rPr lang="en-US" sz="60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Models</a:t>
            </a:r>
            <a:endParaRPr lang="en-US" sz="6000" b="1" dirty="0">
              <a:solidFill>
                <a:srgbClr val="A426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78486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CIS 2033: Computational Probability and Statistics</a:t>
            </a:r>
          </a:p>
          <a:p>
            <a:pPr algn="r"/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Prof. </a:t>
            </a:r>
            <a:r>
              <a:rPr 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Longin Jan Latecki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Prepared by: Nouf Albarakati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196" name="Picture 4" descr="College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46" y="576386"/>
            <a:ext cx="4643303" cy="947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7525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7914"/>
            <a:ext cx="6386512" cy="315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165" y="3521487"/>
            <a:ext cx="6326981" cy="318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2553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Distribution Features and Sample Statistics</a:t>
            </a:r>
            <a:endParaRPr lang="en-US" sz="3600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/>
                  <a:t>The sample mean, sample median, and empirical </a:t>
                </a:r>
                <a:r>
                  <a:rPr lang="en-US" sz="2800" dirty="0" err="1" smtClean="0"/>
                  <a:t>quantiles</a:t>
                </a:r>
                <a:r>
                  <a:rPr lang="en-US" sz="2800" dirty="0" smtClean="0"/>
                  <a:t> (</a:t>
                </a:r>
                <a:r>
                  <a:rPr lang="en-US" sz="2800" u="sng" dirty="0" smtClean="0"/>
                  <a:t>According to the law of large numbers</a:t>
                </a:r>
                <a:r>
                  <a:rPr lang="en-US" sz="2800" dirty="0" smtClean="0"/>
                  <a:t>):</a:t>
                </a:r>
              </a:p>
              <a:p>
                <a:pPr lvl="1"/>
                <a:r>
                  <a:rPr lang="en-US" sz="2400" dirty="0" smtClean="0"/>
                  <a:t> expectation :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400" i="1" smtClean="0">
                            <a:latin typeface="Cambria Math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bar>
                    <m:r>
                      <a:rPr lang="en-US" sz="2400" dirty="0">
                        <a:ea typeface="Cambria Math"/>
                      </a:rPr>
                      <m:t>≈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μ</m:t>
                    </m:r>
                  </m:oMath>
                </a14:m>
                <a:endParaRPr lang="en-US" sz="2400" dirty="0" smtClean="0">
                  <a:ea typeface="Cambria Math"/>
                </a:endParaRPr>
              </a:p>
              <a:p>
                <a:pPr lvl="1"/>
                <a:r>
                  <a:rPr lang="en-US" sz="2400" dirty="0"/>
                  <a:t>the </a:t>
                </a:r>
                <a:r>
                  <a:rPr lang="en-US" sz="2400" i="1" dirty="0" err="1"/>
                  <a:t>p</a:t>
                </a:r>
                <a:r>
                  <a:rPr lang="en-US" sz="2400" baseline="34000" dirty="0" err="1"/>
                  <a:t>th</a:t>
                </a:r>
                <a:r>
                  <a:rPr lang="en-US" sz="2400" dirty="0"/>
                  <a:t> empirical </a:t>
                </a:r>
                <a:r>
                  <a:rPr lang="en-US" sz="2400" dirty="0" err="1" smtClean="0"/>
                  <a:t>quantile</a:t>
                </a:r>
                <a:endParaRPr lang="en-US" sz="2400" dirty="0" smtClean="0"/>
              </a:p>
              <a:p>
                <a:r>
                  <a:rPr lang="en-US" sz="2800" dirty="0"/>
                  <a:t>The sample variance and standard deviation, and the </a:t>
                </a:r>
                <a:r>
                  <a:rPr lang="en-US" sz="2800" dirty="0" smtClean="0"/>
                  <a:t>MAD</a:t>
                </a:r>
              </a:p>
              <a:p>
                <a:pPr lvl="1"/>
                <a:r>
                  <a:rPr lang="en-US" sz="2400" dirty="0" smtClean="0"/>
                  <a:t> </a:t>
                </a:r>
              </a:p>
              <a:p>
                <a:r>
                  <a:rPr lang="en-US" sz="2800" dirty="0"/>
                  <a:t>Relative frequencies</a:t>
                </a:r>
              </a:p>
              <a:p>
                <a:pPr lvl="1"/>
                <a:r>
                  <a:rPr lang="en-US" sz="2400" dirty="0" smtClean="0"/>
                  <a:t> </a:t>
                </a: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593" t="-1213" r="-1556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71800"/>
            <a:ext cx="3120596" cy="52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389214"/>
            <a:ext cx="3408084" cy="52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334000"/>
            <a:ext cx="372130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84206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Distribution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05800" cy="508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18166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Estimating Features of</a:t>
            </a:r>
            <a:b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“true” Distribution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a dataset of </a:t>
            </a:r>
            <a:r>
              <a:rPr lang="en-US" i="1" dirty="0"/>
              <a:t>n </a:t>
            </a:r>
            <a:r>
              <a:rPr lang="en-US" dirty="0"/>
              <a:t>elements that is </a:t>
            </a:r>
            <a:r>
              <a:rPr lang="en-US" dirty="0" smtClean="0"/>
              <a:t>modeled as </a:t>
            </a:r>
            <a:r>
              <a:rPr lang="en-US" dirty="0"/>
              <a:t>the realization of a random sample with a probability distribution that </a:t>
            </a:r>
            <a:r>
              <a:rPr lang="en-US" dirty="0" smtClean="0"/>
              <a:t>is unknown </a:t>
            </a:r>
            <a:r>
              <a:rPr lang="en-US" dirty="0"/>
              <a:t>to us. Our goal is to use our dataset to estimate a certain </a:t>
            </a:r>
            <a:r>
              <a:rPr lang="en-US" dirty="0" smtClean="0"/>
              <a:t>feature of </a:t>
            </a:r>
            <a:r>
              <a:rPr lang="en-US" dirty="0"/>
              <a:t>this distribution that represents the quantity of interest.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046563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Linear Regression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525963"/>
          </a:xfrm>
        </p:spPr>
        <p:txBody>
          <a:bodyPr/>
          <a:lstStyle/>
          <a:p>
            <a:pPr marL="574675" lvl="1"/>
            <a:r>
              <a:rPr lang="en-US" sz="2400" dirty="0"/>
              <a:t>hardness = </a:t>
            </a:r>
            <a:r>
              <a:rPr lang="en-US" sz="2400" i="1" dirty="0"/>
              <a:t>g</a:t>
            </a:r>
            <a:r>
              <a:rPr lang="en-US" sz="2400" dirty="0"/>
              <a:t>(density of timber</a:t>
            </a:r>
            <a:r>
              <a:rPr lang="en-US" sz="2400" dirty="0" smtClean="0"/>
              <a:t>)</a:t>
            </a:r>
          </a:p>
          <a:p>
            <a:pPr marL="574675" lvl="1"/>
            <a:r>
              <a:rPr lang="en-US" sz="2400" dirty="0"/>
              <a:t>hardness = </a:t>
            </a:r>
            <a:r>
              <a:rPr lang="en-US" sz="2400" i="1" dirty="0"/>
              <a:t>g</a:t>
            </a:r>
            <a:r>
              <a:rPr lang="en-US" sz="2400" dirty="0"/>
              <a:t>(density of timber) + random </a:t>
            </a:r>
            <a:r>
              <a:rPr lang="en-US" sz="2400" dirty="0" smtClean="0"/>
              <a:t>fluctuation</a:t>
            </a:r>
          </a:p>
          <a:p>
            <a:pPr marL="574675" lvl="1"/>
            <a:r>
              <a:rPr lang="en-US" sz="2400" dirty="0"/>
              <a:t>hardness = </a:t>
            </a:r>
            <a:r>
              <a:rPr lang="el-GR" sz="2400" i="1" dirty="0"/>
              <a:t>α </a:t>
            </a:r>
            <a:r>
              <a:rPr lang="el-GR" sz="2400" dirty="0"/>
              <a:t>+ </a:t>
            </a:r>
            <a:r>
              <a:rPr lang="el-GR" sz="2400" dirty="0" smtClean="0"/>
              <a:t>β</a:t>
            </a:r>
            <a:r>
              <a:rPr lang="el-GR" sz="2400" i="1" dirty="0" smtClean="0"/>
              <a:t>・ </a:t>
            </a:r>
            <a:r>
              <a:rPr lang="el-GR" sz="2400" dirty="0"/>
              <a:t>(</a:t>
            </a:r>
            <a:r>
              <a:rPr lang="en-US" sz="2400" dirty="0"/>
              <a:t>density of timber) + random </a:t>
            </a:r>
            <a:r>
              <a:rPr lang="en-US" sz="2400" dirty="0" smtClean="0"/>
              <a:t>fluctuation</a:t>
            </a:r>
          </a:p>
          <a:p>
            <a:pPr marL="574675" lvl="1"/>
            <a:r>
              <a:rPr lang="en-US" sz="2400" dirty="0"/>
              <a:t>This is a loose description of a simple linear regression </a:t>
            </a:r>
            <a:r>
              <a:rPr lang="en-US" sz="2400" dirty="0" smtClean="0"/>
              <a:t>model</a:t>
            </a:r>
            <a:endParaRPr 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5200"/>
            <a:ext cx="7797077" cy="2751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5568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Statistical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Random samples</a:t>
            </a:r>
          </a:p>
          <a:p>
            <a:r>
              <a:rPr lang="en-US" dirty="0" smtClean="0"/>
              <a:t>Statistical models</a:t>
            </a:r>
          </a:p>
          <a:p>
            <a:r>
              <a:rPr lang="en-US" dirty="0" smtClean="0"/>
              <a:t>Distribution features and sample statistics </a:t>
            </a:r>
          </a:p>
          <a:p>
            <a:r>
              <a:rPr lang="en-US" dirty="0" smtClean="0"/>
              <a:t>Estimating features of the “true” distribution</a:t>
            </a:r>
          </a:p>
          <a:p>
            <a:r>
              <a:rPr lang="en-US" dirty="0" smtClean="0"/>
              <a:t>Linear regression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304973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 eaLnBrk="1" latinLnBrk="0" hangingPunct="1"/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 samples</a:t>
            </a: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+mj-lt"/>
                <a:cs typeface="Arial" pitchFamily="34" charset="0"/>
              </a:rPr>
              <a:t> A </a:t>
            </a:r>
            <a:r>
              <a:rPr lang="en-US" b="1" i="1" dirty="0" smtClean="0">
                <a:latin typeface="+mj-lt"/>
                <a:cs typeface="Arial" pitchFamily="34" charset="0"/>
              </a:rPr>
              <a:t>random sample </a:t>
            </a:r>
            <a:r>
              <a:rPr lang="en-US" dirty="0" smtClean="0">
                <a:latin typeface="+mj-lt"/>
                <a:cs typeface="Arial" pitchFamily="34" charset="0"/>
              </a:rPr>
              <a:t>is a collection of random variables X</a:t>
            </a:r>
            <a:r>
              <a:rPr lang="en-US" sz="2800" b="1" baseline="-34000" dirty="0">
                <a:latin typeface="+mj-lt"/>
                <a:cs typeface="Arial" pitchFamily="34" charset="0"/>
              </a:rPr>
              <a:t>1</a:t>
            </a:r>
            <a:r>
              <a:rPr lang="en-US" dirty="0" smtClean="0">
                <a:latin typeface="+mj-lt"/>
                <a:cs typeface="Arial" pitchFamily="34" charset="0"/>
              </a:rPr>
              <a:t>, . . . , </a:t>
            </a:r>
            <a:r>
              <a:rPr lang="en-US" dirty="0" err="1" smtClean="0">
                <a:latin typeface="+mj-lt"/>
                <a:cs typeface="Arial" pitchFamily="34" charset="0"/>
              </a:rPr>
              <a:t>X</a:t>
            </a:r>
            <a:r>
              <a:rPr lang="en-US" sz="2800" b="1" baseline="-34000" dirty="0" err="1">
                <a:latin typeface="+mj-lt"/>
                <a:cs typeface="Arial" pitchFamily="34" charset="0"/>
              </a:rPr>
              <a:t>n</a:t>
            </a:r>
            <a:r>
              <a:rPr lang="en-US" dirty="0" smtClean="0">
                <a:latin typeface="+mj-lt"/>
                <a:cs typeface="Arial" pitchFamily="34" charset="0"/>
              </a:rPr>
              <a:t>, that have</a:t>
            </a:r>
            <a:r>
              <a:rPr lang="en-US" b="1" i="1" dirty="0" smtClean="0">
                <a:latin typeface="+mj-lt"/>
                <a:cs typeface="Arial" pitchFamily="34" charset="0"/>
              </a:rPr>
              <a:t> the same probability distribution </a:t>
            </a:r>
            <a:r>
              <a:rPr lang="en-US" dirty="0" smtClean="0">
                <a:latin typeface="+mj-lt"/>
                <a:cs typeface="Arial" pitchFamily="34" charset="0"/>
              </a:rPr>
              <a:t>and are </a:t>
            </a:r>
            <a:r>
              <a:rPr lang="en-US" b="1" i="1" dirty="0" smtClean="0">
                <a:latin typeface="+mj-lt"/>
                <a:cs typeface="Arial" pitchFamily="34" charset="0"/>
              </a:rPr>
              <a:t>mutually independent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+mj-lt"/>
                <a:cs typeface="Arial" pitchFamily="34" charset="0"/>
              </a:rPr>
              <a:t>If </a:t>
            </a:r>
            <a:r>
              <a:rPr lang="en-US" b="1" dirty="0" smtClean="0">
                <a:latin typeface="+mj-lt"/>
                <a:cs typeface="Arial" pitchFamily="34" charset="0"/>
              </a:rPr>
              <a:t>F</a:t>
            </a:r>
            <a:r>
              <a:rPr lang="en-US" dirty="0" smtClean="0">
                <a:latin typeface="+mj-lt"/>
                <a:cs typeface="Arial" pitchFamily="34" charset="0"/>
              </a:rPr>
              <a:t> is a distribution function of each random variable </a:t>
            </a:r>
            <a:r>
              <a:rPr lang="en-US" b="1" dirty="0" smtClean="0">
                <a:latin typeface="+mj-lt"/>
                <a:cs typeface="Arial" pitchFamily="34" charset="0"/>
              </a:rPr>
              <a:t>X</a:t>
            </a:r>
            <a:r>
              <a:rPr lang="en-US" b="1" baseline="-34000" dirty="0" smtClean="0">
                <a:latin typeface="+mj-lt"/>
                <a:cs typeface="Arial" pitchFamily="34" charset="0"/>
              </a:rPr>
              <a:t>i</a:t>
            </a:r>
            <a:r>
              <a:rPr lang="en-US" dirty="0" smtClean="0">
                <a:latin typeface="+mj-lt"/>
                <a:cs typeface="Arial" pitchFamily="34" charset="0"/>
              </a:rPr>
              <a:t> in a random sample, we speak of a </a:t>
            </a:r>
            <a:r>
              <a:rPr lang="en-US" b="1" dirty="0" smtClean="0">
                <a:latin typeface="+mj-lt"/>
                <a:cs typeface="Arial" pitchFamily="34" charset="0"/>
              </a:rPr>
              <a:t>random sample from F</a:t>
            </a:r>
            <a:r>
              <a:rPr lang="en-US" dirty="0" smtClean="0">
                <a:latin typeface="+mj-lt"/>
                <a:cs typeface="Arial" pitchFamily="34" charset="0"/>
              </a:rPr>
              <a:t>.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+mj-lt"/>
                <a:cs typeface="Arial" pitchFamily="34" charset="0"/>
              </a:rPr>
              <a:t>Similarly we speak of a random sample from a density </a:t>
            </a:r>
            <a:r>
              <a:rPr lang="en-US" b="1" i="1" dirty="0" smtClean="0">
                <a:latin typeface="+mj-lt"/>
                <a:cs typeface="Arial" pitchFamily="34" charset="0"/>
              </a:rPr>
              <a:t>f</a:t>
            </a:r>
            <a:r>
              <a:rPr lang="en-US" dirty="0" smtClean="0">
                <a:latin typeface="+mj-lt"/>
                <a:cs typeface="Arial" pitchFamily="34" charset="0"/>
              </a:rPr>
              <a:t>, a random sample from an </a:t>
            </a:r>
            <a:r>
              <a:rPr lang="en-US" b="1" dirty="0" smtClean="0">
                <a:latin typeface="+mj-lt"/>
                <a:cs typeface="Arial" pitchFamily="34" charset="0"/>
              </a:rPr>
              <a:t>N(µ, σ</a:t>
            </a:r>
            <a:r>
              <a:rPr lang="en-US" b="1" baseline="40000" dirty="0" smtClean="0">
                <a:latin typeface="+mj-lt"/>
                <a:cs typeface="Arial" pitchFamily="34" charset="0"/>
              </a:rPr>
              <a:t>2</a:t>
            </a:r>
            <a:r>
              <a:rPr lang="en-US" b="1" dirty="0" smtClean="0">
                <a:latin typeface="+mj-lt"/>
                <a:cs typeface="Arial" pitchFamily="34" charset="0"/>
              </a:rPr>
              <a:t>) </a:t>
            </a:r>
            <a:r>
              <a:rPr lang="en-US" dirty="0" smtClean="0">
                <a:latin typeface="+mj-lt"/>
                <a:cs typeface="Arial" pitchFamily="34" charset="0"/>
              </a:rPr>
              <a:t>distribution, </a:t>
            </a:r>
            <a:r>
              <a:rPr lang="en-US" dirty="0" err="1" smtClean="0">
                <a:latin typeface="+mj-lt"/>
                <a:cs typeface="Arial" pitchFamily="34" charset="0"/>
              </a:rPr>
              <a:t>etc</a:t>
            </a:r>
            <a:endParaRPr lang="en-US" dirty="0" smtClean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649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 eaLnBrk="1" latinLnBrk="0" hangingPunct="1"/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Example</a:t>
            </a:r>
            <a:r>
              <a:rPr lang="en-US" sz="4400" b="1" kern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 sample</a:t>
            </a: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+mj-lt"/>
                <a:cs typeface="Arial" pitchFamily="34" charset="0"/>
              </a:rPr>
              <a:t>From the properties of the Poisson process, the inter-failure times are </a:t>
            </a:r>
            <a:r>
              <a:rPr lang="en-US" b="1" i="1" dirty="0" smtClean="0">
                <a:latin typeface="+mj-lt"/>
                <a:cs typeface="Arial" pitchFamily="34" charset="0"/>
              </a:rPr>
              <a:t>independent</a:t>
            </a:r>
            <a:r>
              <a:rPr lang="en-US" dirty="0" smtClean="0">
                <a:latin typeface="+mj-lt"/>
                <a:cs typeface="Arial" pitchFamily="34" charset="0"/>
              </a:rPr>
              <a:t> and have the </a:t>
            </a:r>
            <a:r>
              <a:rPr lang="en-US" b="1" i="1" dirty="0" smtClean="0">
                <a:latin typeface="+mj-lt"/>
                <a:cs typeface="Arial" pitchFamily="34" charset="0"/>
              </a:rPr>
              <a:t>same exponential distribution</a:t>
            </a:r>
            <a:endParaRPr lang="en-US" dirty="0" smtClean="0">
              <a:latin typeface="+mj-lt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+mj-lt"/>
                <a:cs typeface="Arial" pitchFamily="34" charset="0"/>
              </a:rPr>
              <a:t>Hence the software data is modeled as the realization of a random sample from an exponential distribution</a:t>
            </a:r>
          </a:p>
          <a:p>
            <a:pPr>
              <a:buFont typeface="Wingdings" pitchFamily="2" charset="2"/>
              <a:buChar char="q"/>
            </a:pPr>
            <a:endParaRPr lang="en-US" dirty="0">
              <a:latin typeface="+mj-lt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+mj-lt"/>
                <a:cs typeface="Arial" pitchFamily="34" charset="0"/>
              </a:rPr>
              <a:t>In some cases we </a:t>
            </a:r>
            <a:r>
              <a:rPr lang="en-US" b="1" i="1" u="sng" dirty="0" smtClean="0">
                <a:latin typeface="+mj-lt"/>
                <a:cs typeface="Arial" pitchFamily="34" charset="0"/>
              </a:rPr>
              <a:t>may not </a:t>
            </a:r>
            <a:r>
              <a:rPr lang="en-US" b="1" dirty="0" smtClean="0">
                <a:latin typeface="+mj-lt"/>
                <a:cs typeface="Arial" pitchFamily="34" charset="0"/>
              </a:rPr>
              <a:t>be able to specify the type of distribution</a:t>
            </a:r>
          </a:p>
        </p:txBody>
      </p:sp>
    </p:spTree>
    <p:extLst>
      <p:ext uri="{BB962C8B-B14F-4D97-AF65-F5344CB8AC3E}">
        <p14:creationId xmlns="" xmlns:p14="http://schemas.microsoft.com/office/powerpoint/2010/main" val="31416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Models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Repeated 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dataset consisting of values x</a:t>
            </a:r>
            <a:r>
              <a:rPr lang="en-US" sz="2800" b="1" baseline="-34000" dirty="0">
                <a:latin typeface="+mj-lt"/>
                <a:cs typeface="Arial" pitchFamily="34" charset="0"/>
              </a:rPr>
              <a:t>1</a:t>
            </a:r>
            <a:r>
              <a:rPr lang="en-US" dirty="0" smtClean="0"/>
              <a:t>, x</a:t>
            </a:r>
            <a:r>
              <a:rPr lang="en-US" sz="2800" b="1" baseline="-34000" dirty="0">
                <a:latin typeface="+mj-lt"/>
                <a:cs typeface="Arial" pitchFamily="34" charset="0"/>
              </a:rPr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sz="2800" b="1" baseline="-34000" dirty="0" err="1">
                <a:latin typeface="+mj-lt"/>
                <a:cs typeface="Arial" pitchFamily="34" charset="0"/>
              </a:rPr>
              <a:t>n</a:t>
            </a:r>
            <a:r>
              <a:rPr lang="en-US" dirty="0" smtClean="0"/>
              <a:t> of repeated measurements of the same quantity is modeled as the </a:t>
            </a:r>
            <a:r>
              <a:rPr lang="en-US" b="1" i="1" dirty="0" smtClean="0"/>
              <a:t>realization</a:t>
            </a:r>
            <a:r>
              <a:rPr lang="en-US" dirty="0" smtClean="0"/>
              <a:t> of a random sample X</a:t>
            </a:r>
            <a:r>
              <a:rPr lang="en-US" sz="2800" b="1" baseline="-34000" dirty="0">
                <a:latin typeface="+mj-lt"/>
                <a:cs typeface="Arial" pitchFamily="34" charset="0"/>
              </a:rPr>
              <a:t>1</a:t>
            </a:r>
            <a:r>
              <a:rPr lang="en-US" dirty="0" smtClean="0"/>
              <a:t>, X</a:t>
            </a:r>
            <a:r>
              <a:rPr lang="en-US" sz="2800" b="1" baseline="-34000" dirty="0">
                <a:latin typeface="+mj-lt"/>
                <a:cs typeface="Arial" pitchFamily="34" charset="0"/>
              </a:rPr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sz="2800" b="1" baseline="-34000" dirty="0" err="1" smtClean="0">
                <a:latin typeface="+mj-lt"/>
                <a:cs typeface="Arial" pitchFamily="34" charset="0"/>
              </a:rPr>
              <a:t>n</a:t>
            </a:r>
            <a:endParaRPr lang="en-US" dirty="0" smtClean="0"/>
          </a:p>
          <a:p>
            <a:r>
              <a:rPr lang="en-US" dirty="0" smtClean="0"/>
              <a:t>The model may include a partial speciﬁcation of the </a:t>
            </a:r>
            <a:r>
              <a:rPr lang="en-US" b="1" i="1" dirty="0" smtClean="0"/>
              <a:t>model distribution,</a:t>
            </a:r>
            <a:r>
              <a:rPr lang="en-US" dirty="0" smtClean="0"/>
              <a:t> the probability distribution of each X</a:t>
            </a:r>
            <a:r>
              <a:rPr lang="en-US" sz="2800" b="1" baseline="-34000" dirty="0">
                <a:latin typeface="+mj-lt"/>
                <a:cs typeface="Arial" pitchFamily="34" charset="0"/>
              </a:rPr>
              <a:t>i</a:t>
            </a:r>
          </a:p>
        </p:txBody>
      </p:sp>
    </p:spTree>
    <p:extLst>
      <p:ext uri="{BB962C8B-B14F-4D97-AF65-F5344CB8AC3E}">
        <p14:creationId xmlns="" xmlns:p14="http://schemas.microsoft.com/office/powerpoint/2010/main" val="320588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 eaLnBrk="1" latinLnBrk="0" hangingPunct="1"/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 Sample Statistic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sample statistic is a random object </a:t>
            </a:r>
            <a:r>
              <a:rPr lang="en-US" b="1" i="1" dirty="0" smtClean="0"/>
              <a:t>h(</a:t>
            </a:r>
            <a:r>
              <a:rPr lang="en-US" sz="3600" b="1" i="1" dirty="0" smtClean="0"/>
              <a:t>X</a:t>
            </a:r>
            <a:r>
              <a:rPr lang="en-US" sz="3600" b="1" i="1" baseline="-30000" dirty="0" smtClean="0"/>
              <a:t>1</a:t>
            </a:r>
            <a:r>
              <a:rPr lang="en-US" sz="3600" b="1" i="1" dirty="0" smtClean="0"/>
              <a:t>,X</a:t>
            </a:r>
            <a:r>
              <a:rPr lang="en-US" sz="3600" b="1" i="1" baseline="-30000" dirty="0" smtClean="0"/>
              <a:t>2</a:t>
            </a:r>
            <a:r>
              <a:rPr lang="en-US" sz="3600" b="1" i="1" dirty="0" smtClean="0"/>
              <a:t>,…,</a:t>
            </a:r>
            <a:r>
              <a:rPr lang="en-US" sz="3600" b="1" i="1" dirty="0" err="1" smtClean="0"/>
              <a:t>X</a:t>
            </a:r>
            <a:r>
              <a:rPr lang="en-US" sz="3600" b="1" i="1" baseline="-30000" dirty="0" err="1" smtClean="0"/>
              <a:t>n</a:t>
            </a:r>
            <a:r>
              <a:rPr lang="en-US" b="1" i="1" dirty="0" smtClean="0"/>
              <a:t>), </a:t>
            </a:r>
            <a:r>
              <a:rPr lang="en-US" dirty="0" smtClean="0"/>
              <a:t>which depends on the random sample </a:t>
            </a:r>
            <a:r>
              <a:rPr lang="en-US" b="1" i="1" dirty="0" smtClean="0"/>
              <a:t>X</a:t>
            </a:r>
            <a:r>
              <a:rPr lang="en-US" b="1" i="1" baseline="-30000" dirty="0" smtClean="0"/>
              <a:t>1</a:t>
            </a:r>
            <a:r>
              <a:rPr lang="en-US" b="1" i="1" dirty="0" smtClean="0"/>
              <a:t>,X</a:t>
            </a:r>
            <a:r>
              <a:rPr lang="en-US" b="1" i="1" baseline="-30000" dirty="0" smtClean="0"/>
              <a:t>2</a:t>
            </a:r>
            <a:r>
              <a:rPr lang="en-US" b="1" i="1" dirty="0" smtClean="0"/>
              <a:t>, …, </a:t>
            </a:r>
            <a:r>
              <a:rPr lang="en-US" b="1" i="1" dirty="0" err="1" smtClean="0"/>
              <a:t>X</a:t>
            </a:r>
            <a:r>
              <a:rPr lang="en-US" b="1" i="1" baseline="-30000" dirty="0" err="1" smtClean="0"/>
              <a:t>n</a:t>
            </a:r>
            <a:r>
              <a:rPr lang="en-US" b="1" i="1" baseline="-30000" dirty="0" smtClean="0"/>
              <a:t> </a:t>
            </a:r>
            <a:r>
              <a:rPr lang="en-US" sz="2800" dirty="0" smtClean="0"/>
              <a:t>only </a:t>
            </a:r>
          </a:p>
          <a:p>
            <a:pPr lvl="1"/>
            <a:r>
              <a:rPr lang="en-US" dirty="0"/>
              <a:t>e.g., sample mean, sample median, </a:t>
            </a:r>
            <a:r>
              <a:rPr lang="en-US" dirty="0" err="1"/>
              <a:t>etc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- An object, </a:t>
            </a:r>
            <a:r>
              <a:rPr lang="en-US" b="1" i="1" dirty="0" smtClean="0"/>
              <a:t>h(x</a:t>
            </a:r>
            <a:r>
              <a:rPr lang="en-US" b="1" i="1" baseline="-30000" dirty="0" smtClean="0"/>
              <a:t>1</a:t>
            </a:r>
            <a:r>
              <a:rPr lang="en-US" b="1" i="1" dirty="0" smtClean="0"/>
              <a:t>,x</a:t>
            </a:r>
            <a:r>
              <a:rPr lang="en-US" b="1" i="1" baseline="-30000" dirty="0" smtClean="0"/>
              <a:t>2</a:t>
            </a:r>
            <a:r>
              <a:rPr lang="en-US" b="1" i="1" dirty="0" smtClean="0"/>
              <a:t>,…,</a:t>
            </a:r>
            <a:r>
              <a:rPr lang="en-US" b="1" i="1" dirty="0" err="1" smtClean="0"/>
              <a:t>x</a:t>
            </a:r>
            <a:r>
              <a:rPr lang="en-US" b="1" i="1" baseline="-30000" dirty="0" err="1" smtClean="0"/>
              <a:t>n</a:t>
            </a:r>
            <a:r>
              <a:rPr lang="en-US" b="1" i="1" dirty="0" smtClean="0"/>
              <a:t>) </a:t>
            </a:r>
            <a:r>
              <a:rPr lang="en-US" dirty="0" smtClean="0"/>
              <a:t>is</a:t>
            </a:r>
            <a:r>
              <a:rPr lang="en-US" b="1" i="1" dirty="0" smtClean="0"/>
              <a:t> </a:t>
            </a:r>
            <a:r>
              <a:rPr lang="en-US" dirty="0" smtClean="0"/>
              <a:t>a realization of corresponding sample statistic </a:t>
            </a:r>
            <a:r>
              <a:rPr lang="en-US" b="1" i="1" dirty="0" smtClean="0"/>
              <a:t>h(</a:t>
            </a:r>
            <a:r>
              <a:rPr lang="en-US" sz="3200" b="1" i="1" dirty="0" smtClean="0"/>
              <a:t>X</a:t>
            </a:r>
            <a:r>
              <a:rPr lang="en-US" sz="3200" b="1" i="1" baseline="-30000" dirty="0" smtClean="0"/>
              <a:t>1</a:t>
            </a:r>
            <a:r>
              <a:rPr lang="en-US" sz="3200" b="1" i="1" dirty="0" smtClean="0"/>
              <a:t>,X</a:t>
            </a:r>
            <a:r>
              <a:rPr lang="en-US" sz="3200" b="1" i="1" baseline="-30000" dirty="0" smtClean="0"/>
              <a:t>2</a:t>
            </a:r>
            <a:r>
              <a:rPr lang="en-US" sz="3200" b="1" i="1" dirty="0" smtClean="0"/>
              <a:t>,…,</a:t>
            </a:r>
            <a:r>
              <a:rPr lang="en-US" sz="3200" b="1" i="1" dirty="0" err="1" smtClean="0"/>
              <a:t>X</a:t>
            </a:r>
            <a:r>
              <a:rPr lang="en-US" sz="3200" b="1" i="1" baseline="-30000" dirty="0" err="1" smtClean="0"/>
              <a:t>n</a:t>
            </a:r>
            <a:r>
              <a:rPr lang="en-US" b="1" i="1" dirty="0" smtClean="0"/>
              <a:t>) </a:t>
            </a:r>
            <a:r>
              <a:rPr lang="en-US" dirty="0" smtClean="0"/>
              <a:t>since the dataset </a:t>
            </a:r>
            <a:r>
              <a:rPr lang="en-US" b="1" i="1" dirty="0" smtClean="0"/>
              <a:t>x</a:t>
            </a:r>
            <a:r>
              <a:rPr lang="en-US" b="1" i="1" baseline="-30000" dirty="0" smtClean="0"/>
              <a:t>1</a:t>
            </a:r>
            <a:r>
              <a:rPr lang="en-US" b="1" i="1" dirty="0" smtClean="0"/>
              <a:t>,x</a:t>
            </a:r>
            <a:r>
              <a:rPr lang="en-US" b="1" i="1" baseline="-30000" dirty="0" smtClean="0"/>
              <a:t>2</a:t>
            </a:r>
            <a:r>
              <a:rPr lang="en-US" b="1" i="1" dirty="0" smtClean="0"/>
              <a:t>, …, </a:t>
            </a:r>
            <a:r>
              <a:rPr lang="en-US" b="1" i="1" dirty="0" err="1" smtClean="0"/>
              <a:t>x</a:t>
            </a:r>
            <a:r>
              <a:rPr lang="en-US" b="1" i="1" baseline="-30000" dirty="0" err="1" smtClean="0"/>
              <a:t>n</a:t>
            </a:r>
            <a:r>
              <a:rPr lang="en-US" b="1" i="1" baseline="-30000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modeled </a:t>
            </a:r>
            <a:r>
              <a:rPr lang="en-US" dirty="0"/>
              <a:t>as </a:t>
            </a:r>
            <a:r>
              <a:rPr lang="en-US" dirty="0" smtClean="0"/>
              <a:t>a realization </a:t>
            </a:r>
            <a:r>
              <a:rPr lang="en-US" dirty="0"/>
              <a:t>of random </a:t>
            </a:r>
            <a:r>
              <a:rPr lang="en-US" dirty="0" smtClean="0"/>
              <a:t>sample</a:t>
            </a:r>
            <a:r>
              <a:rPr lang="en-US" b="1" i="1" dirty="0" smtClean="0"/>
              <a:t> X</a:t>
            </a:r>
            <a:r>
              <a:rPr lang="en-US" b="1" i="1" baseline="-30000" dirty="0" smtClean="0"/>
              <a:t>1</a:t>
            </a:r>
            <a:r>
              <a:rPr lang="en-US" b="1" i="1" dirty="0" smtClean="0"/>
              <a:t>,X</a:t>
            </a:r>
            <a:r>
              <a:rPr lang="en-US" b="1" i="1" baseline="-30000" dirty="0" smtClean="0"/>
              <a:t>2</a:t>
            </a:r>
            <a:r>
              <a:rPr lang="en-US" b="1" i="1" dirty="0" smtClean="0"/>
              <a:t>, …, </a:t>
            </a:r>
            <a:r>
              <a:rPr lang="en-US" b="1" i="1" dirty="0" err="1" smtClean="0"/>
              <a:t>X</a:t>
            </a:r>
            <a:r>
              <a:rPr lang="en-US" b="1" i="1" baseline="-30000" dirty="0" err="1" smtClean="0"/>
              <a:t>n</a:t>
            </a:r>
            <a:r>
              <a:rPr lang="en-US" b="1" i="1" baseline="-300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097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b="1" kern="1200" dirty="0" smtClean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Sample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</a:t>
            </a:r>
            <a:r>
              <a:rPr lang="en-US" b="1" dirty="0" smtClean="0"/>
              <a:t> sample statistics </a:t>
            </a:r>
            <a:r>
              <a:rPr lang="en-US" dirty="0" smtClean="0"/>
              <a:t>corresponding to the empirical summaries </a:t>
            </a:r>
            <a:r>
              <a:rPr lang="en-US" b="1" dirty="0" smtClean="0"/>
              <a:t>should somehow reﬂect corresponding features of the model distribution</a:t>
            </a:r>
          </a:p>
          <a:p>
            <a:r>
              <a:rPr lang="en-US" dirty="0" smtClean="0"/>
              <a:t>The law of large numbers: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, </a:t>
            </a:r>
            <a:r>
              <a:rPr lang="en-US" sz="2400" dirty="0" smtClean="0"/>
              <a:t>for every </a:t>
            </a:r>
          </a:p>
          <a:p>
            <a:pPr marL="0" indent="0">
              <a:buNone/>
            </a:pPr>
            <a:endParaRPr lang="en-US" sz="2400" dirty="0" smtClean="0"/>
          </a:p>
          <a:p>
            <a:pPr marL="400050" lvl="1" indent="0">
              <a:buNone/>
            </a:pPr>
            <a:r>
              <a:rPr lang="en-US" sz="2600" dirty="0" smtClean="0"/>
              <a:t>For large sample size n, the sample mean of most realizations of the random sample is close to the expectation of the corresponding distribution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8" y="3771749"/>
            <a:ext cx="405809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150" y="3936055"/>
            <a:ext cx="81862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3400" y="5486400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For instance, in a physical experiment, one usually thinks of each measurement as</a:t>
            </a:r>
          </a:p>
          <a:p>
            <a:r>
              <a:rPr lang="en-US" sz="2400" dirty="0" smtClean="0"/>
              <a:t>measurement = quantity of interest + measurement error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68797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Distribution Features and Sample Statistics</a:t>
            </a:r>
            <a:endParaRPr lang="en-US" sz="4000" b="1" dirty="0">
              <a:effectLst>
                <a:outerShdw blurRad="381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Let X</a:t>
            </a:r>
            <a:r>
              <a:rPr lang="en-US" sz="2400" b="1" baseline="-34000" dirty="0">
                <a:latin typeface="+mj-lt"/>
                <a:cs typeface="Arial" pitchFamily="34" charset="0"/>
              </a:rPr>
              <a:t>1</a:t>
            </a:r>
            <a:r>
              <a:rPr lang="en-US" sz="2800" dirty="0" smtClean="0"/>
              <a:t>,X</a:t>
            </a:r>
            <a:r>
              <a:rPr lang="en-US" sz="2400" b="1" baseline="-34000" dirty="0">
                <a:latin typeface="+mj-lt"/>
                <a:cs typeface="Arial" pitchFamily="34" charset="0"/>
              </a:rPr>
              <a:t>2</a:t>
            </a:r>
            <a:r>
              <a:rPr lang="en-US" sz="2800" dirty="0" smtClean="0"/>
              <a:t>, . . . , </a:t>
            </a:r>
            <a:r>
              <a:rPr lang="en-US" sz="2800" dirty="0" err="1" smtClean="0"/>
              <a:t>X</a:t>
            </a:r>
            <a:r>
              <a:rPr lang="en-US" sz="2400" baseline="-34000" dirty="0" err="1">
                <a:latin typeface="+mj-lt"/>
                <a:cs typeface="Arial" pitchFamily="34" charset="0"/>
              </a:rPr>
              <a:t>n</a:t>
            </a:r>
            <a:r>
              <a:rPr lang="en-US" sz="2800" dirty="0" smtClean="0"/>
              <a:t> be a random sample from distribution function F, and </a:t>
            </a:r>
            <a:r>
              <a:rPr lang="en-US" sz="2800" dirty="0"/>
              <a:t>the empirical distribution function of the </a:t>
            </a:r>
            <a:r>
              <a:rPr lang="en-US" sz="2800" dirty="0" smtClean="0"/>
              <a:t>sample is: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dirty="0" smtClean="0"/>
              <a:t>for </a:t>
            </a:r>
            <a:r>
              <a:rPr lang="en-US" dirty="0"/>
              <a:t>every </a:t>
            </a:r>
            <a:r>
              <a:rPr lang="el-GR" i="1" dirty="0"/>
              <a:t>ε &gt; </a:t>
            </a:r>
            <a:r>
              <a:rPr lang="el-GR" dirty="0" smtClean="0"/>
              <a:t>0</a:t>
            </a:r>
            <a:r>
              <a:rPr lang="en-US" sz="2800" dirty="0" smtClean="0"/>
              <a:t>, 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400" dirty="0"/>
              <a:t>This means that for most realizations of the random sample the </a:t>
            </a:r>
            <a:r>
              <a:rPr lang="en-US" sz="2400" dirty="0" smtClean="0"/>
              <a:t>empirical distribution </a:t>
            </a:r>
            <a:r>
              <a:rPr lang="en-US" sz="2400" dirty="0"/>
              <a:t>function </a:t>
            </a:r>
            <a:r>
              <a:rPr lang="en-US" sz="2400" i="1" dirty="0" err="1"/>
              <a:t>F</a:t>
            </a:r>
            <a:r>
              <a:rPr lang="en-US" sz="2400" i="1" baseline="-25000" dirty="0" err="1"/>
              <a:t>n</a:t>
            </a:r>
            <a:r>
              <a:rPr lang="en-US" sz="2400" i="1" dirty="0"/>
              <a:t> </a:t>
            </a:r>
            <a:r>
              <a:rPr lang="en-US" sz="2400" dirty="0"/>
              <a:t>is close to </a:t>
            </a:r>
            <a:r>
              <a:rPr lang="en-US" sz="2400" i="1" dirty="0"/>
              <a:t>F</a:t>
            </a:r>
            <a:endParaRPr lang="en-US" sz="2400" dirty="0" smtClean="0"/>
          </a:p>
          <a:p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3200"/>
            <a:ext cx="3857352" cy="75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792" y="3619500"/>
            <a:ext cx="435060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961" y="4572000"/>
            <a:ext cx="13811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3620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Distribution Features and Sample Statistics</a:t>
            </a:r>
            <a:endParaRPr lang="en-US" sz="4000" b="1" dirty="0">
              <a:effectLst>
                <a:outerShdw blurRad="381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histogram and the kernel density estimate:</a:t>
            </a:r>
          </a:p>
          <a:p>
            <a:pPr lvl="1"/>
            <a:r>
              <a:rPr lang="en-US" dirty="0" smtClean="0"/>
              <a:t>another consequence </a:t>
            </a:r>
            <a:r>
              <a:rPr lang="en-US" dirty="0"/>
              <a:t>of the law of large </a:t>
            </a:r>
            <a:r>
              <a:rPr lang="en-US" dirty="0" smtClean="0"/>
              <a:t>numbers:</a:t>
            </a:r>
            <a:endParaRPr lang="en-US" sz="6800" dirty="0"/>
          </a:p>
          <a:p>
            <a:pPr marL="457200" lvl="1" indent="0">
              <a:buNone/>
            </a:pPr>
            <a:r>
              <a:rPr lang="en-US" dirty="0" err="1" smtClean="0"/>
              <a:t>H</a:t>
            </a:r>
            <a:r>
              <a:rPr lang="en-US" baseline="-25000" dirty="0" err="1" smtClean="0"/>
              <a:t>n</a:t>
            </a:r>
            <a:r>
              <a:rPr lang="en-US" dirty="0" smtClean="0"/>
              <a:t>(x)=</a:t>
            </a:r>
          </a:p>
          <a:p>
            <a:pPr marL="457200" lvl="1" indent="0">
              <a:buNone/>
            </a:pPr>
            <a:r>
              <a:rPr lang="en-US" kern="1400" dirty="0" err="1" smtClean="0"/>
              <a:t>H</a:t>
            </a:r>
            <a:r>
              <a:rPr lang="en-US" baseline="-25000" dirty="0" err="1"/>
              <a:t>n</a:t>
            </a:r>
            <a:r>
              <a:rPr lang="en-US" kern="1400" dirty="0" smtClean="0"/>
              <a:t>(x</a:t>
            </a:r>
            <a:r>
              <a:rPr lang="en-US" dirty="0" smtClean="0"/>
              <a:t>)=</a:t>
            </a:r>
          </a:p>
          <a:p>
            <a:pPr lvl="1"/>
            <a:r>
              <a:rPr lang="en-US" sz="2400" dirty="0"/>
              <a:t>Similarly, the kernel density estimate of a random sample approximates the corresponding probability density </a:t>
            </a:r>
            <a:r>
              <a:rPr lang="en-US" sz="2400" dirty="0" smtClean="0"/>
              <a:t>f</a:t>
            </a:r>
            <a:endParaRPr lang="en-US" sz="2400" dirty="0"/>
          </a:p>
          <a:p>
            <a:pPr lvl="1"/>
            <a:endParaRPr lang="en-US" dirty="0" smtClean="0"/>
          </a:p>
          <a:p>
            <a:pPr algn="ctr"/>
            <a:r>
              <a:rPr lang="en-US" sz="2400" b="1" u="sng" dirty="0"/>
              <a:t>It should be noted </a:t>
            </a:r>
            <a:r>
              <a:rPr lang="en-US" sz="2400" b="1" u="sng" dirty="0" smtClean="0"/>
              <a:t>that with </a:t>
            </a:r>
            <a:r>
              <a:rPr lang="en-US" sz="2400" b="1" u="sng" dirty="0"/>
              <a:t>a smaller dataset </a:t>
            </a:r>
            <a:r>
              <a:rPr lang="en-US" sz="2400" b="1" u="sng" dirty="0" smtClean="0"/>
              <a:t>the </a:t>
            </a:r>
            <a:r>
              <a:rPr lang="en-US" sz="2400" b="1" u="sng" dirty="0"/>
              <a:t>similarity can be much worse.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43200"/>
            <a:ext cx="36957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3276600"/>
            <a:ext cx="47720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4572000"/>
            <a:ext cx="14668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97140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594</Words>
  <Application>Microsoft Office PowerPoint</Application>
  <PresentationFormat>On-screen Show (4:3)</PresentationFormat>
  <Paragraphs>62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Ch. 17 Basic Statistical Models</vt:lpstr>
      <vt:lpstr>Basic Statistical Models</vt:lpstr>
      <vt:lpstr>Random samples</vt:lpstr>
      <vt:lpstr>An Example of Random sample</vt:lpstr>
      <vt:lpstr>Statistical Models  For Repeated Measurements</vt:lpstr>
      <vt:lpstr>A Sample Statistic </vt:lpstr>
      <vt:lpstr>Sample Statistics</vt:lpstr>
      <vt:lpstr>Distribution Features and Sample Statistics</vt:lpstr>
      <vt:lpstr>Distribution Features and Sample Statistics</vt:lpstr>
      <vt:lpstr>Slide 10</vt:lpstr>
      <vt:lpstr>Distribution Features and Sample Statistics</vt:lpstr>
      <vt:lpstr>Distribution Features</vt:lpstr>
      <vt:lpstr>Estimating Features of the “true” Distribution</vt:lpstr>
      <vt:lpstr>Linear Regression Model</vt:lpstr>
    </vt:vector>
  </TitlesOfParts>
  <Company>Temple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Statistical Models</dc:title>
  <dc:creator>Nouf Albarakati</dc:creator>
  <cp:lastModifiedBy>latecki</cp:lastModifiedBy>
  <cp:revision>26</cp:revision>
  <dcterms:created xsi:type="dcterms:W3CDTF">2013-04-27T18:22:31Z</dcterms:created>
  <dcterms:modified xsi:type="dcterms:W3CDTF">2014-04-13T01:01:39Z</dcterms:modified>
</cp:coreProperties>
</file>