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1.xml" ContentType="application/vnd.openxmlformats-officedocument.presentationml.notesSl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7"/>
  </p:notesMasterIdLst>
  <p:sldIdLst>
    <p:sldId id="256" r:id="rId2"/>
    <p:sldId id="262" r:id="rId3"/>
    <p:sldId id="257" r:id="rId4"/>
    <p:sldId id="268" r:id="rId5"/>
    <p:sldId id="258" r:id="rId6"/>
    <p:sldId id="273" r:id="rId7"/>
    <p:sldId id="260" r:id="rId8"/>
    <p:sldId id="269" r:id="rId9"/>
    <p:sldId id="261" r:id="rId10"/>
    <p:sldId id="270" r:id="rId11"/>
    <p:sldId id="263" r:id="rId12"/>
    <p:sldId id="271" r:id="rId13"/>
    <p:sldId id="272" r:id="rId14"/>
    <p:sldId id="265" r:id="rId15"/>
    <p:sldId id="266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otaz\Dropbox\astar\Project%203%20Point%20Matching\Project%203%20Results\results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otaz\Dropbox\astar\Project%203%20Point%20Matching\Project%203%20Results\result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otaz\Dropbox\astar\Project%203%20Point%20Matching\Project%203%20Results\result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otaz\Dropbox\astar\Project%203%20Point%20Matching\Project%203%20Results\result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otaz\Dropbox\astar\Project%203%20Point%20Matching\Project%203%20Results\result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otaz\Dropbox\astar\Project%203%20Point%20Matching\Project%203%20Results\results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otaz\Dropbox\astar\Project%203%20Point%20Matching\Project%203%20Results\results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otaz\Dropbox\astar\Project%203%20Point%20Matching\Project%203%20Results\results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otaz\Dropbox\astar\Project%203%20Point%20Matching\Project%203%20Results\results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otaz\Dropbox\astar\Project%203%20Point%20Matching\Project%203%20Results\resul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Expermint A</a:t>
            </a: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Accuracy</c:v>
          </c:tx>
          <c:cat>
            <c:strRef>
              <c:f>Sheet1!$A$2:$A$7</c:f>
              <c:strCache>
                <c:ptCount val="6"/>
                <c:pt idx="0">
                  <c:v>Alpha</c:v>
                </c:pt>
                <c:pt idx="1">
                  <c:v>Beta</c:v>
                </c:pt>
                <c:pt idx="2">
                  <c:v>Gama</c:v>
                </c:pt>
                <c:pt idx="3">
                  <c:v>Delta</c:v>
                </c:pt>
                <c:pt idx="4">
                  <c:v>Epsilon</c:v>
                </c:pt>
                <c:pt idx="5">
                  <c:v>Zeta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1</c:v>
                </c:pt>
                <c:pt idx="1">
                  <c:v>0.92780000000000007</c:v>
                </c:pt>
                <c:pt idx="2">
                  <c:v>0.90559999999999996</c:v>
                </c:pt>
                <c:pt idx="3">
                  <c:v>0.91670000000000007</c:v>
                </c:pt>
                <c:pt idx="4">
                  <c:v>0</c:v>
                </c:pt>
                <c:pt idx="5">
                  <c:v>0.96109999999999995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7306752"/>
        <c:axId val="86860352"/>
      </c:lineChart>
      <c:catAx>
        <c:axId val="8730675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Group</a:t>
                </a:r>
              </a:p>
            </c:rich>
          </c:tx>
          <c:layout/>
          <c:overlay val="0"/>
        </c:title>
        <c:majorTickMark val="out"/>
        <c:minorTickMark val="none"/>
        <c:tickLblPos val="nextTo"/>
        <c:crossAx val="86860352"/>
        <c:crosses val="autoZero"/>
        <c:auto val="1"/>
        <c:lblAlgn val="ctr"/>
        <c:lblOffset val="100"/>
        <c:noMultiLvlLbl val="0"/>
      </c:catAx>
      <c:valAx>
        <c:axId val="86860352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Accuracy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8730675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val>
            <c:numRef>
              <c:f>Sheet1!$K$2:$K$7</c:f>
              <c:numCache>
                <c:formatCode>General</c:formatCode>
                <c:ptCount val="6"/>
                <c:pt idx="0">
                  <c:v>0.99460000000000004</c:v>
                </c:pt>
                <c:pt idx="1">
                  <c:v>0.92679999999999996</c:v>
                </c:pt>
                <c:pt idx="2">
                  <c:v>0.99819999999999998</c:v>
                </c:pt>
                <c:pt idx="3">
                  <c:v>0.43390000000000001</c:v>
                </c:pt>
                <c:pt idx="4">
                  <c:v>0</c:v>
                </c:pt>
                <c:pt idx="5">
                  <c:v>0.88390000000000002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0264320"/>
        <c:axId val="109810176"/>
      </c:lineChart>
      <c:catAx>
        <c:axId val="11026432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Group</a:t>
                </a:r>
              </a:p>
            </c:rich>
          </c:tx>
          <c:layout/>
          <c:overlay val="0"/>
        </c:title>
        <c:majorTickMark val="out"/>
        <c:minorTickMark val="none"/>
        <c:tickLblPos val="nextTo"/>
        <c:crossAx val="109810176"/>
        <c:crosses val="autoZero"/>
        <c:auto val="1"/>
        <c:lblAlgn val="ctr"/>
        <c:lblOffset val="100"/>
        <c:noMultiLvlLbl val="0"/>
      </c:catAx>
      <c:valAx>
        <c:axId val="109810176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Accuracy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1026432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Experiment A</a:t>
            </a: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Time</c:v>
          </c:tx>
          <c:cat>
            <c:strRef>
              <c:f>Sheet1!$A$2:$A$7</c:f>
              <c:strCache>
                <c:ptCount val="6"/>
                <c:pt idx="0">
                  <c:v>Alpha</c:v>
                </c:pt>
                <c:pt idx="1">
                  <c:v>Beta</c:v>
                </c:pt>
                <c:pt idx="2">
                  <c:v>Gama</c:v>
                </c:pt>
                <c:pt idx="3">
                  <c:v>Delta</c:v>
                </c:pt>
                <c:pt idx="4">
                  <c:v>Epsilon</c:v>
                </c:pt>
                <c:pt idx="5">
                  <c:v>Zeta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0.10570000000000002</c:v>
                </c:pt>
                <c:pt idx="1">
                  <c:v>7.1400000000000019E-2</c:v>
                </c:pt>
                <c:pt idx="2">
                  <c:v>7.1700000000000014E-2</c:v>
                </c:pt>
                <c:pt idx="3">
                  <c:v>1.6486000000000001</c:v>
                </c:pt>
                <c:pt idx="4">
                  <c:v>0</c:v>
                </c:pt>
                <c:pt idx="5">
                  <c:v>9.8600000000000035E-2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7307776"/>
        <c:axId val="86862080"/>
      </c:lineChart>
      <c:catAx>
        <c:axId val="8730777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Group</a:t>
                </a:r>
              </a:p>
            </c:rich>
          </c:tx>
          <c:layout/>
          <c:overlay val="0"/>
        </c:title>
        <c:majorTickMark val="out"/>
        <c:minorTickMark val="none"/>
        <c:tickLblPos val="nextTo"/>
        <c:crossAx val="86862080"/>
        <c:crosses val="autoZero"/>
        <c:auto val="1"/>
        <c:lblAlgn val="ctr"/>
        <c:lblOffset val="100"/>
        <c:noMultiLvlLbl val="0"/>
      </c:catAx>
      <c:valAx>
        <c:axId val="86862080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Time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8730777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Experiment B</a:t>
            </a: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Accuracy</c:v>
          </c:tx>
          <c:cat>
            <c:strRef>
              <c:f>Sheet1!$A$2:$A$7</c:f>
              <c:strCache>
                <c:ptCount val="6"/>
                <c:pt idx="0">
                  <c:v>Alpha</c:v>
                </c:pt>
                <c:pt idx="1">
                  <c:v>Beta</c:v>
                </c:pt>
                <c:pt idx="2">
                  <c:v>Gama</c:v>
                </c:pt>
                <c:pt idx="3">
                  <c:v>Delta</c:v>
                </c:pt>
                <c:pt idx="4">
                  <c:v>Epsilon</c:v>
                </c:pt>
                <c:pt idx="5">
                  <c:v>Zeta</c:v>
                </c:pt>
              </c:strCache>
            </c:strRef>
          </c:cat>
          <c:val>
            <c:numRef>
              <c:f>Sheet1!$E$2:$E$7</c:f>
              <c:numCache>
                <c:formatCode>General</c:formatCode>
                <c:ptCount val="6"/>
                <c:pt idx="0">
                  <c:v>0.99570000000000003</c:v>
                </c:pt>
                <c:pt idx="1">
                  <c:v>0.86090000000000011</c:v>
                </c:pt>
                <c:pt idx="2">
                  <c:v>0.97829999999999995</c:v>
                </c:pt>
                <c:pt idx="3">
                  <c:v>0.33700000000000008</c:v>
                </c:pt>
                <c:pt idx="4">
                  <c:v>0</c:v>
                </c:pt>
                <c:pt idx="5">
                  <c:v>0.93480000000000008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7309312"/>
        <c:axId val="86864960"/>
      </c:lineChart>
      <c:catAx>
        <c:axId val="873093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Group</a:t>
                </a:r>
              </a:p>
            </c:rich>
          </c:tx>
          <c:layout/>
          <c:overlay val="0"/>
        </c:title>
        <c:majorTickMark val="out"/>
        <c:minorTickMark val="none"/>
        <c:tickLblPos val="nextTo"/>
        <c:crossAx val="86864960"/>
        <c:crosses val="autoZero"/>
        <c:auto val="1"/>
        <c:lblAlgn val="ctr"/>
        <c:lblOffset val="100"/>
        <c:noMultiLvlLbl val="0"/>
      </c:catAx>
      <c:valAx>
        <c:axId val="86864960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Accuracy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8730931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Experiment</a:t>
            </a:r>
            <a:r>
              <a:rPr lang="en-US" baseline="0"/>
              <a:t> B</a:t>
            </a:r>
            <a:endParaRPr lang="en-US"/>
          </a:p>
        </c:rich>
      </c:tx>
      <c:layout>
        <c:manualLayout>
          <c:xMode val="edge"/>
          <c:yMode val="edge"/>
          <c:x val="0.44022922134733156"/>
          <c:y val="5.5555555555555518E-2"/>
        </c:manualLayout>
      </c:layout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Time</c:v>
          </c:tx>
          <c:cat>
            <c:strRef>
              <c:f>Sheet1!$A$2:$A$7</c:f>
              <c:strCache>
                <c:ptCount val="6"/>
                <c:pt idx="0">
                  <c:v>Alpha</c:v>
                </c:pt>
                <c:pt idx="1">
                  <c:v>Beta</c:v>
                </c:pt>
                <c:pt idx="2">
                  <c:v>Gama</c:v>
                </c:pt>
                <c:pt idx="3">
                  <c:v>Delta</c:v>
                </c:pt>
                <c:pt idx="4">
                  <c:v>Epsilon</c:v>
                </c:pt>
                <c:pt idx="5">
                  <c:v>Zeta</c:v>
                </c:pt>
              </c:strCache>
            </c:strRef>
          </c:cat>
          <c:val>
            <c:numRef>
              <c:f>Sheet1!$F$2:$F$7</c:f>
              <c:numCache>
                <c:formatCode>General</c:formatCode>
                <c:ptCount val="6"/>
                <c:pt idx="0">
                  <c:v>0.88239999999999996</c:v>
                </c:pt>
                <c:pt idx="1">
                  <c:v>0.23780000000000001</c:v>
                </c:pt>
                <c:pt idx="2">
                  <c:v>1.5695999999999999</c:v>
                </c:pt>
                <c:pt idx="3">
                  <c:v>8.7079999999999984</c:v>
                </c:pt>
                <c:pt idx="4">
                  <c:v>0</c:v>
                </c:pt>
                <c:pt idx="5">
                  <c:v>0.84840000000000004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7309824"/>
        <c:axId val="86866688"/>
      </c:lineChart>
      <c:catAx>
        <c:axId val="8730982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Group</a:t>
                </a:r>
              </a:p>
            </c:rich>
          </c:tx>
          <c:layout/>
          <c:overlay val="0"/>
        </c:title>
        <c:majorTickMark val="out"/>
        <c:minorTickMark val="none"/>
        <c:tickLblPos val="nextTo"/>
        <c:crossAx val="86866688"/>
        <c:crosses val="autoZero"/>
        <c:auto val="1"/>
        <c:lblAlgn val="ctr"/>
        <c:lblOffset val="100"/>
        <c:noMultiLvlLbl val="0"/>
      </c:catAx>
      <c:valAx>
        <c:axId val="86866688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Time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8730982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Experiment C</a:t>
            </a: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Accuracy</c:v>
          </c:tx>
          <c:cat>
            <c:strRef>
              <c:f>Sheet1!$A$2:$A$7</c:f>
              <c:strCache>
                <c:ptCount val="6"/>
                <c:pt idx="0">
                  <c:v>Alpha</c:v>
                </c:pt>
                <c:pt idx="1">
                  <c:v>Beta</c:v>
                </c:pt>
                <c:pt idx="2">
                  <c:v>Gama</c:v>
                </c:pt>
                <c:pt idx="3">
                  <c:v>Delta</c:v>
                </c:pt>
                <c:pt idx="4">
                  <c:v>Epsilon</c:v>
                </c:pt>
                <c:pt idx="5">
                  <c:v>Zeta</c:v>
                </c:pt>
              </c:strCache>
            </c:strRef>
          </c:cat>
          <c:val>
            <c:numRef>
              <c:f>Sheet1!$G$2:$G$7</c:f>
              <c:numCache>
                <c:formatCode>General</c:formatCode>
                <c:ptCount val="6"/>
                <c:pt idx="0">
                  <c:v>0.9304</c:v>
                </c:pt>
                <c:pt idx="1">
                  <c:v>0.91610000000000003</c:v>
                </c:pt>
                <c:pt idx="2">
                  <c:v>1</c:v>
                </c:pt>
                <c:pt idx="3">
                  <c:v>0.21610000000000001</c:v>
                </c:pt>
                <c:pt idx="4">
                  <c:v>0</c:v>
                </c:pt>
                <c:pt idx="5">
                  <c:v>0.88929999999999998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9847552"/>
        <c:axId val="109782720"/>
      </c:lineChart>
      <c:catAx>
        <c:axId val="10984755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Group</a:t>
                </a:r>
              </a:p>
            </c:rich>
          </c:tx>
          <c:layout/>
          <c:overlay val="0"/>
        </c:title>
        <c:majorTickMark val="out"/>
        <c:minorTickMark val="none"/>
        <c:tickLblPos val="nextTo"/>
        <c:crossAx val="109782720"/>
        <c:crosses val="autoZero"/>
        <c:auto val="1"/>
        <c:lblAlgn val="ctr"/>
        <c:lblOffset val="100"/>
        <c:noMultiLvlLbl val="0"/>
      </c:catAx>
      <c:valAx>
        <c:axId val="109782720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Accuracy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0984755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Experiment C</a:t>
            </a: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Time</c:v>
          </c:tx>
          <c:cat>
            <c:strRef>
              <c:f>Sheet1!$A$2:$A$7</c:f>
              <c:strCache>
                <c:ptCount val="6"/>
                <c:pt idx="0">
                  <c:v>Alpha</c:v>
                </c:pt>
                <c:pt idx="1">
                  <c:v>Beta</c:v>
                </c:pt>
                <c:pt idx="2">
                  <c:v>Gama</c:v>
                </c:pt>
                <c:pt idx="3">
                  <c:v>Delta</c:v>
                </c:pt>
                <c:pt idx="4">
                  <c:v>Epsilon</c:v>
                </c:pt>
                <c:pt idx="5">
                  <c:v>Zeta</c:v>
                </c:pt>
              </c:strCache>
            </c:strRef>
          </c:cat>
          <c:val>
            <c:numRef>
              <c:f>Sheet1!$H$2:$H$7</c:f>
              <c:numCache>
                <c:formatCode>General</c:formatCode>
                <c:ptCount val="6"/>
                <c:pt idx="0">
                  <c:v>3.7332999999999998</c:v>
                </c:pt>
                <c:pt idx="1">
                  <c:v>0.48560000000000003</c:v>
                </c:pt>
                <c:pt idx="2">
                  <c:v>10.527100000000001</c:v>
                </c:pt>
                <c:pt idx="3">
                  <c:v>39.079300000000003</c:v>
                </c:pt>
                <c:pt idx="4">
                  <c:v>0</c:v>
                </c:pt>
                <c:pt idx="5">
                  <c:v>3.8563999999999994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9848064"/>
        <c:axId val="109784448"/>
      </c:lineChart>
      <c:catAx>
        <c:axId val="10984806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Group</a:t>
                </a:r>
              </a:p>
            </c:rich>
          </c:tx>
          <c:layout/>
          <c:overlay val="0"/>
        </c:title>
        <c:majorTickMark val="out"/>
        <c:minorTickMark val="none"/>
        <c:tickLblPos val="nextTo"/>
        <c:crossAx val="109784448"/>
        <c:crosses val="autoZero"/>
        <c:auto val="1"/>
        <c:lblAlgn val="ctr"/>
        <c:lblOffset val="100"/>
        <c:noMultiLvlLbl val="0"/>
      </c:catAx>
      <c:valAx>
        <c:axId val="109784448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Time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0984806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Experiment D</a:t>
            </a: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Accuracy</c:v>
          </c:tx>
          <c:cat>
            <c:strRef>
              <c:f>Sheet1!$A$2:$A$7</c:f>
              <c:strCache>
                <c:ptCount val="6"/>
                <c:pt idx="0">
                  <c:v>Alpha</c:v>
                </c:pt>
                <c:pt idx="1">
                  <c:v>Beta</c:v>
                </c:pt>
                <c:pt idx="2">
                  <c:v>Gama</c:v>
                </c:pt>
                <c:pt idx="3">
                  <c:v>Delta</c:v>
                </c:pt>
                <c:pt idx="4">
                  <c:v>Epsilon</c:v>
                </c:pt>
                <c:pt idx="5">
                  <c:v>Zeta</c:v>
                </c:pt>
              </c:strCache>
            </c:strRef>
          </c:cat>
          <c:val>
            <c:numRef>
              <c:f>Sheet1!$I$2:$I$7</c:f>
              <c:numCache>
                <c:formatCode>General</c:formatCode>
                <c:ptCount val="6"/>
                <c:pt idx="0">
                  <c:v>1</c:v>
                </c:pt>
                <c:pt idx="1">
                  <c:v>0.85880000000000012</c:v>
                </c:pt>
                <c:pt idx="2">
                  <c:v>0.99119999999999997</c:v>
                </c:pt>
                <c:pt idx="3">
                  <c:v>0.64710000000000012</c:v>
                </c:pt>
                <c:pt idx="4">
                  <c:v>0</c:v>
                </c:pt>
                <c:pt idx="5">
                  <c:v>0.96470000000000011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9849600"/>
        <c:axId val="109787328"/>
      </c:lineChart>
      <c:catAx>
        <c:axId val="10984960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Group</a:t>
                </a:r>
              </a:p>
            </c:rich>
          </c:tx>
          <c:layout/>
          <c:overlay val="0"/>
        </c:title>
        <c:majorTickMark val="out"/>
        <c:minorTickMark val="none"/>
        <c:tickLblPos val="nextTo"/>
        <c:crossAx val="109787328"/>
        <c:crosses val="autoZero"/>
        <c:auto val="1"/>
        <c:lblAlgn val="ctr"/>
        <c:lblOffset val="100"/>
        <c:noMultiLvlLbl val="0"/>
      </c:catAx>
      <c:valAx>
        <c:axId val="109787328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Accuracy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0984960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Experiment D</a:t>
            </a: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Time</c:v>
          </c:tx>
          <c:cat>
            <c:strRef>
              <c:f>Sheet1!$A$2:$A$7</c:f>
              <c:strCache>
                <c:ptCount val="6"/>
                <c:pt idx="0">
                  <c:v>Alpha</c:v>
                </c:pt>
                <c:pt idx="1">
                  <c:v>Beta</c:v>
                </c:pt>
                <c:pt idx="2">
                  <c:v>Gama</c:v>
                </c:pt>
                <c:pt idx="3">
                  <c:v>Delta</c:v>
                </c:pt>
                <c:pt idx="4">
                  <c:v>Epsilon</c:v>
                </c:pt>
                <c:pt idx="5">
                  <c:v>Zeta</c:v>
                </c:pt>
              </c:strCache>
            </c:strRef>
          </c:cat>
          <c:val>
            <c:numRef>
              <c:f>Sheet1!$J$2:$J$7</c:f>
              <c:numCache>
                <c:formatCode>General</c:formatCode>
                <c:ptCount val="6"/>
                <c:pt idx="0">
                  <c:v>1.0556999999999999</c:v>
                </c:pt>
                <c:pt idx="1">
                  <c:v>0.15520000000000003</c:v>
                </c:pt>
                <c:pt idx="2">
                  <c:v>0.40390000000000004</c:v>
                </c:pt>
                <c:pt idx="3">
                  <c:v>10.172500000000003</c:v>
                </c:pt>
                <c:pt idx="4">
                  <c:v>0</c:v>
                </c:pt>
                <c:pt idx="5">
                  <c:v>0.58589999999999998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9850112"/>
        <c:axId val="109805568"/>
      </c:lineChart>
      <c:catAx>
        <c:axId val="1098501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Group</a:t>
                </a:r>
              </a:p>
            </c:rich>
          </c:tx>
          <c:layout/>
          <c:overlay val="0"/>
        </c:title>
        <c:majorTickMark val="out"/>
        <c:minorTickMark val="none"/>
        <c:tickLblPos val="nextTo"/>
        <c:crossAx val="109805568"/>
        <c:crosses val="autoZero"/>
        <c:auto val="1"/>
        <c:lblAlgn val="ctr"/>
        <c:lblOffset val="100"/>
        <c:noMultiLvlLbl val="0"/>
      </c:catAx>
      <c:valAx>
        <c:axId val="109805568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Time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0985011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cat>
            <c:strRef>
              <c:f>Sheet1!$A$2:$A$7</c:f>
              <c:strCache>
                <c:ptCount val="6"/>
                <c:pt idx="0">
                  <c:v>Alpha</c:v>
                </c:pt>
                <c:pt idx="1">
                  <c:v>Beta</c:v>
                </c:pt>
                <c:pt idx="2">
                  <c:v>Gama</c:v>
                </c:pt>
                <c:pt idx="3">
                  <c:v>Delta</c:v>
                </c:pt>
                <c:pt idx="4">
                  <c:v>Epsilon</c:v>
                </c:pt>
                <c:pt idx="5">
                  <c:v>Zeta</c:v>
                </c:pt>
              </c:strCache>
            </c:strRef>
          </c:cat>
          <c:val>
            <c:numRef>
              <c:f>Sheet1!$L$2:$L$7</c:f>
              <c:numCache>
                <c:formatCode>General</c:formatCode>
                <c:ptCount val="6"/>
                <c:pt idx="0">
                  <c:v>8.5584000000000007</c:v>
                </c:pt>
                <c:pt idx="1">
                  <c:v>0.56030000000000002</c:v>
                </c:pt>
                <c:pt idx="2">
                  <c:v>10.539</c:v>
                </c:pt>
                <c:pt idx="3">
                  <c:v>204.01979999999998</c:v>
                </c:pt>
                <c:pt idx="4">
                  <c:v>0</c:v>
                </c:pt>
                <c:pt idx="5">
                  <c:v>5.6232999999999995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0194176"/>
        <c:axId val="109808448"/>
      </c:lineChart>
      <c:catAx>
        <c:axId val="11019417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Group</a:t>
                </a:r>
              </a:p>
            </c:rich>
          </c:tx>
          <c:layout/>
          <c:overlay val="0"/>
        </c:title>
        <c:majorTickMark val="out"/>
        <c:minorTickMark val="none"/>
        <c:tickLblPos val="nextTo"/>
        <c:crossAx val="109808448"/>
        <c:crosses val="autoZero"/>
        <c:auto val="1"/>
        <c:lblAlgn val="ctr"/>
        <c:lblOffset val="100"/>
        <c:noMultiLvlLbl val="0"/>
      </c:catAx>
      <c:valAx>
        <c:axId val="109808448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Time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1019417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3AB7C0-81A8-49C5-AB54-0EE7FE2BA425}" type="datetimeFigureOut">
              <a:rPr lang="en-US" smtClean="0"/>
              <a:pPr/>
              <a:t>12/3/2012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AC5D7-FE77-465D-A046-8E8E1F0BD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6774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AC5D7-FE77-465D-A046-8E8E1F0BD234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12/3/2012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chart" Target="../charts/char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4000" b="1" dirty="0" err="1" smtClean="0"/>
              <a:t>Motaz</a:t>
            </a:r>
            <a:endParaRPr lang="en-US" sz="4000" b="1" dirty="0" smtClean="0"/>
          </a:p>
          <a:p>
            <a:r>
              <a:rPr lang="en-US" sz="4000" b="1" dirty="0" err="1" smtClean="0"/>
              <a:t>Semir</a:t>
            </a:r>
            <a:endParaRPr lang="en-US" sz="4000" b="1" dirty="0" smtClean="0"/>
          </a:p>
          <a:p>
            <a:r>
              <a:rPr lang="en-US" sz="4000" b="1" dirty="0" smtClean="0"/>
              <a:t>Howard</a:t>
            </a:r>
            <a:endParaRPr lang="en-US" sz="4000" b="1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676400"/>
            <a:ext cx="8229600" cy="1470025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Point Matching </a:t>
            </a:r>
            <a:br>
              <a:rPr lang="en-US" b="1" dirty="0" smtClean="0"/>
            </a:br>
            <a:r>
              <a:rPr lang="en-US" b="1" dirty="0" smtClean="0"/>
              <a:t>Evaluation Report</a:t>
            </a:r>
            <a:br>
              <a:rPr lang="en-US" b="1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Table: A,B,C,D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14600"/>
            <a:ext cx="9034646" cy="2362200"/>
          </a:xfrm>
        </p:spPr>
      </p:pic>
    </p:spTree>
    <p:extLst>
      <p:ext uri="{BB962C8B-B14F-4D97-AF65-F5344CB8AC3E}">
        <p14:creationId xmlns:p14="http://schemas.microsoft.com/office/powerpoint/2010/main" val="1653687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 5 </a:t>
            </a:r>
            <a:r>
              <a:rPr lang="en-US" dirty="0" err="1" smtClean="0"/>
              <a:t>PointMatchingE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4400" y="1676400"/>
            <a:ext cx="4105275" cy="465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Chart 5"/>
          <p:cNvGraphicFramePr/>
          <p:nvPr/>
        </p:nvGraphicFramePr>
        <p:xfrm>
          <a:off x="228600" y="39624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581640065"/>
              </p:ext>
            </p:extLst>
          </p:nvPr>
        </p:nvGraphicFramePr>
        <p:xfrm>
          <a:off x="152400" y="12192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475556"/>
            <a:ext cx="2971800" cy="157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Table: A,B,C,D,E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5" y="2743200"/>
            <a:ext cx="9067798" cy="1905000"/>
          </a:xfrm>
        </p:spPr>
      </p:pic>
    </p:spTree>
    <p:extLst>
      <p:ext uri="{BB962C8B-B14F-4D97-AF65-F5344CB8AC3E}">
        <p14:creationId xmlns:p14="http://schemas.microsoft.com/office/powerpoint/2010/main" val="3280817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Table: </a:t>
            </a:r>
            <a:r>
              <a:rPr lang="en-US" dirty="0" err="1" smtClean="0"/>
              <a:t>A,B,C,D,E,Avg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32" y="1752600"/>
            <a:ext cx="9038968" cy="1600200"/>
          </a:xfr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5563346"/>
              </p:ext>
            </p:extLst>
          </p:nvPr>
        </p:nvGraphicFramePr>
        <p:xfrm>
          <a:off x="2133600" y="3657600"/>
          <a:ext cx="6781800" cy="2886324"/>
        </p:xfrm>
        <a:graphic>
          <a:graphicData uri="http://schemas.openxmlformats.org/drawingml/2006/table">
            <a:tbl>
              <a:tblPr/>
              <a:tblGrid>
                <a:gridCol w="978938"/>
                <a:gridCol w="1273799"/>
                <a:gridCol w="1061499"/>
                <a:gridCol w="813816"/>
                <a:gridCol w="908172"/>
                <a:gridCol w="837404"/>
                <a:gridCol w="908172"/>
              </a:tblGrid>
              <a:tr h="41233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Group</a:t>
                      </a:r>
                    </a:p>
                  </a:txBody>
                  <a:tcPr marL="7951" marR="7951" marT="7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8B5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</a:t>
                      </a:r>
                    </a:p>
                  </a:txBody>
                  <a:tcPr marL="7951" marR="7951" marT="7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8B5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</a:t>
                      </a:r>
                    </a:p>
                  </a:txBody>
                  <a:tcPr marL="7951" marR="7951" marT="7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8B5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</a:t>
                      </a:r>
                    </a:p>
                  </a:txBody>
                  <a:tcPr marL="7951" marR="7951" marT="7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8B5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</a:t>
                      </a:r>
                    </a:p>
                  </a:txBody>
                  <a:tcPr marL="7951" marR="7951" marT="7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8B5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</a:t>
                      </a:r>
                    </a:p>
                  </a:txBody>
                  <a:tcPr marL="7951" marR="7951" marT="7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8B5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Avg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951" marR="7951" marT="7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8B54"/>
                    </a:solidFill>
                  </a:tcPr>
                </a:tc>
              </a:tr>
              <a:tr h="41233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Alpha</a:t>
                      </a:r>
                    </a:p>
                  </a:txBody>
                  <a:tcPr marL="7951" marR="7951" marT="7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8B5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7951" marR="7951" marT="7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0.9957</a:t>
                      </a:r>
                    </a:p>
                  </a:txBody>
                  <a:tcPr marL="7951" marR="7951" marT="7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0.93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951" marR="7951" marT="7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7951" marR="7951" marT="7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0.995</a:t>
                      </a:r>
                    </a:p>
                  </a:txBody>
                  <a:tcPr marL="7951" marR="7951" marT="7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C00000"/>
                          </a:solidFill>
                          <a:latin typeface="Calibri"/>
                        </a:rPr>
                        <a:t>0.9841</a:t>
                      </a:r>
                    </a:p>
                  </a:txBody>
                  <a:tcPr marL="7951" marR="7951" marT="7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</a:tr>
              <a:tr h="41233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Beta</a:t>
                      </a:r>
                    </a:p>
                  </a:txBody>
                  <a:tcPr marL="7951" marR="7951" marT="7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8B5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0.9278</a:t>
                      </a:r>
                    </a:p>
                  </a:txBody>
                  <a:tcPr marL="7951" marR="7951" marT="7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0.8609</a:t>
                      </a:r>
                    </a:p>
                  </a:txBody>
                  <a:tcPr marL="7951" marR="7951" marT="7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0.916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951" marR="7951" marT="7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0.8588</a:t>
                      </a:r>
                    </a:p>
                  </a:txBody>
                  <a:tcPr marL="7951" marR="7951" marT="7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0.927</a:t>
                      </a:r>
                    </a:p>
                  </a:txBody>
                  <a:tcPr marL="7951" marR="7951" marT="7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0.8981</a:t>
                      </a:r>
                    </a:p>
                  </a:txBody>
                  <a:tcPr marL="7951" marR="7951" marT="7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</a:tr>
              <a:tr h="41233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Gama</a:t>
                      </a:r>
                    </a:p>
                  </a:txBody>
                  <a:tcPr marL="7951" marR="7951" marT="7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8B5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0.9056</a:t>
                      </a:r>
                    </a:p>
                  </a:txBody>
                  <a:tcPr marL="7951" marR="7951" marT="7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0.9783</a:t>
                      </a:r>
                    </a:p>
                  </a:txBody>
                  <a:tcPr marL="7951" marR="7951" marT="7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7951" marR="7951" marT="7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0.9912</a:t>
                      </a:r>
                    </a:p>
                  </a:txBody>
                  <a:tcPr marL="7951" marR="7951" marT="7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0.998</a:t>
                      </a:r>
                    </a:p>
                  </a:txBody>
                  <a:tcPr marL="7951" marR="7951" marT="7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0.9747</a:t>
                      </a:r>
                    </a:p>
                  </a:txBody>
                  <a:tcPr marL="7951" marR="7951" marT="7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</a:tr>
              <a:tr h="41233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Delta</a:t>
                      </a:r>
                    </a:p>
                  </a:txBody>
                  <a:tcPr marL="7951" marR="7951" marT="7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8B5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0.9167</a:t>
                      </a:r>
                    </a:p>
                  </a:txBody>
                  <a:tcPr marL="7951" marR="7951" marT="7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0.337</a:t>
                      </a:r>
                    </a:p>
                  </a:txBody>
                  <a:tcPr marL="7951" marR="7951" marT="7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0.216</a:t>
                      </a:r>
                    </a:p>
                  </a:txBody>
                  <a:tcPr marL="7951" marR="7951" marT="7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0.6471</a:t>
                      </a:r>
                    </a:p>
                  </a:txBody>
                  <a:tcPr marL="7951" marR="7951" marT="7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0.434</a:t>
                      </a:r>
                    </a:p>
                  </a:txBody>
                  <a:tcPr marL="7951" marR="7951" marT="7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0.5102</a:t>
                      </a:r>
                    </a:p>
                  </a:txBody>
                  <a:tcPr marL="7951" marR="7951" marT="7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</a:tr>
              <a:tr h="41233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Epsilon</a:t>
                      </a:r>
                    </a:p>
                  </a:txBody>
                  <a:tcPr marL="7951" marR="7951" marT="7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8B5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7951" marR="7951" marT="7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7951" marR="7951" marT="7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7951" marR="7951" marT="7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7951" marR="7951" marT="7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7951" marR="7951" marT="7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</a:t>
                      </a:r>
                    </a:p>
                  </a:txBody>
                  <a:tcPr marL="7951" marR="7951" marT="7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</a:tr>
              <a:tr h="41233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Zeta</a:t>
                      </a:r>
                    </a:p>
                  </a:txBody>
                  <a:tcPr marL="7951" marR="7951" marT="7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8B5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0.9611</a:t>
                      </a:r>
                    </a:p>
                  </a:txBody>
                  <a:tcPr marL="7951" marR="7951" marT="7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0.9348</a:t>
                      </a:r>
                    </a:p>
                  </a:txBody>
                  <a:tcPr marL="7951" marR="7951" marT="7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0.889</a:t>
                      </a:r>
                    </a:p>
                  </a:txBody>
                  <a:tcPr marL="7951" marR="7951" marT="7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0.9647</a:t>
                      </a:r>
                    </a:p>
                  </a:txBody>
                  <a:tcPr marL="7951" marR="7951" marT="7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0.884</a:t>
                      </a:r>
                    </a:p>
                  </a:txBody>
                  <a:tcPr marL="7951" marR="7951" marT="7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0.9268</a:t>
                      </a:r>
                    </a:p>
                  </a:txBody>
                  <a:tcPr marL="7951" marR="7951" marT="795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BE97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52401" y="3733800"/>
            <a:ext cx="190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sz="3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Acc</a:t>
            </a:r>
            <a:r>
              <a:rPr lang="en-US" sz="3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Table:</a:t>
            </a:r>
            <a:endParaRPr lang="en-US" sz="3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67093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Winners:</a:t>
            </a:r>
            <a:endParaRPr lang="en-US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3200" b="1" dirty="0" smtClean="0">
              <a:latin typeface="Aharoni" pitchFamily="2" charset="-79"/>
              <a:cs typeface="Aharoni" pitchFamily="2" charset="-79"/>
            </a:endParaRPr>
          </a:p>
          <a:p>
            <a:pPr marL="0" indent="0" algn="ctr">
              <a:buNone/>
            </a:pPr>
            <a:r>
              <a:rPr lang="en-US" sz="3200" b="1" dirty="0" smtClean="0">
                <a:latin typeface="Aharoni" pitchFamily="2" charset="-79"/>
                <a:cs typeface="Aharoni" pitchFamily="2" charset="-79"/>
              </a:rPr>
              <a:t>Alpha:</a:t>
            </a:r>
          </a:p>
          <a:p>
            <a:pPr marL="0" indent="0" algn="ctr">
              <a:buNone/>
            </a:pPr>
            <a:endParaRPr lang="en-US" sz="3200" b="1" dirty="0" smtClean="0">
              <a:latin typeface="Aharoni" pitchFamily="2" charset="-79"/>
              <a:cs typeface="Aharoni" pitchFamily="2" charset="-79"/>
            </a:endParaRPr>
          </a:p>
          <a:p>
            <a:pPr marL="0" indent="0" algn="ctr">
              <a:buNone/>
            </a:pPr>
            <a:r>
              <a:rPr lang="en-US" sz="3200" dirty="0" err="1">
                <a:latin typeface="Aharoni" pitchFamily="2" charset="-79"/>
                <a:cs typeface="Aharoni" pitchFamily="2" charset="-79"/>
              </a:rPr>
              <a:t>Feipeng</a:t>
            </a:r>
            <a:r>
              <a:rPr lang="en-US" sz="3200" dirty="0">
                <a:latin typeface="Aharoni" pitchFamily="2" charset="-79"/>
                <a:cs typeface="Aharoni" pitchFamily="2" charset="-79"/>
              </a:rPr>
              <a:t> Zhao</a:t>
            </a:r>
          </a:p>
          <a:p>
            <a:pPr algn="ctr">
              <a:buNone/>
            </a:pPr>
            <a:r>
              <a:rPr lang="en-US" sz="3600" dirty="0" smtClean="0">
                <a:latin typeface="Aharoni" pitchFamily="2" charset="-79"/>
                <a:cs typeface="Aharoni" pitchFamily="2" charset="-79"/>
              </a:rPr>
              <a:t>Bernardo </a:t>
            </a:r>
            <a:r>
              <a:rPr lang="en-US" sz="3600" dirty="0">
                <a:latin typeface="Aharoni" pitchFamily="2" charset="-79"/>
                <a:cs typeface="Aharoni" pitchFamily="2" charset="-79"/>
              </a:rPr>
              <a:t>F. </a:t>
            </a:r>
            <a:r>
              <a:rPr lang="en-US" sz="3600" dirty="0" err="1" smtClean="0">
                <a:latin typeface="Aharoni" pitchFamily="2" charset="-79"/>
                <a:cs typeface="Aharoni" pitchFamily="2" charset="-79"/>
              </a:rPr>
              <a:t>Juncal</a:t>
            </a:r>
            <a:endParaRPr lang="en-US" sz="3600" dirty="0" smtClean="0">
              <a:latin typeface="Aharoni" pitchFamily="2" charset="-79"/>
              <a:cs typeface="Aharoni" pitchFamily="2" charset="-79"/>
            </a:endParaRPr>
          </a:p>
          <a:p>
            <a:pPr algn="ctr">
              <a:buNone/>
            </a:pPr>
            <a:r>
              <a:rPr lang="en-US" sz="3600" dirty="0" smtClean="0">
                <a:latin typeface="Aharoni" pitchFamily="2" charset="-79"/>
                <a:cs typeface="Aharoni" pitchFamily="2" charset="-79"/>
              </a:rPr>
              <a:t>An Dang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algn="ctr">
              <a:buNone/>
            </a:pPr>
            <a:r>
              <a:rPr lang="en-US" sz="6000" b="1" dirty="0" smtClean="0">
                <a:latin typeface="Aharoni" pitchFamily="2" charset="-79"/>
                <a:cs typeface="Aharoni" pitchFamily="2" charset="-79"/>
              </a:rPr>
              <a:t>Thank You</a:t>
            </a:r>
            <a:endParaRPr lang="en-US" sz="6000" b="1" dirty="0"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Grading Strategy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5 data sets: A,B,C,D,E</a:t>
            </a:r>
          </a:p>
          <a:p>
            <a:r>
              <a:rPr lang="en-US" dirty="0" smtClean="0"/>
              <a:t>For each data set: run 20 tests and average the </a:t>
            </a:r>
            <a:r>
              <a:rPr lang="en-US" dirty="0" err="1" smtClean="0"/>
              <a:t>acc</a:t>
            </a:r>
            <a:r>
              <a:rPr lang="en-US" dirty="0" smtClean="0"/>
              <a:t> rates</a:t>
            </a:r>
            <a:endParaRPr lang="en-US" dirty="0"/>
          </a:p>
          <a:p>
            <a:r>
              <a:rPr lang="en-US" dirty="0" smtClean="0"/>
              <a:t>Final grade: average </a:t>
            </a:r>
            <a:r>
              <a:rPr lang="en-US" dirty="0" err="1" smtClean="0"/>
              <a:t>acc</a:t>
            </a:r>
            <a:r>
              <a:rPr lang="en-US" dirty="0" smtClean="0"/>
              <a:t> rate of </a:t>
            </a:r>
            <a:r>
              <a:rPr lang="en-US" dirty="0"/>
              <a:t>5 data sets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Tiebreaker </a:t>
            </a:r>
            <a:r>
              <a:rPr lang="en-US" dirty="0" smtClean="0"/>
              <a:t>is Average Time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 1 </a:t>
            </a:r>
            <a:r>
              <a:rPr lang="en-US" dirty="0" err="1" smtClean="0"/>
              <a:t>PointMatchingA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23742" y="1524000"/>
            <a:ext cx="4020258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Chart 4"/>
          <p:cNvGraphicFramePr/>
          <p:nvPr/>
        </p:nvGraphicFramePr>
        <p:xfrm>
          <a:off x="457200" y="15240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/>
          <p:cNvGraphicFramePr/>
          <p:nvPr/>
        </p:nvGraphicFramePr>
        <p:xfrm>
          <a:off x="457200" y="4114800"/>
          <a:ext cx="44196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Table: 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329228"/>
            <a:ext cx="5657966" cy="4309572"/>
          </a:xfrm>
        </p:spPr>
      </p:pic>
      <p:sp>
        <p:nvSpPr>
          <p:cNvPr id="5" name="TextBox 4"/>
          <p:cNvSpPr txBox="1"/>
          <p:nvPr/>
        </p:nvSpPr>
        <p:spPr>
          <a:xfrm>
            <a:off x="990600" y="5638800"/>
            <a:ext cx="556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Red circle: highest accuracy rate</a:t>
            </a:r>
          </a:p>
          <a:p>
            <a:r>
              <a:rPr lang="en-US" dirty="0" smtClean="0"/>
              <a:t>Blue circle: shortest running time when </a:t>
            </a:r>
            <a:r>
              <a:rPr lang="en-US" dirty="0" err="1" smtClean="0"/>
              <a:t>acc</a:t>
            </a:r>
            <a:r>
              <a:rPr lang="en-US" dirty="0" smtClean="0"/>
              <a:t> &gt; 0.9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1833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 2 </a:t>
            </a:r>
            <a:r>
              <a:rPr lang="en-US" dirty="0" err="1" smtClean="0"/>
              <a:t>PointMatchingB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05400" y="1524000"/>
            <a:ext cx="4038600" cy="485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Chart 4"/>
          <p:cNvGraphicFramePr/>
          <p:nvPr/>
        </p:nvGraphicFramePr>
        <p:xfrm>
          <a:off x="457200" y="14478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/>
          <p:cNvGraphicFramePr/>
          <p:nvPr/>
        </p:nvGraphicFramePr>
        <p:xfrm>
          <a:off x="457200" y="38862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Table: A,B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447800"/>
            <a:ext cx="8550866" cy="4038600"/>
          </a:xfrm>
        </p:spPr>
      </p:pic>
    </p:spTree>
    <p:extLst>
      <p:ext uri="{BB962C8B-B14F-4D97-AF65-F5344CB8AC3E}">
        <p14:creationId xmlns:p14="http://schemas.microsoft.com/office/powerpoint/2010/main" val="3879362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 3 </a:t>
            </a:r>
            <a:r>
              <a:rPr lang="en-US" dirty="0" err="1" smtClean="0"/>
              <a:t>PointMatchingC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1600" y="1600201"/>
            <a:ext cx="38100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Chart 4"/>
          <p:cNvGraphicFramePr/>
          <p:nvPr/>
        </p:nvGraphicFramePr>
        <p:xfrm>
          <a:off x="228600" y="15240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/>
          <p:cNvGraphicFramePr/>
          <p:nvPr/>
        </p:nvGraphicFramePr>
        <p:xfrm>
          <a:off x="228600" y="38100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Table: A,B,C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057400"/>
            <a:ext cx="8763000" cy="2972133"/>
          </a:xfrm>
        </p:spPr>
      </p:pic>
    </p:spTree>
    <p:extLst>
      <p:ext uri="{BB962C8B-B14F-4D97-AF65-F5344CB8AC3E}">
        <p14:creationId xmlns:p14="http://schemas.microsoft.com/office/powerpoint/2010/main" val="1636613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 4 </a:t>
            </a:r>
            <a:r>
              <a:rPr lang="en-US" dirty="0" err="1" smtClean="0"/>
              <a:t>PointMatchingD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1524000"/>
            <a:ext cx="3962400" cy="5029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Chart 4"/>
          <p:cNvGraphicFramePr/>
          <p:nvPr/>
        </p:nvGraphicFramePr>
        <p:xfrm>
          <a:off x="304800" y="15240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Chart 6"/>
          <p:cNvGraphicFramePr/>
          <p:nvPr/>
        </p:nvGraphicFramePr>
        <p:xfrm>
          <a:off x="304800" y="41148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160</TotalTime>
  <Words>191</Words>
  <Application>Microsoft Office PowerPoint</Application>
  <PresentationFormat>On-screen Show (4:3)</PresentationFormat>
  <Paragraphs>116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Equity</vt:lpstr>
      <vt:lpstr>Point Matching  Evaluation Report </vt:lpstr>
      <vt:lpstr>Grading Strategy</vt:lpstr>
      <vt:lpstr>Experiment 1 PointMatchingA</vt:lpstr>
      <vt:lpstr>Table: A</vt:lpstr>
      <vt:lpstr>Experiment 2 PointMatchingB</vt:lpstr>
      <vt:lpstr>Table: A,B</vt:lpstr>
      <vt:lpstr>Experiment 3 PointMatchingC</vt:lpstr>
      <vt:lpstr>Table: A,B,C</vt:lpstr>
      <vt:lpstr>Experiment 4 PointMatchingD</vt:lpstr>
      <vt:lpstr>Table: A,B,C,D</vt:lpstr>
      <vt:lpstr>Experiment 5 PointMatchingE</vt:lpstr>
      <vt:lpstr>Table: A,B,C,D,E</vt:lpstr>
      <vt:lpstr>Table: A,B,C,D,E,Avg</vt:lpstr>
      <vt:lpstr>Winners: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Point Matching  Evaluation Report </dc:title>
  <dc:creator>Motaz</dc:creator>
  <cp:lastModifiedBy>axdx</cp:lastModifiedBy>
  <cp:revision>17</cp:revision>
  <dcterms:created xsi:type="dcterms:W3CDTF">2006-08-16T00:00:00Z</dcterms:created>
  <dcterms:modified xsi:type="dcterms:W3CDTF">2012-12-03T18:33:41Z</dcterms:modified>
</cp:coreProperties>
</file>