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9"/>
  </p:notesMasterIdLst>
  <p:handoutMasterIdLst>
    <p:handoutMasterId r:id="rId20"/>
  </p:handout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58" r:id="rId9"/>
    <p:sldId id="268" r:id="rId10"/>
    <p:sldId id="269" r:id="rId11"/>
    <p:sldId id="259" r:id="rId12"/>
    <p:sldId id="270" r:id="rId13"/>
    <p:sldId id="260" r:id="rId14"/>
    <p:sldId id="271" r:id="rId15"/>
    <p:sldId id="261" r:id="rId16"/>
    <p:sldId id="272" r:id="rId17"/>
    <p:sldId id="278" r:id="rId18"/>
  </p:sldIdLst>
  <p:sldSz cx="10080625" cy="7559675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1" autoAdjust="0"/>
    <p:restoredTop sz="94676" autoAdjust="0"/>
  </p:normalViewPr>
  <p:slideViewPr>
    <p:cSldViewPr>
      <p:cViewPr varScale="1">
        <p:scale>
          <a:sx n="63" d="100"/>
          <a:sy n="63" d="100"/>
        </p:scale>
        <p:origin x="-614" y="-7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1908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/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71C0916A-D7C5-45D6-B25E-0BDA76F55F5D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‹#›</a:t>
            </a:fld>
            <a:endParaRPr lang="en-US" sz="1400" b="0" i="0" u="none" strike="noStrike" kern="1200">
              <a:ln>
                <a:noFill/>
              </a:ln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331852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1371599" y="764280"/>
            <a:ext cx="5028480" cy="3771360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39" y="4777560"/>
            <a:ext cx="6217560" cy="45259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200" y="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200" y="9555480"/>
            <a:ext cx="3372840" cy="50256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/>
          <a:lstStyle>
            <a:lvl1pPr lvl="0" algn="r" rtl="0" hangingPunct="0">
              <a:buNone/>
              <a:tabLst/>
              <a:defRPr lang="en-US" sz="1400" kern="1200">
                <a:latin typeface="Times New Roman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8E366E68-6E44-49F1-93A3-843B32CE0CCC}" type="slidenum">
              <a:rPr/>
              <a:pPr lvl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0511095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en-US" sz="2000" b="0" i="0" u="none" strike="noStrike" kern="1200">
        <a:ln>
          <a:noFill/>
        </a:ln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371600" y="763588"/>
            <a:ext cx="5029200" cy="3771900"/>
          </a:xfrm>
          <a:solidFill>
            <a:srgbClr val="CFE7F5"/>
          </a:solidFill>
          <a:ln w="25400">
            <a:solidFill>
              <a:srgbClr val="808080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" y="0"/>
            <a:ext cx="10080624" cy="566086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6047" y="3699201"/>
            <a:ext cx="8904552" cy="1844561"/>
          </a:xfrm>
        </p:spPr>
        <p:txBody>
          <a:bodyPr vert="horz" lIns="100794" tIns="0" rIns="50397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52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6047" y="2015913"/>
            <a:ext cx="8904552" cy="1653049"/>
          </a:xfrm>
        </p:spPr>
        <p:txBody>
          <a:bodyPr lIns="131033" tIns="0" rIns="50397" bIns="0" anchor="b"/>
          <a:lstStyle>
            <a:lvl1pPr marL="0" indent="0" algn="l">
              <a:buNone/>
              <a:defRPr sz="2200">
                <a:solidFill>
                  <a:srgbClr val="FFFFFF"/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96E5062-DAC5-4C0A-8F50-995DB90FC523}" type="slidenum">
              <a:rPr lang="en-US" smtClean="0"/>
              <a:pPr lvl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653038"/>
            <a:ext cx="10080625" cy="5039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C9556BC-A37F-45E8-B615-431CA7BA6EC2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7274851" y="0"/>
            <a:ext cx="50403" cy="7559675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7328614" y="0"/>
            <a:ext cx="2772173" cy="7559675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6464" y="302740"/>
            <a:ext cx="2100130" cy="6450223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4031" y="335986"/>
            <a:ext cx="6636411" cy="645022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11075" y="7029968"/>
            <a:ext cx="4229369" cy="402483"/>
          </a:xfrm>
        </p:spPr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1F179A1-89EB-470F-98F2-57AC148DE11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171352"/>
            <a:ext cx="9072563" cy="1380901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EE22739-805D-4871-A1C9-066CA27F2A7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0080625" cy="2868796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868796"/>
            <a:ext cx="10080625" cy="5039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6611" y="131035"/>
            <a:ext cx="8833988" cy="1804242"/>
          </a:xfrm>
        </p:spPr>
        <p:txBody>
          <a:bodyPr vert="horz" lIns="100794" tIns="0" rIns="100794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52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531" y="2015913"/>
            <a:ext cx="8844068" cy="755968"/>
          </a:xfrm>
        </p:spPr>
        <p:txBody>
          <a:bodyPr lIns="161271" tIns="0" rIns="50397" bIns="0" anchor="t"/>
          <a:lstStyle>
            <a:lvl1pPr marL="0" indent="0">
              <a:buNone/>
              <a:defRPr sz="2200">
                <a:solidFill>
                  <a:srgbClr val="FFFFFF"/>
                </a:solidFill>
              </a:defRPr>
            </a:lvl1pPr>
            <a:lvl2pPr marL="50397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22998CC-93C3-468B-91F6-7078BDD0F4E4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955436"/>
            <a:ext cx="4452276" cy="5096901"/>
          </a:xfrm>
        </p:spPr>
        <p:txBody>
          <a:bodyPr lIns="100794"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955436"/>
            <a:ext cx="4452276" cy="5096901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14CBE8E-4764-4F68-A46A-D8ED230326D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872819"/>
            <a:ext cx="4454027" cy="788546"/>
          </a:xfrm>
        </p:spPr>
        <p:txBody>
          <a:bodyPr lIns="161271" anchor="ctr"/>
          <a:lstStyle>
            <a:lvl1pPr marL="0" indent="0">
              <a:buNone/>
              <a:defRPr sz="2500" b="1" cap="all" baseline="0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031" y="2700134"/>
            <a:ext cx="4454027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0818" y="1872819"/>
            <a:ext cx="4455776" cy="788546"/>
          </a:xfrm>
        </p:spPr>
        <p:txBody>
          <a:bodyPr lIns="161271" anchor="ctr"/>
          <a:lstStyle>
            <a:lvl1pPr marL="0" indent="0">
              <a:buNone/>
              <a:defRPr sz="2500" b="1" cap="all" baseline="0"/>
            </a:lvl1pPr>
            <a:lvl2pPr marL="503972" indent="0">
              <a:buNone/>
              <a:defRPr sz="2200" b="1"/>
            </a:lvl2pPr>
            <a:lvl3pPr marL="1007943" indent="0">
              <a:buNone/>
              <a:defRPr sz="2000" b="1"/>
            </a:lvl3pPr>
            <a:lvl4pPr marL="1511915" indent="0">
              <a:buNone/>
              <a:defRPr sz="1800" b="1"/>
            </a:lvl4pPr>
            <a:lvl5pPr marL="2015886" indent="0">
              <a:buNone/>
              <a:defRPr sz="1800" b="1"/>
            </a:lvl5pPr>
            <a:lvl6pPr marL="2519858" indent="0">
              <a:buNone/>
              <a:defRPr sz="1800" b="1"/>
            </a:lvl6pPr>
            <a:lvl7pPr marL="3023829" indent="0">
              <a:buNone/>
              <a:defRPr sz="1800" b="1"/>
            </a:lvl7pPr>
            <a:lvl8pPr marL="3527801" indent="0">
              <a:buNone/>
              <a:defRPr sz="1800" b="1"/>
            </a:lvl8pPr>
            <a:lvl9pPr marL="4031772" indent="0">
              <a:buNone/>
              <a:defRPr sz="18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2700134"/>
            <a:ext cx="4455776" cy="43555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3468DB3E-C3A7-4F09-8914-2DCC8AF3C3E0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9D0C2C7-373E-4B97-A46A-3B9CBF8B165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60CDA92-922B-4809-8E38-764A97F70767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5029" y="167993"/>
            <a:ext cx="2782253" cy="1078514"/>
          </a:xfrm>
        </p:spPr>
        <p:txBody>
          <a:bodyPr vert="horz" lIns="80635" rIns="50397" bIns="0" rtlCol="0" anchor="b">
            <a:normAutofit/>
            <a:sp3d prstMaterial="matte"/>
          </a:bodyPr>
          <a:lstStyle>
            <a:lvl1pPr algn="l">
              <a:defRPr sz="22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8654" y="1921482"/>
            <a:ext cx="6527096" cy="5025326"/>
          </a:xfrm>
        </p:spPr>
        <p:txBody>
          <a:bodyPr/>
          <a:lstStyle>
            <a:lvl1pPr>
              <a:defRPr sz="3500"/>
            </a:lvl1pPr>
            <a:lvl2pPr>
              <a:defRPr sz="31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5030" y="1907025"/>
            <a:ext cx="2721769" cy="5039783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89EFC7A5-1672-427D-9CF9-B87454A19F4F}" type="slidenum">
              <a:rPr lang="en-US" smtClean="0"/>
              <a:pPr lvl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3148252" y="0"/>
            <a:ext cx="50403" cy="1602651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148252" y="0"/>
            <a:ext cx="50403" cy="1602651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451" y="171352"/>
            <a:ext cx="2783803" cy="1078514"/>
          </a:xfrm>
        </p:spPr>
        <p:txBody>
          <a:bodyPr lIns="80635" bIns="0" anchor="b">
            <a:sp3d prstMaterial="matte"/>
          </a:bodyPr>
          <a:lstStyle>
            <a:lvl1pPr algn="l">
              <a:defRPr sz="22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201244" y="1636726"/>
            <a:ext cx="6887321" cy="5922949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500"/>
            </a:lvl1pPr>
            <a:lvl2pPr marL="503972" indent="0">
              <a:buNone/>
              <a:defRPr sz="3100"/>
            </a:lvl2pPr>
            <a:lvl3pPr marL="1007943" indent="0">
              <a:buNone/>
              <a:defRPr sz="2600"/>
            </a:lvl3pPr>
            <a:lvl4pPr marL="1511915" indent="0">
              <a:buNone/>
              <a:defRPr sz="2200"/>
            </a:lvl4pPr>
            <a:lvl5pPr marL="2015886" indent="0">
              <a:buNone/>
              <a:defRPr sz="2200"/>
            </a:lvl5pPr>
            <a:lvl6pPr marL="2519858" indent="0">
              <a:buNone/>
              <a:defRPr sz="2200"/>
            </a:lvl6pPr>
            <a:lvl7pPr marL="3023829" indent="0">
              <a:buNone/>
              <a:defRPr sz="2200"/>
            </a:lvl7pPr>
            <a:lvl8pPr marL="3527801" indent="0">
              <a:buNone/>
              <a:defRPr sz="2200"/>
            </a:lvl8pPr>
            <a:lvl9pPr marL="4031772" indent="0">
              <a:buNone/>
              <a:defRPr sz="22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1451" y="1905038"/>
            <a:ext cx="2721769" cy="5039783"/>
          </a:xfrm>
        </p:spPr>
        <p:txBody>
          <a:bodyPr/>
          <a:lstStyle>
            <a:lvl1pPr marL="0" indent="0">
              <a:buNone/>
              <a:defRPr sz="1500"/>
            </a:lvl1pPr>
            <a:lvl2pPr marL="503972" indent="0">
              <a:buNone/>
              <a:defRPr sz="1300"/>
            </a:lvl2pPr>
            <a:lvl3pPr marL="1007943" indent="0">
              <a:buNone/>
              <a:defRPr sz="1100"/>
            </a:lvl3pPr>
            <a:lvl4pPr marL="1511915" indent="0">
              <a:buNone/>
              <a:defRPr sz="1000"/>
            </a:lvl4pPr>
            <a:lvl5pPr marL="2015886" indent="0">
              <a:buNone/>
              <a:defRPr sz="1000"/>
            </a:lvl5pPr>
            <a:lvl6pPr marL="2519858" indent="0">
              <a:buNone/>
              <a:defRPr sz="1000"/>
            </a:lvl6pPr>
            <a:lvl7pPr marL="3023829" indent="0">
              <a:buNone/>
              <a:defRPr sz="1000"/>
            </a:lvl7pPr>
            <a:lvl8pPr marL="3527801" indent="0">
              <a:buNone/>
              <a:defRPr sz="1000"/>
            </a:lvl8pPr>
            <a:lvl9pPr marL="4031772" indent="0">
              <a:buNone/>
              <a:defRPr sz="10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81451" y="1290185"/>
            <a:ext cx="2782253" cy="221750"/>
          </a:xfrm>
        </p:spPr>
        <p:txBody>
          <a:bodyPr/>
          <a:lstStyle/>
          <a:p>
            <a:pPr lvl="0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148252" y="0"/>
            <a:ext cx="50403" cy="7559675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3148252" y="0"/>
            <a:ext cx="50403" cy="7559675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346768" y="1290185"/>
            <a:ext cx="5725795" cy="221750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193530" y="1290185"/>
            <a:ext cx="809034" cy="221750"/>
          </a:xfrm>
        </p:spPr>
        <p:txBody>
          <a:bodyPr/>
          <a:lstStyle/>
          <a:p>
            <a:pPr lvl="0"/>
            <a:fld id="{16DC37C4-1CE3-415F-B1D8-C9EEEC62EF4E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582808"/>
            <a:ext cx="10080625" cy="5039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1" y="1"/>
            <a:ext cx="10080624" cy="1580425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0794" tIns="50397" rIns="100794" bIns="50397"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4031" y="167993"/>
            <a:ext cx="9072563" cy="1379064"/>
          </a:xfrm>
          <a:prstGeom prst="rect">
            <a:avLst/>
          </a:prstGeom>
        </p:spPr>
        <p:txBody>
          <a:bodyPr vert="horz" lIns="100794" tIns="50397" rIns="50397" bIns="50397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1956820"/>
            <a:ext cx="9072563" cy="5098877"/>
          </a:xfrm>
          <a:prstGeom prst="rect">
            <a:avLst/>
          </a:prstGeom>
        </p:spPr>
        <p:txBody>
          <a:bodyPr vert="horz" lIns="60477" tIns="100794" rIns="100794" bIns="50397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04031" y="7139692"/>
            <a:ext cx="2352146" cy="302387"/>
          </a:xfrm>
          <a:prstGeom prst="rect">
            <a:avLst/>
          </a:prstGeom>
        </p:spPr>
        <p:txBody>
          <a:bodyPr vert="horz" lIns="120953" tIns="50397" rIns="50397" bIns="0" rtlCol="0" anchor="b"/>
          <a:lstStyle>
            <a:lvl1pPr algn="l" eaLnBrk="1" latinLnBrk="0" hangingPunct="1">
              <a:defRPr kumimoji="0" sz="13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11074" y="7139692"/>
            <a:ext cx="6071878" cy="302387"/>
          </a:xfrm>
          <a:prstGeom prst="rect">
            <a:avLst/>
          </a:prstGeom>
        </p:spPr>
        <p:txBody>
          <a:bodyPr vert="horz" lIns="50397" tIns="50397" rIns="50397" bIns="0" rtlCol="0" anchor="b"/>
          <a:lstStyle>
            <a:lvl1pPr algn="l" eaLnBrk="1" latinLnBrk="0" hangingPunct="1">
              <a:defRPr kumimoji="0" sz="13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044777" y="7139692"/>
            <a:ext cx="809034" cy="302387"/>
          </a:xfrm>
          <a:prstGeom prst="rect">
            <a:avLst/>
          </a:prstGeom>
        </p:spPr>
        <p:txBody>
          <a:bodyPr vert="horz" lIns="100794" tIns="50397" rIns="100794" bIns="0" rtlCol="0" anchor="b"/>
          <a:lstStyle>
            <a:lvl1pPr algn="r" eaLnBrk="1" latinLnBrk="0" hangingPunct="1">
              <a:defRPr kumimoji="0" sz="13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lvl="0"/>
            <a:fld id="{25D2F5A3-E8AC-4C57-B52E-90A6067CB9A2}" type="slidenum">
              <a:rPr lang="en-US" smtClean="0"/>
              <a:pPr lvl="0"/>
              <a:t>‹#›</a:t>
            </a:fld>
            <a:fld id="{474EF66D-7CB8-4517-8B77-D88525AA1ED5}" type="slidenum">
              <a:rPr lang="en-US" smtClean="0"/>
              <a:pPr lvl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83813" indent="-35278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6354" indent="-302383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3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8658" indent="-251986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340564" indent="-201589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572391" indent="-201589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2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794139" indent="-201589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2015886" indent="-201589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2237634" indent="-201589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459381" indent="-201589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A* Project</a:t>
            </a:r>
            <a:endParaRPr lang="en-US" dirty="0"/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Joseph Catrambone and </a:t>
            </a:r>
            <a:r>
              <a:rPr lang="en-US" dirty="0" smtClean="0"/>
              <a:t>Jesse </a:t>
            </a:r>
            <a:r>
              <a:rPr lang="en-US" dirty="0" smtClean="0"/>
              <a:t>Glass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Results – Map 2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35484"/>
            <a:ext cx="5333334" cy="394285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Map 3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06913"/>
            <a:ext cx="5333334" cy="40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Results – Map 3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35484"/>
            <a:ext cx="5333334" cy="394285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Map 4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06913"/>
            <a:ext cx="5333334" cy="40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Results – Map 4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35484"/>
            <a:ext cx="5333334" cy="394285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Map 5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06913"/>
            <a:ext cx="5333334" cy="4000000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Results – Map 5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35484"/>
            <a:ext cx="5333334" cy="394285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Wrapping Up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idx="1"/>
          </p:nvPr>
        </p:nvSpPr>
        <p:spPr/>
        <p:txBody>
          <a:bodyPr anchor="ctr"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marL="0" lvl="0" indent="0" algn="ctr">
              <a:buNone/>
            </a:pPr>
            <a:r>
              <a:rPr lang="en-US"/>
              <a:t>Well done!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Grading Criteria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endParaRPr lang="en-US"/>
          </a:p>
          <a:p>
            <a:pPr lvl="0">
              <a:buNone/>
            </a:pPr>
            <a:r>
              <a:rPr lang="en-US"/>
              <a:t>Path Distance</a:t>
            </a:r>
          </a:p>
          <a:p>
            <a:pPr lvl="0">
              <a:buNone/>
            </a:pPr>
            <a:endParaRPr lang="en-US"/>
          </a:p>
          <a:p>
            <a:pPr lvl="0">
              <a:buNone/>
            </a:pPr>
            <a:r>
              <a:rPr lang="en-US"/>
              <a:t>Time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Distance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3135551" y="2602151"/>
            <a:ext cx="3809524" cy="3809524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Interesting Results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endParaRPr lang="en-US"/>
          </a:p>
          <a:p>
            <a:pPr lvl="0">
              <a:buNone/>
            </a:pPr>
            <a:r>
              <a:rPr lang="en-US"/>
              <a:t>3 Classifications</a:t>
            </a:r>
          </a:p>
          <a:p>
            <a:pPr lvl="1" rtl="0" hangingPunct="0">
              <a:buSzPct val="45000"/>
              <a:buChar char="•"/>
            </a:pPr>
            <a:r>
              <a:rPr lang="en-US"/>
              <a:t>Real Distance</a:t>
            </a:r>
          </a:p>
          <a:p>
            <a:pPr lvl="1" rtl="0" hangingPunct="0">
              <a:buSzPct val="45000"/>
              <a:buChar char="•"/>
            </a:pPr>
            <a:r>
              <a:rPr lang="en-US"/>
              <a:t>Constant Jump Cost</a:t>
            </a:r>
          </a:p>
          <a:p>
            <a:pPr lvl="1" rtl="0" hangingPunct="0">
              <a:buSzPct val="45000"/>
              <a:buChar char="•"/>
            </a:pPr>
            <a:r>
              <a:rPr lang="en-US"/>
              <a:t>Map Cost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Real Distance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endParaRPr lang="en-US" dirty="0"/>
          </a:p>
          <a:p>
            <a:pPr lvl="0">
              <a:buNone/>
            </a:pPr>
            <a:endParaRPr lang="en-US" dirty="0"/>
          </a:p>
          <a:p>
            <a:pPr lvl="0">
              <a:buNone/>
            </a:pPr>
            <a:r>
              <a:rPr lang="en-US" dirty="0" err="1"/>
              <a:t>sqrt</a:t>
            </a:r>
            <a:r>
              <a:rPr lang="en-US" dirty="0"/>
              <a:t>(dx</a:t>
            </a:r>
            <a:r>
              <a:rPr lang="en-US" baseline="30000" dirty="0"/>
              <a:t>2</a:t>
            </a:r>
            <a:r>
              <a:rPr lang="en-US" dirty="0"/>
              <a:t> + dy</a:t>
            </a:r>
            <a:r>
              <a:rPr lang="en-US" baseline="30000" dirty="0"/>
              <a:t>2</a:t>
            </a:r>
            <a:r>
              <a:rPr lang="en-US" dirty="0"/>
              <a:t>) + Map Cost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Constant Jump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endParaRPr lang="en-US"/>
          </a:p>
          <a:p>
            <a:pPr lvl="0">
              <a:buNone/>
            </a:pPr>
            <a:endParaRPr lang="en-US"/>
          </a:p>
          <a:p>
            <a:pPr lvl="0">
              <a:buNone/>
            </a:pPr>
            <a:r>
              <a:rPr lang="en-US"/>
              <a:t>All Spaces Cost 1 + Map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Map Cost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def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None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defPPr>
            <a:lvl1pPr marL="432000" lvl="0" indent="-324000">
              <a:spcBef>
                <a:spcPts val="0"/>
              </a:spcBef>
              <a:spcAft>
                <a:spcPts val="1417"/>
              </a:spcAft>
              <a:buSzPct val="45000"/>
              <a:buFont typeface="StarSymbol"/>
              <a:buChar char="●"/>
              <a:defRPr lang="en-US" sz="32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1pPr>
            <a:lvl2pPr marL="864000" lvl="1" indent="-324000">
              <a:spcBef>
                <a:spcPts val="0"/>
              </a:spcBef>
              <a:spcAft>
                <a:spcPts val="1134"/>
              </a:spcAft>
              <a:buSzPct val="75000"/>
              <a:buFont typeface="StarSymbol"/>
              <a:buChar char="–"/>
              <a:defRPr lang="en-US" sz="28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2pPr>
            <a:lvl3pPr marL="1295999" lvl="2" indent="-288000">
              <a:spcBef>
                <a:spcPts val="0"/>
              </a:spcBef>
              <a:spcAft>
                <a:spcPts val="850"/>
              </a:spcAft>
              <a:buSzPct val="45000"/>
              <a:buFont typeface="StarSymbol"/>
              <a:buChar char="●"/>
              <a:defRPr lang="en-US" sz="24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3pPr>
            <a:lvl4pPr marL="1728000" lvl="3" indent="-216000">
              <a:spcBef>
                <a:spcPts val="0"/>
              </a:spcBef>
              <a:spcAft>
                <a:spcPts val="567"/>
              </a:spcAft>
              <a:buSzPct val="75000"/>
              <a:buFont typeface="StarSymbol"/>
              <a:buChar char="–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4pPr>
            <a:lvl5pPr marL="2160000" lvl="4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5pPr>
            <a:lvl6pPr marL="2592000" lvl="5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6pPr>
            <a:lvl7pPr marL="3024000" lvl="6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7pPr>
            <a:lvl8pPr marL="3456000" lvl="7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8pPr>
            <a:lvl9pPr marL="3887999" lvl="8" indent="-216000">
              <a:spcBef>
                <a:spcPts val="0"/>
              </a:spcBef>
              <a:spcAft>
                <a:spcPts val="283"/>
              </a:spcAft>
              <a:buSzPct val="45000"/>
              <a:buFont typeface="StarSymbol"/>
              <a:buChar char="●"/>
              <a:defRPr lang="en-US" sz="2000" b="0" i="0" u="none" strike="noStrike" kern="1200">
                <a:ln>
                  <a:noFill/>
                </a:ln>
                <a:latin typeface="Arial" pitchFamily="18"/>
                <a:ea typeface="Microsoft YaHei" pitchFamily="2"/>
                <a:cs typeface="Mangal" pitchFamily="2"/>
              </a:defRPr>
            </a:lvl9pPr>
          </a:lstStyle>
          <a:p>
            <a:pPr lvl="0">
              <a:buNone/>
            </a:pPr>
            <a:endParaRPr lang="en-US"/>
          </a:p>
          <a:p>
            <a:pPr lvl="0">
              <a:buNone/>
            </a:pPr>
            <a:endParaRPr lang="en-US"/>
          </a:p>
          <a:p>
            <a:pPr lvl="0">
              <a:buNone/>
            </a:pPr>
            <a:r>
              <a:rPr lang="en-US"/>
              <a:t>Purely Map Cost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/>
              <a:t>Maps 1 and 2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503238" y="2833886"/>
            <a:ext cx="4452937" cy="3339702"/>
          </a:xfrm>
        </p:spPr>
      </p:pic>
      <p:pic>
        <p:nvPicPr>
          <p:cNvPr id="4" name="Content Placeholder 3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lum/>
            <a:alphaModFix/>
          </a:blip>
          <a:stretch>
            <a:fillRect/>
          </a:stretch>
        </p:blipFill>
        <p:spPr>
          <a:xfrm>
            <a:off x="5124450" y="2833886"/>
            <a:ext cx="4452938" cy="3339703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>
            <a:spAutoFit/>
          </a:bodyPr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lvl="0">
              <a:buNone/>
            </a:pPr>
            <a:r>
              <a:rPr lang="en-US" dirty="0"/>
              <a:t>Results – Map 1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3" cstate="print">
            <a:lum/>
            <a:alphaModFix/>
          </a:blip>
          <a:stretch>
            <a:fillRect/>
          </a:stretch>
        </p:blipFill>
        <p:spPr>
          <a:xfrm>
            <a:off x="2373646" y="2535484"/>
            <a:ext cx="5333334" cy="3942857"/>
          </a:xfr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820</TotalTime>
  <Words>82</Words>
  <Application>Microsoft Office PowerPoint</Application>
  <PresentationFormat>Custom</PresentationFormat>
  <Paragraphs>37</Paragraphs>
  <Slides>17</Slides>
  <Notes>17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Module</vt:lpstr>
      <vt:lpstr>A* Project</vt:lpstr>
      <vt:lpstr>Grading Criteria</vt:lpstr>
      <vt:lpstr>Distance</vt:lpstr>
      <vt:lpstr>Interesting Results</vt:lpstr>
      <vt:lpstr>Real Distance</vt:lpstr>
      <vt:lpstr>Constant Jump</vt:lpstr>
      <vt:lpstr>Map Cost</vt:lpstr>
      <vt:lpstr>Maps 1 and 2</vt:lpstr>
      <vt:lpstr>Results – Map 1</vt:lpstr>
      <vt:lpstr>Results – Map 2</vt:lpstr>
      <vt:lpstr>Map 3</vt:lpstr>
      <vt:lpstr>Results – Map 3</vt:lpstr>
      <vt:lpstr>Map 4</vt:lpstr>
      <vt:lpstr>Results – Map 4</vt:lpstr>
      <vt:lpstr>Map 5</vt:lpstr>
      <vt:lpstr>Results – Map 5</vt:lpstr>
      <vt:lpstr>Wrapping Up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A* Project</dc:title>
  <dc:creator>Joseph Catrambone</dc:creator>
  <cp:lastModifiedBy>latecki</cp:lastModifiedBy>
  <cp:revision>12</cp:revision>
  <dcterms:created xsi:type="dcterms:W3CDTF">2012-09-30T23:24:12Z</dcterms:created>
  <dcterms:modified xsi:type="dcterms:W3CDTF">2012-10-07T17:07:23Z</dcterms:modified>
</cp:coreProperties>
</file>