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5" autoAdjust="0"/>
    <p:restoredTop sz="82158" autoAdjust="0"/>
  </p:normalViewPr>
  <p:slideViewPr>
    <p:cSldViewPr>
      <p:cViewPr varScale="1">
        <p:scale>
          <a:sx n="74" d="100"/>
          <a:sy n="74" d="100"/>
        </p:scale>
        <p:origin x="-864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55F0F-2C12-46C3-85AD-865E9B16E97F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375B0-DBFC-4626-B06D-92C660B9F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r>
              <a:rPr lang="en-US" dirty="0" smtClean="0"/>
              <a:t>Relevant Subgraph Extraction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400800" cy="838200"/>
          </a:xfrm>
        </p:spPr>
        <p:txBody>
          <a:bodyPr/>
          <a:lstStyle/>
          <a:p>
            <a:r>
              <a:rPr lang="en-US" dirty="0" smtClean="0"/>
              <a:t>Longin Jan Latecki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3048000"/>
            <a:ext cx="7772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smtClean="0"/>
              <a:t>Based on :</a:t>
            </a:r>
          </a:p>
          <a:p>
            <a:endParaRPr lang="en-US" dirty="0" smtClean="0"/>
          </a:p>
          <a:p>
            <a:r>
              <a:rPr lang="en-US" dirty="0" smtClean="0"/>
              <a:t>P. </a:t>
            </a:r>
            <a:r>
              <a:rPr lang="en-US" dirty="0" err="1" smtClean="0"/>
              <a:t>Dupont</a:t>
            </a:r>
            <a:r>
              <a:rPr lang="en-US" dirty="0" smtClean="0"/>
              <a:t>, J. </a:t>
            </a:r>
            <a:r>
              <a:rPr lang="en-US" dirty="0" err="1" smtClean="0"/>
              <a:t>Callut</a:t>
            </a:r>
            <a:r>
              <a:rPr lang="en-US" dirty="0" smtClean="0"/>
              <a:t>, G. Dooms, J.-N. </a:t>
            </a:r>
            <a:r>
              <a:rPr lang="en-US" dirty="0" err="1" smtClean="0"/>
              <a:t>Monette</a:t>
            </a:r>
            <a:r>
              <a:rPr lang="en-US" dirty="0" smtClean="0"/>
              <a:t> and Y. Deville.</a:t>
            </a:r>
          </a:p>
          <a:p>
            <a:r>
              <a:rPr lang="en-US" dirty="0" smtClean="0"/>
              <a:t>Relevant subgraph extraction from random walks in a graph. </a:t>
            </a:r>
          </a:p>
          <a:p>
            <a:r>
              <a:rPr lang="en-US" dirty="0" smtClean="0"/>
              <a:t>RR 2006-07, Catholic University of Louvain , November 2006.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1371600"/>
            <a:ext cx="7696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This part is based on</a:t>
            </a:r>
          </a:p>
          <a:p>
            <a:r>
              <a:rPr lang="en-US" dirty="0" smtClean="0"/>
              <a:t>P. </a:t>
            </a:r>
            <a:r>
              <a:rPr lang="en-US" dirty="0" err="1" smtClean="0"/>
              <a:t>Dupont</a:t>
            </a:r>
            <a:r>
              <a:rPr lang="en-US" dirty="0" smtClean="0"/>
              <a:t>, J. </a:t>
            </a:r>
            <a:r>
              <a:rPr lang="en-US" dirty="0" err="1" smtClean="0"/>
              <a:t>Callut</a:t>
            </a:r>
            <a:r>
              <a:rPr lang="en-US" dirty="0" smtClean="0"/>
              <a:t>, G. Dooms, J.-N. </a:t>
            </a:r>
            <a:r>
              <a:rPr lang="en-US" dirty="0" err="1" smtClean="0"/>
              <a:t>Monette</a:t>
            </a:r>
            <a:r>
              <a:rPr lang="en-US" dirty="0" smtClean="0"/>
              <a:t> and Y. Deville.</a:t>
            </a:r>
          </a:p>
          <a:p>
            <a:r>
              <a:rPr lang="en-US" dirty="0" smtClean="0"/>
              <a:t>Relevant subgraph extraction from random walks in a graph. </a:t>
            </a:r>
          </a:p>
          <a:p>
            <a:r>
              <a:rPr lang="en-US" dirty="0" smtClean="0"/>
              <a:t>RR 2006-07, Catholic University of Louvain , November 2006.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Relevant Subgraph Extraction 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381000" y="2971800"/>
            <a:ext cx="838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Let G = (V, E, A) denote a graph formed by a set V of vertices and a set E of edges, </a:t>
            </a:r>
          </a:p>
          <a:p>
            <a:r>
              <a:rPr lang="en-US" dirty="0" smtClean="0"/>
              <a:t>with                           n = |V | is the number of nodes.</a:t>
            </a:r>
          </a:p>
          <a:p>
            <a:r>
              <a:rPr lang="en-US" dirty="0" smtClean="0"/>
              <a:t>A is a weighted n x n adjacency matrix of G. Weights are assumed to be zero if and</a:t>
            </a:r>
          </a:p>
          <a:p>
            <a:r>
              <a:rPr lang="en-US" dirty="0" smtClean="0"/>
              <a:t>only if their corresponding edge does not belong to the graph. Otherwise,</a:t>
            </a:r>
          </a:p>
          <a:p>
            <a:r>
              <a:rPr lang="en-US" dirty="0" smtClean="0"/>
              <a:t>the weight between any pair of connected nodes is assumed strictly positive.</a:t>
            </a:r>
          </a:p>
          <a:p>
            <a:r>
              <a:rPr lang="en-US" dirty="0" smtClean="0"/>
              <a:t>An undirected graph is represented by a symmetric matrix A.</a:t>
            </a:r>
          </a:p>
          <a:p>
            <a:endParaRPr lang="en-US" dirty="0" smtClean="0"/>
          </a:p>
          <a:p>
            <a:r>
              <a:rPr lang="en-US" dirty="0" smtClean="0"/>
              <a:t>We have a special set of nodes of interest </a:t>
            </a:r>
          </a:p>
          <a:p>
            <a:endParaRPr lang="en-US" dirty="0" smtClean="0"/>
          </a:p>
          <a:p>
            <a:r>
              <a:rPr lang="en-US" dirty="0" smtClean="0"/>
              <a:t>We define </a:t>
            </a:r>
            <a:r>
              <a:rPr lang="en-US" b="1" dirty="0" smtClean="0"/>
              <a:t>a node relevance </a:t>
            </a:r>
            <a:r>
              <a:rPr lang="en-US" dirty="0" smtClean="0"/>
              <a:t>function </a:t>
            </a:r>
          </a:p>
          <a:p>
            <a:r>
              <a:rPr lang="en-US" dirty="0" smtClean="0"/>
              <a:t>and will use it to find 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relevant subgraph </a:t>
            </a:r>
            <a:r>
              <a:rPr lang="en-US" dirty="0" smtClean="0"/>
              <a:t>containing K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276600"/>
            <a:ext cx="13239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4876800"/>
            <a:ext cx="2421194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5638800"/>
            <a:ext cx="20701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Random Walk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533400" y="1582341"/>
            <a:ext cx="81534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random walk in a graph can be modeled by a Markov chain describing the sequence of nodes visited during the walk. A state of the Markov chain is associated with each node of the graph. Hence the terms nodes and states are used interchangeably.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random variable X(t) represents the current state of the Markov chain at time t.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probability of transiting to state j at time t+1, given that the current state is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at time t, is given by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Thus, from any state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the (stationary) probability to jump to state j is proportional to the weight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of the edge from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j. The transition matrix P = [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] of the Markov chain is related to the degree and adjacency matrix as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 = D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 is a row-stochastic matrix. P  is generally asymmetric.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Node relevance  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nr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is the expected number of times a walk starting in a node in K goes through node </a:t>
            </a:r>
            <a:r>
              <a:rPr lang="en-US" sz="20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before getting absorbed by another node in K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Our goal is to compute the node relevance.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3200400"/>
            <a:ext cx="36861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457200"/>
            <a:ext cx="792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first consider random walks starting from a given node of interest x in K</a:t>
            </a:r>
          </a:p>
          <a:p>
            <a:r>
              <a:rPr lang="en-US" dirty="0" smtClean="0"/>
              <a:t>and ending in any other node of interest y in K with y ≠ x.</a:t>
            </a:r>
          </a:p>
          <a:p>
            <a:r>
              <a:rPr lang="en-US" dirty="0" smtClean="0"/>
              <a:t>We define a modified transition matrix for which all nodes of interest but x have been transformed into absorbing states: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828800"/>
            <a:ext cx="38481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1828800"/>
            <a:ext cx="16764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81000" y="3200400"/>
            <a:ext cx="8305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 = |K|,  </a:t>
            </a:r>
            <a:r>
              <a:rPr lang="en-US" baseline="30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denotes the (n x k + 1) (n x k + 1) transition matrix between transient states, I is the identity matrix of order k - 1 and </a:t>
            </a:r>
            <a:r>
              <a:rPr lang="en-US" baseline="30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a (n x k+1) x (k - 1) matrix. </a:t>
            </a:r>
          </a:p>
          <a:p>
            <a:r>
              <a:rPr lang="en-US" baseline="30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ir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denotes the probability of a walk being in a transient state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be absorbed in state r in one step.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an absorbing Markov chain,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node passage time n(x,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defined as the number of times a random walk starting in x goes through state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before getting absorbed.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685800"/>
            <a:ext cx="75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Let {X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| X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x} denote the random event of visiting state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the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step of a random walk starting in x. The expectation of n(x,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is the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expected number of times such events occur, in other words their respective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probabilities, for any time index l: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2743200"/>
            <a:ext cx="8077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infinite sum of the successive powers of the matrix </a:t>
            </a:r>
            <a:r>
              <a:rPr lang="en-US" baseline="30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known as the Neumann series and the last equality follows from the theory of stochastic matrices.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matrix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called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fundamental matrix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an absorbing Markov chain. </a:t>
            </a:r>
          </a:p>
          <a:p>
            <a:r>
              <a:rPr lang="en-US" b="1" baseline="30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baseline="-25000" dirty="0" err="1" smtClean="0">
                <a:latin typeface="Times New Roman" pitchFamily="18" charset="0"/>
                <a:cs typeface="Times New Roman" pitchFamily="18" charset="0"/>
              </a:rPr>
              <a:t>xi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the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expected number of times a walk starting in the node of interest x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goes through state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before getting absorbed in any node of K – {x},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that is,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before reaching a distinct node of interest.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expected length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any walk starting in x and ending in another node of interest K – {x}, is also the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node passage times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summed over all transient states: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		where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baseline="-25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V – (K – {x})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905000"/>
            <a:ext cx="7481711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3429000"/>
            <a:ext cx="194854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00" y="5748020"/>
            <a:ext cx="1981200" cy="81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810000"/>
            <a:ext cx="493350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890" y="761999"/>
            <a:ext cx="8067310" cy="274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33400" y="5181600"/>
            <a:ext cx="7696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Recall that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node relevance 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nr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is the expected number of times a walk starting in a node in K goes through node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before getting absorbed by another node in 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447800"/>
            <a:ext cx="7924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Once we have node relevance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nr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we can easily select the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K-relevant subgraph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as the largest connected subgraph S, 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i.e., S is a connected subgraph with the largest sum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It is easy to get S: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we add nodes starting with the largest value of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nr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We stop once the subgraph becomes disconnected.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K-relevant subgraph</a:t>
            </a:r>
            <a:endParaRPr lang="en-US" sz="36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715000" y="1905000"/>
          <a:ext cx="1295400" cy="853068"/>
        </p:xfrm>
        <a:graphic>
          <a:graphicData uri="http://schemas.openxmlformats.org/presentationml/2006/ole">
            <p:oleObj spid="_x0000_s14338" name="Equation" r:id="rId3" imgW="520560" imgH="342720" progId="Equation.3">
              <p:embed/>
            </p:oleObj>
          </a:graphicData>
        </a:graphic>
      </p:graphicFrame>
      <p:grpSp>
        <p:nvGrpSpPr>
          <p:cNvPr id="5" name="Group 87"/>
          <p:cNvGrpSpPr>
            <a:grpSpLocks/>
          </p:cNvGrpSpPr>
          <p:nvPr/>
        </p:nvGrpSpPr>
        <p:grpSpPr bwMode="auto">
          <a:xfrm>
            <a:off x="5943600" y="3429000"/>
            <a:ext cx="2514600" cy="2906712"/>
            <a:chOff x="1905000" y="1055688"/>
            <a:chExt cx="2514600" cy="2906712"/>
          </a:xfrm>
        </p:grpSpPr>
        <p:sp>
          <p:nvSpPr>
            <p:cNvPr id="6" name="Oval 5"/>
            <p:cNvSpPr/>
            <p:nvPr/>
          </p:nvSpPr>
          <p:spPr>
            <a:xfrm>
              <a:off x="2133600" y="1676400"/>
              <a:ext cx="228600" cy="2286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743200" y="1676400"/>
              <a:ext cx="228600" cy="2286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133600" y="2133600"/>
              <a:ext cx="228600" cy="2286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667000" y="2133600"/>
              <a:ext cx="228600" cy="2286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3124200" y="1905000"/>
              <a:ext cx="228600" cy="2286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38400" y="2514600"/>
              <a:ext cx="228600" cy="2286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3810000" y="1371600"/>
              <a:ext cx="228600" cy="2286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2057400" y="3276600"/>
              <a:ext cx="228600" cy="2286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2971800" y="3733800"/>
              <a:ext cx="228600" cy="2286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4191000" y="2209800"/>
              <a:ext cx="228600" cy="2286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cs typeface="Arial" charset="0"/>
              </a:endParaRPr>
            </a:p>
          </p:txBody>
        </p:sp>
        <p:cxnSp>
          <p:nvCxnSpPr>
            <p:cNvPr id="16" name="Straight Connector 15"/>
            <p:cNvCxnSpPr>
              <a:stCxn id="6" idx="6"/>
              <a:endCxn id="7" idx="2"/>
            </p:cNvCxnSpPr>
            <p:nvPr/>
          </p:nvCxnSpPr>
          <p:spPr>
            <a:xfrm>
              <a:off x="2362200" y="1790700"/>
              <a:ext cx="3810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7" idx="5"/>
              <a:endCxn id="10" idx="1"/>
            </p:cNvCxnSpPr>
            <p:nvPr/>
          </p:nvCxnSpPr>
          <p:spPr>
            <a:xfrm rot="16200000" flipH="1">
              <a:off x="3014663" y="1795463"/>
              <a:ext cx="66675" cy="2190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6" idx="4"/>
              <a:endCxn id="8" idx="0"/>
            </p:cNvCxnSpPr>
            <p:nvPr/>
          </p:nvCxnSpPr>
          <p:spPr>
            <a:xfrm rot="5400000">
              <a:off x="2133600" y="2019300"/>
              <a:ext cx="2286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1" idx="7"/>
              <a:endCxn id="9" idx="3"/>
            </p:cNvCxnSpPr>
            <p:nvPr/>
          </p:nvCxnSpPr>
          <p:spPr>
            <a:xfrm rot="5400000" flipH="1" flipV="1">
              <a:off x="2557463" y="2405063"/>
              <a:ext cx="219075" cy="666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8" idx="5"/>
              <a:endCxn id="11" idx="1"/>
            </p:cNvCxnSpPr>
            <p:nvPr/>
          </p:nvCxnSpPr>
          <p:spPr>
            <a:xfrm rot="16200000" flipH="1">
              <a:off x="2290763" y="2366963"/>
              <a:ext cx="219075" cy="1428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9" idx="0"/>
              <a:endCxn id="7" idx="4"/>
            </p:cNvCxnSpPr>
            <p:nvPr/>
          </p:nvCxnSpPr>
          <p:spPr>
            <a:xfrm rot="5400000" flipH="1" flipV="1">
              <a:off x="2705100" y="1981200"/>
              <a:ext cx="228600" cy="762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9" idx="1"/>
              <a:endCxn id="6" idx="5"/>
            </p:cNvCxnSpPr>
            <p:nvPr/>
          </p:nvCxnSpPr>
          <p:spPr>
            <a:xfrm rot="16200000" flipV="1">
              <a:off x="2366963" y="1833563"/>
              <a:ext cx="295275" cy="3714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11" idx="6"/>
              <a:endCxn id="10" idx="4"/>
            </p:cNvCxnSpPr>
            <p:nvPr/>
          </p:nvCxnSpPr>
          <p:spPr>
            <a:xfrm flipV="1">
              <a:off x="2667000" y="2133600"/>
              <a:ext cx="571500" cy="4953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8" idx="7"/>
              <a:endCxn id="7" idx="3"/>
            </p:cNvCxnSpPr>
            <p:nvPr/>
          </p:nvCxnSpPr>
          <p:spPr>
            <a:xfrm rot="5400000" flipH="1" flipV="1">
              <a:off x="2405063" y="1795463"/>
              <a:ext cx="295275" cy="4476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stCxn id="7" idx="6"/>
              <a:endCxn id="12" idx="3"/>
            </p:cNvCxnSpPr>
            <p:nvPr/>
          </p:nvCxnSpPr>
          <p:spPr>
            <a:xfrm flipV="1">
              <a:off x="2971800" y="1566863"/>
              <a:ext cx="871538" cy="22383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505200" y="2895600"/>
              <a:ext cx="457200" cy="304800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10" idx="6"/>
              <a:endCxn id="15" idx="1"/>
            </p:cNvCxnSpPr>
            <p:nvPr/>
          </p:nvCxnSpPr>
          <p:spPr>
            <a:xfrm>
              <a:off x="3352800" y="2019300"/>
              <a:ext cx="871538" cy="22383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stCxn id="13" idx="0"/>
              <a:endCxn id="8" idx="4"/>
            </p:cNvCxnSpPr>
            <p:nvPr/>
          </p:nvCxnSpPr>
          <p:spPr>
            <a:xfrm rot="5400000" flipH="1" flipV="1">
              <a:off x="1752600" y="2781300"/>
              <a:ext cx="914400" cy="762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11" idx="5"/>
              <a:endCxn id="14" idx="0"/>
            </p:cNvCxnSpPr>
            <p:nvPr/>
          </p:nvCxnSpPr>
          <p:spPr>
            <a:xfrm rot="16200000" flipH="1">
              <a:off x="2347913" y="2995613"/>
              <a:ext cx="1023937" cy="45243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1905000" y="1447800"/>
              <a:ext cx="1676400" cy="1447800"/>
            </a:xfrm>
            <a:prstGeom prst="ellipse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000000"/>
                </a:solidFill>
                <a:cs typeface="Arial" charset="0"/>
              </a:endParaRPr>
            </a:p>
          </p:txBody>
        </p:sp>
        <p:cxnSp>
          <p:nvCxnSpPr>
            <p:cNvPr id="32" name="Straight Connector 31"/>
            <p:cNvCxnSpPr>
              <a:stCxn id="30" idx="0"/>
            </p:cNvCxnSpPr>
            <p:nvPr/>
          </p:nvCxnSpPr>
          <p:spPr>
            <a:xfrm rot="16200000" flipV="1">
              <a:off x="2532857" y="1237456"/>
              <a:ext cx="392112" cy="28575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8813</TotalTime>
  <Words>862</Words>
  <Application>Microsoft Office PowerPoint</Application>
  <PresentationFormat>On-screen Show (4:3)</PresentationFormat>
  <Paragraphs>71</Paragraphs>
  <Slides>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Equation</vt:lpstr>
      <vt:lpstr>Relevant Subgraph Extraction</vt:lpstr>
      <vt:lpstr>Relevant Subgraph Extraction </vt:lpstr>
      <vt:lpstr>Random Walk</vt:lpstr>
      <vt:lpstr>Slide 4</vt:lpstr>
      <vt:lpstr>Slide 5</vt:lpstr>
      <vt:lpstr>Slide 6</vt:lpstr>
      <vt:lpstr>K-relevant subgraph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latecki</dc:creator>
  <cp:lastModifiedBy>latecki</cp:lastModifiedBy>
  <cp:revision>139</cp:revision>
  <dcterms:created xsi:type="dcterms:W3CDTF">2006-08-16T00:00:00Z</dcterms:created>
  <dcterms:modified xsi:type="dcterms:W3CDTF">2012-10-21T22:27:45Z</dcterms:modified>
</cp:coreProperties>
</file>