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31"/>
  </p:notesMasterIdLst>
  <p:sldIdLst>
    <p:sldId id="256" r:id="rId2"/>
    <p:sldId id="257" r:id="rId3"/>
    <p:sldId id="447" r:id="rId4"/>
    <p:sldId id="448" r:id="rId5"/>
    <p:sldId id="449" r:id="rId6"/>
    <p:sldId id="450" r:id="rId7"/>
    <p:sldId id="451" r:id="rId8"/>
    <p:sldId id="452" r:id="rId9"/>
    <p:sldId id="471" r:id="rId10"/>
    <p:sldId id="472" r:id="rId11"/>
    <p:sldId id="453" r:id="rId12"/>
    <p:sldId id="454" r:id="rId13"/>
    <p:sldId id="455" r:id="rId14"/>
    <p:sldId id="456" r:id="rId15"/>
    <p:sldId id="457" r:id="rId16"/>
    <p:sldId id="458" r:id="rId17"/>
    <p:sldId id="459" r:id="rId18"/>
    <p:sldId id="460" r:id="rId19"/>
    <p:sldId id="461" r:id="rId20"/>
    <p:sldId id="462" r:id="rId21"/>
    <p:sldId id="463" r:id="rId22"/>
    <p:sldId id="464" r:id="rId23"/>
    <p:sldId id="465" r:id="rId24"/>
    <p:sldId id="466" r:id="rId25"/>
    <p:sldId id="467" r:id="rId26"/>
    <p:sldId id="468" r:id="rId27"/>
    <p:sldId id="469" r:id="rId28"/>
    <p:sldId id="470" r:id="rId29"/>
    <p:sldId id="473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6441" autoAdjust="0"/>
  </p:normalViewPr>
  <p:slideViewPr>
    <p:cSldViewPr>
      <p:cViewPr varScale="1">
        <p:scale>
          <a:sx n="102" d="100"/>
          <a:sy n="102" d="100"/>
        </p:scale>
        <p:origin x="-188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92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754F90-0193-4FD0-B1EF-8CF4A9BB14A1}" type="datetimeFigureOut">
              <a:rPr lang="en-US" smtClean="0"/>
              <a:t>8/8/2012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C09E11-2FDD-4E4A-8A6F-AEE0F7283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225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9E11-2FDD-4E4A-8A6F-AEE0F728372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784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00B20F-67A9-48A2-80BA-79523D80BA17}" type="datetime1">
              <a:rPr lang="en-US" smtClean="0"/>
              <a:t>8/8/2012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310B21-3D60-46E1-A5B3-843FC938345E}" type="datetime1">
              <a:rPr lang="en-US" smtClean="0"/>
              <a:t>8/8/2012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9D730C-B8D7-40A8-95CE-C04C85D17E85}" type="datetime1">
              <a:rPr lang="en-US" smtClean="0"/>
              <a:t>8/8/2012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593E0E-BEC0-4CF1-AF63-D3DC129E35B1}" type="datetime1">
              <a:rPr lang="en-US" smtClean="0"/>
              <a:t>8/8/2012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FA30DC-2BF1-44F5-A13E-72D9170A44D7}" type="datetime1">
              <a:rPr lang="en-US" smtClean="0"/>
              <a:t>8/8/2012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4A1C78-F837-4E9F-A92C-4D0323921A16}" type="datetime1">
              <a:rPr lang="en-US" smtClean="0"/>
              <a:t>8/8/2012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567455-6E74-4740-A578-AFA756D81FD9}" type="datetime1">
              <a:rPr lang="en-US" smtClean="0"/>
              <a:t>8/8/2012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3FED96-5F95-4273-996E-2FEFAC0112F5}" type="datetime1">
              <a:rPr lang="en-US" smtClean="0"/>
              <a:t>8/8/2012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3DC68F-ED28-4625-83EF-22788430C01E}" type="datetime1">
              <a:rPr lang="en-US" smtClean="0"/>
              <a:t>8/8/2012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FEFA998-58BB-45BB-99AD-D4EB3243EC7A}" type="datetime1">
              <a:rPr lang="en-US" smtClean="0"/>
              <a:t>8/8/2012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14BE6B7-1D49-4BC8-9ED3-C24A6DA23429}" type="datetime1">
              <a:rPr lang="en-US" smtClean="0"/>
              <a:t>8/8/2012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15574A2-8FBA-4A15-B4FA-F2AE5BDC8C6E}" type="datetime1">
              <a:rPr lang="en-US" smtClean="0"/>
              <a:t>8/8/2012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1752600"/>
            <a:ext cx="9067800" cy="1829761"/>
          </a:xfrm>
        </p:spPr>
        <p:txBody>
          <a:bodyPr>
            <a:noAutofit/>
          </a:bodyPr>
          <a:lstStyle/>
          <a:p>
            <a:pPr algn="ctr"/>
            <a:r>
              <a:rPr lang="en-US" sz="4100" dirty="0"/>
              <a:t>Probabilistic Inference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1200" dirty="0" smtClean="0">
                <a:solidFill>
                  <a:schemeClr val="tx1"/>
                </a:solidFill>
              </a:rPr>
              <a:t>Unit 4,</a:t>
            </a:r>
            <a:r>
              <a:rPr lang="en-US" sz="1200" i="1" dirty="0" smtClean="0">
                <a:solidFill>
                  <a:schemeClr val="tx1"/>
                </a:solidFill>
              </a:rPr>
              <a:t> </a:t>
            </a:r>
            <a:r>
              <a:rPr lang="en-US" sz="1200" i="1" dirty="0">
                <a:solidFill>
                  <a:schemeClr val="tx1"/>
                </a:solidFill>
              </a:rPr>
              <a:t>Introduction to Artificial </a:t>
            </a:r>
            <a:r>
              <a:rPr lang="en-US" sz="1200" i="1" dirty="0" smtClean="0">
                <a:solidFill>
                  <a:schemeClr val="tx1"/>
                </a:solidFill>
              </a:rPr>
              <a:t>Intelligence, </a:t>
            </a:r>
            <a:r>
              <a:rPr lang="en-US" sz="1200" dirty="0" smtClean="0">
                <a:solidFill>
                  <a:schemeClr val="tx1"/>
                </a:solidFill>
              </a:rPr>
              <a:t>Stanford </a:t>
            </a:r>
            <a:r>
              <a:rPr lang="en-US" sz="1200" dirty="0">
                <a:solidFill>
                  <a:schemeClr val="tx1"/>
                </a:solidFill>
              </a:rPr>
              <a:t>online course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6400800"/>
            <a:ext cx="8763000" cy="838200"/>
          </a:xfrm>
        </p:spPr>
        <p:txBody>
          <a:bodyPr>
            <a:noAutofit/>
          </a:bodyPr>
          <a:lstStyle/>
          <a:p>
            <a:pPr algn="l"/>
            <a:r>
              <a:rPr lang="en-US" sz="1800" dirty="0" smtClean="0">
                <a:solidFill>
                  <a:schemeClr val="bg1"/>
                </a:solidFill>
              </a:rPr>
              <a:t>Made by: Maor Levy, </a:t>
            </a:r>
            <a:r>
              <a:rPr lang="en-US" sz="1800" smtClean="0">
                <a:solidFill>
                  <a:schemeClr val="bg1"/>
                </a:solidFill>
              </a:rPr>
              <a:t>Temple University 2012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67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400800"/>
          </a:xfrm>
        </p:spPr>
        <p:txBody>
          <a:bodyPr>
            <a:noAutofit/>
          </a:bodyPr>
          <a:lstStyle/>
          <a:p>
            <a:r>
              <a:rPr lang="en-US" sz="3200" dirty="0"/>
              <a:t>Variable elimination </a:t>
            </a:r>
            <a:endParaRPr lang="en-US" sz="3200" dirty="0" smtClean="0"/>
          </a:p>
          <a:p>
            <a:pPr lvl="1"/>
            <a:r>
              <a:rPr lang="en-US" sz="2400" dirty="0"/>
              <a:t>We want to compute</a:t>
            </a:r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10</a:t>
            </a:fld>
            <a:endParaRPr 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219200"/>
            <a:ext cx="6057666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910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2743200"/>
          </a:xfrm>
        </p:spPr>
        <p:txBody>
          <a:bodyPr>
            <a:noAutofit/>
          </a:bodyPr>
          <a:lstStyle/>
          <a:p>
            <a:r>
              <a:rPr lang="en-US" sz="2800" dirty="0"/>
              <a:t>Three main approaches to determine posterior distributions </a:t>
            </a:r>
            <a:r>
              <a:rPr lang="en-US" sz="2800" dirty="0" smtClean="0"/>
              <a:t>in belief </a:t>
            </a:r>
            <a:r>
              <a:rPr lang="en-US" sz="2800" dirty="0"/>
              <a:t>networks:</a:t>
            </a:r>
          </a:p>
          <a:p>
            <a:pPr lvl="1"/>
            <a:r>
              <a:rPr lang="en-US" sz="2400" dirty="0"/>
              <a:t>Exploiting the structure of the network to eliminate (</a:t>
            </a:r>
            <a:r>
              <a:rPr lang="en-US" sz="2400" dirty="0" smtClean="0"/>
              <a:t>sum out</a:t>
            </a:r>
            <a:r>
              <a:rPr lang="en-US" sz="2400" dirty="0"/>
              <a:t>) the non-observed, non-query variables one at a time.</a:t>
            </a:r>
          </a:p>
          <a:p>
            <a:pPr lvl="1"/>
            <a:r>
              <a:rPr lang="en-US" sz="2400" dirty="0"/>
              <a:t>Search-based approaches that enumerate some of </a:t>
            </a:r>
            <a:r>
              <a:rPr lang="en-US" sz="2400" dirty="0" smtClean="0"/>
              <a:t>the possible </a:t>
            </a:r>
            <a:r>
              <a:rPr lang="en-US" sz="2400" dirty="0"/>
              <a:t>worlds, and estimate posterior probabilities </a:t>
            </a:r>
            <a:r>
              <a:rPr lang="en-US" sz="2400" dirty="0" smtClean="0"/>
              <a:t>from the </a:t>
            </a:r>
            <a:r>
              <a:rPr lang="en-US" sz="2400" dirty="0"/>
              <a:t>worlds generated.</a:t>
            </a:r>
          </a:p>
          <a:p>
            <a:pPr lvl="1"/>
            <a:r>
              <a:rPr lang="en-US" sz="2400" dirty="0"/>
              <a:t>Stochastic simulation where random cases are </a:t>
            </a:r>
            <a:r>
              <a:rPr lang="en-US" sz="2400" dirty="0" smtClean="0"/>
              <a:t>generated according </a:t>
            </a:r>
            <a:r>
              <a:rPr lang="en-US" sz="2400" dirty="0"/>
              <a:t>to the probability distributions.</a:t>
            </a:r>
            <a:endParaRPr lang="en-US" sz="2000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95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248400"/>
          </a:xfrm>
        </p:spPr>
        <p:txBody>
          <a:bodyPr>
            <a:noAutofit/>
          </a:bodyPr>
          <a:lstStyle/>
          <a:p>
            <a:r>
              <a:rPr lang="en-US" sz="2800" dirty="0"/>
              <a:t>A </a:t>
            </a:r>
            <a:r>
              <a:rPr lang="en-US" sz="2800" dirty="0">
                <a:solidFill>
                  <a:srgbClr val="FF0000"/>
                </a:solidFill>
              </a:rPr>
              <a:t>factor</a:t>
            </a:r>
            <a:r>
              <a:rPr lang="en-US" sz="2800" dirty="0"/>
              <a:t> is a representation of a function from a tuple </a:t>
            </a:r>
            <a:r>
              <a:rPr lang="en-US" sz="2800" dirty="0" smtClean="0"/>
              <a:t>of random </a:t>
            </a:r>
            <a:r>
              <a:rPr lang="en-US" sz="2800" dirty="0"/>
              <a:t>variables into a number</a:t>
            </a:r>
            <a:r>
              <a:rPr lang="en-US" sz="2800" dirty="0" smtClean="0"/>
              <a:t>.</a:t>
            </a:r>
          </a:p>
          <a:p>
            <a:pPr lvl="1"/>
            <a:r>
              <a:rPr lang="en-US" sz="2400" dirty="0"/>
              <a:t>We will write factor f on variables </a:t>
            </a:r>
            <a:r>
              <a:rPr lang="en-US" sz="2400" dirty="0" smtClean="0"/>
              <a:t>X1,..., </a:t>
            </a:r>
            <a:r>
              <a:rPr lang="en-US" sz="2400" dirty="0" err="1"/>
              <a:t>Xj</a:t>
            </a:r>
            <a:r>
              <a:rPr lang="en-US" sz="2400" dirty="0"/>
              <a:t> as f (</a:t>
            </a:r>
            <a:r>
              <a:rPr lang="en-US" sz="2400" dirty="0" smtClean="0"/>
              <a:t>X1,...,</a:t>
            </a:r>
            <a:r>
              <a:rPr lang="en-US" sz="2400" dirty="0" err="1" smtClean="0"/>
              <a:t>Xj</a:t>
            </a:r>
            <a:r>
              <a:rPr lang="en-US" sz="2400" dirty="0"/>
              <a:t>).</a:t>
            </a:r>
          </a:p>
          <a:p>
            <a:pPr lvl="1"/>
            <a:r>
              <a:rPr lang="en-US" sz="2400" dirty="0"/>
              <a:t>We can assign some or all of the variables of a factor</a:t>
            </a:r>
            <a:r>
              <a:rPr lang="en-US" sz="2400" dirty="0" smtClean="0"/>
              <a:t>:</a:t>
            </a:r>
          </a:p>
          <a:p>
            <a:pPr lvl="2"/>
            <a:r>
              <a:rPr lang="en-US" sz="2200" dirty="0"/>
              <a:t>f (X1 = v1; </a:t>
            </a:r>
            <a:r>
              <a:rPr lang="en-US" sz="2200" dirty="0" smtClean="0"/>
              <a:t>X2</a:t>
            </a:r>
            <a:r>
              <a:rPr lang="en-US" sz="2000" dirty="0" smtClean="0"/>
              <a:t>,...,</a:t>
            </a:r>
            <a:r>
              <a:rPr lang="en-US" sz="2200" dirty="0" err="1" smtClean="0"/>
              <a:t>Xj</a:t>
            </a:r>
            <a:r>
              <a:rPr lang="en-US" sz="2200" dirty="0"/>
              <a:t>), where v1 2 </a:t>
            </a:r>
            <a:r>
              <a:rPr lang="en-US" sz="2200" dirty="0" err="1"/>
              <a:t>dom</a:t>
            </a:r>
            <a:r>
              <a:rPr lang="en-US" sz="2200" dirty="0"/>
              <a:t>(X1), is a </a:t>
            </a:r>
            <a:r>
              <a:rPr lang="en-US" sz="2200" dirty="0" smtClean="0"/>
              <a:t>factor on X2</a:t>
            </a:r>
            <a:r>
              <a:rPr lang="en-US" sz="2000" dirty="0" smtClean="0"/>
              <a:t>,...,</a:t>
            </a:r>
            <a:r>
              <a:rPr lang="en-US" sz="2200" dirty="0" err="1" smtClean="0"/>
              <a:t>Xj</a:t>
            </a:r>
            <a:endParaRPr lang="en-US" sz="2200" dirty="0"/>
          </a:p>
          <a:p>
            <a:pPr lvl="2"/>
            <a:r>
              <a:rPr lang="en-US" sz="2200" dirty="0"/>
              <a:t>f (X1 = v1; X2 = </a:t>
            </a:r>
            <a:r>
              <a:rPr lang="en-US" sz="2200" dirty="0" smtClean="0"/>
              <a:t>v2</a:t>
            </a:r>
            <a:r>
              <a:rPr lang="en-US" sz="2000" dirty="0" smtClean="0"/>
              <a:t>,...,</a:t>
            </a:r>
            <a:r>
              <a:rPr lang="en-US" sz="2200" dirty="0" err="1" smtClean="0"/>
              <a:t>Xj</a:t>
            </a:r>
            <a:r>
              <a:rPr lang="en-US" sz="2200" dirty="0" smtClean="0"/>
              <a:t> </a:t>
            </a:r>
            <a:r>
              <a:rPr lang="en-US" sz="2200" dirty="0"/>
              <a:t>= </a:t>
            </a:r>
            <a:r>
              <a:rPr lang="en-US" sz="2200" dirty="0" err="1"/>
              <a:t>vj</a:t>
            </a:r>
            <a:r>
              <a:rPr lang="en-US" sz="2200" dirty="0"/>
              <a:t>) is a number that is </a:t>
            </a:r>
            <a:r>
              <a:rPr lang="en-US" sz="2200" dirty="0" smtClean="0"/>
              <a:t>the value </a:t>
            </a:r>
            <a:r>
              <a:rPr lang="en-US" sz="2200" dirty="0"/>
              <a:t>of f when each Xi has value </a:t>
            </a:r>
            <a:r>
              <a:rPr lang="en-US" sz="2200" dirty="0" smtClean="0"/>
              <a:t>vi.</a:t>
            </a:r>
          </a:p>
          <a:p>
            <a:pPr lvl="2"/>
            <a:endParaRPr lang="en-US" sz="2200" dirty="0" smtClean="0"/>
          </a:p>
          <a:p>
            <a:pPr lvl="1"/>
            <a:r>
              <a:rPr lang="en-US" sz="2400" dirty="0"/>
              <a:t>The former is also written as f (X1; </a:t>
            </a:r>
            <a:r>
              <a:rPr lang="en-US" sz="2400" dirty="0" smtClean="0"/>
              <a:t>X2,...,</a:t>
            </a:r>
            <a:r>
              <a:rPr lang="en-US" sz="2400" dirty="0" err="1" smtClean="0"/>
              <a:t>Xj</a:t>
            </a:r>
            <a:r>
              <a:rPr lang="en-US" sz="2400" dirty="0" smtClean="0"/>
              <a:t>)X1 </a:t>
            </a:r>
            <a:r>
              <a:rPr lang="en-US" sz="2400" dirty="0"/>
              <a:t>= </a:t>
            </a:r>
            <a:r>
              <a:rPr lang="en-US" sz="2400" dirty="0" smtClean="0"/>
              <a:t>v1, </a:t>
            </a:r>
            <a:r>
              <a:rPr lang="en-US" sz="2400" dirty="0"/>
              <a:t>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15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248400"/>
          </a:xfrm>
        </p:spPr>
        <p:txBody>
          <a:bodyPr>
            <a:noAutofit/>
          </a:bodyPr>
          <a:lstStyle/>
          <a:p>
            <a:r>
              <a:rPr lang="en-US" sz="2800" dirty="0" smtClean="0"/>
              <a:t>Example factors: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13</a:t>
            </a:fld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1157288"/>
            <a:ext cx="8096250" cy="454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300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248400"/>
          </a:xfrm>
        </p:spPr>
        <p:txBody>
          <a:bodyPr>
            <a:noAutofit/>
          </a:bodyPr>
          <a:lstStyle/>
          <a:p>
            <a:r>
              <a:rPr lang="en-US" sz="2400" dirty="0" smtClean="0"/>
              <a:t>        .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/>
              <a:t>Multiplying factors </a:t>
            </a:r>
            <a:r>
              <a:rPr lang="en-US" sz="2400" dirty="0" smtClean="0"/>
              <a:t>example: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14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7625"/>
            <a:ext cx="7858125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819400"/>
            <a:ext cx="5643033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04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248400"/>
          </a:xfrm>
        </p:spPr>
        <p:txBody>
          <a:bodyPr>
            <a:noAutofit/>
          </a:bodyPr>
          <a:lstStyle/>
          <a:p>
            <a:r>
              <a:rPr lang="en-US" sz="2400" dirty="0"/>
              <a:t>Summing out </a:t>
            </a:r>
            <a:r>
              <a:rPr lang="en-US" sz="2400" dirty="0" smtClean="0"/>
              <a:t>variables: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/>
              <a:t>Summing out a variable </a:t>
            </a:r>
            <a:r>
              <a:rPr lang="en-US" sz="2400" dirty="0" smtClean="0"/>
              <a:t>example: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15</a:t>
            </a:fld>
            <a:endParaRPr lang="en-US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85800"/>
            <a:ext cx="7867650" cy="26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3970356"/>
            <a:ext cx="4610100" cy="2428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967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248400"/>
          </a:xfrm>
        </p:spPr>
        <p:txBody>
          <a:bodyPr>
            <a:noAutofit/>
          </a:bodyPr>
          <a:lstStyle/>
          <a:p>
            <a:r>
              <a:rPr lang="en-US" sz="2400" dirty="0" smtClean="0"/>
              <a:t>Evidence</a:t>
            </a:r>
          </a:p>
          <a:p>
            <a:pPr lvl="1"/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16</a:t>
            </a:fld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47700"/>
            <a:ext cx="7305675" cy="438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973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248400"/>
          </a:xfrm>
        </p:spPr>
        <p:txBody>
          <a:bodyPr>
            <a:noAutofit/>
          </a:bodyPr>
          <a:lstStyle/>
          <a:p>
            <a:r>
              <a:rPr lang="en-US" sz="2400" dirty="0"/>
              <a:t>Probability of a </a:t>
            </a:r>
            <a:r>
              <a:rPr lang="en-US" sz="2400" dirty="0" smtClean="0"/>
              <a:t>conjunction</a:t>
            </a:r>
          </a:p>
          <a:p>
            <a:pPr lvl="1"/>
            <a:r>
              <a:rPr lang="en-US" sz="16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17</a:t>
            </a:fld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609600"/>
            <a:ext cx="7743825" cy="410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418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248400"/>
          </a:xfrm>
        </p:spPr>
        <p:txBody>
          <a:bodyPr>
            <a:noAutofit/>
          </a:bodyPr>
          <a:lstStyle/>
          <a:p>
            <a:r>
              <a:rPr lang="en-US" sz="2800" dirty="0"/>
              <a:t>Computing sums of products</a:t>
            </a:r>
          </a:p>
          <a:p>
            <a:pPr lvl="1"/>
            <a:r>
              <a:rPr lang="en-US" sz="2800" dirty="0"/>
              <a:t>Computation in belief networks reduces to computing </a:t>
            </a:r>
            <a:r>
              <a:rPr lang="en-US" sz="2800" dirty="0" smtClean="0"/>
              <a:t>the sums </a:t>
            </a:r>
            <a:r>
              <a:rPr lang="en-US" sz="2800" dirty="0"/>
              <a:t>of products</a:t>
            </a:r>
            <a:r>
              <a:rPr lang="en-US" sz="2800" dirty="0" smtClean="0"/>
              <a:t>.</a:t>
            </a:r>
          </a:p>
          <a:p>
            <a:pPr lvl="2"/>
            <a:r>
              <a:rPr lang="en-US" sz="2400" dirty="0"/>
              <a:t>How can we compute </a:t>
            </a:r>
            <a:r>
              <a:rPr lang="en-US" sz="2400" dirty="0" err="1"/>
              <a:t>ab</a:t>
            </a:r>
            <a:r>
              <a:rPr lang="en-US" sz="2400" dirty="0"/>
              <a:t> + ac </a:t>
            </a:r>
            <a:r>
              <a:rPr lang="en-US" sz="2400" dirty="0" smtClean="0"/>
              <a:t>efficiently?</a:t>
            </a:r>
          </a:p>
          <a:p>
            <a:pPr lvl="2"/>
            <a:endParaRPr lang="en-US" sz="2400" dirty="0" smtClean="0"/>
          </a:p>
          <a:p>
            <a:pPr lvl="2"/>
            <a:r>
              <a:rPr lang="en-US" sz="2400" dirty="0" smtClean="0"/>
              <a:t>Distribute </a:t>
            </a:r>
            <a:r>
              <a:rPr lang="en-US" sz="2400" dirty="0"/>
              <a:t>out the a giving a(b + c</a:t>
            </a:r>
            <a:r>
              <a:rPr lang="en-US" sz="2400" dirty="0" smtClean="0"/>
              <a:t>)</a:t>
            </a:r>
          </a:p>
          <a:p>
            <a:pPr lvl="2"/>
            <a:endParaRPr lang="en-US" sz="2400" dirty="0" smtClean="0"/>
          </a:p>
          <a:p>
            <a:pPr lvl="2"/>
            <a:r>
              <a:rPr lang="en-US" sz="2400" dirty="0" smtClean="0"/>
              <a:t>How </a:t>
            </a:r>
            <a:r>
              <a:rPr lang="en-US" sz="2400" dirty="0"/>
              <a:t>can we </a:t>
            </a:r>
            <a:r>
              <a:rPr lang="en-US" sz="2400" dirty="0" smtClean="0"/>
              <a:t>compute</a:t>
            </a:r>
            <a:br>
              <a:rPr lang="en-US" sz="2400" dirty="0" smtClean="0"/>
            </a:br>
            <a:r>
              <a:rPr lang="en-US" sz="2400" dirty="0" smtClean="0"/>
              <a:t>efficiently?</a:t>
            </a:r>
          </a:p>
          <a:p>
            <a:pPr lvl="2"/>
            <a:endParaRPr lang="en-US" sz="2400" dirty="0"/>
          </a:p>
          <a:p>
            <a:pPr lvl="2"/>
            <a:r>
              <a:rPr lang="en-US" sz="2400" dirty="0"/>
              <a:t>Distribute out those factors that don't involve Z</a:t>
            </a:r>
            <a:r>
              <a:rPr lang="en-US" sz="1400" dirty="0"/>
              <a:t>1</a:t>
            </a:r>
            <a:r>
              <a:rPr lang="en-US" sz="24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18</a:t>
            </a:fld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7205"/>
            <a:ext cx="2819400" cy="380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510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248400"/>
          </a:xfrm>
        </p:spPr>
        <p:txBody>
          <a:bodyPr>
            <a:noAutofit/>
          </a:bodyPr>
          <a:lstStyle/>
          <a:p>
            <a:r>
              <a:rPr lang="en-US" sz="2800" dirty="0"/>
              <a:t>Variable elimination </a:t>
            </a:r>
            <a:r>
              <a:rPr lang="en-US" sz="2800" dirty="0" smtClean="0"/>
              <a:t>algorithm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19</a:t>
            </a:fld>
            <a:endParaRPr 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7" y="1143000"/>
            <a:ext cx="7820025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37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324600"/>
          </a:xfrm>
        </p:spPr>
        <p:txBody>
          <a:bodyPr>
            <a:noAutofit/>
          </a:bodyPr>
          <a:lstStyle/>
          <a:p>
            <a:r>
              <a:rPr lang="en-US" sz="3200" dirty="0" smtClean="0"/>
              <a:t>Inference </a:t>
            </a:r>
            <a:r>
              <a:rPr lang="en-US" sz="3200" dirty="0"/>
              <a:t>in Bayes </a:t>
            </a:r>
            <a:r>
              <a:rPr lang="en-US" sz="3200" dirty="0" smtClean="0"/>
              <a:t>Nets</a:t>
            </a:r>
          </a:p>
          <a:p>
            <a:pPr lvl="1"/>
            <a:r>
              <a:rPr lang="en-US" sz="2400" dirty="0"/>
              <a:t>What is the probability of getting a strong </a:t>
            </a:r>
            <a:r>
              <a:rPr lang="en-US" sz="2400" dirty="0" smtClean="0"/>
              <a:t>letter?</a:t>
            </a:r>
          </a:p>
          <a:p>
            <a:pPr lvl="1"/>
            <a:endParaRPr lang="en-US" sz="2400" dirty="0" smtClean="0"/>
          </a:p>
          <a:p>
            <a:pPr lvl="1"/>
            <a:endParaRPr lang="en-US" sz="2400" dirty="0"/>
          </a:p>
          <a:p>
            <a:pPr lvl="1"/>
            <a:endParaRPr lang="en-US" sz="2400" dirty="0" smtClean="0"/>
          </a:p>
          <a:p>
            <a:pPr lvl="1"/>
            <a:r>
              <a:rPr lang="en-US" sz="2400" dirty="0"/>
              <a:t>We want to compute the probability of a set of </a:t>
            </a:r>
            <a:r>
              <a:rPr lang="en-US" sz="2400" dirty="0" smtClean="0">
                <a:solidFill>
                  <a:srgbClr val="FF0000"/>
                </a:solidFill>
              </a:rPr>
              <a:t>query </a:t>
            </a:r>
            <a:r>
              <a:rPr lang="en-US" sz="2400" dirty="0">
                <a:solidFill>
                  <a:srgbClr val="FF0000"/>
                </a:solidFill>
              </a:rPr>
              <a:t>variables</a:t>
            </a:r>
            <a:r>
              <a:rPr lang="en-US" sz="2400" dirty="0"/>
              <a:t> X (= the letter) given an </a:t>
            </a:r>
            <a:r>
              <a:rPr lang="en-US" sz="2400" dirty="0">
                <a:solidFill>
                  <a:srgbClr val="FF0000"/>
                </a:solidFill>
              </a:rPr>
              <a:t>event </a:t>
            </a:r>
            <a:r>
              <a:rPr lang="en-US" sz="2400" b="1" dirty="0" smtClean="0">
                <a:solidFill>
                  <a:srgbClr val="FF0000"/>
                </a:solidFill>
              </a:rPr>
              <a:t>e</a:t>
            </a:r>
            <a:r>
              <a:rPr lang="en-US" sz="2400" dirty="0" smtClean="0"/>
              <a:t> (= </a:t>
            </a:r>
            <a:r>
              <a:rPr lang="en-US" sz="2400" dirty="0"/>
              <a:t>being intelligent)</a:t>
            </a:r>
          </a:p>
          <a:p>
            <a:pPr lvl="1"/>
            <a:endParaRPr lang="en-US" sz="2400" dirty="0"/>
          </a:p>
          <a:p>
            <a:pPr lvl="1"/>
            <a:r>
              <a:rPr lang="en-US" sz="2400" dirty="0" smtClean="0"/>
              <a:t>An </a:t>
            </a:r>
            <a:r>
              <a:rPr lang="en-US" sz="2400" dirty="0"/>
              <a:t>event = an assignment of values to a set of </a:t>
            </a:r>
            <a:r>
              <a:rPr lang="en-US" sz="2400" dirty="0" smtClean="0">
                <a:solidFill>
                  <a:srgbClr val="FF0000"/>
                </a:solidFill>
              </a:rPr>
              <a:t>evidence </a:t>
            </a:r>
            <a:r>
              <a:rPr lang="en-US" sz="2400" dirty="0">
                <a:solidFill>
                  <a:srgbClr val="FF0000"/>
                </a:solidFill>
              </a:rPr>
              <a:t>variables </a:t>
            </a:r>
            <a:r>
              <a:rPr lang="en-US" sz="2400" dirty="0"/>
              <a:t>E (= intelligence)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</a:t>
            </a:fld>
            <a:endParaRPr lang="en-US"/>
          </a:p>
        </p:txBody>
      </p:sp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295400"/>
            <a:ext cx="3505200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92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248400"/>
          </a:xfrm>
        </p:spPr>
        <p:txBody>
          <a:bodyPr>
            <a:noAutofit/>
          </a:bodyPr>
          <a:lstStyle/>
          <a:p>
            <a:r>
              <a:rPr lang="en-US" sz="2800" dirty="0"/>
              <a:t>Summing out a variable</a:t>
            </a: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20</a:t>
            </a:fld>
            <a:endParaRPr lang="en-US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1166813"/>
            <a:ext cx="786765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177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248400"/>
          </a:xfrm>
        </p:spPr>
        <p:txBody>
          <a:bodyPr>
            <a:noAutofit/>
          </a:bodyPr>
          <a:lstStyle/>
          <a:p>
            <a:r>
              <a:rPr lang="en-US" sz="2800" dirty="0"/>
              <a:t>Variable elimination example</a:t>
            </a: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21</a:t>
            </a:fld>
            <a:endParaRPr 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1071563"/>
            <a:ext cx="5829300" cy="471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608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248400"/>
          </a:xfrm>
        </p:spPr>
        <p:txBody>
          <a:bodyPr>
            <a:noAutofit/>
          </a:bodyPr>
          <a:lstStyle/>
          <a:p>
            <a:r>
              <a:rPr lang="en-US" sz="2800" dirty="0"/>
              <a:t>Stochastic Simulation</a:t>
            </a: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22</a:t>
            </a:fld>
            <a:endParaRPr 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85800"/>
            <a:ext cx="7448550" cy="431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044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248400"/>
          </a:xfrm>
        </p:spPr>
        <p:txBody>
          <a:bodyPr>
            <a:noAutofit/>
          </a:bodyPr>
          <a:lstStyle/>
          <a:p>
            <a:r>
              <a:rPr lang="en-US" sz="2800" dirty="0"/>
              <a:t>Generating samples from a distribution</a:t>
            </a: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23</a:t>
            </a:fld>
            <a:endParaRPr 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914400"/>
            <a:ext cx="779145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246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248400"/>
          </a:xfrm>
        </p:spPr>
        <p:txBody>
          <a:bodyPr>
            <a:noAutofit/>
          </a:bodyPr>
          <a:lstStyle/>
          <a:p>
            <a:r>
              <a:rPr lang="en-US" sz="2800" dirty="0"/>
              <a:t>Cumulative Distribution</a:t>
            </a: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24</a:t>
            </a:fld>
            <a:endParaRPr 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914400"/>
            <a:ext cx="7905750" cy="493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607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248400"/>
          </a:xfrm>
        </p:spPr>
        <p:txBody>
          <a:bodyPr>
            <a:noAutofit/>
          </a:bodyPr>
          <a:lstStyle/>
          <a:p>
            <a:r>
              <a:rPr lang="en-US" sz="2800" dirty="0"/>
              <a:t>Forward sampling in a belief </a:t>
            </a:r>
            <a:r>
              <a:rPr lang="en-US" sz="2800" dirty="0" smtClean="0"/>
              <a:t>network</a:t>
            </a:r>
          </a:p>
          <a:p>
            <a:pPr lvl="1"/>
            <a:r>
              <a:rPr lang="en-US" sz="2000" dirty="0"/>
              <a:t>Sample the variables one at a time; sample parents of </a:t>
            </a:r>
            <a:r>
              <a:rPr lang="en-US" sz="2000" dirty="0" smtClean="0"/>
              <a:t>X before </a:t>
            </a:r>
            <a:r>
              <a:rPr lang="en-US" sz="2000" dirty="0"/>
              <a:t>you sample X.</a:t>
            </a:r>
          </a:p>
          <a:p>
            <a:pPr lvl="1"/>
            <a:r>
              <a:rPr lang="en-US" sz="2000" dirty="0"/>
              <a:t>Given values for the parents of X, sample from </a:t>
            </a:r>
            <a:r>
              <a:rPr lang="en-US" sz="2000" dirty="0" smtClean="0"/>
              <a:t>the probability </a:t>
            </a:r>
            <a:r>
              <a:rPr lang="en-US" sz="2000" dirty="0"/>
              <a:t>of X given its </a:t>
            </a:r>
            <a:r>
              <a:rPr lang="en-US" sz="2000" dirty="0" smtClean="0"/>
              <a:t>parents.</a:t>
            </a:r>
          </a:p>
          <a:p>
            <a:r>
              <a:rPr lang="en-US" sz="2800" dirty="0"/>
              <a:t>Rejection Sampling</a:t>
            </a: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25</a:t>
            </a:fld>
            <a:endParaRPr 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438399"/>
            <a:ext cx="5867400" cy="353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169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248400"/>
          </a:xfrm>
        </p:spPr>
        <p:txBody>
          <a:bodyPr>
            <a:noAutofit/>
          </a:bodyPr>
          <a:lstStyle/>
          <a:p>
            <a:r>
              <a:rPr lang="en-US" sz="2800" dirty="0"/>
              <a:t>Rejection Sampling Example: P(</a:t>
            </a:r>
            <a:r>
              <a:rPr lang="en-US" sz="2800" dirty="0" err="1"/>
              <a:t>tajsm</a:t>
            </a:r>
            <a:r>
              <a:rPr lang="en-US" sz="2800" dirty="0"/>
              <a:t>; re) </a:t>
            </a: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26</a:t>
            </a:fld>
            <a:endParaRPr lang="en-US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990600"/>
            <a:ext cx="8553450" cy="459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776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248400"/>
          </a:xfrm>
        </p:spPr>
        <p:txBody>
          <a:bodyPr>
            <a:noAutofit/>
          </a:bodyPr>
          <a:lstStyle/>
          <a:p>
            <a:r>
              <a:rPr lang="en-US" sz="2800" dirty="0"/>
              <a:t>Importance </a:t>
            </a:r>
            <a:r>
              <a:rPr lang="en-US" sz="2800" dirty="0" smtClean="0"/>
              <a:t>Sampling</a:t>
            </a:r>
          </a:p>
          <a:p>
            <a:pPr lvl="1"/>
            <a:r>
              <a:rPr lang="en-US" sz="2400" dirty="0"/>
              <a:t>Samples have weights: a real number associated </a:t>
            </a:r>
            <a:r>
              <a:rPr lang="en-US" sz="2400" dirty="0" smtClean="0"/>
              <a:t>with each </a:t>
            </a:r>
            <a:r>
              <a:rPr lang="en-US" sz="2400" dirty="0"/>
              <a:t>sample that takes the evidence into account</a:t>
            </a:r>
            <a:r>
              <a:rPr lang="en-US" sz="2400" dirty="0" smtClean="0"/>
              <a:t>.</a:t>
            </a:r>
          </a:p>
          <a:p>
            <a:pPr lvl="1"/>
            <a:r>
              <a:rPr lang="en-US" sz="2400" dirty="0"/>
              <a:t>Probability of a proposition is weighted average </a:t>
            </a:r>
            <a:r>
              <a:rPr lang="en-US" sz="2400" dirty="0" smtClean="0"/>
              <a:t>of samples:</a:t>
            </a:r>
          </a:p>
          <a:p>
            <a:pPr lvl="1"/>
            <a:endParaRPr lang="en-US" sz="2400" dirty="0"/>
          </a:p>
          <a:p>
            <a:pPr marL="393192" lvl="1" indent="0">
              <a:buNone/>
            </a:pPr>
            <a:endParaRPr lang="en-US" sz="3200" dirty="0" smtClean="0"/>
          </a:p>
          <a:p>
            <a:pPr lvl="1"/>
            <a:r>
              <a:rPr lang="en-US" sz="2400" dirty="0"/>
              <a:t>If we can compute </a:t>
            </a:r>
            <a:r>
              <a:rPr lang="en-US" sz="2400" dirty="0" smtClean="0"/>
              <a:t>P(</a:t>
            </a:r>
            <a:r>
              <a:rPr lang="en-US" sz="2400" dirty="0" err="1" smtClean="0"/>
              <a:t>evidence|sample</a:t>
            </a:r>
            <a:r>
              <a:rPr lang="en-US" sz="2400" dirty="0"/>
              <a:t>) we can weight </a:t>
            </a:r>
            <a:r>
              <a:rPr lang="en-US" sz="2400" dirty="0" smtClean="0"/>
              <a:t>the (partial</a:t>
            </a:r>
            <a:r>
              <a:rPr lang="en-US" sz="2400" dirty="0"/>
              <a:t>) sample by this value.</a:t>
            </a:r>
          </a:p>
          <a:p>
            <a:pPr lvl="1"/>
            <a:r>
              <a:rPr lang="en-US" sz="2400" dirty="0"/>
              <a:t>Mix exact inference with sampling: don't sample all </a:t>
            </a:r>
            <a:r>
              <a:rPr lang="en-US" sz="2400" dirty="0" smtClean="0"/>
              <a:t>of the </a:t>
            </a:r>
            <a:r>
              <a:rPr lang="en-US" sz="2400" dirty="0"/>
              <a:t>variables, but weight each sample appropriately.</a:t>
            </a:r>
          </a:p>
          <a:p>
            <a:pPr lvl="1"/>
            <a:r>
              <a:rPr lang="en-US" sz="2400" dirty="0"/>
              <a:t>Sample according to a proposal distribution, as long </a:t>
            </a:r>
            <a:r>
              <a:rPr lang="en-US" sz="2400" dirty="0" smtClean="0"/>
              <a:t>as the </a:t>
            </a:r>
            <a:r>
              <a:rPr lang="en-US" sz="2400" dirty="0"/>
              <a:t>samples are weighted appropriately</a:t>
            </a:r>
          </a:p>
          <a:p>
            <a:pPr lvl="1"/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27</a:t>
            </a:fld>
            <a:endParaRPr 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133600"/>
            <a:ext cx="622935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938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248400"/>
          </a:xfrm>
        </p:spPr>
        <p:txBody>
          <a:bodyPr>
            <a:noAutofit/>
          </a:bodyPr>
          <a:lstStyle/>
          <a:p>
            <a:r>
              <a:rPr lang="en-US" sz="2800" dirty="0"/>
              <a:t>Importance Sampling Example: P(</a:t>
            </a:r>
            <a:r>
              <a:rPr lang="en-US" sz="2800" dirty="0" err="1"/>
              <a:t>tajsm</a:t>
            </a:r>
            <a:r>
              <a:rPr lang="en-US" sz="2800" dirty="0"/>
              <a:t>; re</a:t>
            </a:r>
            <a:r>
              <a:rPr lang="en-US" sz="2800" dirty="0" smtClean="0"/>
              <a:t>)</a:t>
            </a: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28</a:t>
            </a:fld>
            <a:endParaRPr 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838200"/>
            <a:ext cx="8305800" cy="482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615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"/>
            <a:ext cx="8763000" cy="6248400"/>
          </a:xfrm>
        </p:spPr>
        <p:txBody>
          <a:bodyPr>
            <a:noAutofit/>
          </a:bodyPr>
          <a:lstStyle/>
          <a:p>
            <a:r>
              <a:rPr lang="en-US" sz="2000" dirty="0"/>
              <a:t>References:</a:t>
            </a:r>
          </a:p>
          <a:p>
            <a:pPr lvl="1"/>
            <a:r>
              <a:rPr lang="en-US" sz="1800" dirty="0" smtClean="0"/>
              <a:t>Inference </a:t>
            </a:r>
            <a:r>
              <a:rPr lang="en-US" sz="1800" dirty="0"/>
              <a:t>in Bayes </a:t>
            </a:r>
            <a:r>
              <a:rPr lang="en-US" sz="1800" dirty="0" smtClean="0"/>
              <a:t>Nets examples, </a:t>
            </a:r>
            <a:r>
              <a:rPr lang="en-US" sz="1800" dirty="0"/>
              <a:t>Prof. Julia </a:t>
            </a:r>
            <a:r>
              <a:rPr lang="en-US" sz="1800" dirty="0" err="1"/>
              <a:t>Hockenmaier</a:t>
            </a:r>
            <a:r>
              <a:rPr lang="en-US" sz="1800" dirty="0"/>
              <a:t>, University of </a:t>
            </a:r>
            <a:r>
              <a:rPr lang="en-US" sz="1800" dirty="0" smtClean="0"/>
              <a:t>Illinois.</a:t>
            </a:r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97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2743200"/>
          </a:xfrm>
        </p:spPr>
        <p:txBody>
          <a:bodyPr>
            <a:noAutofit/>
          </a:bodyPr>
          <a:lstStyle/>
          <a:p>
            <a:r>
              <a:rPr lang="en-US" sz="3200" dirty="0"/>
              <a:t>The Burglary </a:t>
            </a:r>
            <a:r>
              <a:rPr lang="en-US" sz="3200" dirty="0" smtClean="0"/>
              <a:t>example</a:t>
            </a:r>
          </a:p>
          <a:p>
            <a:pPr lvl="1"/>
            <a:r>
              <a:rPr lang="en-US" sz="2400" dirty="0"/>
              <a:t>The alarm can go off if there is a burglary or if </a:t>
            </a:r>
            <a:r>
              <a:rPr lang="en-US" sz="2400" dirty="0" smtClean="0"/>
              <a:t>there </a:t>
            </a:r>
            <a:r>
              <a:rPr lang="en-US" sz="2400" dirty="0"/>
              <a:t>is an earthquake.</a:t>
            </a:r>
          </a:p>
          <a:p>
            <a:pPr lvl="1"/>
            <a:r>
              <a:rPr lang="en-US" sz="2400" dirty="0"/>
              <a:t>If the alarm goes off, John might call.</a:t>
            </a:r>
          </a:p>
          <a:p>
            <a:pPr lvl="1"/>
            <a:r>
              <a:rPr lang="en-US" sz="2400" dirty="0"/>
              <a:t>If the alarm goes off, Mary might call.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3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971800"/>
            <a:ext cx="527685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719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2743200"/>
          </a:xfrm>
        </p:spPr>
        <p:txBody>
          <a:bodyPr>
            <a:noAutofit/>
          </a:bodyPr>
          <a:lstStyle/>
          <a:p>
            <a:r>
              <a:rPr lang="en-US" sz="3200" dirty="0"/>
              <a:t>The Burglary </a:t>
            </a:r>
            <a:r>
              <a:rPr lang="en-US" sz="3200" dirty="0" smtClean="0"/>
              <a:t>example</a:t>
            </a:r>
          </a:p>
          <a:p>
            <a:pPr lvl="1"/>
            <a:r>
              <a:rPr lang="en-US" sz="2800" dirty="0"/>
              <a:t>What is the probability of a burglary if John and Mary call?</a:t>
            </a: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4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84" y="1981200"/>
            <a:ext cx="6477000" cy="354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649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2743200"/>
          </a:xfrm>
        </p:spPr>
        <p:txBody>
          <a:bodyPr>
            <a:noAutofit/>
          </a:bodyPr>
          <a:lstStyle/>
          <a:p>
            <a:r>
              <a:rPr lang="en-US" sz="3200" dirty="0"/>
              <a:t>The Burglary </a:t>
            </a:r>
            <a:r>
              <a:rPr lang="en-US" sz="3200" dirty="0" smtClean="0"/>
              <a:t>example</a:t>
            </a:r>
          </a:p>
          <a:p>
            <a:pPr lvl="1"/>
            <a:r>
              <a:rPr lang="en-US" sz="2800" dirty="0"/>
              <a:t>Inference by </a:t>
            </a:r>
            <a:r>
              <a:rPr lang="en-US" sz="2800" dirty="0" smtClean="0">
                <a:solidFill>
                  <a:srgbClr val="FF0000"/>
                </a:solidFill>
              </a:rPr>
              <a:t>enumeration</a:t>
            </a:r>
          </a:p>
          <a:p>
            <a:pPr lvl="2"/>
            <a:r>
              <a:rPr lang="en-US" sz="2600" dirty="0"/>
              <a:t>What is the probability of a burglary if John </a:t>
            </a:r>
            <a:r>
              <a:rPr lang="en-US" sz="2600" dirty="0" smtClean="0"/>
              <a:t>and </a:t>
            </a:r>
            <a:r>
              <a:rPr lang="en-US" sz="2600" dirty="0"/>
              <a:t>Mary call</a:t>
            </a:r>
            <a:r>
              <a:rPr lang="en-US" sz="2600" dirty="0" smtClean="0"/>
              <a:t>?</a:t>
            </a:r>
          </a:p>
          <a:p>
            <a:pPr lvl="2"/>
            <a:endParaRPr lang="en-US" sz="2600" dirty="0" smtClean="0"/>
          </a:p>
          <a:p>
            <a:pPr lvl="2"/>
            <a:endParaRPr lang="en-US" sz="2600" dirty="0"/>
          </a:p>
          <a:p>
            <a:pPr lvl="2"/>
            <a:endParaRPr lang="en-US" sz="2600" dirty="0" smtClean="0"/>
          </a:p>
          <a:p>
            <a:pPr lvl="2"/>
            <a:r>
              <a:rPr lang="en-US" sz="2600" dirty="0"/>
              <a:t>What is the joint probability P(</a:t>
            </a:r>
            <a:r>
              <a:rPr lang="en-US" sz="2600" dirty="0" err="1"/>
              <a:t>b,j,m</a:t>
            </a:r>
            <a:r>
              <a:rPr lang="en-US" sz="2600" dirty="0"/>
              <a:t>)?</a:t>
            </a:r>
          </a:p>
          <a:p>
            <a:pPr lvl="2"/>
            <a:endParaRPr lang="en-US" sz="2600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5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4419600"/>
            <a:ext cx="4895850" cy="104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133600"/>
            <a:ext cx="3162300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779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2743200"/>
          </a:xfrm>
        </p:spPr>
        <p:txBody>
          <a:bodyPr>
            <a:noAutofit/>
          </a:bodyPr>
          <a:lstStyle/>
          <a:p>
            <a:r>
              <a:rPr lang="en-US" sz="3200" dirty="0"/>
              <a:t>The Burglary </a:t>
            </a:r>
            <a:r>
              <a:rPr lang="en-US" sz="3200" dirty="0" smtClean="0"/>
              <a:t>example</a:t>
            </a:r>
          </a:p>
          <a:p>
            <a:pPr lvl="1"/>
            <a:r>
              <a:rPr lang="en-US" sz="2800" dirty="0"/>
              <a:t>Inference by </a:t>
            </a:r>
            <a:r>
              <a:rPr lang="en-US" sz="2800" dirty="0" smtClean="0">
                <a:solidFill>
                  <a:srgbClr val="FF0000"/>
                </a:solidFill>
              </a:rPr>
              <a:t>enumeration</a:t>
            </a:r>
          </a:p>
          <a:p>
            <a:pPr lvl="2"/>
            <a:r>
              <a:rPr lang="en-US" sz="2600" dirty="0"/>
              <a:t>What is the joint probability P(</a:t>
            </a:r>
            <a:r>
              <a:rPr lang="en-US" sz="2600" dirty="0" err="1"/>
              <a:t>b,j,m,e,a</a:t>
            </a:r>
            <a:r>
              <a:rPr lang="en-US" sz="2600" dirty="0"/>
              <a:t>)?</a:t>
            </a:r>
            <a:endParaRPr lang="en-US" sz="2600" dirty="0" smtClean="0"/>
          </a:p>
          <a:p>
            <a:pPr lvl="2"/>
            <a:endParaRPr lang="en-US" sz="2600" dirty="0"/>
          </a:p>
          <a:p>
            <a:pPr lvl="2"/>
            <a:endParaRPr lang="en-US" sz="2600" dirty="0" smtClean="0"/>
          </a:p>
          <a:p>
            <a:pPr lvl="2"/>
            <a:endParaRPr lang="en-US" sz="2600" dirty="0"/>
          </a:p>
          <a:p>
            <a:pPr marL="630936" lvl="2" indent="0">
              <a:buNone/>
            </a:pPr>
            <a:endParaRPr lang="en-US" sz="2600" dirty="0" smtClean="0"/>
          </a:p>
          <a:p>
            <a:pPr lvl="2"/>
            <a:r>
              <a:rPr lang="en-US" sz="2600" dirty="0" smtClean="0"/>
              <a:t>So,</a:t>
            </a:r>
            <a:endParaRPr lang="en-US" sz="2600" dirty="0"/>
          </a:p>
          <a:p>
            <a:pPr lvl="2"/>
            <a:endParaRPr lang="en-US" sz="2600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6</a:t>
            </a:fld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981200"/>
            <a:ext cx="5048250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847" y="4267200"/>
            <a:ext cx="683895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374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2743200"/>
          </a:xfrm>
        </p:spPr>
        <p:txBody>
          <a:bodyPr>
            <a:noAutofit/>
          </a:bodyPr>
          <a:lstStyle/>
          <a:p>
            <a:r>
              <a:rPr lang="en-US" sz="3200" dirty="0"/>
              <a:t>The Burglary </a:t>
            </a:r>
            <a:r>
              <a:rPr lang="en-US" sz="3200" dirty="0" smtClean="0"/>
              <a:t>example</a:t>
            </a:r>
          </a:p>
          <a:p>
            <a:pPr lvl="1"/>
            <a:r>
              <a:rPr lang="en-US" sz="2800" dirty="0"/>
              <a:t>Inference by </a:t>
            </a:r>
            <a:r>
              <a:rPr lang="en-US" sz="2800" dirty="0" smtClean="0">
                <a:solidFill>
                  <a:srgbClr val="FF0000"/>
                </a:solidFill>
              </a:rPr>
              <a:t>enumeration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7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00200"/>
            <a:ext cx="6315075" cy="391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964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2743200"/>
          </a:xfrm>
        </p:spPr>
        <p:txBody>
          <a:bodyPr>
            <a:noAutofit/>
          </a:bodyPr>
          <a:lstStyle/>
          <a:p>
            <a:r>
              <a:rPr lang="en-US" sz="3200" dirty="0"/>
              <a:t>The Burglary </a:t>
            </a:r>
            <a:r>
              <a:rPr lang="en-US" sz="3200" dirty="0" smtClean="0"/>
              <a:t>example</a:t>
            </a:r>
          </a:p>
          <a:p>
            <a:pPr lvl="1"/>
            <a:r>
              <a:rPr lang="en-US" sz="2800" dirty="0"/>
              <a:t>Inference by </a:t>
            </a:r>
            <a:r>
              <a:rPr lang="en-US" sz="2800" dirty="0">
                <a:solidFill>
                  <a:srgbClr val="FF0000"/>
                </a:solidFill>
              </a:rPr>
              <a:t>enumeration (</a:t>
            </a:r>
            <a:r>
              <a:rPr lang="en-US" sz="2800" dirty="0" smtClean="0">
                <a:solidFill>
                  <a:srgbClr val="FF0000"/>
                </a:solidFill>
              </a:rPr>
              <a:t>visually)</a:t>
            </a:r>
            <a:endParaRPr lang="en-US" sz="2800" dirty="0">
              <a:solidFill>
                <a:srgbClr val="FF0000"/>
              </a:solidFill>
            </a:endParaRPr>
          </a:p>
          <a:p>
            <a:pPr lvl="1"/>
            <a:endParaRPr lang="en-US" sz="2800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8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76400"/>
            <a:ext cx="7048500" cy="402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845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28600" y="228600"/>
                <a:ext cx="8686800" cy="6400800"/>
              </a:xfrm>
            </p:spPr>
            <p:txBody>
              <a:bodyPr>
                <a:noAutofit/>
              </a:bodyPr>
              <a:lstStyle/>
              <a:p>
                <a:r>
                  <a:rPr lang="en-US" sz="3200" dirty="0" smtClean="0">
                    <a:solidFill>
                      <a:schemeClr val="tx1"/>
                    </a:solidFill>
                  </a:rPr>
                  <a:t>Enumeration is inefﬁcient…</a:t>
                </a:r>
              </a:p>
              <a:p>
                <a:pPr lvl="1"/>
                <a:r>
                  <a:rPr lang="en-US" sz="2400" dirty="0" smtClean="0">
                    <a:solidFill>
                      <a:schemeClr val="tx1"/>
                    </a:solidFill>
                  </a:rPr>
                  <a:t>It </a:t>
                </a:r>
                <a:r>
                  <a:rPr lang="en-US" sz="2400" dirty="0">
                    <a:solidFill>
                      <a:schemeClr val="tx1"/>
                    </a:solidFill>
                  </a:rPr>
                  <a:t>repeatedly evaluates the same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sub expressions. </a:t>
                </a:r>
                <a:endParaRPr lang="en-US" sz="2400" dirty="0">
                  <a:solidFill>
                    <a:schemeClr val="tx1"/>
                  </a:solidFill>
                </a:endParaRPr>
              </a:p>
              <a:p>
                <a:pPr lvl="1"/>
                <a:r>
                  <a:rPr lang="en-US" sz="2400" dirty="0">
                    <a:solidFill>
                      <a:schemeClr val="tx1"/>
                    </a:solidFill>
                  </a:rPr>
                  <a:t>Time complexity for n Boolean variables: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O(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)</a:t>
                </a:r>
              </a:p>
              <a:p>
                <a:pPr lvl="1"/>
                <a:endParaRPr lang="en-US" sz="2400" dirty="0"/>
              </a:p>
              <a:p>
                <a:r>
                  <a:rPr lang="en-US" sz="2800" dirty="0"/>
                  <a:t>Insights</a:t>
                </a:r>
                <a:r>
                  <a:rPr lang="en-US" sz="2800" dirty="0" smtClean="0"/>
                  <a:t>:</a:t>
                </a:r>
              </a:p>
              <a:p>
                <a:pPr lvl="1"/>
                <a:r>
                  <a:rPr lang="en-US" sz="2400" dirty="0" smtClean="0"/>
                  <a:t>It's </a:t>
                </a:r>
                <a:r>
                  <a:rPr lang="en-US" sz="2400" dirty="0"/>
                  <a:t>better to evaluate each </a:t>
                </a:r>
                <a:r>
                  <a:rPr lang="en-US" sz="2400" dirty="0" smtClean="0"/>
                  <a:t>sub expression only </a:t>
                </a:r>
                <a:r>
                  <a:rPr lang="en-US" sz="2400" dirty="0"/>
                  <a:t>once and save the </a:t>
                </a:r>
                <a:r>
                  <a:rPr lang="en-US" sz="2400" dirty="0" smtClean="0"/>
                  <a:t>result.</a:t>
                </a:r>
                <a:endParaRPr lang="en-US" sz="2400" dirty="0"/>
              </a:p>
              <a:p>
                <a:pPr lvl="1"/>
                <a:r>
                  <a:rPr lang="en-US" sz="2400" dirty="0" smtClean="0"/>
                  <a:t>Often</a:t>
                </a:r>
                <a:r>
                  <a:rPr lang="en-US" sz="2400" dirty="0"/>
                  <a:t>, the number of </a:t>
                </a:r>
                <a:r>
                  <a:rPr lang="en-US" sz="2400" dirty="0" smtClean="0"/>
                  <a:t>sub expressions </a:t>
                </a:r>
                <a:r>
                  <a:rPr lang="en-US" sz="2400" dirty="0"/>
                  <a:t>will </a:t>
                </a:r>
                <a:r>
                  <a:rPr lang="en-US" sz="2400" dirty="0" smtClean="0"/>
                  <a:t>be </a:t>
                </a:r>
                <a:r>
                  <a:rPr lang="en-US" sz="2400" dirty="0"/>
                  <a:t>relatively </a:t>
                </a:r>
                <a:r>
                  <a:rPr lang="en-US" sz="2400" dirty="0" smtClean="0"/>
                  <a:t>small.</a:t>
                </a:r>
                <a:endParaRPr lang="en-US" sz="24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228600"/>
                <a:ext cx="8686800" cy="6400800"/>
              </a:xfrm>
              <a:blipFill rotWithShape="1">
                <a:blip r:embed="rId2"/>
                <a:stretch>
                  <a:fillRect t="-1238" r="-9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89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9269</TotalTime>
  <Words>692</Words>
  <Application>Microsoft Office PowerPoint</Application>
  <PresentationFormat>On-screen Show (4:3)</PresentationFormat>
  <Paragraphs>136</Paragraphs>
  <Slides>29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Concourse</vt:lpstr>
      <vt:lpstr>Probabilistic Inference Unit 4, Introduction to Artificial Intelligence, Stanford online 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SOSCOMP</dc:creator>
  <cp:lastModifiedBy>SOSCOMP</cp:lastModifiedBy>
  <cp:revision>145</cp:revision>
  <dcterms:created xsi:type="dcterms:W3CDTF">2012-07-14T16:41:36Z</dcterms:created>
  <dcterms:modified xsi:type="dcterms:W3CDTF">2012-08-08T13:56:30Z</dcterms:modified>
</cp:coreProperties>
</file>