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70" r:id="rId5"/>
    <p:sldId id="263" r:id="rId6"/>
    <p:sldId id="265" r:id="rId7"/>
    <p:sldId id="266" r:id="rId8"/>
    <p:sldId id="267" r:id="rId9"/>
    <p:sldId id="268" r:id="rId10"/>
    <p:sldId id="269" r:id="rId11"/>
    <p:sldId id="259" r:id="rId12"/>
    <p:sldId id="260" r:id="rId13"/>
    <p:sldId id="264" r:id="rId14"/>
    <p:sldId id="261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8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98C30-E53E-4BC3-B14F-9BA340D42256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DB3F4-797D-4609-8772-BC44AFD6E0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dirty="0" smtClean="0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9178E32-F1FF-4D41-BB66-DDAC6386F632}" type="slidenum">
              <a:rPr lang="zh-CN" altLang="en-US" smtClean="0">
                <a:cs typeface="Arial" pitchFamily="34" charset="0"/>
              </a:rPr>
              <a:pPr/>
              <a:t>11</a:t>
            </a:fld>
            <a:endParaRPr lang="en-US" altLang="zh-CN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dirty="0" smtClean="0"/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62DAFE-AEC1-4165-B133-F098D5A29CB2}" type="slidenum">
              <a:rPr lang="zh-CN" altLang="en-US" smtClean="0">
                <a:cs typeface="Arial" pitchFamily="34" charset="0"/>
              </a:rPr>
              <a:pPr/>
              <a:t>12</a:t>
            </a:fld>
            <a:endParaRPr lang="en-US" altLang="zh-CN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Feature Matching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Longin Jan Latecki</a:t>
            </a:r>
            <a:endParaRPr lang="en-US" dirty="0"/>
          </a:p>
        </p:txBody>
      </p:sp>
      <p:pic>
        <p:nvPicPr>
          <p:cNvPr id="4" name="Picture 2" descr="C:\yxw\Otherstaff\Talk\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4984750"/>
            <a:ext cx="1447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Maximum Density </a:t>
            </a:r>
            <a:r>
              <a:rPr lang="en-US" sz="3200" dirty="0" err="1" smtClean="0"/>
              <a:t>Subgraphs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410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An analogous concept is of subgraph density, it differs from the weight of the subgraph only by a normalization by the size.</a:t>
            </a:r>
          </a:p>
          <a:p>
            <a:r>
              <a:rPr lang="en-US" sz="2400" dirty="0" smtClean="0"/>
              <a:t>The </a:t>
            </a:r>
            <a:r>
              <a:rPr lang="en-US" sz="2400" b="1" dirty="0" smtClean="0"/>
              <a:t>density</a:t>
            </a:r>
            <a:r>
              <a:rPr lang="en-US" sz="2400" dirty="0" smtClean="0"/>
              <a:t> a subgraph S is given by: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However, now x</a:t>
            </a:r>
            <a:r>
              <a:rPr lang="en-US" sz="2400" baseline="-25000" dirty="0" smtClean="0"/>
              <a:t>u</a:t>
            </a:r>
            <a:r>
              <a:rPr lang="en-US" sz="2400" dirty="0" smtClean="0"/>
              <a:t> =       if x in S and x</a:t>
            </a:r>
            <a:r>
              <a:rPr lang="en-US" sz="2400" baseline="-25000" dirty="0" smtClean="0"/>
              <a:t>u</a:t>
            </a:r>
            <a:r>
              <a:rPr lang="en-US" sz="2400" dirty="0" smtClean="0"/>
              <a:t>=0 otherwise. </a:t>
            </a:r>
          </a:p>
          <a:p>
            <a:r>
              <a:rPr lang="en-US" sz="2400" dirty="0" smtClean="0"/>
              <a:t>The problem of finding a densest </a:t>
            </a:r>
            <a:r>
              <a:rPr lang="en-US" sz="2400" b="1" dirty="0" smtClean="0"/>
              <a:t>subgraph</a:t>
            </a:r>
            <a:r>
              <a:rPr lang="en-US" sz="2400" dirty="0" smtClean="0"/>
              <a:t> can be relaxed to max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where </a:t>
            </a:r>
            <a:r>
              <a:rPr lang="el-GR" sz="2400" dirty="0" smtClean="0"/>
              <a:t>Δ</a:t>
            </a:r>
            <a:r>
              <a:rPr lang="en-US" sz="2400" dirty="0" smtClean="0"/>
              <a:t> is an n dim simplex: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038600" y="2362200"/>
          <a:ext cx="4083050" cy="925513"/>
        </p:xfrm>
        <a:graphic>
          <a:graphicData uri="http://schemas.openxmlformats.org/presentationml/2006/ole">
            <p:oleObj spid="_x0000_s51202" name="Equation" r:id="rId3" imgW="1904760" imgH="431640" progId="Equation.3">
              <p:embed/>
            </p:oleObj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1724025" y="4279900"/>
          <a:ext cx="2640013" cy="735013"/>
        </p:xfrm>
        <a:graphic>
          <a:graphicData uri="http://schemas.openxmlformats.org/presentationml/2006/ole">
            <p:oleObj spid="_x0000_s51203" name="Equation" r:id="rId4" imgW="1231560" imgH="342720" progId="Equation.3">
              <p:embed/>
            </p:oleObj>
          </a:graphicData>
        </a:graphic>
      </p:graphicFrame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3429000" y="5486400"/>
          <a:ext cx="3344863" cy="925512"/>
        </p:xfrm>
        <a:graphic>
          <a:graphicData uri="http://schemas.openxmlformats.org/presentationml/2006/ole">
            <p:oleObj spid="_x0000_s51204" name="Equation" r:id="rId5" imgW="1562040" imgH="431640" progId="Equation.3">
              <p:embed/>
            </p:oleObj>
          </a:graphicData>
        </a:graphic>
      </p:graphicFrame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3048000" y="3200400"/>
          <a:ext cx="385712" cy="606425"/>
        </p:xfrm>
        <a:graphic>
          <a:graphicData uri="http://schemas.openxmlformats.org/presentationml/2006/ole">
            <p:oleObj spid="_x0000_s51205" name="Equation" r:id="rId6" imgW="266400" imgH="419040" progId="Equation.3">
              <p:embed/>
            </p:oleObj>
          </a:graphicData>
        </a:graphic>
      </p:graphicFrame>
      <p:pic>
        <p:nvPicPr>
          <p:cNvPr id="51206" name="Picture 6" descr="C:\Users\latecki\Pictures\150px-2D-simplex_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4419600"/>
            <a:ext cx="1428750" cy="2038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8"/>
          <p:cNvSpPr txBox="1">
            <a:spLocks/>
          </p:cNvSpPr>
          <p:nvPr/>
        </p:nvSpPr>
        <p:spPr>
          <a:xfrm>
            <a:off x="457200" y="274638"/>
            <a:ext cx="8229600" cy="4111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>
                <a:latin typeface="+mj-lt"/>
                <a:ea typeface="+mj-ea"/>
                <a:cs typeface="+mj-cs"/>
              </a:rPr>
              <a:t>Target Function</a:t>
            </a:r>
          </a:p>
        </p:txBody>
      </p:sp>
      <p:sp>
        <p:nvSpPr>
          <p:cNvPr id="8198" name="TextBox 83"/>
          <p:cNvSpPr txBox="1">
            <a:spLocks noChangeArrowheads="1"/>
          </p:cNvSpPr>
          <p:nvPr/>
        </p:nvSpPr>
        <p:spPr bwMode="auto">
          <a:xfrm>
            <a:off x="762000" y="868363"/>
            <a:ext cx="79248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Calibri" pitchFamily="34" charset="0"/>
              </a:rPr>
              <a:t>We are interested in finding subgraphs H of G that are local maxima of the average affinity score     defined as:</a:t>
            </a:r>
            <a:endParaRPr lang="zh-CN" altLang="en-US" sz="2400">
              <a:latin typeface="Calibri" pitchFamily="34" charset="0"/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5334000" y="1295400"/>
          <a:ext cx="296863" cy="381000"/>
        </p:xfrm>
        <a:graphic>
          <a:graphicData uri="http://schemas.openxmlformats.org/presentationml/2006/ole">
            <p:oleObj spid="_x0000_s2050" name="Equation" r:id="rId4" imgW="177480" imgH="228600" progId="">
              <p:embed/>
            </p:oleObj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1905000" y="1752600"/>
          <a:ext cx="5210175" cy="1143000"/>
        </p:xfrm>
        <a:graphic>
          <a:graphicData uri="http://schemas.openxmlformats.org/presentationml/2006/ole">
            <p:oleObj spid="_x0000_s2051" name="Equation" r:id="rId5" imgW="1968480" imgH="431640" progId="">
              <p:embed/>
            </p:oleObj>
          </a:graphicData>
        </a:graphic>
      </p:graphicFrame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386138" y="3803650"/>
            <a:ext cx="2514600" cy="2908300"/>
            <a:chOff x="1905000" y="1055132"/>
            <a:chExt cx="2514600" cy="2907268"/>
          </a:xfrm>
        </p:grpSpPr>
        <p:sp>
          <p:nvSpPr>
            <p:cNvPr id="10" name="Oval 9"/>
            <p:cNvSpPr/>
            <p:nvPr/>
          </p:nvSpPr>
          <p:spPr>
            <a:xfrm>
              <a:off x="2133600" y="1675625"/>
              <a:ext cx="228600" cy="23010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743200" y="1675625"/>
              <a:ext cx="228600" cy="23010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2133600" y="2134249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2667000" y="2134249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3124200" y="1905730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438400" y="2515114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3810000" y="1370933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057400" y="3276843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2971800" y="3733881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4191000" y="2210422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cxnSp>
          <p:nvCxnSpPr>
            <p:cNvPr id="20" name="Straight Connector 19"/>
            <p:cNvCxnSpPr>
              <a:stCxn id="10" idx="6"/>
              <a:endCxn id="11" idx="2"/>
            </p:cNvCxnSpPr>
            <p:nvPr/>
          </p:nvCxnSpPr>
          <p:spPr>
            <a:xfrm>
              <a:off x="2362200" y="1791471"/>
              <a:ext cx="381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1" idx="5"/>
              <a:endCxn id="14" idx="1"/>
            </p:cNvCxnSpPr>
            <p:nvPr/>
          </p:nvCxnSpPr>
          <p:spPr>
            <a:xfrm rot="16200000" flipH="1">
              <a:off x="3013880" y="1795399"/>
              <a:ext cx="68239" cy="2190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0" idx="4"/>
              <a:endCxn id="12" idx="0"/>
            </p:cNvCxnSpPr>
            <p:nvPr/>
          </p:nvCxnSpPr>
          <p:spPr>
            <a:xfrm rot="5400000">
              <a:off x="2133641" y="2019990"/>
              <a:ext cx="228519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5" idx="7"/>
              <a:endCxn id="13" idx="3"/>
            </p:cNvCxnSpPr>
            <p:nvPr/>
          </p:nvCxnSpPr>
          <p:spPr>
            <a:xfrm rot="5400000" flipH="1" flipV="1">
              <a:off x="2557501" y="2405604"/>
              <a:ext cx="218997" cy="666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2" idx="5"/>
              <a:endCxn id="15" idx="1"/>
            </p:cNvCxnSpPr>
            <p:nvPr/>
          </p:nvCxnSpPr>
          <p:spPr>
            <a:xfrm rot="16200000" flipH="1">
              <a:off x="2290801" y="2367504"/>
              <a:ext cx="218997" cy="1428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13" idx="0"/>
              <a:endCxn id="11" idx="4"/>
            </p:cNvCxnSpPr>
            <p:nvPr/>
          </p:nvCxnSpPr>
          <p:spPr>
            <a:xfrm rot="5400000" flipH="1" flipV="1">
              <a:off x="2705141" y="1981890"/>
              <a:ext cx="228519" cy="76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13" idx="1"/>
              <a:endCxn id="10" idx="5"/>
            </p:cNvCxnSpPr>
            <p:nvPr/>
          </p:nvCxnSpPr>
          <p:spPr>
            <a:xfrm rot="16200000" flipV="1">
              <a:off x="2366221" y="1833459"/>
              <a:ext cx="296758" cy="3714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15" idx="6"/>
              <a:endCxn id="14" idx="4"/>
            </p:cNvCxnSpPr>
            <p:nvPr/>
          </p:nvCxnSpPr>
          <p:spPr>
            <a:xfrm flipV="1">
              <a:off x="2667000" y="2134249"/>
              <a:ext cx="571500" cy="4951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12" idx="7"/>
              <a:endCxn id="11" idx="3"/>
            </p:cNvCxnSpPr>
            <p:nvPr/>
          </p:nvCxnSpPr>
          <p:spPr>
            <a:xfrm rot="5400000" flipH="1" flipV="1">
              <a:off x="2404321" y="1795359"/>
              <a:ext cx="296758" cy="4476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11" idx="6"/>
              <a:endCxn id="16" idx="3"/>
            </p:cNvCxnSpPr>
            <p:nvPr/>
          </p:nvCxnSpPr>
          <p:spPr>
            <a:xfrm flipV="1">
              <a:off x="2971800" y="1566126"/>
              <a:ext cx="871537" cy="22534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505200" y="2895979"/>
              <a:ext cx="457200" cy="304692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14" idx="6"/>
              <a:endCxn id="19" idx="1"/>
            </p:cNvCxnSpPr>
            <p:nvPr/>
          </p:nvCxnSpPr>
          <p:spPr>
            <a:xfrm>
              <a:off x="3352800" y="2019990"/>
              <a:ext cx="871537" cy="22375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17" idx="0"/>
              <a:endCxn id="12" idx="4"/>
            </p:cNvCxnSpPr>
            <p:nvPr/>
          </p:nvCxnSpPr>
          <p:spPr>
            <a:xfrm rot="5400000" flipH="1" flipV="1">
              <a:off x="1752762" y="2781706"/>
              <a:ext cx="914076" cy="76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15" idx="5"/>
              <a:endCxn id="18" idx="0"/>
            </p:cNvCxnSpPr>
            <p:nvPr/>
          </p:nvCxnSpPr>
          <p:spPr>
            <a:xfrm rot="16200000" flipH="1">
              <a:off x="2348094" y="2995876"/>
              <a:ext cx="1023574" cy="45243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1905000" y="1447106"/>
              <a:ext cx="1676400" cy="1448873"/>
            </a:xfrm>
            <a:prstGeom prst="ellipse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37" name="Straight Connector 36"/>
            <p:cNvCxnSpPr>
              <a:stCxn id="35" idx="0"/>
            </p:cNvCxnSpPr>
            <p:nvPr/>
          </p:nvCxnSpPr>
          <p:spPr>
            <a:xfrm rot="16200000" flipV="1">
              <a:off x="2532926" y="1236831"/>
              <a:ext cx="391974" cy="28575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8196" name="Object 6"/>
          <p:cNvGraphicFramePr>
            <a:graphicFrameLocks noChangeAspect="1"/>
          </p:cNvGraphicFramePr>
          <p:nvPr/>
        </p:nvGraphicFramePr>
        <p:xfrm>
          <a:off x="2105025" y="3335338"/>
          <a:ext cx="4695825" cy="398462"/>
        </p:xfrm>
        <a:graphic>
          <a:graphicData uri="http://schemas.openxmlformats.org/presentationml/2006/ole">
            <p:oleObj spid="_x0000_s2052" name="Equation" r:id="rId6" imgW="2984400" imgH="25380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8"/>
          <p:cNvSpPr txBox="1">
            <a:spLocks/>
          </p:cNvSpPr>
          <p:nvPr/>
        </p:nvSpPr>
        <p:spPr>
          <a:xfrm>
            <a:off x="457200" y="274638"/>
            <a:ext cx="8229600" cy="4111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>
                <a:latin typeface="+mj-lt"/>
                <a:ea typeface="+mj-ea"/>
                <a:cs typeface="+mj-cs"/>
              </a:rPr>
              <a:t>Solution with replicator equation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  <p:sp>
        <p:nvSpPr>
          <p:cNvPr id="9221" name="TextBox 85"/>
          <p:cNvSpPr txBox="1">
            <a:spLocks noChangeArrowheads="1"/>
          </p:cNvSpPr>
          <p:nvPr/>
        </p:nvSpPr>
        <p:spPr bwMode="auto">
          <a:xfrm>
            <a:off x="762000" y="1066800"/>
            <a:ext cx="7924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>
                <a:latin typeface="Calibri" pitchFamily="34" charset="0"/>
              </a:rPr>
              <a:t>[</a:t>
            </a:r>
            <a:r>
              <a:rPr lang="en-US" altLang="zh-CN" sz="2400" dirty="0" err="1">
                <a:latin typeface="Calibri" pitchFamily="34" charset="0"/>
              </a:rPr>
              <a:t>Pavan</a:t>
            </a:r>
            <a:r>
              <a:rPr lang="en-US" altLang="zh-CN" sz="2400" dirty="0">
                <a:latin typeface="Calibri" pitchFamily="34" charset="0"/>
              </a:rPr>
              <a:t> and </a:t>
            </a:r>
            <a:r>
              <a:rPr lang="en-US" altLang="zh-CN" sz="2400" dirty="0" err="1">
                <a:latin typeface="Calibri" pitchFamily="34" charset="0"/>
              </a:rPr>
              <a:t>Pelillo</a:t>
            </a:r>
            <a:r>
              <a:rPr lang="en-US" altLang="zh-CN" sz="2400" dirty="0">
                <a:latin typeface="Calibri" pitchFamily="34" charset="0"/>
              </a:rPr>
              <a:t> IEEE PAMI 2007] has established a connection between </a:t>
            </a:r>
            <a:r>
              <a:rPr lang="en-US" altLang="zh-CN" sz="2400" b="1" dirty="0">
                <a:latin typeface="Calibri" pitchFamily="34" charset="0"/>
              </a:rPr>
              <a:t>dominant sets </a:t>
            </a:r>
            <a:r>
              <a:rPr lang="en-US" altLang="zh-CN" sz="2400" dirty="0">
                <a:latin typeface="Calibri" pitchFamily="34" charset="0"/>
              </a:rPr>
              <a:t>in a weighted graph and </a:t>
            </a:r>
            <a:r>
              <a:rPr lang="en-US" altLang="zh-CN" sz="2400" b="1" dirty="0">
                <a:latin typeface="Calibri" pitchFamily="34" charset="0"/>
              </a:rPr>
              <a:t>local </a:t>
            </a:r>
            <a:r>
              <a:rPr lang="en-US" altLang="zh-CN" sz="2400" b="1" dirty="0" err="1">
                <a:latin typeface="Calibri" pitchFamily="34" charset="0"/>
              </a:rPr>
              <a:t>maximizers</a:t>
            </a:r>
            <a:r>
              <a:rPr lang="en-US" altLang="zh-CN" sz="2400" b="1" dirty="0">
                <a:latin typeface="Calibri" pitchFamily="34" charset="0"/>
              </a:rPr>
              <a:t> of the quadratic function</a:t>
            </a:r>
            <a:r>
              <a:rPr lang="en-US" altLang="zh-CN" sz="2400" dirty="0">
                <a:latin typeface="Calibri" pitchFamily="34" charset="0"/>
              </a:rPr>
              <a:t>:</a:t>
            </a: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838200" y="2362200"/>
          <a:ext cx="6489700" cy="533400"/>
        </p:xfrm>
        <a:graphic>
          <a:graphicData uri="http://schemas.openxmlformats.org/presentationml/2006/ole">
            <p:oleObj spid="_x0000_s3074" name="Equation" r:id="rId4" imgW="2781000" imgH="228600" progId="">
              <p:embed/>
            </p:oleObj>
          </a:graphicData>
        </a:graphic>
      </p:graphicFrame>
      <p:graphicFrame>
        <p:nvGraphicFramePr>
          <p:cNvPr id="9219" name="Object 7"/>
          <p:cNvGraphicFramePr>
            <a:graphicFrameLocks noChangeAspect="1"/>
          </p:cNvGraphicFramePr>
          <p:nvPr/>
        </p:nvGraphicFramePr>
        <p:xfrm>
          <a:off x="7086600" y="2895600"/>
          <a:ext cx="1752600" cy="833437"/>
        </p:xfrm>
        <a:graphic>
          <a:graphicData uri="http://schemas.openxmlformats.org/presentationml/2006/ole">
            <p:oleObj spid="_x0000_s3075" name="公式" r:id="rId5" imgW="749160" imgH="355320" progId="Equation.3">
              <p:embed/>
            </p:oleObj>
          </a:graphicData>
        </a:graphic>
      </p:graphicFrame>
      <p:sp>
        <p:nvSpPr>
          <p:cNvPr id="7" name="TextBox 91"/>
          <p:cNvSpPr txBox="1">
            <a:spLocks noChangeArrowheads="1"/>
          </p:cNvSpPr>
          <p:nvPr/>
        </p:nvSpPr>
        <p:spPr bwMode="auto">
          <a:xfrm>
            <a:off x="228600" y="3810000"/>
            <a:ext cx="8686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>
                <a:latin typeface="Calibri" pitchFamily="34" charset="0"/>
              </a:rPr>
              <a:t>To solve this problem, they </a:t>
            </a:r>
            <a:r>
              <a:rPr lang="en-US" altLang="zh-CN" sz="2400" dirty="0" smtClean="0">
                <a:latin typeface="Calibri" pitchFamily="34" charset="0"/>
              </a:rPr>
              <a:t>propose to use </a:t>
            </a:r>
            <a:r>
              <a:rPr lang="en-US" altLang="zh-CN" sz="2400" dirty="0">
                <a:latin typeface="Calibri" pitchFamily="34" charset="0"/>
              </a:rPr>
              <a:t>a </a:t>
            </a:r>
            <a:r>
              <a:rPr lang="en-US" altLang="zh-CN" sz="2400" b="1" dirty="0">
                <a:latin typeface="Calibri" pitchFamily="34" charset="0"/>
              </a:rPr>
              <a:t>replicator equation</a:t>
            </a:r>
            <a:r>
              <a:rPr lang="en-US" altLang="zh-CN" sz="2400" dirty="0">
                <a:latin typeface="Calibri" pitchFamily="34" charset="0"/>
              </a:rPr>
              <a:t>. </a:t>
            </a:r>
            <a:endParaRPr lang="en-US" altLang="zh-CN" sz="2400" dirty="0" smtClean="0">
              <a:latin typeface="Calibri" pitchFamily="34" charset="0"/>
            </a:endParaRPr>
          </a:p>
          <a:p>
            <a:r>
              <a:rPr lang="en-US" altLang="zh-CN" sz="2400" dirty="0" smtClean="0">
                <a:latin typeface="Calibri" pitchFamily="34" charset="0"/>
              </a:rPr>
              <a:t>Once </a:t>
            </a:r>
            <a:r>
              <a:rPr lang="en-US" altLang="zh-CN" sz="2400" dirty="0">
                <a:latin typeface="Calibri" pitchFamily="34" charset="0"/>
              </a:rPr>
              <a:t>an initialization        is given, the discrete replicator equation can be used to obtain a local solution     : 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2895600" y="4267200"/>
          <a:ext cx="533400" cy="371475"/>
        </p:xfrm>
        <a:graphic>
          <a:graphicData uri="http://schemas.openxmlformats.org/presentationml/2006/ole">
            <p:oleObj spid="_x0000_s3076" name="Equation" r:id="rId6" imgW="291960" imgH="203040" progId="">
              <p:embed/>
            </p:oleObj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4876800" y="4495800"/>
          <a:ext cx="400050" cy="457200"/>
        </p:xfrm>
        <a:graphic>
          <a:graphicData uri="http://schemas.openxmlformats.org/presentationml/2006/ole">
            <p:oleObj spid="_x0000_s3077" name="Equation" r:id="rId7" imgW="177480" imgH="203040" progId="">
              <p:embed/>
            </p:oleObj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2209800" y="5353776"/>
          <a:ext cx="4419600" cy="1147037"/>
        </p:xfrm>
        <a:graphic>
          <a:graphicData uri="http://schemas.openxmlformats.org/presentationml/2006/ole">
            <p:oleObj spid="_x0000_s3078" name="Equation" r:id="rId8" imgW="1663560" imgH="43164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Solution is a dense or maximum weight subgraph</a:t>
            </a:r>
            <a:endParaRPr lang="en-US" sz="32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3886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Since the target function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not convex, we initialize it with every node of the association graph, i.e., with every possible assignment u=(*</a:t>
            </a:r>
            <a:r>
              <a:rPr lang="en-US" sz="2400" baseline="-25000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,∆</a:t>
            </a:r>
            <a:r>
              <a:rPr lang="en-US" sz="2400" baseline="-25000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for u in V.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solution is a set of nodes that yields the largest value of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our example,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solution is a set of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six nodes:</a:t>
            </a:r>
          </a:p>
        </p:txBody>
      </p:sp>
      <p:pic>
        <p:nvPicPr>
          <p:cNvPr id="11266" name="Picture 2" descr="C:\T\Inference\MATLAB\RandWalkMWS\cor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6513" y="2884487"/>
            <a:ext cx="5297487" cy="3973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Applications</a:t>
            </a:r>
            <a:endParaRPr lang="en-US" sz="32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838955"/>
            <a:ext cx="5181600" cy="5912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" y="1066800"/>
            <a:ext cx="262296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Common pattern</a:t>
            </a:r>
            <a:br>
              <a:rPr lang="en-US" sz="2400" dirty="0" smtClean="0"/>
            </a:br>
            <a:r>
              <a:rPr lang="en-US" sz="2400" dirty="0" smtClean="0"/>
              <a:t>discovery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Possible matches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Common patterns </a:t>
            </a:r>
          </a:p>
          <a:p>
            <a:r>
              <a:rPr lang="en-US" sz="2400" dirty="0" smtClean="0"/>
              <a:t>identified </a:t>
            </a:r>
            <a:br>
              <a:rPr lang="en-US" sz="2400" dirty="0" smtClean="0"/>
            </a:br>
            <a:r>
              <a:rPr lang="en-US" sz="2400" dirty="0" smtClean="0"/>
              <a:t>as dense </a:t>
            </a:r>
            <a:r>
              <a:rPr lang="en-US" sz="2400" dirty="0" err="1" smtClean="0"/>
              <a:t>subgraphs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Applications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Feature point </a:t>
            </a:r>
            <a:br>
              <a:rPr lang="en-US" sz="2800" dirty="0" smtClean="0"/>
            </a:br>
            <a:r>
              <a:rPr lang="en-US" sz="2800" dirty="0" smtClean="0"/>
              <a:t>matching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Near </a:t>
            </a:r>
            <a:br>
              <a:rPr lang="en-US" sz="2800" dirty="0" smtClean="0"/>
            </a:br>
            <a:r>
              <a:rPr lang="en-US" sz="2800" dirty="0" smtClean="0"/>
              <a:t>duplicate</a:t>
            </a:r>
            <a:br>
              <a:rPr lang="en-US" sz="2800" dirty="0" smtClean="0"/>
            </a:br>
            <a:r>
              <a:rPr lang="en-US" sz="2800" dirty="0" smtClean="0"/>
              <a:t>retrieval</a:t>
            </a:r>
            <a:endParaRPr lang="en-US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2082" y="3733801"/>
            <a:ext cx="616191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600200"/>
            <a:ext cx="562324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Matching example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Observe that some features may be missing due to instability of feature detector, view change, or occlusion.</a:t>
            </a:r>
            <a:endParaRPr lang="en-US" sz="2400" dirty="0"/>
          </a:p>
        </p:txBody>
      </p:sp>
      <p:pic>
        <p:nvPicPr>
          <p:cNvPr id="1026" name="Picture 2" descr="C:\T\Inference\MATLAB\Demo_GraphMatch\untit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25" y="3048000"/>
            <a:ext cx="9083675" cy="3115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8683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Matching as dense subgraph in association graph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914" y="1371600"/>
            <a:ext cx="870179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60198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from Hairong Liu, Shuicheng Yan. Common Visual Pattern Discovery via Spatially Coherent Correspondences. CVPR 2010.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Association graph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Given are two sets: points P={p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…, 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k</a:t>
            </a:r>
            <a:r>
              <a:rPr lang="en-US" sz="2400" dirty="0" smtClean="0"/>
              <a:t>} and labels L={l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…l</a:t>
            </a:r>
            <a:r>
              <a:rPr lang="en-US" sz="2400" baseline="-25000" dirty="0" smtClean="0"/>
              <a:t>m</a:t>
            </a:r>
            <a:r>
              <a:rPr lang="en-US" sz="2400" dirty="0" smtClean="0"/>
              <a:t>}.</a:t>
            </a:r>
          </a:p>
          <a:p>
            <a:r>
              <a:rPr lang="en-US" sz="2400" dirty="0" smtClean="0"/>
              <a:t>The nodes of the association graph are pairs (point, label), i.e., </a:t>
            </a:r>
            <a:br>
              <a:rPr lang="en-US" sz="2400" dirty="0" smtClean="0"/>
            </a:br>
            <a:r>
              <a:rPr lang="en-US" sz="2400" dirty="0" smtClean="0"/>
              <a:t>V =P x L</a:t>
            </a:r>
          </a:p>
          <a:p>
            <a:r>
              <a:rPr lang="en-US" sz="2400" dirty="0" smtClean="0"/>
              <a:t>The affinity between u=(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u</a:t>
            </a:r>
            <a:r>
              <a:rPr lang="en-US" sz="2400" dirty="0" smtClean="0"/>
              <a:t>, l</a:t>
            </a:r>
            <a:r>
              <a:rPr lang="en-US" sz="2400" baseline="-25000" dirty="0" smtClean="0"/>
              <a:t>u</a:t>
            </a:r>
            <a:r>
              <a:rPr lang="en-US" sz="2400" dirty="0" smtClean="0"/>
              <a:t>) and v=(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v</a:t>
            </a:r>
            <a:r>
              <a:rPr lang="en-US" sz="2400" dirty="0" smtClean="0"/>
              <a:t>, </a:t>
            </a:r>
            <a:r>
              <a:rPr lang="en-US" sz="2400" dirty="0" err="1" smtClean="0"/>
              <a:t>l</a:t>
            </a:r>
            <a:r>
              <a:rPr lang="en-US" sz="2400" baseline="-25000" dirty="0" err="1" smtClean="0"/>
              <a:t>v</a:t>
            </a:r>
            <a:r>
              <a:rPr lang="en-US" sz="2400" dirty="0" smtClean="0"/>
              <a:t>) is given by</a:t>
            </a:r>
          </a:p>
          <a:p>
            <a:pPr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A(u, v) = similarity of pair (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v</a:t>
            </a:r>
            <a:r>
              <a:rPr lang="en-US" sz="2400" dirty="0" smtClean="0"/>
              <a:t>, 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u</a:t>
            </a:r>
            <a:r>
              <a:rPr lang="en-US" sz="2400" dirty="0" smtClean="0"/>
              <a:t>) to pair (</a:t>
            </a:r>
            <a:r>
              <a:rPr lang="en-US" sz="2400" dirty="0" err="1" smtClean="0"/>
              <a:t>l</a:t>
            </a:r>
            <a:r>
              <a:rPr lang="en-US" sz="2400" baseline="-25000" dirty="0" err="1" smtClean="0"/>
              <a:t>v</a:t>
            </a:r>
            <a:r>
              <a:rPr lang="en-US" sz="2400" dirty="0" err="1" smtClean="0"/>
              <a:t>,l</a:t>
            </a:r>
            <a:r>
              <a:rPr lang="en-US" sz="2400" baseline="-25000" dirty="0" err="1" smtClean="0"/>
              <a:t>u</a:t>
            </a:r>
            <a:r>
              <a:rPr lang="en-US" sz="2400" dirty="0" smtClean="0"/>
              <a:t>) if u ≠ v</a:t>
            </a:r>
            <a:br>
              <a:rPr lang="en-US" sz="2400" dirty="0" smtClean="0"/>
            </a:b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A(u, v) = similarity of 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u</a:t>
            </a:r>
            <a:r>
              <a:rPr lang="en-US" sz="2400" dirty="0" smtClean="0"/>
              <a:t> to l</a:t>
            </a:r>
            <a:r>
              <a:rPr lang="en-US" sz="2400" baseline="-25000" dirty="0" smtClean="0"/>
              <a:t>u</a:t>
            </a:r>
            <a:r>
              <a:rPr lang="en-US" sz="2400" dirty="0" smtClean="0"/>
              <a:t> if u = v</a:t>
            </a:r>
          </a:p>
          <a:p>
            <a:pPr>
              <a:buNone/>
            </a:pPr>
            <a:r>
              <a:rPr lang="en-US" sz="2400" dirty="0" smtClean="0"/>
              <a:t>	A(</a:t>
            </a:r>
            <a:r>
              <a:rPr lang="en-US" sz="2400" dirty="0" err="1" smtClean="0"/>
              <a:t>u,u</a:t>
            </a:r>
            <a:r>
              <a:rPr lang="en-US" sz="2400" dirty="0" smtClean="0"/>
              <a:t>) can be set to zero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Example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990600"/>
            <a:ext cx="63914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Given are 7 points (stars) and 6 labels (triangles). </a:t>
            </a:r>
          </a:p>
          <a:p>
            <a:r>
              <a:rPr lang="en-US" sz="2400" dirty="0" smtClean="0"/>
              <a:t>Goal is to find their correspondence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" name="Picture 3" descr="C:\T\Inference\MATLAB\RandWalkMWS\points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5637" y="2514600"/>
            <a:ext cx="4368363" cy="3276600"/>
          </a:xfrm>
          <a:prstGeom prst="rect">
            <a:avLst/>
          </a:prstGeom>
          <a:noFill/>
        </p:spPr>
      </p:pic>
      <p:pic>
        <p:nvPicPr>
          <p:cNvPr id="11" name="Picture 4" descr="C:\T\Inference\MATLAB\RandWalkMWS\points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14600"/>
            <a:ext cx="4368363" cy="32766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4319363" y="2967335"/>
            <a:ext cx="505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4191000" y="3886200"/>
            <a:ext cx="838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5800" y="586740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172200" y="4267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248400" y="5029200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162800" y="4191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943600" y="3124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305800" y="3429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019800" y="2743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First step: build the association matrix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257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is an 42 x 42 matrix A of pairs (*,∆), i.e., each node of the association graph is a possible correspondence.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u,v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entry of matrix A,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where u=(*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,∆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and v=(*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,∆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based on the compatibility of matching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→ ∆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*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→∆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v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is defined as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								if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u ≠ v</a:t>
            </a:r>
            <a:br>
              <a:rPr lang="en-US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			if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u=v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38200" y="4419600"/>
          <a:ext cx="6217920" cy="1016950"/>
        </p:xfrm>
        <a:graphic>
          <a:graphicData uri="http://schemas.openxmlformats.org/presentationml/2006/ole">
            <p:oleObj spid="_x0000_s9218" name="Equation" r:id="rId3" imgW="2717640" imgH="444240" progId="Equation.3">
              <p:embed/>
            </p:oleObj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914400" y="5486400"/>
          <a:ext cx="1570038" cy="465138"/>
        </p:xfrm>
        <a:graphic>
          <a:graphicData uri="http://schemas.openxmlformats.org/presentationml/2006/ole">
            <p:oleObj spid="_x0000_s9219" name="Equation" r:id="rId4" imgW="685800" imgH="20304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First step: build the association matrix</a:t>
            </a:r>
            <a:endParaRPr lang="en-US" sz="3200" dirty="0"/>
          </a:p>
        </p:txBody>
      </p:sp>
      <p:pic>
        <p:nvPicPr>
          <p:cNvPr id="10244" name="Picture 4" descr="C:\T\Inference\MATLAB\RandWalkMWS\matrix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143000"/>
            <a:ext cx="7342075" cy="55071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Maximum weight </a:t>
            </a:r>
            <a:r>
              <a:rPr lang="en-US" sz="3200" dirty="0" err="1" smtClean="0"/>
              <a:t>subgraphs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334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Given is a graph (V, A), where V is a set of n vertices and A is an affinity matrix A representing edge weights. Each entry of A is nonnegative. A(</a:t>
            </a:r>
            <a:r>
              <a:rPr lang="en-US" sz="2400" dirty="0" err="1" smtClean="0"/>
              <a:t>u,v</a:t>
            </a:r>
            <a:r>
              <a:rPr lang="en-US" sz="2400" dirty="0" smtClean="0"/>
              <a:t>)=0 </a:t>
            </a:r>
            <a:r>
              <a:rPr lang="en-US" sz="2400" dirty="0" err="1" smtClean="0"/>
              <a:t>iff</a:t>
            </a:r>
            <a:r>
              <a:rPr lang="en-US" sz="2400" dirty="0" smtClean="0"/>
              <a:t> there is no edge between u and v. Graph G is undirected, i.e., matrix A is symmetric.</a:t>
            </a:r>
          </a:p>
          <a:p>
            <a:r>
              <a:rPr lang="en-US" sz="2400" dirty="0" smtClean="0"/>
              <a:t>The </a:t>
            </a:r>
            <a:r>
              <a:rPr lang="en-US" sz="2400" b="1" dirty="0" smtClean="0"/>
              <a:t>weight </a:t>
            </a:r>
            <a:r>
              <a:rPr lang="en-US" sz="2400" dirty="0" smtClean="0"/>
              <a:t>of a subgraph S is defined as the sum of all edge weights of edges connecting the nodes in S:</a:t>
            </a:r>
          </a:p>
          <a:p>
            <a:endParaRPr lang="en-US" sz="2400" dirty="0" smtClean="0"/>
          </a:p>
          <a:p>
            <a:r>
              <a:rPr lang="en-US" sz="2400" dirty="0" smtClean="0"/>
              <a:t>This definition only makes sense if we constrain the class of </a:t>
            </a:r>
            <a:r>
              <a:rPr lang="en-US" sz="2400" dirty="0" err="1" smtClean="0"/>
              <a:t>subgraphs</a:t>
            </a:r>
            <a:r>
              <a:rPr lang="en-US" sz="2400" dirty="0" smtClean="0"/>
              <a:t> to contain K nodes.</a:t>
            </a:r>
          </a:p>
          <a:p>
            <a:pPr>
              <a:buNone/>
            </a:pPr>
            <a:r>
              <a:rPr lang="en-US" sz="2400" dirty="0" smtClean="0"/>
              <a:t>							      S</a:t>
            </a:r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248400" y="3200400"/>
          <a:ext cx="2451100" cy="763588"/>
        </p:xfrm>
        <a:graphic>
          <a:graphicData uri="http://schemas.openxmlformats.org/presentationml/2006/ole">
            <p:oleObj spid="_x0000_s49154" name="Equation" r:id="rId3" imgW="1143000" imgH="355320" progId="Equation.3">
              <p:embed/>
            </p:oleObj>
          </a:graphicData>
        </a:graphic>
      </p:graphicFrame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6705600" y="4953000"/>
            <a:ext cx="1752600" cy="1449387"/>
            <a:chOff x="1905000" y="1370933"/>
            <a:chExt cx="2514600" cy="2591467"/>
          </a:xfrm>
        </p:grpSpPr>
        <p:sp>
          <p:nvSpPr>
            <p:cNvPr id="6" name="Oval 5"/>
            <p:cNvSpPr/>
            <p:nvPr/>
          </p:nvSpPr>
          <p:spPr>
            <a:xfrm>
              <a:off x="2133600" y="1675625"/>
              <a:ext cx="228600" cy="23010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743200" y="1675625"/>
              <a:ext cx="228600" cy="23010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133600" y="2134249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667000" y="2134249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3124200" y="1905730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38400" y="2515114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810000" y="1370933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2057400" y="3276843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2971800" y="3733881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4191000" y="2210422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cxnSp>
          <p:nvCxnSpPr>
            <p:cNvPr id="16" name="Straight Connector 15"/>
            <p:cNvCxnSpPr>
              <a:stCxn id="6" idx="6"/>
              <a:endCxn id="7" idx="2"/>
            </p:cNvCxnSpPr>
            <p:nvPr/>
          </p:nvCxnSpPr>
          <p:spPr>
            <a:xfrm>
              <a:off x="2362200" y="1791471"/>
              <a:ext cx="381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7" idx="5"/>
              <a:endCxn id="10" idx="1"/>
            </p:cNvCxnSpPr>
            <p:nvPr/>
          </p:nvCxnSpPr>
          <p:spPr>
            <a:xfrm rot="16200000" flipH="1">
              <a:off x="3013880" y="1795399"/>
              <a:ext cx="68239" cy="2190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6" idx="4"/>
              <a:endCxn id="8" idx="0"/>
            </p:cNvCxnSpPr>
            <p:nvPr/>
          </p:nvCxnSpPr>
          <p:spPr>
            <a:xfrm rot="5400000">
              <a:off x="2133641" y="2019990"/>
              <a:ext cx="228519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1" idx="7"/>
              <a:endCxn id="9" idx="3"/>
            </p:cNvCxnSpPr>
            <p:nvPr/>
          </p:nvCxnSpPr>
          <p:spPr>
            <a:xfrm rot="5400000" flipH="1" flipV="1">
              <a:off x="2557501" y="2405604"/>
              <a:ext cx="218997" cy="666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8" idx="5"/>
              <a:endCxn id="11" idx="1"/>
            </p:cNvCxnSpPr>
            <p:nvPr/>
          </p:nvCxnSpPr>
          <p:spPr>
            <a:xfrm rot="16200000" flipH="1">
              <a:off x="2290801" y="2367504"/>
              <a:ext cx="218997" cy="1428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9" idx="0"/>
              <a:endCxn id="7" idx="4"/>
            </p:cNvCxnSpPr>
            <p:nvPr/>
          </p:nvCxnSpPr>
          <p:spPr>
            <a:xfrm rot="5400000" flipH="1" flipV="1">
              <a:off x="2705141" y="1981890"/>
              <a:ext cx="228519" cy="76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9" idx="1"/>
              <a:endCxn id="6" idx="5"/>
            </p:cNvCxnSpPr>
            <p:nvPr/>
          </p:nvCxnSpPr>
          <p:spPr>
            <a:xfrm rot="16200000" flipV="1">
              <a:off x="2366221" y="1833459"/>
              <a:ext cx="296758" cy="3714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1" idx="6"/>
              <a:endCxn id="10" idx="4"/>
            </p:cNvCxnSpPr>
            <p:nvPr/>
          </p:nvCxnSpPr>
          <p:spPr>
            <a:xfrm flipV="1">
              <a:off x="2667000" y="2134249"/>
              <a:ext cx="571500" cy="4951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8" idx="7"/>
              <a:endCxn id="7" idx="3"/>
            </p:cNvCxnSpPr>
            <p:nvPr/>
          </p:nvCxnSpPr>
          <p:spPr>
            <a:xfrm rot="5400000" flipH="1" flipV="1">
              <a:off x="2404321" y="1795359"/>
              <a:ext cx="296758" cy="4476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7" idx="6"/>
              <a:endCxn id="12" idx="3"/>
            </p:cNvCxnSpPr>
            <p:nvPr/>
          </p:nvCxnSpPr>
          <p:spPr>
            <a:xfrm flipV="1">
              <a:off x="2971800" y="1566126"/>
              <a:ext cx="871537" cy="22534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505200" y="2895979"/>
              <a:ext cx="457200" cy="304692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10" idx="6"/>
              <a:endCxn id="15" idx="1"/>
            </p:cNvCxnSpPr>
            <p:nvPr/>
          </p:nvCxnSpPr>
          <p:spPr>
            <a:xfrm>
              <a:off x="3352800" y="2019990"/>
              <a:ext cx="871537" cy="22375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13" idx="0"/>
              <a:endCxn id="8" idx="4"/>
            </p:cNvCxnSpPr>
            <p:nvPr/>
          </p:nvCxnSpPr>
          <p:spPr>
            <a:xfrm rot="5400000" flipH="1" flipV="1">
              <a:off x="1752762" y="2781706"/>
              <a:ext cx="914076" cy="76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11" idx="5"/>
              <a:endCxn id="14" idx="0"/>
            </p:cNvCxnSpPr>
            <p:nvPr/>
          </p:nvCxnSpPr>
          <p:spPr>
            <a:xfrm rot="16200000" flipH="1">
              <a:off x="2348094" y="2995876"/>
              <a:ext cx="1023574" cy="45243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1905000" y="1447106"/>
              <a:ext cx="1676400" cy="1448873"/>
            </a:xfrm>
            <a:prstGeom prst="ellipse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Maximum Weight </a:t>
            </a:r>
            <a:r>
              <a:rPr lang="en-US" sz="3200" dirty="0" err="1" smtClean="0"/>
              <a:t>Subgraphs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Let x=(x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…, </a:t>
            </a:r>
            <a:r>
              <a:rPr lang="en-US" sz="2400" dirty="0" err="1" smtClean="0"/>
              <a:t>x</a:t>
            </a:r>
            <a:r>
              <a:rPr lang="en-US" sz="2400" baseline="-25000" dirty="0" err="1" smtClean="0"/>
              <a:t>n</a:t>
            </a:r>
            <a:r>
              <a:rPr lang="en-US" sz="2400" dirty="0" smtClean="0"/>
              <a:t>) in {0, 1}</a:t>
            </a:r>
            <a:r>
              <a:rPr lang="en-US" sz="2400" baseline="30000" dirty="0" smtClean="0"/>
              <a:t>n</a:t>
            </a:r>
            <a:r>
              <a:rPr lang="en-US" sz="2400" dirty="0" smtClean="0"/>
              <a:t> be an indicator vector over nodes of graph G, i.e., node u belongs to S </a:t>
            </a:r>
            <a:r>
              <a:rPr lang="en-US" sz="2400" dirty="0" err="1" smtClean="0"/>
              <a:t>iff</a:t>
            </a:r>
            <a:r>
              <a:rPr lang="en-US" sz="2400" dirty="0" smtClean="0"/>
              <a:t> x</a:t>
            </a:r>
            <a:r>
              <a:rPr lang="en-US" sz="2400" baseline="-25000" dirty="0" smtClean="0"/>
              <a:t>u</a:t>
            </a:r>
            <a:r>
              <a:rPr lang="en-US" sz="2400" dirty="0" smtClean="0"/>
              <a:t>=1.</a:t>
            </a:r>
          </a:p>
          <a:p>
            <a:r>
              <a:rPr lang="en-US" sz="2400" dirty="0" smtClean="0"/>
              <a:t>Then the weight of a subgraph S with K nodes can be expressed as: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6629400" y="4114800"/>
            <a:ext cx="2514600" cy="2592387"/>
            <a:chOff x="1905000" y="1370933"/>
            <a:chExt cx="2514600" cy="2591467"/>
          </a:xfrm>
        </p:grpSpPr>
        <p:sp>
          <p:nvSpPr>
            <p:cNvPr id="6" name="Oval 5"/>
            <p:cNvSpPr/>
            <p:nvPr/>
          </p:nvSpPr>
          <p:spPr>
            <a:xfrm>
              <a:off x="2133600" y="1675625"/>
              <a:ext cx="228600" cy="23010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743200" y="1675625"/>
              <a:ext cx="228600" cy="23010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133600" y="2134249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667000" y="2134249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3124200" y="1905730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38400" y="2515114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810000" y="1370933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2057400" y="3276843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2971800" y="3733881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4191000" y="2210422"/>
              <a:ext cx="228600" cy="22851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cxnSp>
          <p:nvCxnSpPr>
            <p:cNvPr id="16" name="Straight Connector 15"/>
            <p:cNvCxnSpPr>
              <a:stCxn id="6" idx="6"/>
              <a:endCxn id="7" idx="2"/>
            </p:cNvCxnSpPr>
            <p:nvPr/>
          </p:nvCxnSpPr>
          <p:spPr>
            <a:xfrm>
              <a:off x="2362200" y="1791471"/>
              <a:ext cx="381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7" idx="5"/>
              <a:endCxn id="10" idx="1"/>
            </p:cNvCxnSpPr>
            <p:nvPr/>
          </p:nvCxnSpPr>
          <p:spPr>
            <a:xfrm rot="16200000" flipH="1">
              <a:off x="3013880" y="1795399"/>
              <a:ext cx="68239" cy="2190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6" idx="4"/>
              <a:endCxn id="8" idx="0"/>
            </p:cNvCxnSpPr>
            <p:nvPr/>
          </p:nvCxnSpPr>
          <p:spPr>
            <a:xfrm rot="5400000">
              <a:off x="2133641" y="2019990"/>
              <a:ext cx="228519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1" idx="7"/>
              <a:endCxn id="9" idx="3"/>
            </p:cNvCxnSpPr>
            <p:nvPr/>
          </p:nvCxnSpPr>
          <p:spPr>
            <a:xfrm rot="5400000" flipH="1" flipV="1">
              <a:off x="2557501" y="2405604"/>
              <a:ext cx="218997" cy="666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8" idx="5"/>
              <a:endCxn id="11" idx="1"/>
            </p:cNvCxnSpPr>
            <p:nvPr/>
          </p:nvCxnSpPr>
          <p:spPr>
            <a:xfrm rot="16200000" flipH="1">
              <a:off x="2290801" y="2367504"/>
              <a:ext cx="218997" cy="1428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9" idx="0"/>
              <a:endCxn id="7" idx="4"/>
            </p:cNvCxnSpPr>
            <p:nvPr/>
          </p:nvCxnSpPr>
          <p:spPr>
            <a:xfrm rot="5400000" flipH="1" flipV="1">
              <a:off x="2705141" y="1981890"/>
              <a:ext cx="228519" cy="76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9" idx="1"/>
              <a:endCxn id="6" idx="5"/>
            </p:cNvCxnSpPr>
            <p:nvPr/>
          </p:nvCxnSpPr>
          <p:spPr>
            <a:xfrm rot="16200000" flipV="1">
              <a:off x="2366221" y="1833459"/>
              <a:ext cx="296758" cy="3714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1" idx="6"/>
              <a:endCxn id="10" idx="4"/>
            </p:cNvCxnSpPr>
            <p:nvPr/>
          </p:nvCxnSpPr>
          <p:spPr>
            <a:xfrm flipV="1">
              <a:off x="2667000" y="2134249"/>
              <a:ext cx="571500" cy="4951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8" idx="7"/>
              <a:endCxn id="7" idx="3"/>
            </p:cNvCxnSpPr>
            <p:nvPr/>
          </p:nvCxnSpPr>
          <p:spPr>
            <a:xfrm rot="5400000" flipH="1" flipV="1">
              <a:off x="2404321" y="1795359"/>
              <a:ext cx="296758" cy="4476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7" idx="6"/>
              <a:endCxn id="12" idx="3"/>
            </p:cNvCxnSpPr>
            <p:nvPr/>
          </p:nvCxnSpPr>
          <p:spPr>
            <a:xfrm flipV="1">
              <a:off x="2971800" y="1566126"/>
              <a:ext cx="871537" cy="22534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505200" y="2895979"/>
              <a:ext cx="457200" cy="304692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10" idx="6"/>
              <a:endCxn id="15" idx="1"/>
            </p:cNvCxnSpPr>
            <p:nvPr/>
          </p:nvCxnSpPr>
          <p:spPr>
            <a:xfrm>
              <a:off x="3352800" y="2019990"/>
              <a:ext cx="871537" cy="22375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13" idx="0"/>
              <a:endCxn id="8" idx="4"/>
            </p:cNvCxnSpPr>
            <p:nvPr/>
          </p:nvCxnSpPr>
          <p:spPr>
            <a:xfrm rot="5400000" flipH="1" flipV="1">
              <a:off x="1752762" y="2781706"/>
              <a:ext cx="914076" cy="76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11" idx="5"/>
              <a:endCxn id="14" idx="0"/>
            </p:cNvCxnSpPr>
            <p:nvPr/>
          </p:nvCxnSpPr>
          <p:spPr>
            <a:xfrm rot="16200000" flipH="1">
              <a:off x="2348094" y="2995876"/>
              <a:ext cx="1023574" cy="45243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1905000" y="1447106"/>
              <a:ext cx="1676400" cy="1448873"/>
            </a:xfrm>
            <a:prstGeom prst="ellipse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1441450" y="2438400"/>
          <a:ext cx="3425825" cy="1236663"/>
        </p:xfrm>
        <a:graphic>
          <a:graphicData uri="http://schemas.openxmlformats.org/presentationml/2006/ole">
            <p:oleObj spid="_x0000_s50182" name="Equation" r:id="rId3" imgW="1828800" imgH="660240" progId="Equation.3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552</Words>
  <Application>Microsoft Office PowerPoint</Application>
  <PresentationFormat>On-screen Show (4:3)</PresentationFormat>
  <Paragraphs>82</Paragraphs>
  <Slides>15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Office Theme</vt:lpstr>
      <vt:lpstr>Equation</vt:lpstr>
      <vt:lpstr>公式</vt:lpstr>
      <vt:lpstr>Feature Matching</vt:lpstr>
      <vt:lpstr>Matching example</vt:lpstr>
      <vt:lpstr>Matching as dense subgraph in association graph</vt:lpstr>
      <vt:lpstr>Association graph</vt:lpstr>
      <vt:lpstr>Example</vt:lpstr>
      <vt:lpstr>First step: build the association matrix</vt:lpstr>
      <vt:lpstr>First step: build the association matrix</vt:lpstr>
      <vt:lpstr>Maximum weight subgraphs</vt:lpstr>
      <vt:lpstr> Maximum Weight Subgraphs</vt:lpstr>
      <vt:lpstr>Maximum Density Subgraphs</vt:lpstr>
      <vt:lpstr>Slide 11</vt:lpstr>
      <vt:lpstr>Slide 12</vt:lpstr>
      <vt:lpstr>Solution is a dense or maximum weight subgraph</vt:lpstr>
      <vt:lpstr>Applications</vt:lpstr>
      <vt:lpstr>Applications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Feature Matching</dc:title>
  <dc:creator>latecki</dc:creator>
  <cp:lastModifiedBy>latecki</cp:lastModifiedBy>
  <cp:revision>72</cp:revision>
  <dcterms:created xsi:type="dcterms:W3CDTF">2006-08-16T00:00:00Z</dcterms:created>
  <dcterms:modified xsi:type="dcterms:W3CDTF">2012-11-14T00:08:29Z</dcterms:modified>
</cp:coreProperties>
</file>