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7" r:id="rId2"/>
    <p:sldId id="275" r:id="rId3"/>
    <p:sldId id="258" r:id="rId4"/>
    <p:sldId id="273" r:id="rId5"/>
    <p:sldId id="274" r:id="rId6"/>
    <p:sldId id="276" r:id="rId7"/>
    <p:sldId id="277" r:id="rId8"/>
    <p:sldId id="281" r:id="rId9"/>
    <p:sldId id="293" r:id="rId10"/>
    <p:sldId id="282" r:id="rId11"/>
    <p:sldId id="290" r:id="rId12"/>
    <p:sldId id="291" r:id="rId13"/>
    <p:sldId id="292" r:id="rId14"/>
    <p:sldId id="278" r:id="rId15"/>
    <p:sldId id="294" r:id="rId16"/>
    <p:sldId id="280" r:id="rId17"/>
    <p:sldId id="279" r:id="rId18"/>
    <p:sldId id="283" r:id="rId19"/>
    <p:sldId id="285" r:id="rId20"/>
    <p:sldId id="295" r:id="rId21"/>
    <p:sldId id="284" r:id="rId22"/>
    <p:sldId id="286" r:id="rId23"/>
    <p:sldId id="287" r:id="rId24"/>
    <p:sldId id="288" r:id="rId25"/>
    <p:sldId id="289" r:id="rId26"/>
    <p:sldId id="297" r:id="rId27"/>
    <p:sldId id="296" r:id="rId28"/>
  </p:sldIdLst>
  <p:sldSz cx="9144000" cy="6858000" type="screen4x3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3344" autoAdjust="0"/>
    <p:restoredTop sz="84204" autoAdjust="0"/>
  </p:normalViewPr>
  <p:slideViewPr>
    <p:cSldViewPr>
      <p:cViewPr>
        <p:scale>
          <a:sx n="98" d="100"/>
          <a:sy n="98" d="100"/>
        </p:scale>
        <p:origin x="-84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54D4857D-62A5-486B-9129-468003D7E020}" type="datetimeFigureOut">
              <a:rPr lang="en-US" smtClean="0"/>
              <a:pPr/>
              <a:t>6/27/2011</a:t>
            </a:fld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2EBE4566-6F3A-4CC1-BD6C-9C510D05F12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2D2EF2CE-B28C-4ED4-8FD0-48BB3F48846A}" type="datetimeFigureOut">
              <a:rPr lang="en-US" smtClean="0"/>
              <a:pPr/>
              <a:t>6/27/2011</a:t>
            </a:fld>
            <a:endParaRPr lang="en-U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61807874-5299-41B2-A37A-6AA3547857F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This is</a:t>
            </a:r>
            <a:r>
              <a:rPr lang="en-US" baseline="0" dirty="0" smtClean="0"/>
              <a:t> the h(n)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f(n)</a:t>
            </a:r>
            <a:r>
              <a:rPr lang="en-US" baseline="0" dirty="0" smtClean="0"/>
              <a:t> = g(n) + h(n)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initial OPEN LIST is contain one node: Arad.</a:t>
            </a:r>
          </a:p>
          <a:p>
            <a:r>
              <a:rPr lang="en-US" baseline="0" dirty="0" smtClean="0"/>
              <a:t>In Arad: the g(n) is 0, the h(n) is 366, so f(n) = 366, </a:t>
            </a:r>
          </a:p>
          <a:p>
            <a:r>
              <a:rPr lang="en-US" baseline="0" dirty="0" smtClean="0"/>
              <a:t>after expand Arad, put Arad into CLOSED LIST, and put Sibiu Timisoara </a:t>
            </a:r>
            <a:r>
              <a:rPr lang="en-US" baseline="0" dirty="0" err="1" smtClean="0"/>
              <a:t>Zerind</a:t>
            </a:r>
            <a:r>
              <a:rPr lang="en-US" baseline="0" dirty="0" smtClean="0"/>
              <a:t> into OPEN LIST. Now, there are three nodes in OPEN LIST, choose the Sibiu since it has the minimize f(n).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empty circles represent the nodes in the </a:t>
            </a:r>
            <a:r>
              <a:rPr lang="en-US" i="1" dirty="0" smtClean="0"/>
              <a:t>open set</a:t>
            </a:r>
            <a:r>
              <a:rPr lang="en-US" dirty="0" smtClean="0"/>
              <a:t>, and the filled red/green ones are in the closed set</a:t>
            </a:r>
            <a:r>
              <a:rPr lang="en-US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This is a gif image, will</a:t>
            </a:r>
            <a:r>
              <a:rPr lang="en-US" baseline="0" dirty="0" smtClean="0"/>
              <a:t> see the animation when run it in Slide Show mode.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empty circles represent the nodes in the </a:t>
            </a:r>
            <a:r>
              <a:rPr lang="en-US" i="1" dirty="0" smtClean="0"/>
              <a:t>open set</a:t>
            </a:r>
            <a:r>
              <a:rPr lang="en-US" dirty="0" smtClean="0"/>
              <a:t>, and the filled red/green ones are in the closed set</a:t>
            </a:r>
            <a:r>
              <a:rPr lang="en-US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They are</a:t>
            </a:r>
            <a:r>
              <a:rPr lang="en-US" baseline="0" dirty="0" smtClean="0"/>
              <a:t> </a:t>
            </a:r>
            <a:r>
              <a:rPr lang="en-US" dirty="0" smtClean="0"/>
              <a:t>gif images, will</a:t>
            </a:r>
            <a:r>
              <a:rPr lang="en-US" baseline="0" dirty="0" smtClean="0"/>
              <a:t> see the animation when run the slide in Slide Show mode.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We use f(n) = 1 x g(n) + 1.5 x h(n) in our project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Another property: A* using</a:t>
            </a:r>
            <a:r>
              <a:rPr lang="en-US" baseline="0" dirty="0" smtClean="0"/>
              <a:t> Graph-Search is optimal if h(n) is consistent</a:t>
            </a:r>
            <a:endParaRPr lang="en-US" dirty="0" smtClean="0"/>
          </a:p>
          <a:p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Theory </a:t>
            </a:r>
            <a:r>
              <a:rPr lang="en-US" baseline="0" dirty="0" smtClean="0"/>
              <a:t>: </a:t>
            </a:r>
            <a:r>
              <a:rPr lang="en-US" dirty="0" smtClean="0"/>
              <a:t>A</a:t>
            </a:r>
            <a:r>
              <a:rPr lang="en-US" baseline="0" dirty="0" smtClean="0"/>
              <a:t> heuristic h(n) is consistent if, for every node n and every successor n’ of n generated by any action a, the estimated cost of reaching the goal from n is no greater than the step cost of getting  to n’ plus the estimated cost of reaching the goal from n’.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Prove: triangle inequality.</a:t>
            </a:r>
          </a:p>
          <a:p>
            <a:r>
              <a:rPr lang="en-US" dirty="0" smtClean="0"/>
              <a:t>The prove of h*, if h* is consistent, then h* must be admissible.</a:t>
            </a:r>
          </a:p>
          <a:p>
            <a:r>
              <a:rPr lang="en-US" dirty="0" smtClean="0"/>
              <a:t>In my prove, I assume, the h*(</a:t>
            </a:r>
            <a:r>
              <a:rPr lang="en-US" dirty="0" err="1" smtClean="0"/>
              <a:t>n',n</a:t>
            </a:r>
            <a:r>
              <a:rPr lang="en-US" dirty="0" smtClean="0"/>
              <a:t>) &lt;= cost(</a:t>
            </a:r>
            <a:r>
              <a:rPr lang="en-US" dirty="0" err="1" smtClean="0"/>
              <a:t>n',n</a:t>
            </a:r>
            <a:r>
              <a:rPr lang="en-US" dirty="0" smtClean="0"/>
              <a:t>) if n' is the node one step far then the node n.</a:t>
            </a:r>
          </a:p>
          <a:p>
            <a:r>
              <a:rPr lang="en-US" dirty="0" smtClean="0"/>
              <a:t>1. Base case: </a:t>
            </a:r>
          </a:p>
          <a:p>
            <a:r>
              <a:rPr lang="en-US" dirty="0" smtClean="0"/>
              <a:t>    only one node, then h*(n) = h*(g) = 0, the property is hold.</a:t>
            </a:r>
          </a:p>
          <a:p>
            <a:endParaRPr lang="en-US" dirty="0" smtClean="0"/>
          </a:p>
          <a:p>
            <a:r>
              <a:rPr lang="en-US" dirty="0" smtClean="0"/>
              <a:t>2. Step:</a:t>
            </a:r>
          </a:p>
          <a:p>
            <a:r>
              <a:rPr lang="en-US" dirty="0" smtClean="0"/>
              <a:t>    If the property if hold in h*(n), then  h*(n) &lt;= cost(n, g)</a:t>
            </a:r>
          </a:p>
          <a:p>
            <a:r>
              <a:rPr lang="en-US" dirty="0" smtClean="0"/>
              <a:t>    then consider the h*(n'), n' is the node one step far than the n, </a:t>
            </a:r>
          </a:p>
          <a:p>
            <a:r>
              <a:rPr lang="en-US" dirty="0" smtClean="0"/>
              <a:t>    then the h*(n) &lt;= h*(n') + cost(</a:t>
            </a:r>
            <a:r>
              <a:rPr lang="en-US" dirty="0" err="1" smtClean="0"/>
              <a:t>n',n</a:t>
            </a:r>
            <a:r>
              <a:rPr lang="en-US" dirty="0" smtClean="0"/>
              <a:t>) &lt;= cost(</a:t>
            </a:r>
            <a:r>
              <a:rPr lang="en-US" dirty="0" err="1" smtClean="0"/>
              <a:t>n',n</a:t>
            </a:r>
            <a:r>
              <a:rPr lang="en-US" dirty="0" smtClean="0"/>
              <a:t>)+cost(</a:t>
            </a:r>
            <a:r>
              <a:rPr lang="en-US" dirty="0" err="1" smtClean="0"/>
              <a:t>n,g</a:t>
            </a:r>
            <a:r>
              <a:rPr lang="en-US" dirty="0" smtClean="0"/>
              <a:t>) = cost(</a:t>
            </a:r>
            <a:r>
              <a:rPr lang="en-US" dirty="0" err="1" smtClean="0"/>
              <a:t>n',g</a:t>
            </a:r>
            <a:r>
              <a:rPr lang="en-US" dirty="0" smtClean="0"/>
              <a:t>)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3. Conclusion:</a:t>
            </a:r>
          </a:p>
          <a:p>
            <a:r>
              <a:rPr lang="en-US" dirty="0" smtClean="0"/>
              <a:t>    If h* is consistent, then h* must be admissible.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Because the precise</a:t>
            </a:r>
            <a:r>
              <a:rPr lang="en-US" baseline="0" dirty="0" smtClean="0"/>
              <a:t> problem of Robot, too close to the object may case to bump. So we hope the Robot choose the path not too close to the object.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The</a:t>
            </a:r>
            <a:r>
              <a:rPr lang="en-US" baseline="0" dirty="0" smtClean="0"/>
              <a:t> cost of paths in the two picture are the same for the A* algorithm, but the right one is more short for human eyes. 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Heuristic</a:t>
            </a:r>
            <a:r>
              <a:rPr lang="en-US" baseline="0" dirty="0" smtClean="0"/>
              <a:t>  distance h(n) influence the search order of elements in OPEN LIST, the g(n) decide the actual distance of path. </a:t>
            </a:r>
          </a:p>
          <a:p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Every time we use h(n) to decide which element in OPEN LIST will be choose first, and then the algorithm drop the heuristic information. But g(n) has a accumulate property.  </a:t>
            </a:r>
          </a:p>
          <a:p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r>
              <a:rPr lang="en-US" baseline="0" dirty="0" smtClean="0"/>
              <a:t>If we add distance transform to h(n), the </a:t>
            </a:r>
            <a:r>
              <a:rPr lang="en-US" baseline="0" dirty="0" smtClean="0"/>
              <a:t>algorithm will pick the elements from the path 2 first, but the shortest path is path1 but not path 2. So the target position will pick the element in path 1 as parent</a:t>
            </a:r>
            <a:r>
              <a:rPr lang="en-US" baseline="0" dirty="0" smtClean="0"/>
              <a:t>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Add g(n) make the cost of path 2 less than the path 1. So, in algorithm’s view, the length of path2 is shorter than the length of path1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We</a:t>
            </a:r>
            <a:r>
              <a:rPr lang="en-US" baseline="0" dirty="0" smtClean="0"/>
              <a:t> choose the direction with a certain order in our implement</a:t>
            </a:r>
            <a:r>
              <a:rPr lang="en-US" baseline="0" dirty="0" smtClean="0"/>
              <a:t>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Add a factor he.re to change the choose order of elements in the OPEN LIST, but not change the g(n).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This is a very trick method. And the factor depend on the gradient of  the straight-line from start position to the target position.  I have a view to explain how it works, but I am still not very sure.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A heuristic example, human</a:t>
            </a:r>
            <a:r>
              <a:rPr lang="en-US" baseline="0" dirty="0" smtClean="0"/>
              <a:t> walk a maze. Evaluate next step every time when he has options. Turn left or turn right, turn left or walk straight.  A* algorithm also evaluate next possible step every time, which we called OPEN LIST. Choose the element with the minimize value in OPEN LIST as next step.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Term:</a:t>
            </a:r>
          </a:p>
          <a:p>
            <a:r>
              <a:rPr lang="en-US" dirty="0" smtClean="0"/>
              <a:t>OPEN</a:t>
            </a:r>
            <a:r>
              <a:rPr lang="en-US" baseline="0" dirty="0" smtClean="0"/>
              <a:t> LIST or SET: </a:t>
            </a:r>
            <a:r>
              <a:rPr lang="en-US" dirty="0" smtClean="0"/>
              <a:t>a priority</a:t>
            </a:r>
            <a:r>
              <a:rPr lang="en-US" baseline="0" dirty="0" smtClean="0"/>
              <a:t> queue </a:t>
            </a:r>
            <a:r>
              <a:rPr lang="en-US" dirty="0" smtClean="0"/>
              <a:t>of nodes to be traversed</a:t>
            </a:r>
          </a:p>
          <a:p>
            <a:r>
              <a:rPr lang="en-US" dirty="0" smtClean="0"/>
              <a:t>CLOSED LIST or SET: a set of nodes have been traversed.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61807874-5299-41B2-A37A-6AA3547857F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3"/>
          <p:cNvSpPr>
            <a:spLocks noGrp="1"/>
          </p:cNvSpPr>
          <p:nvPr>
            <p:ph type="subTitle" idx="1"/>
          </p:nvPr>
        </p:nvSpPr>
        <p:spPr>
          <a:xfrm>
            <a:off x="457200" y="5396132"/>
            <a:ext cx="8098302" cy="762000"/>
          </a:xfrm>
        </p:spPr>
        <p:txBody>
          <a:bodyPr/>
          <a:lstStyle>
            <a:lvl1pPr marL="0" indent="0" algn="r">
              <a:buNone/>
              <a:defRPr sz="14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grpSp>
        <p:nvGrpSpPr>
          <p:cNvPr id="16" name="Group 23"/>
          <p:cNvGrpSpPr/>
          <p:nvPr/>
        </p:nvGrpSpPr>
        <p:grpSpPr>
          <a:xfrm>
            <a:off x="14990" y="1976657"/>
            <a:ext cx="2042410" cy="533400"/>
            <a:chOff x="0" y="2000250"/>
            <a:chExt cx="3733800" cy="533400"/>
          </a:xfrm>
        </p:grpSpPr>
        <p:sp>
          <p:nvSpPr>
            <p:cNvPr id="30" name="Rectangle 14"/>
            <p:cNvSpPr/>
            <p:nvPr/>
          </p:nvSpPr>
          <p:spPr>
            <a:xfrm>
              <a:off x="0" y="2381250"/>
              <a:ext cx="373380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7" name="Rectangle 14"/>
            <p:cNvSpPr/>
            <p:nvPr/>
          </p:nvSpPr>
          <p:spPr>
            <a:xfrm>
              <a:off x="0" y="2305050"/>
              <a:ext cx="373380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1" name="Rectangle 14"/>
            <p:cNvSpPr/>
            <p:nvPr/>
          </p:nvSpPr>
          <p:spPr>
            <a:xfrm>
              <a:off x="0" y="2228850"/>
              <a:ext cx="373380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8" name="Rectangle 14"/>
            <p:cNvSpPr/>
            <p:nvPr/>
          </p:nvSpPr>
          <p:spPr>
            <a:xfrm>
              <a:off x="0" y="2152650"/>
              <a:ext cx="373380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6" name="Rectangle 14"/>
            <p:cNvSpPr/>
            <p:nvPr/>
          </p:nvSpPr>
          <p:spPr>
            <a:xfrm>
              <a:off x="0" y="2076450"/>
              <a:ext cx="373380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0" name="Rectangle 14"/>
            <p:cNvSpPr/>
            <p:nvPr/>
          </p:nvSpPr>
          <p:spPr>
            <a:xfrm>
              <a:off x="0" y="20002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3" name="Rectangle 14"/>
            <p:cNvSpPr/>
            <p:nvPr/>
          </p:nvSpPr>
          <p:spPr>
            <a:xfrm>
              <a:off x="0" y="24574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</p:grpSp>
      <p:grpSp>
        <p:nvGrpSpPr>
          <p:cNvPr id="29" name="Group 35"/>
          <p:cNvGrpSpPr/>
          <p:nvPr/>
        </p:nvGrpSpPr>
        <p:grpSpPr>
          <a:xfrm>
            <a:off x="8584055" y="1976657"/>
            <a:ext cx="552450" cy="542925"/>
            <a:chOff x="8667750" y="2000250"/>
            <a:chExt cx="476250" cy="542925"/>
          </a:xfrm>
        </p:grpSpPr>
        <p:sp>
          <p:nvSpPr>
            <p:cNvPr id="26" name="Rectangle 14"/>
            <p:cNvSpPr/>
            <p:nvPr/>
          </p:nvSpPr>
          <p:spPr>
            <a:xfrm>
              <a:off x="8667750" y="2381250"/>
              <a:ext cx="47625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2" name="Rectangle 14"/>
            <p:cNvSpPr/>
            <p:nvPr/>
          </p:nvSpPr>
          <p:spPr>
            <a:xfrm>
              <a:off x="8667750" y="2305050"/>
              <a:ext cx="47625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7" name="Rectangle 14"/>
            <p:cNvSpPr/>
            <p:nvPr/>
          </p:nvSpPr>
          <p:spPr>
            <a:xfrm>
              <a:off x="8667750" y="2228850"/>
              <a:ext cx="47625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8" name="Rectangle 14"/>
            <p:cNvSpPr/>
            <p:nvPr/>
          </p:nvSpPr>
          <p:spPr>
            <a:xfrm>
              <a:off x="8667750" y="2152650"/>
              <a:ext cx="47625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667750" y="2076450"/>
              <a:ext cx="47625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8" name="Rectangle 14"/>
            <p:cNvSpPr/>
            <p:nvPr/>
          </p:nvSpPr>
          <p:spPr>
            <a:xfrm>
              <a:off x="8667750" y="2000250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9" name="Rectangle 14"/>
            <p:cNvSpPr/>
            <p:nvPr/>
          </p:nvSpPr>
          <p:spPr>
            <a:xfrm>
              <a:off x="8667750" y="2466975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</p:grpSp>
      <p:sp>
        <p:nvSpPr>
          <p:cNvPr id="24" name="Oval 28"/>
          <p:cNvSpPr/>
          <p:nvPr userDrawn="1"/>
        </p:nvSpPr>
        <p:spPr>
          <a:xfrm>
            <a:off x="8572500" y="603885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  <p:sp>
        <p:nvSpPr>
          <p:cNvPr id="23" name="Oval 28"/>
          <p:cNvSpPr/>
          <p:nvPr userDrawn="1"/>
        </p:nvSpPr>
        <p:spPr>
          <a:xfrm>
            <a:off x="8572500" y="63246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5" name="Oval 28"/>
          <p:cNvSpPr/>
          <p:nvPr userDrawn="1"/>
        </p:nvSpPr>
        <p:spPr>
          <a:xfrm>
            <a:off x="8572500" y="5476875"/>
            <a:ext cx="152400" cy="152400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4" name="Oval 28"/>
          <p:cNvSpPr/>
          <p:nvPr userDrawn="1"/>
        </p:nvSpPr>
        <p:spPr>
          <a:xfrm>
            <a:off x="8572500" y="57531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  <p:sp>
        <p:nvSpPr>
          <p:cNvPr id="19" name="Rectangle 3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extLst/>
          </a:lstStyle>
          <a:p>
            <a:pPr algn="r"/>
            <a:fld id="{8F67D422-08A8-451B-9A67-21962FC4B660}" type="datetimeFigureOut">
              <a:rPr lang="en-US" sz="1100" smtClean="0"/>
              <a:pPr algn="r"/>
              <a:t>6/27/2011</a:t>
            </a:fld>
            <a:endParaRPr lang="en-US"/>
          </a:p>
        </p:txBody>
      </p:sp>
      <p:sp>
        <p:nvSpPr>
          <p:cNvPr id="25" name="Rectangle 35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extLst/>
          </a:lstStyle>
          <a:p>
            <a:fld id="{169B2101-2E9F-420A-91A3-890890D84497}" type="slidenum">
              <a:rPr lang="en-US" sz="1200" smtClean="0"/>
              <a:pPr/>
              <a:t>‹#›</a:t>
            </a:fld>
            <a:endParaRPr lang="en-US"/>
          </a:p>
        </p:txBody>
      </p:sp>
      <p:sp>
        <p:nvSpPr>
          <p:cNvPr id="31" name="Rectangle 36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  <p:sp>
        <p:nvSpPr>
          <p:cNvPr id="33" name="Rectangle 32"/>
          <p:cNvSpPr>
            <a:spLocks noGrp="1"/>
          </p:cNvSpPr>
          <p:nvPr>
            <p:ph type="title" hasCustomPrompt="1"/>
          </p:nvPr>
        </p:nvSpPr>
        <p:spPr>
          <a:xfrm>
            <a:off x="2057400" y="281352"/>
            <a:ext cx="6509239" cy="3886200"/>
          </a:xfrm>
          <a:scene3d>
            <a:camera prst="orthographicFront"/>
            <a:lightRig rig="threePt" dir="t"/>
          </a:scene3d>
          <a:sp3d/>
        </p:spPr>
        <p:txBody>
          <a:bodyPr vert="horz" anchor="ctr">
            <a:normAutofit/>
          </a:bodyPr>
          <a:lstStyle>
            <a:lvl1pPr algn="ctr">
              <a:lnSpc>
                <a:spcPct val="100000"/>
              </a:lnSpc>
              <a:defRPr kumimoji="0" lang="en-US" sz="7200" b="1" i="0" u="none" strike="noStrike" kern="0" cap="none" spc="0" normalizeH="0" baseline="0" noProof="0" dirty="0" smtClean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dirty="0" smtClean="0"/>
              <a:t>Show Title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Rectangle 1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extLst/>
          </a:lstStyle>
          <a:p>
            <a:pPr algn="r"/>
            <a:fld id="{8F67D422-08A8-451B-9A67-21962FC4B660}" type="datetimeFigureOut">
              <a:rPr lang="en-US" sz="1100" smtClean="0"/>
              <a:pPr algn="r"/>
              <a:t>6/27/2011</a:t>
            </a:fld>
            <a:endParaRPr lang="en-US"/>
          </a:p>
        </p:txBody>
      </p:sp>
      <p:sp>
        <p:nvSpPr>
          <p:cNvPr id="27" name="Rectangle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extLst/>
          </a:lstStyle>
          <a:p>
            <a:fld id="{169B2101-2E9F-420A-91A3-890890D84497}" type="slidenum">
              <a:rPr lang="en-US" sz="1200" smtClean="0"/>
              <a:pPr/>
              <a:t>‹#›</a:t>
            </a:fld>
            <a:endParaRPr lang="en-US"/>
          </a:p>
        </p:txBody>
      </p:sp>
      <p:sp>
        <p:nvSpPr>
          <p:cNvPr id="4" name="Rectangle 1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  <p:sp>
        <p:nvSpPr>
          <p:cNvPr id="28" name="Rectangle 14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extLst/>
          </a:lstStyle>
          <a:p>
            <a:pPr algn="r"/>
            <a:fld id="{8F67D422-08A8-451B-9A67-21962FC4B660}" type="datetimeFigureOut">
              <a:rPr lang="en-US" sz="1100" smtClean="0"/>
              <a:pPr algn="r"/>
              <a:t>6/27/2011</a:t>
            </a:fld>
            <a:endParaRPr lang="en-US"/>
          </a:p>
        </p:txBody>
      </p:sp>
      <p:sp>
        <p:nvSpPr>
          <p:cNvPr id="26" name="Rectangl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extLst/>
          </a:lstStyle>
          <a:p>
            <a:endParaRPr lang="en-US"/>
          </a:p>
        </p:txBody>
      </p:sp>
      <p:sp>
        <p:nvSpPr>
          <p:cNvPr id="12" name="Rectangl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extLst/>
          </a:lstStyle>
          <a:p>
            <a:fld id="{169B2101-2E9F-420A-91A3-890890D84497}" type="slidenum">
              <a:rPr lang="en-US" sz="1200" smtClean="0"/>
              <a:pPr/>
              <a:t>‹#›</a:t>
            </a:fld>
            <a:endParaRPr lang="en-US"/>
          </a:p>
        </p:txBody>
      </p:sp>
      <p:sp>
        <p:nvSpPr>
          <p:cNvPr id="27" name="Rectangle 6"/>
          <p:cNvSpPr>
            <a:spLocks noGrp="1"/>
          </p:cNvSpPr>
          <p:nvPr>
            <p:ph type="title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>
            <a:normAutofit/>
          </a:bodyPr>
          <a:lstStyle>
            <a:lvl1pPr>
              <a:defRPr kumimoji="0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Trebuchet MS"/>
                <a:ea typeface="+mj-ea"/>
                <a:cs typeface="+mj-cs"/>
              </a:defRPr>
            </a:lvl1pPr>
            <a:extLst/>
          </a:lstStyle>
          <a:p>
            <a:r>
              <a:rPr lang="en-US" dirty="0" smtClean="0"/>
              <a:t>Click to add section title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mple Question &amp;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6/27/2011</a:t>
            </a:fld>
            <a:endParaRPr lang="en-US"/>
          </a:p>
        </p:txBody>
      </p:sp>
      <p:sp>
        <p:nvSpPr>
          <p:cNvPr id="22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31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8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>
              <a:defRPr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lang="en-US" dirty="0" smtClean="0"/>
              <a:t>Click to add question</a:t>
            </a:r>
            <a:endParaRPr lang="en-US" dirty="0"/>
          </a:p>
        </p:txBody>
      </p:sp>
      <p:sp>
        <p:nvSpPr>
          <p:cNvPr id="13" name="Rectangle 13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/>
          <a:lstStyle>
            <a:lvl1pPr algn="ctr">
              <a:buFontTx/>
              <a:buNone/>
              <a:defRPr kumimoji="0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pPr lvl="0"/>
            <a:r>
              <a:rPr lang="en-US" dirty="0" smtClean="0"/>
              <a:t>Click to add answer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build="p">
        <p:tmplLst>
          <p:tmpl lvl="1">
            <p:tnLst>
              <p:par>
                <p:cTn presetID="45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tailed Question &amp; Ans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6/27/2011</a:t>
            </a:fld>
            <a:endParaRPr lang="en-US"/>
          </a:p>
        </p:txBody>
      </p:sp>
      <p:sp>
        <p:nvSpPr>
          <p:cNvPr id="28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10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1" name="Rectangle 8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>
              <a:defRPr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lang="en-US" dirty="0" smtClean="0"/>
              <a:t>Click to add question</a:t>
            </a:r>
            <a:endParaRPr lang="en-US" dirty="0"/>
          </a:p>
        </p:txBody>
      </p:sp>
      <p:sp>
        <p:nvSpPr>
          <p:cNvPr id="25" name="Rectangle 13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676400"/>
            <a:ext cx="8229600" cy="1143000"/>
          </a:xfrm>
        </p:spPr>
        <p:txBody>
          <a:bodyPr rtlCol="0" anchor="ctr"/>
          <a:lstStyle>
            <a:lvl1pPr algn="ctr">
              <a:buFontTx/>
              <a:buNone/>
              <a:defRPr kumimoji="0" sz="4800" b="1" i="0" u="none" strike="noStrike" kern="0" cap="none" spc="0" normalizeH="0" baseline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chemeClr val="accent6">
                        <a:shade val="80000"/>
                      </a:schemeClr>
                    </a:gs>
                    <a:gs pos="45000">
                      <a:schemeClr val="accent6">
                        <a:shade val="100000"/>
                      </a:scheme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defRPr>
            </a:lvl1pPr>
            <a:extLst/>
          </a:lstStyle>
          <a:p>
            <a:pPr lvl="0"/>
            <a:r>
              <a:rPr lang="en-US" dirty="0" smtClean="0"/>
              <a:t>Click to add answer</a:t>
            </a:r>
            <a:endParaRPr lang="en-US" dirty="0"/>
          </a:p>
        </p:txBody>
      </p:sp>
      <p:sp>
        <p:nvSpPr>
          <p:cNvPr id="22" name="Rectangle 9"/>
          <p:cNvSpPr>
            <a:spLocks noGrp="1"/>
          </p:cNvSpPr>
          <p:nvPr>
            <p:ph type="body" sz="quarter" idx="15" hasCustomPrompt="1"/>
          </p:nvPr>
        </p:nvSpPr>
        <p:spPr>
          <a:xfrm>
            <a:off x="1828800" y="3124200"/>
            <a:ext cx="5105400" cy="1981200"/>
          </a:xfrm>
        </p:spPr>
        <p:txBody>
          <a:bodyPr vert="horz"/>
          <a:lstStyle>
            <a:lvl1pPr algn="ctr">
              <a:buFontTx/>
              <a:buNone/>
              <a:defRPr i="1" baseline="0"/>
            </a:lvl1pPr>
            <a:extLst/>
          </a:lstStyle>
          <a:p>
            <a:pPr lvl="0"/>
            <a:r>
              <a:rPr lang="en-US" dirty="0" smtClean="0"/>
              <a:t>Click to add detail to the answer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5" grpId="0" build="p">
        <p:tmplLst>
          <p:tmpl lvl="1">
            <p:tnLst>
              <p:par>
                <p:cTn presetID="45" presetClass="entr" presetSubtype="0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2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 Question (Answer: Tr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6/27/2011</a:t>
            </a:fld>
            <a:endParaRPr lang="en-US"/>
          </a:p>
        </p:txBody>
      </p:sp>
      <p:sp>
        <p:nvSpPr>
          <p:cNvPr id="11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10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7" name="Question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>
              <a:defRPr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lang="en-US" dirty="0" smtClean="0"/>
              <a:t>Click to add question</a:t>
            </a:r>
            <a:endParaRPr lang="en-US" dirty="0"/>
          </a:p>
        </p:txBody>
      </p:sp>
      <p:sp>
        <p:nvSpPr>
          <p:cNvPr id="8" name="Answer Base"/>
          <p:cNvSpPr txBox="1"/>
          <p:nvPr userDrawn="1"/>
        </p:nvSpPr>
        <p:spPr>
          <a:xfrm>
            <a:off x="182880" y="1676400"/>
            <a:ext cx="8321040" cy="182880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extLst/>
          </a:lstStyle>
          <a:p>
            <a:pPr marL="0" indent="0" algn="ctr" rtl="0" latinLnBrk="0">
              <a:spcBef>
                <a:spcPct val="20000"/>
              </a:spcBef>
              <a:buNone/>
            </a:pPr>
            <a:r>
              <a:rPr lang="en-US" sz="7200" dirty="0" smtClean="0">
                <a:solidFill>
                  <a:schemeClr val="tx1">
                    <a:alpha val="40000"/>
                  </a:schemeClr>
                </a:solidFill>
              </a:rPr>
              <a:t>TRUE</a:t>
            </a:r>
            <a:r>
              <a:rPr lang="en-US" sz="7200" baseline="0" dirty="0" smtClean="0">
                <a:solidFill>
                  <a:schemeClr val="tx1">
                    <a:alpha val="40000"/>
                  </a:schemeClr>
                </a:solidFill>
              </a:rPr>
              <a:t> </a:t>
            </a:r>
            <a:r>
              <a:rPr lang="en-US" sz="7200" dirty="0" smtClean="0">
                <a:solidFill>
                  <a:schemeClr val="tx1">
                    <a:alpha val="40000"/>
                  </a:schemeClr>
                </a:solidFill>
              </a:rPr>
              <a:t>or FALSE?</a:t>
            </a:r>
            <a:endParaRPr lang="en-US" sz="7200" dirty="0">
              <a:solidFill>
                <a:schemeClr val="tx1">
                  <a:alpha val="40000"/>
                </a:schemeClr>
              </a:solidFill>
            </a:endParaRPr>
          </a:p>
        </p:txBody>
      </p:sp>
      <p:sp>
        <p:nvSpPr>
          <p:cNvPr id="7" name="Answer"/>
          <p:cNvSpPr/>
          <p:nvPr userDrawn="1"/>
        </p:nvSpPr>
        <p:spPr>
          <a:xfrm>
            <a:off x="182880" y="1676400"/>
            <a:ext cx="8321040" cy="1200329"/>
          </a:xfrm>
          <a:prstGeom prst="rect">
            <a:avLst/>
          </a:prstGeom>
        </p:spPr>
        <p:txBody>
          <a:bodyPr wrap="square">
            <a:spAutoFit/>
          </a:bodyPr>
          <a:lstStyle>
            <a:extLst/>
          </a:lstStyle>
          <a:p>
            <a:pPr indent="0" algn="ctr" latinLnBrk="0">
              <a:spcBef>
                <a:spcPct val="20000"/>
              </a:spcBef>
              <a:buNone/>
            </a:pPr>
            <a:r>
              <a:rPr lang="en-US" sz="7200" dirty="0" smtClean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ea typeface="+mn-ea"/>
                <a:cs typeface="+mn-cs"/>
              </a:rPr>
              <a:t>TRUE </a:t>
            </a:r>
            <a:r>
              <a:rPr lang="en-US" sz="7200" dirty="0" smtClean="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or FALSE?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 Question (Answer: Fals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6/27/2011</a:t>
            </a:fld>
            <a:endParaRPr lang="en-US"/>
          </a:p>
        </p:txBody>
      </p:sp>
      <p:sp>
        <p:nvSpPr>
          <p:cNvPr id="2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28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Question"/>
          <p:cNvSpPr>
            <a:spLocks noGrp="1"/>
          </p:cNvSpPr>
          <p:nvPr>
            <p:ph type="title" hasCustomPrompt="1"/>
          </p:nvPr>
        </p:nvSpPr>
        <p:spPr>
          <a:xfrm>
            <a:off x="228600" y="457200"/>
            <a:ext cx="8229600" cy="1143000"/>
          </a:xfrm>
        </p:spPr>
        <p:txBody>
          <a:bodyPr rtlCol="0" anchor="ctr"/>
          <a:lstStyle>
            <a:lvl1pPr algn="l">
              <a:defRPr i="1">
                <a:solidFill>
                  <a:schemeClr val="tx1">
                    <a:shade val="75000"/>
                  </a:schemeClr>
                </a:solidFill>
              </a:defRPr>
            </a:lvl1pPr>
            <a:extLst/>
          </a:lstStyle>
          <a:p>
            <a:r>
              <a:rPr lang="en-US" dirty="0" smtClean="0"/>
              <a:t>Click to add question</a:t>
            </a:r>
            <a:endParaRPr lang="en-US" dirty="0"/>
          </a:p>
        </p:txBody>
      </p:sp>
      <p:sp>
        <p:nvSpPr>
          <p:cNvPr id="29" name="Answer Base"/>
          <p:cNvSpPr txBox="1"/>
          <p:nvPr userDrawn="1"/>
        </p:nvSpPr>
        <p:spPr>
          <a:xfrm>
            <a:off x="228600" y="1600200"/>
            <a:ext cx="8229600" cy="1293926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extLst/>
          </a:lstStyle>
          <a:p>
            <a:pPr marL="0" indent="0" algn="ctr" rtl="0" latinLnBrk="0">
              <a:spcBef>
                <a:spcPct val="20000"/>
              </a:spcBef>
              <a:buNone/>
            </a:pPr>
            <a:r>
              <a:rPr lang="en-US" sz="7200" dirty="0" smtClean="0">
                <a:solidFill>
                  <a:schemeClr val="tx1">
                    <a:alpha val="40000"/>
                  </a:schemeClr>
                </a:solidFill>
              </a:rPr>
              <a:t>TRUE</a:t>
            </a:r>
            <a:r>
              <a:rPr lang="en-US" sz="7200" baseline="0" dirty="0" smtClean="0">
                <a:solidFill>
                  <a:schemeClr val="tx1">
                    <a:alpha val="40000"/>
                  </a:schemeClr>
                </a:solidFill>
              </a:rPr>
              <a:t> </a:t>
            </a:r>
            <a:r>
              <a:rPr lang="en-US" sz="7200" dirty="0" smtClean="0">
                <a:solidFill>
                  <a:schemeClr val="tx1">
                    <a:alpha val="40000"/>
                  </a:schemeClr>
                </a:solidFill>
              </a:rPr>
              <a:t>or FALSE?</a:t>
            </a:r>
            <a:endParaRPr lang="en-US" sz="7200" dirty="0">
              <a:solidFill>
                <a:schemeClr val="tx1">
                  <a:alpha val="40000"/>
                </a:schemeClr>
              </a:solidFill>
            </a:endParaRPr>
          </a:p>
        </p:txBody>
      </p:sp>
      <p:sp>
        <p:nvSpPr>
          <p:cNvPr id="7" name="Answer"/>
          <p:cNvSpPr/>
          <p:nvPr userDrawn="1"/>
        </p:nvSpPr>
        <p:spPr>
          <a:xfrm>
            <a:off x="228600" y="1600200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>
            <a:extLst/>
          </a:lstStyle>
          <a:p>
            <a:pPr algn="ctr"/>
            <a:r>
              <a:rPr lang="en-US" sz="7200" dirty="0" smtClean="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TRUE or </a:t>
            </a:r>
            <a:r>
              <a:rPr lang="en-US" sz="7200" dirty="0" smtClean="0">
                <a:ln w="0">
                  <a:solidFill>
                    <a:srgbClr val="FFFFFF"/>
                  </a:solidFill>
                  <a:prstDash val="solid"/>
                </a:ln>
                <a:gradFill flip="none">
                  <a:gsLst>
                    <a:gs pos="40000">
                      <a:srgbClr val="FA8D3D">
                        <a:shade val="80000"/>
                      </a:srgbClr>
                    </a:gs>
                    <a:gs pos="45000">
                      <a:srgbClr val="FA8D3D">
                        <a:shade val="100000"/>
                      </a:srgbClr>
                    </a:gs>
                  </a:gsLst>
                  <a:lin ang="16200000"/>
                </a:gradFill>
                <a:effectLst>
                  <a:outerShdw blurRad="23036" dist="23036" dir="5400000" algn="tl">
                    <a:srgbClr val="656565">
                      <a:alpha val="65000"/>
                    </a:srgbClr>
                  </a:outerShdw>
                  <a:reflection blurRad="12700" stA="25000" endPos="55000" dist="5000" dir="5400000" sy="-100000" algn="bl" rotWithShape="0"/>
                </a:effectLst>
                <a:ea typeface="+mn-ea"/>
                <a:cs typeface="+mn-cs"/>
              </a:rPr>
              <a:t>FALSE</a:t>
            </a:r>
            <a:r>
              <a:rPr lang="en-US" sz="7200" dirty="0" smtClean="0">
                <a:solidFill>
                  <a:prstClr val="white">
                    <a:alpha val="40000"/>
                  </a:prstClr>
                </a:solidFill>
                <a:ea typeface="+mn-ea"/>
                <a:cs typeface="+mn-cs"/>
              </a:rPr>
              <a:t>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7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tem Match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4"/>
          <p:cNvSpPr>
            <a:spLocks noGrp="1"/>
          </p:cNvSpPr>
          <p:nvPr>
            <p:ph type="ftr" sz="quarter" idx="11"/>
          </p:nvPr>
        </p:nvSpPr>
        <p:spPr/>
        <p:txBody>
          <a:bodyPr vert="horz"/>
          <a:lstStyle>
            <a:extLst/>
          </a:lstStyle>
          <a:p>
            <a:endParaRPr lang="en-US"/>
          </a:p>
        </p:txBody>
      </p:sp>
      <p:sp>
        <p:nvSpPr>
          <p:cNvPr id="16" name="Rectangle 7"/>
          <p:cNvSpPr>
            <a:spLocks noGrp="1"/>
          </p:cNvSpPr>
          <p:nvPr>
            <p:ph type="body" sz="quarter" idx="13" hasCustomPrompt="1"/>
          </p:nvPr>
        </p:nvSpPr>
        <p:spPr>
          <a:xfrm>
            <a:off x="914400" y="20574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1</a:t>
            </a:r>
            <a:endParaRPr lang="en-US" dirty="0"/>
          </a:p>
        </p:txBody>
      </p:sp>
      <p:sp>
        <p:nvSpPr>
          <p:cNvPr id="12" name="Rectangle 7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" y="29718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2</a:t>
            </a:r>
            <a:endParaRPr lang="en-US" dirty="0"/>
          </a:p>
        </p:txBody>
      </p:sp>
      <p:sp>
        <p:nvSpPr>
          <p:cNvPr id="13" name="Rectangle 7"/>
          <p:cNvSpPr>
            <a:spLocks noGrp="1"/>
          </p:cNvSpPr>
          <p:nvPr>
            <p:ph type="body" sz="quarter" idx="15" hasCustomPrompt="1"/>
          </p:nvPr>
        </p:nvSpPr>
        <p:spPr>
          <a:xfrm>
            <a:off x="914400" y="38862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3</a:t>
            </a:r>
            <a:endParaRPr lang="en-US" dirty="0"/>
          </a:p>
        </p:txBody>
      </p:sp>
      <p:sp>
        <p:nvSpPr>
          <p:cNvPr id="14" name="Rectangle 7"/>
          <p:cNvSpPr>
            <a:spLocks noGrp="1"/>
          </p:cNvSpPr>
          <p:nvPr>
            <p:ph type="body" sz="quarter" idx="16" hasCustomPrompt="1"/>
          </p:nvPr>
        </p:nvSpPr>
        <p:spPr>
          <a:xfrm>
            <a:off x="914400" y="48006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4</a:t>
            </a:r>
            <a:endParaRPr lang="en-US" dirty="0"/>
          </a:p>
        </p:txBody>
      </p:sp>
      <p:sp>
        <p:nvSpPr>
          <p:cNvPr id="10" name="Rectangle 7"/>
          <p:cNvSpPr>
            <a:spLocks noGrp="1"/>
          </p:cNvSpPr>
          <p:nvPr>
            <p:ph type="body" sz="quarter" idx="17" hasCustomPrompt="1"/>
          </p:nvPr>
        </p:nvSpPr>
        <p:spPr>
          <a:xfrm>
            <a:off x="914400" y="57150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item 5</a:t>
            </a:r>
            <a:endParaRPr lang="en-US" dirty="0"/>
          </a:p>
        </p:txBody>
      </p:sp>
      <p:sp>
        <p:nvSpPr>
          <p:cNvPr id="20" name="Rectangle 3"/>
          <p:cNvSpPr>
            <a:spLocks noGrp="1"/>
          </p:cNvSpPr>
          <p:nvPr>
            <p:ph type="dt" sz="half" idx="10"/>
          </p:nvPr>
        </p:nvSpPr>
        <p:spPr/>
        <p:txBody>
          <a:bodyPr vert="horz"/>
          <a:lstStyle>
            <a:lvl1pPr algn="r">
              <a:defRPr/>
            </a:lvl1pPr>
            <a:extLst/>
          </a:lstStyle>
          <a:p>
            <a:fld id="{1BEBB2CB-903D-46EF-8227-E770ED8FF514}" type="datetimeFigureOut">
              <a:rPr lang="en-US" smtClean="0"/>
              <a:pPr/>
              <a:t>6/27/2011</a:t>
            </a:fld>
            <a:endParaRPr lang="en-US"/>
          </a:p>
        </p:txBody>
      </p:sp>
      <p:sp>
        <p:nvSpPr>
          <p:cNvPr id="15" name="Rectangle 7"/>
          <p:cNvSpPr>
            <a:spLocks noGrp="1"/>
          </p:cNvSpPr>
          <p:nvPr>
            <p:ph type="body" sz="quarter" idx="18" hasCustomPrompt="1"/>
          </p:nvPr>
        </p:nvSpPr>
        <p:spPr>
          <a:xfrm>
            <a:off x="4800600" y="20574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5</a:t>
            </a:r>
            <a:endParaRPr lang="en-US" dirty="0"/>
          </a:p>
        </p:txBody>
      </p:sp>
      <p:sp>
        <p:nvSpPr>
          <p:cNvPr id="17" name="Rectangle 7"/>
          <p:cNvSpPr>
            <a:spLocks noGrp="1"/>
          </p:cNvSpPr>
          <p:nvPr>
            <p:ph type="body" sz="quarter" idx="19" hasCustomPrompt="1"/>
          </p:nvPr>
        </p:nvSpPr>
        <p:spPr>
          <a:xfrm>
            <a:off x="4800600" y="29718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3</a:t>
            </a:r>
            <a:endParaRPr lang="en-US" dirty="0"/>
          </a:p>
        </p:txBody>
      </p:sp>
      <p:sp>
        <p:nvSpPr>
          <p:cNvPr id="18" name="Rectangle 7"/>
          <p:cNvSpPr>
            <a:spLocks noGrp="1"/>
          </p:cNvSpPr>
          <p:nvPr>
            <p:ph type="body" sz="quarter" idx="20" hasCustomPrompt="1"/>
          </p:nvPr>
        </p:nvSpPr>
        <p:spPr>
          <a:xfrm>
            <a:off x="4800600" y="38862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1</a:t>
            </a:r>
            <a:endParaRPr lang="en-US" dirty="0"/>
          </a:p>
        </p:txBody>
      </p:sp>
      <p:sp>
        <p:nvSpPr>
          <p:cNvPr id="19" name="Rectangle 7"/>
          <p:cNvSpPr>
            <a:spLocks noGrp="1"/>
          </p:cNvSpPr>
          <p:nvPr>
            <p:ph type="body" sz="quarter" idx="21" hasCustomPrompt="1"/>
          </p:nvPr>
        </p:nvSpPr>
        <p:spPr>
          <a:xfrm>
            <a:off x="4800600" y="48006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2</a:t>
            </a:r>
            <a:endParaRPr lang="en-US" dirty="0"/>
          </a:p>
        </p:txBody>
      </p:sp>
      <p:sp>
        <p:nvSpPr>
          <p:cNvPr id="21" name="Rectangle 7"/>
          <p:cNvSpPr>
            <a:spLocks noGrp="1"/>
          </p:cNvSpPr>
          <p:nvPr>
            <p:ph type="body" sz="quarter" idx="22" hasCustomPrompt="1"/>
          </p:nvPr>
        </p:nvSpPr>
        <p:spPr>
          <a:xfrm>
            <a:off x="4800600" y="5715000"/>
            <a:ext cx="2971800" cy="4572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anchor="ctr"/>
          <a:lstStyle>
            <a:lvl1pPr algn="ctr">
              <a:buFontTx/>
              <a:buNone/>
              <a:defRPr/>
            </a:lvl1pPr>
            <a:lvl2pPr>
              <a:buFontTx/>
              <a:buChar char="•"/>
              <a:defRPr/>
            </a:lvl2pPr>
            <a:lvl3pPr>
              <a:buFontTx/>
              <a:buChar char="•"/>
              <a:defRPr/>
            </a:lvl3pPr>
            <a:lvl4pPr>
              <a:buFontTx/>
              <a:buChar char="•"/>
              <a:defRPr/>
            </a:lvl4pPr>
            <a:lvl5pPr>
              <a:buFontTx/>
              <a:buChar char="•"/>
              <a:defRPr/>
            </a:lvl5pPr>
            <a:extLst/>
          </a:lstStyle>
          <a:p>
            <a:pPr lvl="0"/>
            <a:r>
              <a:rPr lang="en-US" dirty="0" smtClean="0"/>
              <a:t>Click to add match 4</a:t>
            </a:r>
            <a:endParaRPr lang="en-US" dirty="0"/>
          </a:p>
        </p:txBody>
      </p:sp>
      <p:sp>
        <p:nvSpPr>
          <p:cNvPr id="11" name="Rectangle 2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algn="l">
              <a:defRPr i="1" baseline="0"/>
            </a:lvl1pPr>
            <a:extLst/>
          </a:lstStyle>
          <a:p>
            <a:r>
              <a:rPr lang="en-US" dirty="0" smtClean="0"/>
              <a:t>Click to type your question</a:t>
            </a:r>
            <a:endParaRPr lang="en-US" dirty="0"/>
          </a:p>
        </p:txBody>
      </p:sp>
      <p:sp>
        <p:nvSpPr>
          <p:cNvPr id="7" name="Rectangle 5"/>
          <p:cNvSpPr>
            <a:spLocks noGrp="1"/>
          </p:cNvSpPr>
          <p:nvPr>
            <p:ph type="sldNum" sz="quarter" idx="12"/>
          </p:nvPr>
        </p:nvSpPr>
        <p:spPr/>
        <p:txBody>
          <a:bodyPr vert="horz"/>
          <a:lstStyle>
            <a:extLst/>
          </a:lstStyle>
          <a:p>
            <a:fld id="{C75B88FA-3392-4D65-A457-DB2A9953195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3" name="Straight Connector 23"/>
          <p:cNvCxnSpPr>
            <a:stCxn id="16" idx="3"/>
            <a:endCxn id="18" idx="1"/>
          </p:cNvCxnSpPr>
          <p:nvPr/>
        </p:nvCxnSpPr>
        <p:spPr>
          <a:xfrm>
            <a:off x="3886200" y="2286000"/>
            <a:ext cx="914400" cy="18288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3"/>
            <a:endCxn id="19" idx="1"/>
          </p:cNvCxnSpPr>
          <p:nvPr/>
        </p:nvCxnSpPr>
        <p:spPr>
          <a:xfrm>
            <a:off x="3886200" y="3200400"/>
            <a:ext cx="914400" cy="18288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Straight Connector 23"/>
          <p:cNvCxnSpPr>
            <a:stCxn id="13" idx="3"/>
            <a:endCxn id="17" idx="1"/>
          </p:cNvCxnSpPr>
          <p:nvPr/>
        </p:nvCxnSpPr>
        <p:spPr>
          <a:xfrm flipV="1">
            <a:off x="3886200" y="3200400"/>
            <a:ext cx="914400" cy="9144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4" name="Straight Connector 23"/>
          <p:cNvCxnSpPr>
            <a:stCxn id="14" idx="3"/>
            <a:endCxn id="21" idx="1"/>
          </p:cNvCxnSpPr>
          <p:nvPr/>
        </p:nvCxnSpPr>
        <p:spPr>
          <a:xfrm>
            <a:off x="3886200" y="5029200"/>
            <a:ext cx="914400" cy="9144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9" name="Straight Connector 23"/>
          <p:cNvCxnSpPr>
            <a:stCxn id="10" idx="3"/>
            <a:endCxn id="15" idx="1"/>
          </p:cNvCxnSpPr>
          <p:nvPr/>
        </p:nvCxnSpPr>
        <p:spPr>
          <a:xfrm flipV="1">
            <a:off x="3886200" y="2286000"/>
            <a:ext cx="914400" cy="3657600"/>
          </a:xfrm>
          <a:prstGeom prst="line">
            <a:avLst/>
          </a:prstGeom>
          <a:ln w="19050" cap="flat" cmpd="sng" algn="ctr">
            <a:solidFill>
              <a:schemeClr val="accent4">
                <a:shade val="50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"/>
          <p:cNvSpPr>
            <a:spLocks noGrp="1"/>
          </p:cNvSpPr>
          <p:nvPr>
            <p:ph type="title"/>
          </p:nvPr>
        </p:nvSpPr>
        <p:spPr>
          <a:xfrm>
            <a:off x="914400" y="457200"/>
            <a:ext cx="76962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Rectangle 3"/>
          <p:cNvSpPr>
            <a:spLocks noGrp="1"/>
          </p:cNvSpPr>
          <p:nvPr>
            <p:ph type="body" idx="1"/>
          </p:nvPr>
        </p:nvSpPr>
        <p:spPr>
          <a:xfrm>
            <a:off x="914400" y="1905000"/>
            <a:ext cx="7467600" cy="42211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9" name="Rectangle 4"/>
          <p:cNvSpPr>
            <a:spLocks noGrp="1"/>
          </p:cNvSpPr>
          <p:nvPr>
            <p:ph type="dt" sz="half" idx="2"/>
          </p:nvPr>
        </p:nvSpPr>
        <p:spPr>
          <a:xfrm>
            <a:off x="6705600" y="6248400"/>
            <a:ext cx="1828800" cy="323850"/>
          </a:xfrm>
          <a:prstGeom prst="rect">
            <a:avLst/>
          </a:prstGeom>
        </p:spPr>
        <p:txBody>
          <a:bodyPr vert="horz" anchor="ctr"/>
          <a:lstStyle>
            <a:lvl1pPr>
              <a:defRPr sz="1100"/>
            </a:lvl1pPr>
            <a:extLst/>
          </a:lstStyle>
          <a:p>
            <a:pPr algn="r"/>
            <a:fld id="{8F67D422-08A8-451B-9A67-21962FC4B660}" type="datetimeFigureOut">
              <a:rPr lang="en-US" sz="1100" smtClean="0"/>
              <a:pPr algn="r"/>
              <a:t>6/27/2011</a:t>
            </a:fld>
            <a:endParaRPr lang="en-US" sz="1050" dirty="0"/>
          </a:p>
        </p:txBody>
      </p:sp>
      <p:sp>
        <p:nvSpPr>
          <p:cNvPr id="18" name="Rectangle 5"/>
          <p:cNvSpPr>
            <a:spLocks noGrp="1"/>
          </p:cNvSpPr>
          <p:nvPr>
            <p:ph type="ftr" sz="quarter" idx="3"/>
          </p:nvPr>
        </p:nvSpPr>
        <p:spPr>
          <a:xfrm>
            <a:off x="457200" y="6248400"/>
            <a:ext cx="3260886" cy="323850"/>
          </a:xfrm>
          <a:prstGeom prst="rect">
            <a:avLst/>
          </a:prstGeom>
        </p:spPr>
        <p:txBody>
          <a:bodyPr vert="horz"/>
          <a:lstStyle>
            <a:lvl1pPr>
              <a:defRPr sz="1200"/>
            </a:lvl1pPr>
            <a:extLst/>
          </a:lstStyle>
          <a:p>
            <a:endParaRPr lang="en-US" sz="12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714936" y="6151098"/>
            <a:ext cx="429064" cy="457200"/>
          </a:xfrm>
          <a:prstGeom prst="rect">
            <a:avLst/>
          </a:prstGeom>
        </p:spPr>
        <p:txBody>
          <a:bodyPr vert="horz" anchor="ctr"/>
          <a:lstStyle>
            <a:lvl1pPr>
              <a:defRPr sz="1200"/>
            </a:lvl1pPr>
            <a:extLst/>
          </a:lstStyle>
          <a:p>
            <a:fld id="{169B2101-2E9F-420A-91A3-890890D84497}" type="slidenum">
              <a:rPr lang="en-US" sz="1200" smtClean="0"/>
              <a:pPr/>
              <a:t>‹#›</a:t>
            </a:fld>
            <a:endParaRPr lang="en-US" sz="1200" dirty="0"/>
          </a:p>
        </p:txBody>
      </p:sp>
      <p:grpSp>
        <p:nvGrpSpPr>
          <p:cNvPr id="2" name="Group 23"/>
          <p:cNvGrpSpPr/>
          <p:nvPr/>
        </p:nvGrpSpPr>
        <p:grpSpPr>
          <a:xfrm>
            <a:off x="11555" y="2000250"/>
            <a:ext cx="133350" cy="533400"/>
            <a:chOff x="0" y="2000250"/>
            <a:chExt cx="3733800" cy="533400"/>
          </a:xfrm>
        </p:grpSpPr>
        <p:sp>
          <p:nvSpPr>
            <p:cNvPr id="3" name="Rectangle 14"/>
            <p:cNvSpPr/>
            <p:nvPr/>
          </p:nvSpPr>
          <p:spPr>
            <a:xfrm>
              <a:off x="0" y="2381250"/>
              <a:ext cx="373380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8" name="Rectangle 14"/>
            <p:cNvSpPr/>
            <p:nvPr/>
          </p:nvSpPr>
          <p:spPr>
            <a:xfrm>
              <a:off x="0" y="2305050"/>
              <a:ext cx="373380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4" name="Rectangle 14"/>
            <p:cNvSpPr/>
            <p:nvPr/>
          </p:nvSpPr>
          <p:spPr>
            <a:xfrm>
              <a:off x="0" y="2228850"/>
              <a:ext cx="373380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2" name="Rectangle 14"/>
            <p:cNvSpPr/>
            <p:nvPr/>
          </p:nvSpPr>
          <p:spPr>
            <a:xfrm>
              <a:off x="0" y="2152650"/>
              <a:ext cx="373380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9" name="Rectangle 14"/>
            <p:cNvSpPr/>
            <p:nvPr/>
          </p:nvSpPr>
          <p:spPr>
            <a:xfrm>
              <a:off x="0" y="2076450"/>
              <a:ext cx="373380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1" name="Rectangle 14"/>
            <p:cNvSpPr/>
            <p:nvPr/>
          </p:nvSpPr>
          <p:spPr>
            <a:xfrm>
              <a:off x="0" y="20002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31" name="Rectangle 14"/>
            <p:cNvSpPr/>
            <p:nvPr/>
          </p:nvSpPr>
          <p:spPr>
            <a:xfrm>
              <a:off x="0" y="2457450"/>
              <a:ext cx="373380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</p:grpSp>
      <p:grpSp>
        <p:nvGrpSpPr>
          <p:cNvPr id="10" name="Group 35"/>
          <p:cNvGrpSpPr/>
          <p:nvPr/>
        </p:nvGrpSpPr>
        <p:grpSpPr>
          <a:xfrm>
            <a:off x="8584055" y="2000250"/>
            <a:ext cx="552450" cy="542925"/>
            <a:chOff x="8667750" y="2000250"/>
            <a:chExt cx="476250" cy="542925"/>
          </a:xfrm>
        </p:grpSpPr>
        <p:sp>
          <p:nvSpPr>
            <p:cNvPr id="13" name="Rectangle 14"/>
            <p:cNvSpPr/>
            <p:nvPr/>
          </p:nvSpPr>
          <p:spPr>
            <a:xfrm>
              <a:off x="8667750" y="2381250"/>
              <a:ext cx="476250" cy="7620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24" name="Rectangle 14"/>
            <p:cNvSpPr/>
            <p:nvPr/>
          </p:nvSpPr>
          <p:spPr>
            <a:xfrm>
              <a:off x="8667750" y="2305050"/>
              <a:ext cx="476250" cy="76200"/>
            </a:xfrm>
            <a:prstGeom prst="rect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9" name="Rectangle 14"/>
            <p:cNvSpPr/>
            <p:nvPr/>
          </p:nvSpPr>
          <p:spPr>
            <a:xfrm>
              <a:off x="8667750" y="2228850"/>
              <a:ext cx="476250" cy="762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 dirty="0"/>
            </a:p>
          </p:txBody>
        </p:sp>
        <p:sp>
          <p:nvSpPr>
            <p:cNvPr id="30" name="Rectangle 14"/>
            <p:cNvSpPr/>
            <p:nvPr/>
          </p:nvSpPr>
          <p:spPr>
            <a:xfrm>
              <a:off x="8667750" y="2152650"/>
              <a:ext cx="476250" cy="762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 dirty="0"/>
            </a:p>
          </p:txBody>
        </p:sp>
        <p:sp>
          <p:nvSpPr>
            <p:cNvPr id="17" name="Rectangle 14"/>
            <p:cNvSpPr/>
            <p:nvPr/>
          </p:nvSpPr>
          <p:spPr>
            <a:xfrm>
              <a:off x="8667750" y="2076450"/>
              <a:ext cx="476250" cy="76200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6" name="Rectangle 14"/>
            <p:cNvSpPr/>
            <p:nvPr/>
          </p:nvSpPr>
          <p:spPr>
            <a:xfrm>
              <a:off x="8667750" y="2000250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8667750" y="2466975"/>
              <a:ext cx="476250" cy="76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/>
              <a:endParaRPr lang="en-US"/>
            </a:p>
          </p:txBody>
        </p:sp>
      </p:grpSp>
      <p:sp>
        <p:nvSpPr>
          <p:cNvPr id="23" name="Oval 28"/>
          <p:cNvSpPr/>
          <p:nvPr/>
        </p:nvSpPr>
        <p:spPr>
          <a:xfrm>
            <a:off x="8572500" y="6324600"/>
            <a:ext cx="152400" cy="152400"/>
          </a:xfrm>
          <a:prstGeom prst="ellipse">
            <a:avLst/>
          </a:prstGeom>
          <a:effectLst/>
        </p:spPr>
        <p:style>
          <a:lnRef idx="1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  <a:extLst/>
    </p:titleStyle>
    <p:bodyStyle>
      <a:lvl1pPr marL="342900" indent="-3429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A_star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4"/>
          <p:cNvSpPr>
            <a:spLocks noGrp="1"/>
          </p:cNvSpPr>
          <p:nvPr>
            <p:ph type="ctr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A* Search </a:t>
            </a:r>
            <a:r>
              <a:rPr lang="en-US" dirty="0" smtClean="0"/>
              <a:t>Algorithm</a:t>
            </a:r>
            <a:endParaRPr lang="en-US" dirty="0"/>
          </a:p>
        </p:txBody>
      </p:sp>
      <p:sp>
        <p:nvSpPr>
          <p:cNvPr id="18" name="Rectangle 25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>
            <a:extLst/>
          </a:lstStyle>
          <a:p>
            <a:r>
              <a:rPr lang="en-US" dirty="0" smtClean="0"/>
              <a:t>What is A* Search Algorithm</a:t>
            </a:r>
            <a:endParaRPr lang="en-US" dirty="0"/>
          </a:p>
          <a:p>
            <a:r>
              <a:rPr lang="en-US" dirty="0" smtClean="0"/>
              <a:t>How A* Algorithm works</a:t>
            </a:r>
          </a:p>
          <a:p>
            <a:r>
              <a:rPr lang="en-US" dirty="0" smtClean="0"/>
              <a:t>The A* algorithm in our project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444208" y="4149080"/>
            <a:ext cx="1546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-- </a:t>
            </a:r>
            <a:r>
              <a:rPr lang="en-US" dirty="0" err="1" smtClean="0"/>
              <a:t>Yinfei</a:t>
            </a:r>
            <a:r>
              <a:rPr lang="en-US" dirty="0" smtClean="0"/>
              <a:t> Yang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How A* algorithm works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A best-first search algorithm</a:t>
            </a:r>
          </a:p>
          <a:p>
            <a:pPr lvl="1"/>
            <a:r>
              <a:rPr lang="en-US" dirty="0" smtClean="0"/>
              <a:t>A simpler example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852936"/>
            <a:ext cx="6696744" cy="2952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83568" y="6093296"/>
            <a:ext cx="7577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heuristic cost(Straight-line distances) from each node to Bucharest</a:t>
            </a:r>
            <a:endParaRPr lang="en-US" dirty="0"/>
          </a:p>
        </p:txBody>
      </p:sp>
      <p:sp>
        <p:nvSpPr>
          <p:cNvPr id="12" name="Oval 28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How A* algorithm works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A best-first search algorithm</a:t>
            </a:r>
          </a:p>
          <a:p>
            <a:pPr lvl="1"/>
            <a:r>
              <a:rPr lang="en-US" dirty="0" smtClean="0"/>
              <a:t>A simpler example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852936"/>
            <a:ext cx="7373005" cy="3842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 28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How A* algorithm works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A best-first search algorithm</a:t>
            </a:r>
          </a:p>
          <a:p>
            <a:pPr lvl="1"/>
            <a:r>
              <a:rPr lang="en-US" dirty="0" smtClean="0"/>
              <a:t>A simpler example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788637"/>
            <a:ext cx="7128792" cy="506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val 28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How A* algorithm works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A best-first search algorithm</a:t>
            </a:r>
          </a:p>
          <a:p>
            <a:pPr lvl="1"/>
            <a:r>
              <a:rPr lang="en-US" dirty="0" smtClean="0"/>
              <a:t>A simpler example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852936"/>
            <a:ext cx="7560840" cy="3169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043608" y="5589240"/>
            <a:ext cx="2538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Reached the goal node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Oval 28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How A* algorithm works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An example:</a:t>
            </a:r>
          </a:p>
          <a:p>
            <a:pPr lvl="1"/>
            <a:r>
              <a:rPr lang="en-US" dirty="0" smtClean="0"/>
              <a:t>Illustration of A* search for finding path from a start node to a goal node in a robot motion planning problem.</a:t>
            </a:r>
          </a:p>
        </p:txBody>
      </p:sp>
      <p:pic>
        <p:nvPicPr>
          <p:cNvPr id="5" name="Picture 4" descr="Astar_progress_animation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3429000"/>
            <a:ext cx="2000250" cy="20002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67944" y="3429000"/>
            <a:ext cx="324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empty circles represent the nodes in the </a:t>
            </a:r>
            <a:r>
              <a:rPr lang="en-US" i="1" dirty="0" smtClean="0"/>
              <a:t>OPEN LIST</a:t>
            </a:r>
            <a:r>
              <a:rPr lang="en-US" dirty="0" smtClean="0"/>
              <a:t>, </a:t>
            </a:r>
            <a:r>
              <a:rPr lang="en-US" dirty="0" smtClean="0"/>
              <a:t>and the filled red/green ones are in the </a:t>
            </a:r>
            <a:r>
              <a:rPr lang="en-US" i="1" dirty="0" smtClean="0"/>
              <a:t>CLOSED LIST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7" name="Oval 28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How A* algorithm works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An example:</a:t>
            </a:r>
          </a:p>
          <a:p>
            <a:pPr lvl="1"/>
            <a:r>
              <a:rPr lang="en-US" dirty="0" smtClean="0"/>
              <a:t>Weighted A* algorithm</a:t>
            </a:r>
            <a:endParaRPr lang="en-US" dirty="0" smtClean="0"/>
          </a:p>
        </p:txBody>
      </p:sp>
      <p:pic>
        <p:nvPicPr>
          <p:cNvPr id="5" name="Picture 4" descr="Astar_progress_animation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3429000"/>
            <a:ext cx="2000250" cy="2000250"/>
          </a:xfrm>
          <a:prstGeom prst="rect">
            <a:avLst/>
          </a:prstGeom>
        </p:spPr>
      </p:pic>
      <p:pic>
        <p:nvPicPr>
          <p:cNvPr id="7" name="Picture 6" descr="Weighted_A_star_with_eps_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3429000"/>
            <a:ext cx="2000250" cy="2000250"/>
          </a:xfrm>
          <a:prstGeom prst="rect">
            <a:avLst/>
          </a:prstGeom>
        </p:spPr>
      </p:pic>
      <p:sp>
        <p:nvSpPr>
          <p:cNvPr id="8" name="Oval 28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How A* algorithm works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Is A* search optimal 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A* is optimal if h(n) is an </a:t>
            </a:r>
            <a:r>
              <a:rPr lang="en-US" b="1" dirty="0" smtClean="0"/>
              <a:t>admissible heuristic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Admissible heuristic, that is h(n) never overestimates the cost to reach the goal.</a:t>
            </a:r>
          </a:p>
        </p:txBody>
      </p:sp>
      <p:sp>
        <p:nvSpPr>
          <p:cNvPr id="5" name="Oval 28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>
            <a:extLst/>
          </a:lstStyle>
          <a:p>
            <a:r>
              <a:rPr lang="en-US" dirty="0" smtClean="0"/>
              <a:t>The A* Algorithm in our project</a:t>
            </a:r>
            <a:endParaRPr lang="en-US" dirty="0"/>
          </a:p>
        </p:txBody>
      </p:sp>
      <p:sp>
        <p:nvSpPr>
          <p:cNvPr id="4" name="Rectangle 25"/>
          <p:cNvSpPr txBox="1">
            <a:spLocks/>
          </p:cNvSpPr>
          <p:nvPr/>
        </p:nvSpPr>
        <p:spPr>
          <a:xfrm>
            <a:off x="762000" y="2971800"/>
            <a:ext cx="7086600" cy="12954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Oval 4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The A* Algorithm in our project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Requires:</a:t>
            </a:r>
          </a:p>
          <a:p>
            <a:pPr lvl="1"/>
            <a:r>
              <a:rPr lang="en-US" dirty="0" smtClean="0"/>
              <a:t>Normal requires:</a:t>
            </a:r>
          </a:p>
          <a:p>
            <a:pPr lvl="2"/>
            <a:r>
              <a:rPr lang="en-US" dirty="0" smtClean="0"/>
              <a:t>Input a </a:t>
            </a:r>
            <a:r>
              <a:rPr lang="en-US" dirty="0" smtClean="0"/>
              <a:t>map(151x151 pixel), </a:t>
            </a:r>
            <a:r>
              <a:rPr lang="en-US" dirty="0" smtClean="0"/>
              <a:t>start and target positions, output a path.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Special requires:</a:t>
            </a:r>
          </a:p>
          <a:p>
            <a:pPr lvl="2"/>
            <a:r>
              <a:rPr lang="en-US" dirty="0" smtClean="0"/>
              <a:t>The path should not too close to the object (avoid bumping the object)</a:t>
            </a:r>
          </a:p>
          <a:p>
            <a:pPr lvl="2"/>
            <a:r>
              <a:rPr lang="en-US" dirty="0" smtClean="0"/>
              <a:t>The path should more fit the robot motion</a:t>
            </a:r>
          </a:p>
        </p:txBody>
      </p:sp>
      <p:sp>
        <p:nvSpPr>
          <p:cNvPr id="5" name="Oval 4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The A* Algorithm in our project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Special Requires:</a:t>
            </a:r>
          </a:p>
        </p:txBody>
      </p:sp>
      <p:pic>
        <p:nvPicPr>
          <p:cNvPr id="5" name="Picture 4" descr="like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916832"/>
            <a:ext cx="3389327" cy="2448272"/>
          </a:xfrm>
          <a:prstGeom prst="rect">
            <a:avLst/>
          </a:prstGeom>
        </p:spPr>
      </p:pic>
      <p:pic>
        <p:nvPicPr>
          <p:cNvPr id="6" name="Picture 5" descr="donotlike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3861048"/>
            <a:ext cx="3325100" cy="24938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092280" y="4437112"/>
            <a:ext cx="715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Good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9592" y="3429000"/>
            <a:ext cx="1106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 good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What is A* Search Algorithm</a:t>
            </a:r>
            <a:endParaRPr lang="en-US" dirty="0"/>
          </a:p>
        </p:txBody>
      </p:sp>
      <p:sp>
        <p:nvSpPr>
          <p:cNvPr id="4" name="Rectangle 25"/>
          <p:cNvSpPr txBox="1">
            <a:spLocks/>
          </p:cNvSpPr>
          <p:nvPr/>
        </p:nvSpPr>
        <p:spPr>
          <a:xfrm>
            <a:off x="762000" y="2971800"/>
            <a:ext cx="7086600" cy="12954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Oval 28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The A* Algorithm in our project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Special Requires:</a:t>
            </a:r>
          </a:p>
        </p:txBody>
      </p:sp>
      <p:pic>
        <p:nvPicPr>
          <p:cNvPr id="5" name="Picture 4" descr="like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988840"/>
            <a:ext cx="3577858" cy="2683394"/>
          </a:xfrm>
          <a:prstGeom prst="rect">
            <a:avLst/>
          </a:prstGeom>
        </p:spPr>
      </p:pic>
      <p:pic>
        <p:nvPicPr>
          <p:cNvPr id="6" name="Picture 5" descr="donotlike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3717032"/>
            <a:ext cx="3865890" cy="289941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308304" y="4869160"/>
            <a:ext cx="715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Good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7544" y="3284984"/>
            <a:ext cx="1106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 good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The A* Algorithm in our project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Solutions to Special Requires:</a:t>
            </a:r>
          </a:p>
          <a:p>
            <a:pPr lvl="1"/>
            <a:r>
              <a:rPr lang="en-US" dirty="0" smtClean="0"/>
              <a:t>Not too close to the object</a:t>
            </a:r>
          </a:p>
          <a:p>
            <a:pPr lvl="2"/>
            <a:r>
              <a:rPr lang="en-US" dirty="0" smtClean="0"/>
              <a:t>Distance </a:t>
            </a:r>
            <a:r>
              <a:rPr lang="en-US" dirty="0" smtClean="0"/>
              <a:t>transform: Calculate distance from each pixel in the map to object</a:t>
            </a:r>
            <a:endParaRPr lang="en-US" dirty="0" smtClean="0"/>
          </a:p>
        </p:txBody>
      </p:sp>
      <p:pic>
        <p:nvPicPr>
          <p:cNvPr id="5" name="Picture 4" descr="distancetransfor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3501008"/>
            <a:ext cx="3709143" cy="27818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99992" y="4797152"/>
            <a:ext cx="39308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set a threshold in the project, </a:t>
            </a:r>
          </a:p>
          <a:p>
            <a:r>
              <a:rPr lang="en-US" dirty="0" smtClean="0"/>
              <a:t>treat all the pixels greater or equal </a:t>
            </a:r>
          </a:p>
          <a:p>
            <a:r>
              <a:rPr lang="en-US" dirty="0" smtClean="0"/>
              <a:t>the threshold are the same 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The A* Algorithm in our project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Solutions to Special Requires:</a:t>
            </a:r>
          </a:p>
          <a:p>
            <a:pPr lvl="1"/>
            <a:r>
              <a:rPr lang="en-US" dirty="0" smtClean="0"/>
              <a:t>Not too close to the object</a:t>
            </a:r>
          </a:p>
          <a:p>
            <a:pPr lvl="2"/>
            <a:r>
              <a:rPr lang="en-US" dirty="0" smtClean="0"/>
              <a:t>Distance transform</a:t>
            </a:r>
          </a:p>
          <a:p>
            <a:pPr lvl="3"/>
            <a:r>
              <a:rPr lang="en-US" dirty="0" smtClean="0"/>
              <a:t>Add the distance transform onto the </a:t>
            </a:r>
            <a:r>
              <a:rPr lang="en-US" i="1" u="sng" dirty="0" smtClean="0"/>
              <a:t>g(n)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5724128" y="2420888"/>
            <a:ext cx="1257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Why g(n) ?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The A* Algorithm in our project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Solutions to Special Requires:</a:t>
            </a:r>
          </a:p>
          <a:p>
            <a:pPr lvl="1"/>
            <a:r>
              <a:rPr lang="en-US" dirty="0" smtClean="0"/>
              <a:t>Not too close to the object</a:t>
            </a:r>
          </a:p>
          <a:p>
            <a:pPr lvl="2"/>
            <a:r>
              <a:rPr lang="en-US" dirty="0" smtClean="0"/>
              <a:t>Distance transform</a:t>
            </a:r>
          </a:p>
          <a:p>
            <a:pPr lvl="3"/>
            <a:r>
              <a:rPr lang="en-US" dirty="0" smtClean="0"/>
              <a:t>Add the distance transform onto the </a:t>
            </a:r>
            <a:r>
              <a:rPr lang="en-US" i="1" u="sng" dirty="0" smtClean="0"/>
              <a:t>g(n)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5724128" y="2420888"/>
            <a:ext cx="1257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Why g(n) ?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Picture 5" descr="like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3645024"/>
            <a:ext cx="3389327" cy="2448272"/>
          </a:xfrm>
          <a:prstGeom prst="rect">
            <a:avLst/>
          </a:prstGeom>
        </p:spPr>
      </p:pic>
      <p:pic>
        <p:nvPicPr>
          <p:cNvPr id="7" name="Picture 6" descr="donotlike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3645024"/>
            <a:ext cx="3325100" cy="24938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619672" y="6237312"/>
            <a:ext cx="832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Path 1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156176" y="6237312"/>
            <a:ext cx="832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Path 2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The A* Algorithm in our project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>
            <a:extLst/>
          </a:lstStyle>
          <a:p>
            <a:r>
              <a:rPr lang="en-US" dirty="0" smtClean="0"/>
              <a:t>Solutions to Special Requires:</a:t>
            </a:r>
          </a:p>
          <a:p>
            <a:pPr lvl="1"/>
            <a:r>
              <a:rPr lang="en-US" dirty="0" smtClean="0"/>
              <a:t>Fit the robot motion</a:t>
            </a:r>
          </a:p>
          <a:p>
            <a:pPr lvl="2"/>
            <a:r>
              <a:rPr lang="en-US" dirty="0" smtClean="0"/>
              <a:t>Option solution: Random to choose the </a:t>
            </a:r>
            <a:r>
              <a:rPr lang="en-US" dirty="0" smtClean="0"/>
              <a:t>direction</a:t>
            </a:r>
          </a:p>
          <a:p>
            <a:pPr lvl="3"/>
            <a:r>
              <a:rPr lang="en-US" dirty="0" smtClean="0"/>
              <a:t>Has a implement problem. (Pseudo random number problem, always get the same number)</a:t>
            </a:r>
            <a:endParaRPr lang="en-US" dirty="0" smtClean="0"/>
          </a:p>
          <a:p>
            <a:pPr lvl="2"/>
            <a:r>
              <a:rPr lang="en-US" dirty="0" smtClean="0"/>
              <a:t>The solution we use: </a:t>
            </a:r>
          </a:p>
          <a:p>
            <a:pPr lvl="3"/>
            <a:r>
              <a:rPr lang="en-US" dirty="0" smtClean="0"/>
              <a:t>Add a factor to h(n) make the cost of two paths are not equal</a:t>
            </a:r>
          </a:p>
          <a:p>
            <a:pPr lvl="3"/>
            <a:r>
              <a:rPr lang="en-US" dirty="0" smtClean="0"/>
              <a:t>The factor: </a:t>
            </a:r>
          </a:p>
          <a:p>
            <a:pPr lvl="4"/>
            <a:r>
              <a:rPr lang="en-US" dirty="0" smtClean="0"/>
              <a:t>If the current direction equals the previous direction </a:t>
            </a:r>
          </a:p>
          <a:p>
            <a:pPr lvl="5">
              <a:buNone/>
            </a:pPr>
            <a:r>
              <a:rPr lang="en-US" dirty="0" smtClean="0"/>
              <a:t>h(n) = h(n) + </a:t>
            </a:r>
            <a:r>
              <a:rPr lang="en-US" dirty="0" smtClean="0"/>
              <a:t>factor</a:t>
            </a:r>
            <a:endParaRPr lang="en-US" dirty="0" smtClean="0"/>
          </a:p>
          <a:p>
            <a:pPr lvl="4">
              <a:buNone/>
            </a:pPr>
            <a:r>
              <a:rPr lang="en-US" dirty="0" smtClean="0"/>
              <a:t>   Else</a:t>
            </a:r>
          </a:p>
          <a:p>
            <a:pPr lvl="4">
              <a:buNone/>
            </a:pPr>
            <a:r>
              <a:rPr lang="en-US" dirty="0" smtClean="0"/>
              <a:t>	    do nothing</a:t>
            </a:r>
          </a:p>
        </p:txBody>
      </p:sp>
      <p:sp>
        <p:nvSpPr>
          <p:cNvPr id="5" name="Oval 4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The A* Algorithm in our project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Solutions to Special Requires:</a:t>
            </a:r>
          </a:p>
          <a:p>
            <a:pPr lvl="1"/>
            <a:r>
              <a:rPr lang="en-US" dirty="0" smtClean="0"/>
              <a:t>Fit the robot motion</a:t>
            </a:r>
          </a:p>
          <a:p>
            <a:pPr lvl="2"/>
            <a:r>
              <a:rPr lang="en-US" smtClean="0"/>
              <a:t>A potential </a:t>
            </a:r>
            <a:r>
              <a:rPr lang="en-US" dirty="0" smtClean="0"/>
              <a:t>better solution (We don’t implement)</a:t>
            </a:r>
          </a:p>
          <a:p>
            <a:pPr lvl="3"/>
            <a:r>
              <a:rPr lang="en-US" dirty="0" smtClean="0"/>
              <a:t>Also add the factor on the g(n), make the direction information also be recorded.</a:t>
            </a:r>
          </a:p>
        </p:txBody>
      </p:sp>
      <p:sp>
        <p:nvSpPr>
          <p:cNvPr id="5" name="Oval 4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The A* Algorithm in our project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Weights:</a:t>
            </a:r>
          </a:p>
          <a:p>
            <a:pPr lvl="1"/>
            <a:r>
              <a:rPr lang="en-US" dirty="0" smtClean="0"/>
              <a:t>We use</a:t>
            </a:r>
          </a:p>
          <a:p>
            <a:pPr lvl="3">
              <a:buNone/>
            </a:pPr>
            <a:r>
              <a:rPr lang="en-US" dirty="0" smtClean="0"/>
              <a:t>f</a:t>
            </a:r>
            <a:r>
              <a:rPr lang="en-US" dirty="0" smtClean="0"/>
              <a:t>(n) = g(n) + 1.5 * h(n) to speed up in our project</a:t>
            </a: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5" name="Oval 4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Others: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References:</a:t>
            </a:r>
          </a:p>
          <a:p>
            <a:pPr lvl="1"/>
            <a:r>
              <a:rPr lang="en-US" dirty="0" smtClean="0"/>
              <a:t>[1] Wikipedia</a:t>
            </a:r>
            <a:r>
              <a:rPr lang="en-US" dirty="0" smtClean="0"/>
              <a:t>: </a:t>
            </a:r>
            <a:r>
              <a:rPr lang="en-US" dirty="0" smtClean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en.wikipedia.org/wiki/A_star</a:t>
            </a:r>
            <a:endParaRPr lang="en-US" dirty="0" smtClean="0"/>
          </a:p>
          <a:p>
            <a:pPr lvl="1"/>
            <a:r>
              <a:rPr lang="en-US" dirty="0" smtClean="0"/>
              <a:t>[2] Stuart R. </a:t>
            </a:r>
            <a:r>
              <a:rPr lang="en-US" dirty="0" smtClean="0"/>
              <a:t>&amp;</a:t>
            </a:r>
            <a:r>
              <a:rPr lang="en-US" dirty="0" smtClean="0"/>
              <a:t> Peter N. 2003, </a:t>
            </a:r>
            <a:r>
              <a:rPr lang="en-US" i="1" dirty="0" smtClean="0"/>
              <a:t>Artificial Intelligence</a:t>
            </a:r>
            <a:r>
              <a:rPr lang="en-US" i="1" dirty="0" smtClean="0"/>
              <a:t>: A Modern Approach</a:t>
            </a:r>
            <a:r>
              <a:rPr lang="en-US" dirty="0" smtClean="0"/>
              <a:t>, Second Edition</a:t>
            </a:r>
            <a:r>
              <a:rPr lang="en-US" dirty="0" smtClean="0"/>
              <a:t>, Prentice Hall. pp. 97–104 </a:t>
            </a:r>
            <a:r>
              <a:rPr lang="en-US" dirty="0" smtClean="0"/>
              <a:t>	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What is A* search algorithm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>
            <a:extLst/>
          </a:lstStyle>
          <a:p>
            <a:r>
              <a:rPr lang="en-US" dirty="0" smtClean="0"/>
              <a:t>Description: </a:t>
            </a:r>
          </a:p>
          <a:p>
            <a:pPr lvl="1"/>
            <a:r>
              <a:rPr lang="en-US" dirty="0" smtClean="0"/>
              <a:t>A* uses a best-first search and finds the least-cost path from a given initial node to one goal node (out of one or more possible goals).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Input:</a:t>
            </a:r>
          </a:p>
          <a:p>
            <a:pPr lvl="1"/>
            <a:r>
              <a:rPr lang="en-US" dirty="0" smtClean="0"/>
              <a:t>Image Map</a:t>
            </a:r>
          </a:p>
          <a:p>
            <a:pPr lvl="1"/>
            <a:r>
              <a:rPr lang="en-US" dirty="0" smtClean="0"/>
              <a:t>Start Position</a:t>
            </a:r>
          </a:p>
          <a:p>
            <a:pPr lvl="1"/>
            <a:r>
              <a:rPr lang="en-US" dirty="0" smtClean="0"/>
              <a:t>Target Position</a:t>
            </a:r>
          </a:p>
          <a:p>
            <a:endParaRPr lang="en-US" dirty="0" smtClean="0"/>
          </a:p>
          <a:p>
            <a:r>
              <a:rPr lang="en-US" dirty="0" smtClean="0"/>
              <a:t>Output:</a:t>
            </a:r>
          </a:p>
          <a:p>
            <a:pPr lvl="1"/>
            <a:r>
              <a:rPr lang="en-US" dirty="0" smtClean="0"/>
              <a:t>A path from Start Position to Target Position</a:t>
            </a:r>
          </a:p>
        </p:txBody>
      </p:sp>
      <p:sp>
        <p:nvSpPr>
          <p:cNvPr id="5" name="Oval 28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What is A* search algorithm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Input:</a:t>
            </a:r>
          </a:p>
          <a:p>
            <a:pPr lvl="1"/>
            <a:endParaRPr lang="en-US" dirty="0" smtClean="0"/>
          </a:p>
        </p:txBody>
      </p:sp>
      <p:pic>
        <p:nvPicPr>
          <p:cNvPr id="5" name="Picture 4" descr="Inpu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3728" y="2348880"/>
            <a:ext cx="5342858" cy="4000000"/>
          </a:xfrm>
          <a:prstGeom prst="rect">
            <a:avLst/>
          </a:prstGeom>
        </p:spPr>
      </p:pic>
      <p:sp>
        <p:nvSpPr>
          <p:cNvPr id="6" name="Oval 28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What is A* search algorithm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Output:</a:t>
            </a:r>
          </a:p>
          <a:p>
            <a:pPr lvl="1"/>
            <a:endParaRPr lang="en-US" dirty="0" smtClean="0"/>
          </a:p>
        </p:txBody>
      </p:sp>
      <p:pic>
        <p:nvPicPr>
          <p:cNvPr id="5" name="Picture 4" descr="Inpu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23728" y="2348880"/>
            <a:ext cx="5342858" cy="4000000"/>
          </a:xfrm>
          <a:prstGeom prst="rect">
            <a:avLst/>
          </a:prstGeom>
        </p:spPr>
      </p:pic>
      <p:sp>
        <p:nvSpPr>
          <p:cNvPr id="6" name="Oval 28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How A* Algorithm works</a:t>
            </a:r>
            <a:endParaRPr lang="en-US" dirty="0"/>
          </a:p>
        </p:txBody>
      </p:sp>
      <p:sp>
        <p:nvSpPr>
          <p:cNvPr id="4" name="Rectangle 25"/>
          <p:cNvSpPr txBox="1">
            <a:spLocks/>
          </p:cNvSpPr>
          <p:nvPr/>
        </p:nvSpPr>
        <p:spPr>
          <a:xfrm>
            <a:off x="762000" y="2971800"/>
            <a:ext cx="7086600" cy="12954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Oval 28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How A* algorithm works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Hints:</a:t>
            </a:r>
          </a:p>
          <a:p>
            <a:pPr lvl="1"/>
            <a:r>
              <a:rPr lang="en-US" dirty="0" smtClean="0"/>
              <a:t>This is a best-first search algorithm</a:t>
            </a:r>
          </a:p>
          <a:p>
            <a:pPr lvl="1"/>
            <a:r>
              <a:rPr lang="en-US" dirty="0" smtClean="0"/>
              <a:t>How to evaluate the cost of </a:t>
            </a:r>
            <a:r>
              <a:rPr lang="en-US" dirty="0" smtClean="0"/>
              <a:t>path</a:t>
            </a:r>
          </a:p>
          <a:p>
            <a:pPr lvl="2"/>
            <a:r>
              <a:rPr lang="en-US" dirty="0" smtClean="0"/>
              <a:t>The cost to get from the node to the goal:</a:t>
            </a:r>
          </a:p>
          <a:p>
            <a:pPr lvl="4">
              <a:buNone/>
            </a:pPr>
            <a:r>
              <a:rPr lang="en-US" dirty="0" smtClean="0"/>
              <a:t>f(n) = g(n) + h(n)</a:t>
            </a:r>
          </a:p>
          <a:p>
            <a:pPr lvl="4">
              <a:buNone/>
            </a:pPr>
            <a:endParaRPr lang="en-US" dirty="0" smtClean="0"/>
          </a:p>
          <a:p>
            <a:pPr lvl="2">
              <a:buNone/>
            </a:pPr>
            <a:r>
              <a:rPr lang="en-US" dirty="0" smtClean="0"/>
              <a:t>g(n) gives </a:t>
            </a:r>
            <a:r>
              <a:rPr lang="en-US" dirty="0" smtClean="0"/>
              <a:t>the path cost from the start node to node n,</a:t>
            </a:r>
          </a:p>
          <a:p>
            <a:pPr lvl="2">
              <a:buNone/>
            </a:pPr>
            <a:r>
              <a:rPr lang="en-US" dirty="0" smtClean="0"/>
              <a:t>h</a:t>
            </a:r>
            <a:r>
              <a:rPr lang="en-US" dirty="0" smtClean="0"/>
              <a:t>(n) is the estimated cost of the cheapest path from n to the goal.</a:t>
            </a:r>
          </a:p>
          <a:p>
            <a:pPr lvl="4">
              <a:buNone/>
            </a:pPr>
            <a:endParaRPr lang="en-US" dirty="0" smtClean="0"/>
          </a:p>
          <a:p>
            <a:pPr lvl="4">
              <a:buNone/>
            </a:pPr>
            <a:endParaRPr lang="en-US" dirty="0" smtClean="0"/>
          </a:p>
          <a:p>
            <a:pPr lvl="4">
              <a:buNone/>
            </a:pPr>
            <a:endParaRPr lang="en-US" dirty="0" smtClean="0"/>
          </a:p>
        </p:txBody>
      </p:sp>
      <p:sp>
        <p:nvSpPr>
          <p:cNvPr id="5" name="Oval 28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How A* algorithm works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A best-first search algorithm</a:t>
            </a:r>
          </a:p>
          <a:p>
            <a:pPr lvl="1"/>
            <a:r>
              <a:rPr lang="en-US" dirty="0" smtClean="0"/>
              <a:t>A heuristic example</a:t>
            </a:r>
          </a:p>
          <a:p>
            <a:pPr lvl="1"/>
            <a:endParaRPr lang="en-US" dirty="0" smtClean="0"/>
          </a:p>
        </p:txBody>
      </p:sp>
      <p:pic>
        <p:nvPicPr>
          <p:cNvPr id="5" name="Picture 4" descr="samp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2852936"/>
            <a:ext cx="3619500" cy="3619500"/>
          </a:xfrm>
          <a:prstGeom prst="rect">
            <a:avLst/>
          </a:prstGeom>
        </p:spPr>
      </p:pic>
      <p:sp>
        <p:nvSpPr>
          <p:cNvPr id="6" name="Oval 28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4"/>
          <p:cNvSpPr txBox="1"/>
          <p:nvPr/>
        </p:nvSpPr>
        <p:spPr>
          <a:xfrm>
            <a:off x="914400" y="1066800"/>
            <a:ext cx="7543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extLst/>
          </a:lstStyle>
          <a:p>
            <a:pPr marL="0" indent="0">
              <a:buNone/>
            </a:pPr>
            <a:endParaRPr lang="en-US" sz="2800" dirty="0"/>
          </a:p>
        </p:txBody>
      </p:sp>
      <p:sp>
        <p:nvSpPr>
          <p:cNvPr id="28" name="Rectangle 6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dirty="0" smtClean="0"/>
              <a:t>How A* algorithm works</a:t>
            </a:r>
            <a:endParaRPr lang="en-US" dirty="0"/>
          </a:p>
        </p:txBody>
      </p:sp>
      <p:sp>
        <p:nvSpPr>
          <p:cNvPr id="17" name="Rectang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en-US" dirty="0" smtClean="0"/>
              <a:t>A best-first search algorithm</a:t>
            </a:r>
          </a:p>
          <a:p>
            <a:pPr lvl="1"/>
            <a:r>
              <a:rPr lang="en-US" dirty="0" smtClean="0"/>
              <a:t>A simpler example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92280" y="3501008"/>
            <a:ext cx="1800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simplified road map of </a:t>
            </a:r>
          </a:p>
          <a:p>
            <a:r>
              <a:rPr lang="en-US" dirty="0" smtClean="0"/>
              <a:t>part Romania , </a:t>
            </a:r>
          </a:p>
          <a:p>
            <a:endParaRPr lang="en-US" dirty="0" smtClean="0"/>
          </a:p>
          <a:p>
            <a:r>
              <a:rPr lang="en-US" dirty="0" smtClean="0"/>
              <a:t>we want to find a path from Arad </a:t>
            </a:r>
          </a:p>
          <a:p>
            <a:r>
              <a:rPr lang="en-US" dirty="0" smtClean="0"/>
              <a:t>to Bucharest</a:t>
            </a: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708920"/>
            <a:ext cx="6724455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val 7"/>
          <p:cNvSpPr/>
          <p:nvPr/>
        </p:nvSpPr>
        <p:spPr>
          <a:xfrm>
            <a:off x="251520" y="3645024"/>
            <a:ext cx="630070" cy="504056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83968" y="5805264"/>
            <a:ext cx="630070" cy="504056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28"/>
          <p:cNvSpPr/>
          <p:nvPr/>
        </p:nvSpPr>
        <p:spPr>
          <a:xfrm>
            <a:off x="8572500" y="6309320"/>
            <a:ext cx="152400" cy="15240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izShow">
  <a:themeElements>
    <a:clrScheme name="Opulent">
      <a:dk1>
        <a:sysClr val="windowText" lastClr="000000"/>
      </a:dk1>
      <a:lt1>
        <a:sysClr val="window" lastClr="C7EDCC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</a:schemeClr>
            </a:gs>
            <a:gs pos="100000">
              <a:schemeClr val="phClr">
                <a:shade val="80000"/>
                <a:satMod val="150000"/>
              </a:schemeClr>
            </a:gs>
          </a:gsLst>
          <a:path path="circle">
            <a:fillToRect l="50000" t="50000"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7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7EDCC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55000" dist="50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7EDCC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55000" dist="50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QuizShow</Template>
  <TotalTime>0</TotalTime>
  <Words>1444</Words>
  <Application>Microsoft Office PowerPoint</Application>
  <PresentationFormat>On-screen Show (4:3)</PresentationFormat>
  <Paragraphs>209</Paragraphs>
  <Slides>27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QuizShow</vt:lpstr>
      <vt:lpstr>A* Search Algorithm</vt:lpstr>
      <vt:lpstr>What is A* Search Algorithm</vt:lpstr>
      <vt:lpstr>What is A* search algorithm</vt:lpstr>
      <vt:lpstr>What is A* search algorithm</vt:lpstr>
      <vt:lpstr>What is A* search algorithm</vt:lpstr>
      <vt:lpstr>How A* Algorithm works</vt:lpstr>
      <vt:lpstr>How A* algorithm works</vt:lpstr>
      <vt:lpstr>How A* algorithm works</vt:lpstr>
      <vt:lpstr>How A* algorithm works</vt:lpstr>
      <vt:lpstr>How A* algorithm works</vt:lpstr>
      <vt:lpstr>How A* algorithm works</vt:lpstr>
      <vt:lpstr>How A* algorithm works</vt:lpstr>
      <vt:lpstr>How A* algorithm works</vt:lpstr>
      <vt:lpstr>How A* algorithm works</vt:lpstr>
      <vt:lpstr>How A* algorithm works</vt:lpstr>
      <vt:lpstr>How A* algorithm works</vt:lpstr>
      <vt:lpstr>The A* Algorithm in our project</vt:lpstr>
      <vt:lpstr>The A* Algorithm in our project</vt:lpstr>
      <vt:lpstr>The A* Algorithm in our project</vt:lpstr>
      <vt:lpstr>The A* Algorithm in our project</vt:lpstr>
      <vt:lpstr>The A* Algorithm in our project</vt:lpstr>
      <vt:lpstr>The A* Algorithm in our project</vt:lpstr>
      <vt:lpstr>The A* Algorithm in our project</vt:lpstr>
      <vt:lpstr>The A* Algorithm in our project</vt:lpstr>
      <vt:lpstr>The A* Algorithm in our project</vt:lpstr>
      <vt:lpstr>The A* Algorithm in our project</vt:lpstr>
      <vt:lpstr>Others: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2011-06-24T14:57:26Z</dcterms:created>
  <dcterms:modified xsi:type="dcterms:W3CDTF">2011-06-27T15:18:33Z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