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9" r:id="rId3"/>
    <p:sldId id="373" r:id="rId4"/>
    <p:sldId id="374" r:id="rId5"/>
    <p:sldId id="376" r:id="rId6"/>
    <p:sldId id="390" r:id="rId7"/>
    <p:sldId id="375" r:id="rId8"/>
    <p:sldId id="377" r:id="rId9"/>
    <p:sldId id="339" r:id="rId10"/>
    <p:sldId id="378" r:id="rId11"/>
    <p:sldId id="384" r:id="rId12"/>
    <p:sldId id="385" r:id="rId13"/>
    <p:sldId id="386" r:id="rId14"/>
    <p:sldId id="387" r:id="rId15"/>
    <p:sldId id="371" r:id="rId16"/>
    <p:sldId id="388" r:id="rId17"/>
    <p:sldId id="389" r:id="rId18"/>
    <p:sldId id="379" r:id="rId19"/>
    <p:sldId id="380" r:id="rId20"/>
    <p:sldId id="381" r:id="rId21"/>
    <p:sldId id="382" r:id="rId22"/>
    <p:sldId id="38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2540" autoAdjust="0"/>
  </p:normalViewPr>
  <p:slideViewPr>
    <p:cSldViewPr>
      <p:cViewPr varScale="1">
        <p:scale>
          <a:sx n="104" d="100"/>
          <a:sy n="104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876B9-E689-4263-9645-B4E08720F236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10B00-CBC8-4245-88F7-CF97A8FD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39D0A9-CA4D-453B-A8EC-8F6CA22FEA94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8069-22C7-4545-B15D-8659D29D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2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coding</a:t>
            </a:r>
            <a:r>
              <a:rPr lang="en-US" baseline="0" dirty="0" smtClean="0"/>
              <a:t> first introduced for wired networks and showed that it can solve the bottleneck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26269F-217F-46D6-A034-661FD1293753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7DC-1BAC-4843-9EBE-57AE6C47B6EF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DF5D1E-F11E-4CA4-94DC-8AEF4134BB98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FC5-D758-45AA-9A34-0C5BD15AE693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6D23-1896-4B8A-98E9-EB673B7CF254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1BB418-E8F1-4848-9B27-63CDD571FBD2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D972E3-B705-4D54-A291-532382B324DE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0F1-DAF2-4BDE-B24E-8136667E6175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E0B-0673-453D-82B9-7850FEF59B05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0DE8-36AA-4B40-A33C-34F4BBDCE1C8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772D46-D267-4B03-BFB2-2BAFB052C810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F08C62-6DEC-402E-ABF4-50E4C09A44CA}" type="datetime1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534400" cy="25907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Benefits of Cooperation Between the Cloud and Private Data Centers for Multi-Rate Video Streaming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Pouya Ostovari, </a:t>
            </a:r>
            <a:r>
              <a:rPr lang="en-US" sz="32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Wu, and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Khreishah</a:t>
            </a:r>
            <a:endParaRPr lang="en-US" sz="32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Computer and Information Sciences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Temple University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ICCCN 2014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88" y="6096000"/>
            <a:ext cx="592137" cy="62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63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607767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Gill Sans" charset="0"/>
                <a:cs typeface="Gill Sans" charset="0"/>
              </a:rPr>
              <a:t>Center for Networked </a:t>
            </a:r>
            <a:r>
              <a:rPr lang="en-US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Computing</a:t>
            </a:r>
          </a:p>
          <a:p>
            <a:r>
              <a:rPr lang="en-US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http://www.cnc.temple.edu</a:t>
            </a:r>
            <a:endParaRPr lang="en-US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Video Coding Scheme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8006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Partitioning the video</a:t>
            </a:r>
          </a:p>
          <a:p>
            <a:pPr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Performing random linear network coding</a:t>
            </a:r>
          </a:p>
          <a:p>
            <a:pPr lvl="1">
              <a:spcBef>
                <a:spcPts val="6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Coefficients are not shown for simplicity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the video in part</a:t>
            </a:r>
          </a:p>
          <a:p>
            <a:pPr lvl="1">
              <a:spcBef>
                <a:spcPts val="6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portion of each segment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3050"/>
            <a:ext cx="3355427" cy="158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3151657" cy="13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3382597" cy="8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0" y="2650153"/>
            <a:ext cx="6638720" cy="10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392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cost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075" y="3700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cost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9400" y="3459778"/>
            <a:ext cx="0" cy="36065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2762310"/>
            <a:ext cx="0" cy="33616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50769" y="2392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cost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5444" y="3700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cost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69769" y="3459778"/>
            <a:ext cx="0" cy="36065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84169" y="2762310"/>
            <a:ext cx="0" cy="33616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60203"/>
            <a:ext cx="7848600" cy="7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000" y="5646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486150" y="5405736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95600" y="449009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67200" y="4828653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5800" y="4477435"/>
            <a:ext cx="203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transmission cost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86300" y="4828652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34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Linear programming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5645"/>
            <a:ext cx="8039100" cy="78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9350" y="305104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server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857500" y="2810781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11400" y="176110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83000" y="2099663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11600" y="1748445"/>
            <a:ext cx="203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transmission cost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02100" y="2099662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57900" y="30552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server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96050" y="2814936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48400" y="1761109"/>
            <a:ext cx="152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movie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19169" y="2099663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9" y="4953000"/>
            <a:ext cx="7424061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209800" y="577957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of stored movie on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647950" y="5539312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93231" y="4495800"/>
            <a:ext cx="203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storage cost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71900" y="4847017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99127"/>
            <a:ext cx="4624387" cy="111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34601"/>
            <a:ext cx="8534400" cy="8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66800" y="1636982"/>
            <a:ext cx="242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server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09925" y="3324084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97705" y="3662638"/>
            <a:ext cx="239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requests for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00400" y="2231211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1981" y="3324084"/>
            <a:ext cx="203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transmission cost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67200" y="2231212"/>
            <a:ext cx="0" cy="359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724400" y="3055203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71900" y="1871646"/>
            <a:ext cx="152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movie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450" y="5967133"/>
            <a:ext cx="269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of stored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62000" y="5539312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57600" y="596713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download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server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267200" y="5539312"/>
            <a:ext cx="0" cy="363082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5" y="2209800"/>
            <a:ext cx="2801588" cy="82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1624"/>
            <a:ext cx="4995863" cy="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23301" y="1548825"/>
            <a:ext cx="201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cloud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90800" y="2133600"/>
            <a:ext cx="0" cy="2630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657600" y="2667000"/>
            <a:ext cx="533400" cy="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67200" y="2514600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295400" y="5354480"/>
            <a:ext cx="0" cy="30003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00400" y="5291432"/>
            <a:ext cx="0" cy="363082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 of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992" y="3276600"/>
            <a:ext cx="239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requests for movie </a:t>
            </a:r>
            <a:r>
              <a:rPr lang="en-US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region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66800" y="3062969"/>
            <a:ext cx="0" cy="28983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Multi-Layer Video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828799"/>
            <a:ext cx="8625114" cy="4318599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Delivering video stream using different resolutions to satisfy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different client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needs/constraints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Multi-layer video (Multi-resolution)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H.264/SVC (scalable video coding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 layer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Enhancement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layers</a:t>
            </a:r>
          </a:p>
          <a:p>
            <a:pPr lvl="0"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14800"/>
            <a:ext cx="2847041" cy="21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Multi-Resolution Video Streaming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191000" cy="609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Partitioning the video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1" y="2209800"/>
            <a:ext cx="2361639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058"/>
            <a:ext cx="2362200" cy="182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1837944"/>
            <a:ext cx="4695664" cy="60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495800"/>
            <a:ext cx="8229600" cy="2185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Optimization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proposed linear programming can be modified to the case of multi-layer videos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each layer we have separate variables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constraints are generalized to the case of multiple layers	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Setting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developed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simulator in the MATLAB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compare our method with the case of streaming without cloud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runs for each setting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costs, video sizes, video rates, and expected requests</a:t>
            </a: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Single-Layer Video Streaming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514600"/>
            <a:ext cx="7053072" cy="320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5952220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storage cost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967460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bandwidth cost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Single-Layer Video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010401" cy="31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6039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Performance: cost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cloud/cost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390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Cooperative video streaming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Single-layer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video streaming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Multi-layer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video streaming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Multi-Resolution Video Streaming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8" y="2743200"/>
            <a:ext cx="6858000" cy="30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0" y="5967460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bandwidth cost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data traffic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streaming is a dominant form of Internet traffic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in energy cost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renewable energy as the primary source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the help of clouds to reduce energy cost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Optimal 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linear programming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Extension to the case of multi-layer videos</a:t>
            </a: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Pouya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Ostovari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ostovari@temple.edu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20550"/>
            <a:ext cx="2004866" cy="15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644548"/>
            <a:ext cx="8153400" cy="498485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Smartphones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tablets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Internet is accessible everywhere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streaming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used widely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frequently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streaming is a dominant form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traffic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lvl="1">
              <a:spcBef>
                <a:spcPts val="1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YouTube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Netflix: 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20-30% of the web traffic on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High energy consumption</a:t>
            </a:r>
          </a:p>
          <a:p>
            <a:pPr lvl="2">
              <a:spcBef>
                <a:spcPts val="1000"/>
              </a:spcBef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644549"/>
            <a:ext cx="591720" cy="116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8" y="4255940"/>
            <a:ext cx="1868167" cy="116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37274"/>
            <a:ext cx="1292952" cy="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679207"/>
            <a:ext cx="8191500" cy="495019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Green computing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Limited fossil fuels resources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Global warming</a:t>
            </a:r>
          </a:p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Reducing energy consumption is more important in the case that data centers use renewable energy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cost of servers change over time 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availability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renewable energy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Reduce workload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servers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especially when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energy cost increases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tuc71330\Dropbox\University\Cloud streaming\Presentation\green-compu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13" y="228599"/>
            <a:ext cx="9915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c71330\Dropbox\University\Cloud streaming\Presentation\germany-solar-power-quadruples-537x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9207"/>
            <a:ext cx="1425054" cy="10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c71330\Dropbox\University\Cloud streaming\Presentation\Siemens-6MW-Wind-Turbine-537x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79" y="1679207"/>
            <a:ext cx="142505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600201"/>
            <a:ext cx="8191500" cy="5029198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set of video servers (data centers)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Geographically distributed all over the world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cost: </a:t>
            </a:r>
          </a:p>
          <a:p>
            <a:pPr lvl="2">
              <a:spcBef>
                <a:spcPts val="1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storage and bandwidth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renewable energy as their primary source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Renewable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energy sources may not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available</a:t>
            </a:r>
          </a:p>
          <a:p>
            <a:pPr lvl="2">
              <a:spcBef>
                <a:spcPts val="1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not be available in the right quantity</a:t>
            </a:r>
          </a:p>
          <a:p>
            <a:pPr lvl="2">
              <a:spcBef>
                <a:spcPts val="1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other power sources</a:t>
            </a:r>
          </a:p>
          <a:p>
            <a:pPr lvl="2">
              <a:spcBef>
                <a:spcPts val="1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Increase the cost</a:t>
            </a:r>
          </a:p>
          <a:p>
            <a:pPr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752599"/>
            <a:ext cx="8191500" cy="48767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Several user regions </a:t>
            </a:r>
          </a:p>
          <a:p>
            <a:pPr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Costs and requests</a:t>
            </a:r>
          </a:p>
          <a:p>
            <a:pPr lvl="1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Expected number of requests from each region for a video</a:t>
            </a:r>
          </a:p>
          <a:p>
            <a:pPr lvl="1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Expected storage and bandwidth costs</a:t>
            </a:r>
          </a:p>
          <a:p>
            <a:pPr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Minimizing the cost of providing videos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System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648202"/>
            <a:ext cx="5638800" cy="1898902"/>
          </a:xfrm>
        </p:spPr>
        <p:txBody>
          <a:bodyPr>
            <a:normAutofit/>
          </a:bodyPr>
          <a:lstStyle/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Transferring the popular videos to the cloud when the server cost is high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Providing the streaming through the cloud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670305"/>
            <a:ext cx="8648700" cy="305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Using proxies (cloud) when the cost of the servers increases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Estimating the cost based on the available predictions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amount of requests for the videos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cost of the servers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Cost of the cloud service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37049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distribute the videos?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videos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the videos in full on the cloud or in part?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store the videos in part?</a:t>
            </a: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coding can help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a fluid data model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2172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Coding in Wired Networks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coding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Coding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2438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multicast session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Bottleneck problem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Ahlswede’00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90" y="3074000"/>
            <a:ext cx="2249054" cy="27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3051124"/>
            <a:ext cx="2227134" cy="274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7677</TotalTime>
  <Words>791</Words>
  <Application>Microsoft Office PowerPoint</Application>
  <PresentationFormat>On-screen Show (4:3)</PresentationFormat>
  <Paragraphs>223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The Benefits of Cooperation Between the Cloud and Private Data Centers for Multi-Rate Video Streaming</vt:lpstr>
      <vt:lpstr>Agenda</vt:lpstr>
      <vt:lpstr>Motivation</vt:lpstr>
      <vt:lpstr>Motivation</vt:lpstr>
      <vt:lpstr>System Model</vt:lpstr>
      <vt:lpstr>System Model</vt:lpstr>
      <vt:lpstr>System Model</vt:lpstr>
      <vt:lpstr>How to distribute the videos?</vt:lpstr>
      <vt:lpstr>Network Coding in Wired Networks</vt:lpstr>
      <vt:lpstr>Video Coding Scheme</vt:lpstr>
      <vt:lpstr>Optimization</vt:lpstr>
      <vt:lpstr>Optimization</vt:lpstr>
      <vt:lpstr>Optimization</vt:lpstr>
      <vt:lpstr>Optimization</vt:lpstr>
      <vt:lpstr>Multi-Layer Video</vt:lpstr>
      <vt:lpstr>Multi-Resolution Video Streaming</vt:lpstr>
      <vt:lpstr>Simulation Setting</vt:lpstr>
      <vt:lpstr>Simulation Results</vt:lpstr>
      <vt:lpstr>Simulation Results</vt:lpstr>
      <vt:lpstr>Simulation Results</vt:lpstr>
      <vt:lpstr>Conclusion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pouya</dc:creator>
  <cp:lastModifiedBy>Pouya Ostovari</cp:lastModifiedBy>
  <cp:revision>2948</cp:revision>
  <cp:lastPrinted>2013-08-09T19:31:21Z</cp:lastPrinted>
  <dcterms:created xsi:type="dcterms:W3CDTF">2012-01-17T16:23:26Z</dcterms:created>
  <dcterms:modified xsi:type="dcterms:W3CDTF">2014-07-28T18:28:57Z</dcterms:modified>
</cp:coreProperties>
</file>