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9" r:id="rId3"/>
    <p:sldId id="260" r:id="rId4"/>
    <p:sldId id="261" r:id="rId5"/>
    <p:sldId id="257" r:id="rId6"/>
    <p:sldId id="258" r:id="rId7"/>
    <p:sldId id="262" r:id="rId8"/>
    <p:sldId id="263" r:id="rId9"/>
    <p:sldId id="264" r:id="rId10"/>
    <p:sldId id="266" r:id="rId11"/>
    <p:sldId id="268" r:id="rId12"/>
    <p:sldId id="265" r:id="rId13"/>
    <p:sldId id="269" r:id="rId14"/>
    <p:sldId id="267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120" y="-18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6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111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140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292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1604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719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21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265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85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784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7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65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67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57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43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3E7DC-C95C-4541-A55F-FE5E3201DE14}" type="datetimeFigureOut">
              <a:rPr lang="zh-CN" altLang="en-US" smtClean="0"/>
              <a:t>10/24/14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BBEA4EE-1C53-4F52-A73C-CA41E0A5F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7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89213" y="1864605"/>
            <a:ext cx="8915399" cy="2262781"/>
          </a:xfrm>
        </p:spPr>
        <p:txBody>
          <a:bodyPr/>
          <a:lstStyle/>
          <a:p>
            <a:r>
              <a:rPr lang="en-US" altLang="zh-CN" b="1" dirty="0" smtClean="0"/>
              <a:t>An Indoor </a:t>
            </a:r>
            <a:r>
              <a:rPr lang="en-US" altLang="zh-CN" b="1" dirty="0" smtClean="0">
                <a:solidFill>
                  <a:schemeClr val="accent1"/>
                </a:solidFill>
              </a:rPr>
              <a:t>Hybrid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WiFi</a:t>
            </a:r>
            <a:r>
              <a:rPr lang="en-US" altLang="zh-CN" b="1" dirty="0" smtClean="0"/>
              <a:t>-VLC Internet Access System</a:t>
            </a:r>
            <a:endParaRPr lang="zh-CN" altLang="en-US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89213" y="4568058"/>
            <a:ext cx="8915399" cy="1126283"/>
          </a:xfrm>
        </p:spPr>
        <p:txBody>
          <a:bodyPr>
            <a:normAutofit lnSpcReduction="10000"/>
          </a:bodyPr>
          <a:lstStyle/>
          <a:p>
            <a:r>
              <a:rPr lang="en-US" altLang="zh-CN" b="1" i="1" dirty="0" smtClean="0"/>
              <a:t>Authors</a:t>
            </a:r>
            <a:r>
              <a:rPr lang="en-US" altLang="zh-CN" b="1" dirty="0" smtClean="0"/>
              <a:t>: </a:t>
            </a:r>
            <a:r>
              <a:rPr lang="en-US" altLang="zh-CN" dirty="0" err="1" smtClean="0"/>
              <a:t>Sihua</a:t>
            </a:r>
            <a:r>
              <a:rPr lang="en-US" altLang="zh-CN" dirty="0" smtClean="0"/>
              <a:t> Shao (NJIT),  Abdallah </a:t>
            </a:r>
            <a:r>
              <a:rPr lang="en-US" altLang="zh-CN" dirty="0" err="1" smtClean="0"/>
              <a:t>Khreishah</a:t>
            </a:r>
            <a:r>
              <a:rPr lang="en-US" altLang="zh-CN" dirty="0" smtClean="0"/>
              <a:t> (NJIT),</a:t>
            </a:r>
          </a:p>
          <a:p>
            <a:r>
              <a:rPr lang="en-US" altLang="zh-CN" dirty="0"/>
              <a:t>	</a:t>
            </a:r>
            <a:r>
              <a:rPr lang="en-US" altLang="zh-CN" dirty="0" smtClean="0"/>
              <a:t>	Michael B. </a:t>
            </a:r>
            <a:r>
              <a:rPr lang="en-US" altLang="zh-CN" dirty="0" err="1" smtClean="0"/>
              <a:t>Rahaim</a:t>
            </a:r>
            <a:r>
              <a:rPr lang="en-US" altLang="zh-CN" dirty="0" smtClean="0"/>
              <a:t> (BU),  Hany </a:t>
            </a:r>
            <a:r>
              <a:rPr lang="en-US" altLang="zh-CN" dirty="0" err="1" smtClean="0"/>
              <a:t>Elgala</a:t>
            </a:r>
            <a:r>
              <a:rPr lang="en-US" altLang="zh-CN" dirty="0"/>
              <a:t> </a:t>
            </a:r>
            <a:r>
              <a:rPr lang="en-US" altLang="zh-CN" dirty="0" smtClean="0"/>
              <a:t>(BU),  Thomas D.C. Little (BU),</a:t>
            </a:r>
          </a:p>
          <a:p>
            <a:r>
              <a:rPr lang="en-US" altLang="zh-CN" dirty="0"/>
              <a:t>	</a:t>
            </a:r>
            <a:r>
              <a:rPr lang="en-US" altLang="zh-CN" dirty="0" smtClean="0"/>
              <a:t>	Moussa </a:t>
            </a:r>
            <a:r>
              <a:rPr lang="en-US" altLang="zh-CN" dirty="0" err="1" smtClean="0"/>
              <a:t>Ayyash</a:t>
            </a:r>
            <a:r>
              <a:rPr lang="en-US" altLang="zh-CN" dirty="0" smtClean="0"/>
              <a:t> (CSU), </a:t>
            </a:r>
            <a:r>
              <a:rPr lang="en-US" altLang="zh-CN" dirty="0" err="1" smtClean="0"/>
              <a:t>Jie</a:t>
            </a:r>
            <a:r>
              <a:rPr lang="en-US" altLang="zh-CN" dirty="0" smtClean="0"/>
              <a:t> Wu (Temple University)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64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Experiments Results (Throughput)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904999"/>
            <a:ext cx="8036975" cy="4257071"/>
          </a:xfrm>
        </p:spPr>
      </p:pic>
      <p:sp>
        <p:nvSpPr>
          <p:cNvPr id="3" name="矩形 2"/>
          <p:cNvSpPr/>
          <p:nvPr/>
        </p:nvSpPr>
        <p:spPr>
          <a:xfrm>
            <a:off x="1696526" y="1120171"/>
            <a:ext cx="8963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OLD</a:t>
            </a:r>
            <a:endParaRPr lang="zh-CN" altLang="en-US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45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Experiments Results (Throughput)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904999"/>
            <a:ext cx="8093436" cy="4154871"/>
          </a:xfrm>
        </p:spPr>
      </p:pic>
      <p:sp>
        <p:nvSpPr>
          <p:cNvPr id="5" name="矩形 4"/>
          <p:cNvSpPr/>
          <p:nvPr/>
        </p:nvSpPr>
        <p:spPr>
          <a:xfrm>
            <a:off x="1664465" y="1120171"/>
            <a:ext cx="9605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NEW</a:t>
            </a:r>
            <a:endParaRPr lang="zh-CN" altLang="en-US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315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Experiments Results (Webpage Loading)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905000"/>
            <a:ext cx="7678009" cy="4343400"/>
          </a:xfrm>
        </p:spPr>
      </p:pic>
      <p:sp>
        <p:nvSpPr>
          <p:cNvPr id="5" name="矩形 4"/>
          <p:cNvSpPr/>
          <p:nvPr/>
        </p:nvSpPr>
        <p:spPr>
          <a:xfrm>
            <a:off x="1696526" y="1120171"/>
            <a:ext cx="8963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OLD</a:t>
            </a:r>
            <a:endParaRPr lang="zh-CN" altLang="en-US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726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Experiments Results (Webpage Loading)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905000"/>
            <a:ext cx="8126487" cy="4397532"/>
          </a:xfrm>
        </p:spPr>
      </p:pic>
      <p:sp>
        <p:nvSpPr>
          <p:cNvPr id="4" name="矩形 3"/>
          <p:cNvSpPr/>
          <p:nvPr/>
        </p:nvSpPr>
        <p:spPr>
          <a:xfrm>
            <a:off x="1664465" y="1120171"/>
            <a:ext cx="9605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NEW</a:t>
            </a:r>
            <a:endParaRPr lang="zh-CN" altLang="en-US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52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05933" y="2624435"/>
            <a:ext cx="55611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新魏" panose="02010800040101010101" pitchFamily="2" charset="-122"/>
              </a:rPr>
              <a:t>Thank you!</a:t>
            </a:r>
            <a:endParaRPr lang="zh-CN" altLang="en-US" sz="8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76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Why VLC?</a:t>
            </a:r>
            <a:endParaRPr lang="zh-CN" altLang="en-US" b="1" dirty="0"/>
          </a:p>
        </p:txBody>
      </p:sp>
      <p:sp>
        <p:nvSpPr>
          <p:cNvPr id="4" name="椭圆 3">
            <a:hlinkClick r:id="rId2" action="ppaction://hlinksldjump"/>
          </p:cNvPr>
          <p:cNvSpPr/>
          <p:nvPr/>
        </p:nvSpPr>
        <p:spPr>
          <a:xfrm>
            <a:off x="2897581" y="1905000"/>
            <a:ext cx="1828800" cy="1828800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Capacity</a:t>
            </a:r>
            <a:endParaRPr lang="zh-CN" altLang="en-US" b="1" dirty="0"/>
          </a:p>
        </p:txBody>
      </p:sp>
      <p:sp>
        <p:nvSpPr>
          <p:cNvPr id="5" name="椭圆 4"/>
          <p:cNvSpPr/>
          <p:nvPr/>
        </p:nvSpPr>
        <p:spPr>
          <a:xfrm>
            <a:off x="4726381" y="4062470"/>
            <a:ext cx="1828800" cy="1828800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Efficiency</a:t>
            </a:r>
            <a:endParaRPr lang="zh-CN" altLang="en-US" b="1" dirty="0"/>
          </a:p>
        </p:txBody>
      </p:sp>
      <p:sp>
        <p:nvSpPr>
          <p:cNvPr id="6" name="椭圆 5"/>
          <p:cNvSpPr/>
          <p:nvPr/>
        </p:nvSpPr>
        <p:spPr>
          <a:xfrm>
            <a:off x="6555181" y="1905000"/>
            <a:ext cx="1828800" cy="1828800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/>
              <a:t>Availability</a:t>
            </a:r>
            <a:endParaRPr lang="zh-CN" altLang="en-US" sz="1600" b="1" dirty="0"/>
          </a:p>
        </p:txBody>
      </p:sp>
      <p:sp>
        <p:nvSpPr>
          <p:cNvPr id="7" name="椭圆 6"/>
          <p:cNvSpPr/>
          <p:nvPr/>
        </p:nvSpPr>
        <p:spPr>
          <a:xfrm>
            <a:off x="8383981" y="4062470"/>
            <a:ext cx="1828800" cy="1828800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Security</a:t>
            </a:r>
            <a:endParaRPr lang="zh-CN" altLang="en-US" b="1" dirty="0"/>
          </a:p>
        </p:txBody>
      </p:sp>
      <p:sp>
        <p:nvSpPr>
          <p:cNvPr id="8" name="右箭头 7">
            <a:hlinkClick r:id="rId3" action="ppaction://hlinksldjump"/>
          </p:cNvPr>
          <p:cNvSpPr/>
          <p:nvPr/>
        </p:nvSpPr>
        <p:spPr>
          <a:xfrm>
            <a:off x="10776857" y="846543"/>
            <a:ext cx="572393" cy="41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79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Electromagnetic Spectrum</a:t>
            </a:r>
            <a:endParaRPr lang="zh-CN" altLang="en-US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5" y="1905000"/>
            <a:ext cx="7664087" cy="2823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5" y="1905000"/>
            <a:ext cx="7665024" cy="3045823"/>
          </a:xfrm>
          <a:prstGeom prst="rect">
            <a:avLst/>
          </a:prstGeom>
        </p:spPr>
      </p:pic>
      <p:sp>
        <p:nvSpPr>
          <p:cNvPr id="10" name="右箭头 9">
            <a:hlinkClick r:id="rId4" action="ppaction://hlinksldjump"/>
          </p:cNvPr>
          <p:cNvSpPr/>
          <p:nvPr/>
        </p:nvSpPr>
        <p:spPr>
          <a:xfrm>
            <a:off x="10932219" y="5797366"/>
            <a:ext cx="572393" cy="41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65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Why Hybrid?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89212" y="1783177"/>
            <a:ext cx="8915400" cy="3777622"/>
          </a:xfrm>
        </p:spPr>
        <p:txBody>
          <a:bodyPr/>
          <a:lstStyle/>
          <a:p>
            <a:r>
              <a:rPr lang="en-US" altLang="zh-CN" dirty="0" smtClean="0"/>
              <a:t>Optical Uplink may cause four issues: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7338684" y="3040935"/>
            <a:ext cx="1894115" cy="3195650"/>
            <a:chOff x="3150599" y="2920003"/>
            <a:chExt cx="1894115" cy="3195650"/>
          </a:xfrm>
        </p:grpSpPr>
        <p:pic>
          <p:nvPicPr>
            <p:cNvPr id="1026" name="Picture 2" descr="free vector Low Battery Icon clip ar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524" y="5703629"/>
              <a:ext cx="449481" cy="412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椭圆 42"/>
            <p:cNvSpPr/>
            <p:nvPr/>
          </p:nvSpPr>
          <p:spPr>
            <a:xfrm>
              <a:off x="3150599" y="2920003"/>
              <a:ext cx="1894115" cy="613955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>
              <a:endCxn id="43" idx="2"/>
            </p:cNvCxnSpPr>
            <p:nvPr/>
          </p:nvCxnSpPr>
          <p:spPr>
            <a:xfrm flipH="1" flipV="1">
              <a:off x="3150599" y="3226981"/>
              <a:ext cx="947059" cy="198497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endCxn id="43" idx="6"/>
            </p:cNvCxnSpPr>
            <p:nvPr/>
          </p:nvCxnSpPr>
          <p:spPr>
            <a:xfrm flipV="1">
              <a:off x="4097658" y="3226981"/>
              <a:ext cx="947056" cy="198497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6" name="Picture 12" descr="Iphon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310" y="5209840"/>
              <a:ext cx="1002735" cy="701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组合 60"/>
          <p:cNvGrpSpPr/>
          <p:nvPr/>
        </p:nvGrpSpPr>
        <p:grpSpPr>
          <a:xfrm>
            <a:off x="5144357" y="3035445"/>
            <a:ext cx="1894115" cy="2993492"/>
            <a:chOff x="5753781" y="2920003"/>
            <a:chExt cx="1894115" cy="2993492"/>
          </a:xfrm>
        </p:grpSpPr>
        <p:sp>
          <p:nvSpPr>
            <p:cNvPr id="37" name="椭圆 36"/>
            <p:cNvSpPr/>
            <p:nvPr/>
          </p:nvSpPr>
          <p:spPr>
            <a:xfrm>
              <a:off x="5753781" y="2920003"/>
              <a:ext cx="1894115" cy="613955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6525659" y="3033747"/>
              <a:ext cx="378635" cy="376612"/>
              <a:chOff x="6525659" y="3033747"/>
              <a:chExt cx="378635" cy="376612"/>
            </a:xfrm>
          </p:grpSpPr>
          <p:pic>
            <p:nvPicPr>
              <p:cNvPr id="1028" name="Picture 4" descr="Eye icon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7682" y="3033747"/>
                <a:ext cx="376612" cy="376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" name="直接连接符 4"/>
              <p:cNvCxnSpPr/>
              <p:nvPr/>
            </p:nvCxnSpPr>
            <p:spPr>
              <a:xfrm>
                <a:off x="6525659" y="3033747"/>
                <a:ext cx="378635" cy="3766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 flipV="1">
                <a:off x="6544888" y="3033747"/>
                <a:ext cx="359406" cy="3766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直接连接符 32"/>
            <p:cNvCxnSpPr>
              <a:endCxn id="37" idx="2"/>
            </p:cNvCxnSpPr>
            <p:nvPr/>
          </p:nvCxnSpPr>
          <p:spPr>
            <a:xfrm flipH="1" flipV="1">
              <a:off x="5753781" y="3226981"/>
              <a:ext cx="947059" cy="198497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>
              <a:endCxn id="37" idx="6"/>
            </p:cNvCxnSpPr>
            <p:nvPr/>
          </p:nvCxnSpPr>
          <p:spPr>
            <a:xfrm flipV="1">
              <a:off x="6700840" y="3226981"/>
              <a:ext cx="947056" cy="198497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12" descr="Iphon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3277" y="5211580"/>
              <a:ext cx="1002735" cy="701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组合 61"/>
          <p:cNvGrpSpPr/>
          <p:nvPr/>
        </p:nvGrpSpPr>
        <p:grpSpPr>
          <a:xfrm>
            <a:off x="2593325" y="2670426"/>
            <a:ext cx="2177069" cy="3434337"/>
            <a:chOff x="8320744" y="2497467"/>
            <a:chExt cx="2177069" cy="3434337"/>
          </a:xfrm>
        </p:grpSpPr>
        <p:sp>
          <p:nvSpPr>
            <p:cNvPr id="47" name="椭圆 46"/>
            <p:cNvSpPr/>
            <p:nvPr/>
          </p:nvSpPr>
          <p:spPr>
            <a:xfrm rot="20700000">
              <a:off x="8320744" y="2933844"/>
              <a:ext cx="1165978" cy="613955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8" name="直接连接符 47"/>
            <p:cNvCxnSpPr/>
            <p:nvPr/>
          </p:nvCxnSpPr>
          <p:spPr>
            <a:xfrm flipH="1" flipV="1">
              <a:off x="8340225" y="3407592"/>
              <a:ext cx="1490637" cy="190328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>
              <a:endCxn id="47" idx="6"/>
            </p:cNvCxnSpPr>
            <p:nvPr/>
          </p:nvCxnSpPr>
          <p:spPr>
            <a:xfrm flipH="1" flipV="1">
              <a:off x="9466857" y="3089933"/>
              <a:ext cx="364005" cy="221171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12" descr="Iphon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00000">
              <a:off x="9495078" y="5229889"/>
              <a:ext cx="1002735" cy="701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流程图: 磁盘 53"/>
            <p:cNvSpPr/>
            <p:nvPr/>
          </p:nvSpPr>
          <p:spPr>
            <a:xfrm>
              <a:off x="9897592" y="2793415"/>
              <a:ext cx="209006" cy="320494"/>
            </a:xfrm>
            <a:prstGeom prst="flowChartMagneticDisk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9815231" y="2808712"/>
              <a:ext cx="378635" cy="376612"/>
              <a:chOff x="7352919" y="2821816"/>
              <a:chExt cx="378635" cy="376612"/>
            </a:xfrm>
          </p:grpSpPr>
          <p:cxnSp>
            <p:nvCxnSpPr>
              <p:cNvPr id="63" name="直接连接符 62"/>
              <p:cNvCxnSpPr/>
              <p:nvPr/>
            </p:nvCxnSpPr>
            <p:spPr>
              <a:xfrm>
                <a:off x="7352919" y="2821816"/>
                <a:ext cx="378635" cy="3766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 flipV="1">
                <a:off x="7372148" y="2821816"/>
                <a:ext cx="359406" cy="3766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矩形 56"/>
            <p:cNvSpPr/>
            <p:nvPr/>
          </p:nvSpPr>
          <p:spPr>
            <a:xfrm>
              <a:off x="9601144" y="2497467"/>
              <a:ext cx="790601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12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receiver</a:t>
              </a:r>
              <a:endParaRPr lang="zh-CN" alt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2533738" y="2292984"/>
            <a:ext cx="225574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en-US" altLang="zh-CN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evice orientation</a:t>
            </a:r>
            <a:endParaRPr lang="zh-CN" altLang="en-US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10248" y="2302754"/>
            <a:ext cx="80983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  <a:r>
              <a:rPr lang="en-US" altLang="zh-CN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lare</a:t>
            </a:r>
            <a:endParaRPr lang="zh-CN" altLang="en-US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29201" y="2298998"/>
            <a:ext cx="211307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r>
              <a:rPr lang="en-US" altLang="zh-CN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nergy constraint</a:t>
            </a:r>
            <a:endParaRPr lang="zh-CN" altLang="en-US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436411" y="2292984"/>
            <a:ext cx="163698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en-US" altLang="zh-CN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nfrastructure</a:t>
            </a:r>
            <a:endParaRPr lang="zh-CN" altLang="en-US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753538" y="3738867"/>
            <a:ext cx="1002735" cy="2365895"/>
            <a:chOff x="9753538" y="3738867"/>
            <a:chExt cx="1002735" cy="2365895"/>
          </a:xfrm>
        </p:grpSpPr>
        <p:pic>
          <p:nvPicPr>
            <p:cNvPr id="29" name="Picture 12" descr="Iphon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3538" y="5402847"/>
              <a:ext cx="1002735" cy="701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9288" y="3738867"/>
              <a:ext cx="571231" cy="1090533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9862166" y="3786352"/>
              <a:ext cx="785473" cy="904787"/>
              <a:chOff x="9845727" y="3861187"/>
              <a:chExt cx="785473" cy="904787"/>
            </a:xfrm>
          </p:grpSpPr>
          <p:cxnSp>
            <p:nvCxnSpPr>
              <p:cNvPr id="38" name="直接连接符 37"/>
              <p:cNvCxnSpPr/>
              <p:nvPr/>
            </p:nvCxnSpPr>
            <p:spPr>
              <a:xfrm>
                <a:off x="9845727" y="3861187"/>
                <a:ext cx="785473" cy="9047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V="1">
                <a:off x="9845727" y="3861187"/>
                <a:ext cx="785473" cy="9047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5689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9162073" cy="1280890"/>
          </a:xfrm>
        </p:spPr>
        <p:txBody>
          <a:bodyPr/>
          <a:lstStyle/>
          <a:p>
            <a:r>
              <a:rPr lang="en-US" altLang="zh-CN" b="1" dirty="0" smtClean="0"/>
              <a:t>Proposed Hybrid </a:t>
            </a:r>
            <a:r>
              <a:rPr lang="en-US" altLang="zh-CN" b="1" dirty="0" err="1" smtClean="0"/>
              <a:t>WiFi</a:t>
            </a:r>
            <a:r>
              <a:rPr lang="en-US" altLang="zh-CN" b="1" dirty="0" smtClean="0"/>
              <a:t>-VLC System Model</a:t>
            </a:r>
            <a:endParaRPr lang="zh-CN" altLang="en-US" b="1" dirty="0"/>
          </a:p>
        </p:txBody>
      </p:sp>
      <p:sp>
        <p:nvSpPr>
          <p:cNvPr id="6" name="椭圆 5"/>
          <p:cNvSpPr/>
          <p:nvPr/>
        </p:nvSpPr>
        <p:spPr>
          <a:xfrm>
            <a:off x="6980383" y="4452249"/>
            <a:ext cx="2171700" cy="746760"/>
          </a:xfrm>
          <a:prstGeom prst="ellipse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715587" y="2415970"/>
            <a:ext cx="701295" cy="303395"/>
            <a:chOff x="5783855" y="1515880"/>
            <a:chExt cx="484743" cy="209710"/>
          </a:xfrm>
        </p:grpSpPr>
        <p:sp>
          <p:nvSpPr>
            <p:cNvPr id="8" name="矩形 7"/>
            <p:cNvSpPr/>
            <p:nvPr/>
          </p:nvSpPr>
          <p:spPr>
            <a:xfrm>
              <a:off x="5783855" y="1515880"/>
              <a:ext cx="484743" cy="103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剪去同侧角的矩形 8"/>
            <p:cNvSpPr/>
            <p:nvPr/>
          </p:nvSpPr>
          <p:spPr>
            <a:xfrm>
              <a:off x="5844447" y="1582370"/>
              <a:ext cx="363557" cy="143220"/>
            </a:xfrm>
            <a:prstGeom prst="snip2SameRect">
              <a:avLst>
                <a:gd name="adj1" fmla="val 16667"/>
                <a:gd name="adj2" fmla="val 5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3599158" y="4337751"/>
            <a:ext cx="2200274" cy="8066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chemeClr val="tx1"/>
                </a:solidFill>
              </a:rPr>
              <a:t>Router and Wi-Fi Access Point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云形 10"/>
          <p:cNvSpPr/>
          <p:nvPr/>
        </p:nvSpPr>
        <p:spPr>
          <a:xfrm>
            <a:off x="3280899" y="2615764"/>
            <a:ext cx="1688702" cy="1084103"/>
          </a:xfrm>
          <a:prstGeom prst="cloud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Internet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2" name="上下箭头 11"/>
          <p:cNvSpPr/>
          <p:nvPr/>
        </p:nvSpPr>
        <p:spPr>
          <a:xfrm>
            <a:off x="4028576" y="3783261"/>
            <a:ext cx="161925" cy="460863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5108575" y="2108200"/>
            <a:ext cx="0" cy="21932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095873" y="2108200"/>
            <a:ext cx="29575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8066235" y="2108200"/>
            <a:ext cx="2" cy="3077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5367264" y="3683269"/>
            <a:ext cx="392971" cy="634756"/>
            <a:chOff x="2663155" y="2970194"/>
            <a:chExt cx="561975" cy="907744"/>
          </a:xfrm>
        </p:grpSpPr>
        <p:grpSp>
          <p:nvGrpSpPr>
            <p:cNvPr id="17" name="组合 16"/>
            <p:cNvGrpSpPr/>
            <p:nvPr/>
          </p:nvGrpSpPr>
          <p:grpSpPr>
            <a:xfrm>
              <a:off x="2663155" y="2970194"/>
              <a:ext cx="561975" cy="714375"/>
              <a:chOff x="3181063" y="2575026"/>
              <a:chExt cx="561975" cy="714375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3285838" y="2765291"/>
                <a:ext cx="352425" cy="3524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233894" y="2713347"/>
                <a:ext cx="456312" cy="45631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3181063" y="2660516"/>
                <a:ext cx="561975" cy="56197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403954" y="2575026"/>
                <a:ext cx="116193" cy="7143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</p:grpSp>
        <p:cxnSp>
          <p:nvCxnSpPr>
            <p:cNvPr id="18" name="直接连接符 17"/>
            <p:cNvCxnSpPr/>
            <p:nvPr/>
          </p:nvCxnSpPr>
          <p:spPr>
            <a:xfrm flipV="1">
              <a:off x="2939667" y="3365131"/>
              <a:ext cx="0" cy="512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2901917" y="3289631"/>
              <a:ext cx="75500" cy="75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24" name="椭圆 23"/>
          <p:cNvSpPr/>
          <p:nvPr/>
        </p:nvSpPr>
        <p:spPr>
          <a:xfrm>
            <a:off x="6980320" y="4452249"/>
            <a:ext cx="2171700" cy="74676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189" y="3995198"/>
            <a:ext cx="1063206" cy="1063206"/>
          </a:xfrm>
          <a:prstGeom prst="rect">
            <a:avLst/>
          </a:prstGeom>
        </p:spPr>
      </p:pic>
      <p:cxnSp>
        <p:nvCxnSpPr>
          <p:cNvPr id="26" name="直接连接符 25"/>
          <p:cNvCxnSpPr>
            <a:stCxn id="9" idx="2"/>
            <a:endCxn id="24" idx="2"/>
          </p:cNvCxnSpPr>
          <p:nvPr/>
        </p:nvCxnSpPr>
        <p:spPr>
          <a:xfrm flipH="1">
            <a:off x="6980320" y="2615764"/>
            <a:ext cx="822928" cy="220986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9" idx="0"/>
            <a:endCxn id="6" idx="6"/>
          </p:cNvCxnSpPr>
          <p:nvPr/>
        </p:nvCxnSpPr>
        <p:spPr>
          <a:xfrm>
            <a:off x="8329219" y="2615764"/>
            <a:ext cx="822864" cy="220986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8066233" y="2932274"/>
            <a:ext cx="0" cy="88404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5842208" y="4102033"/>
            <a:ext cx="1940067" cy="1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5604374" y="2181417"/>
            <a:ext cx="2310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/>
              <a:t>Wired Interconnection</a:t>
            </a:r>
            <a:endParaRPr lang="zh-CN" altLang="en-US" sz="1200" b="1" dirty="0"/>
          </a:p>
        </p:txBody>
      </p:sp>
      <p:sp>
        <p:nvSpPr>
          <p:cNvPr id="31" name="文本框 30"/>
          <p:cNvSpPr txBox="1"/>
          <p:nvPr/>
        </p:nvSpPr>
        <p:spPr>
          <a:xfrm>
            <a:off x="6005179" y="3779992"/>
            <a:ext cx="2375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/>
              <a:t>Wi-Fi wireless channel</a:t>
            </a:r>
            <a:endParaRPr lang="zh-CN" altLang="en-US" sz="1200" b="1" dirty="0"/>
          </a:p>
        </p:txBody>
      </p:sp>
      <p:sp>
        <p:nvSpPr>
          <p:cNvPr id="32" name="文本框 31"/>
          <p:cNvSpPr txBox="1"/>
          <p:nvPr/>
        </p:nvSpPr>
        <p:spPr>
          <a:xfrm>
            <a:off x="7161960" y="3079982"/>
            <a:ext cx="2182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/>
              <a:t>Optical wireless channel</a:t>
            </a:r>
            <a:endParaRPr lang="zh-CN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53480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141880" cy="1280890"/>
          </a:xfrm>
        </p:spPr>
        <p:txBody>
          <a:bodyPr/>
          <a:lstStyle/>
          <a:p>
            <a:r>
              <a:rPr lang="en-US" altLang="zh-CN" b="1" dirty="0" smtClean="0"/>
              <a:t>Hybrid System Architecture and Traffic Flow Demo</a:t>
            </a:r>
            <a:endParaRPr lang="zh-CN" altLang="en-US" b="1" dirty="0"/>
          </a:p>
        </p:txBody>
      </p:sp>
      <p:grpSp>
        <p:nvGrpSpPr>
          <p:cNvPr id="32" name="组合 31"/>
          <p:cNvGrpSpPr/>
          <p:nvPr/>
        </p:nvGrpSpPr>
        <p:grpSpPr>
          <a:xfrm>
            <a:off x="4564527" y="3434651"/>
            <a:ext cx="561975" cy="714375"/>
            <a:chOff x="3181063" y="2575026"/>
            <a:chExt cx="561975" cy="714375"/>
          </a:xfrm>
        </p:grpSpPr>
        <p:sp>
          <p:nvSpPr>
            <p:cNvPr id="33" name="椭圆 32"/>
            <p:cNvSpPr/>
            <p:nvPr/>
          </p:nvSpPr>
          <p:spPr>
            <a:xfrm>
              <a:off x="3285838" y="2765291"/>
              <a:ext cx="352425" cy="3524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4" name="椭圆 33"/>
            <p:cNvSpPr/>
            <p:nvPr/>
          </p:nvSpPr>
          <p:spPr>
            <a:xfrm>
              <a:off x="3233894" y="2713347"/>
              <a:ext cx="456312" cy="4563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5" name="椭圆 34"/>
            <p:cNvSpPr/>
            <p:nvPr/>
          </p:nvSpPr>
          <p:spPr>
            <a:xfrm>
              <a:off x="3181063" y="2660516"/>
              <a:ext cx="561975" cy="5619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6" name="矩形 35"/>
            <p:cNvSpPr/>
            <p:nvPr/>
          </p:nvSpPr>
          <p:spPr>
            <a:xfrm>
              <a:off x="3403954" y="2575026"/>
              <a:ext cx="116193" cy="714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37" name="云形 36"/>
          <p:cNvSpPr/>
          <p:nvPr/>
        </p:nvSpPr>
        <p:spPr>
          <a:xfrm>
            <a:off x="3057799" y="2189651"/>
            <a:ext cx="1685924" cy="1128175"/>
          </a:xfrm>
          <a:prstGeom prst="cloud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Internet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355597" y="4342395"/>
            <a:ext cx="2137272" cy="10245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Router and Wi-Fi Access Point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803878" y="2228890"/>
            <a:ext cx="1901473" cy="11219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PC I</a:t>
            </a:r>
          </a:p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(Relay)</a:t>
            </a:r>
          </a:p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803877" y="4308656"/>
            <a:ext cx="1901474" cy="10466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PC II</a:t>
            </a:r>
          </a:p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(Client)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41" name="直接连接符 40"/>
          <p:cNvCxnSpPr>
            <a:stCxn id="37" idx="1"/>
          </p:cNvCxnSpPr>
          <p:nvPr/>
        </p:nvCxnSpPr>
        <p:spPr>
          <a:xfrm flipH="1">
            <a:off x="3895725" y="3316625"/>
            <a:ext cx="5036" cy="10075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V="1">
            <a:off x="4841039" y="3829588"/>
            <a:ext cx="0" cy="512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42"/>
          <p:cNvSpPr/>
          <p:nvPr/>
        </p:nvSpPr>
        <p:spPr>
          <a:xfrm>
            <a:off x="4803289" y="3754088"/>
            <a:ext cx="75500" cy="75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cxnSp>
        <p:nvCxnSpPr>
          <p:cNvPr id="44" name="肘形连接符 43"/>
          <p:cNvCxnSpPr/>
          <p:nvPr/>
        </p:nvCxnSpPr>
        <p:spPr>
          <a:xfrm rot="5400000" flipH="1" flipV="1">
            <a:off x="5250512" y="3572368"/>
            <a:ext cx="2298158" cy="808576"/>
          </a:xfrm>
          <a:prstGeom prst="bentConnector3">
            <a:avLst>
              <a:gd name="adj1" fmla="val 9973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5504444" y="5132085"/>
            <a:ext cx="48368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9699322" y="2955408"/>
            <a:ext cx="0" cy="176243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10186261" y="3334728"/>
            <a:ext cx="6633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10911537" y="3163029"/>
            <a:ext cx="75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Wired</a:t>
            </a:r>
            <a:endParaRPr lang="zh-CN" altLang="en-US" sz="1400" b="1" dirty="0"/>
          </a:p>
        </p:txBody>
      </p:sp>
      <p:cxnSp>
        <p:nvCxnSpPr>
          <p:cNvPr id="49" name="直接连接符 48"/>
          <p:cNvCxnSpPr/>
          <p:nvPr/>
        </p:nvCxnSpPr>
        <p:spPr>
          <a:xfrm>
            <a:off x="10208295" y="3593556"/>
            <a:ext cx="663308" cy="284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10201870" y="3852401"/>
            <a:ext cx="64769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10911536" y="3438225"/>
            <a:ext cx="1172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Wireless</a:t>
            </a:r>
            <a:endParaRPr lang="zh-CN" altLang="en-US" sz="1400" b="1" dirty="0"/>
          </a:p>
        </p:txBody>
      </p:sp>
      <p:sp>
        <p:nvSpPr>
          <p:cNvPr id="52" name="文本框 51"/>
          <p:cNvSpPr txBox="1"/>
          <p:nvPr/>
        </p:nvSpPr>
        <p:spPr>
          <a:xfrm>
            <a:off x="10911537" y="3704355"/>
            <a:ext cx="1086392" cy="30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VLC</a:t>
            </a:r>
            <a:endParaRPr lang="zh-CN" altLang="en-US" sz="1400" b="1" dirty="0"/>
          </a:p>
        </p:txBody>
      </p:sp>
      <p:sp>
        <p:nvSpPr>
          <p:cNvPr id="53" name="矩形 52"/>
          <p:cNvSpPr/>
          <p:nvPr/>
        </p:nvSpPr>
        <p:spPr>
          <a:xfrm>
            <a:off x="6809090" y="4588049"/>
            <a:ext cx="469587" cy="4985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tx1"/>
                </a:solidFill>
              </a:rPr>
              <a:t>NIC B-1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cxnSp>
        <p:nvCxnSpPr>
          <p:cNvPr id="54" name="直接箭头连接符 53"/>
          <p:cNvCxnSpPr/>
          <p:nvPr/>
        </p:nvCxnSpPr>
        <p:spPr>
          <a:xfrm flipV="1">
            <a:off x="5874260" y="3095962"/>
            <a:ext cx="2898" cy="57893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>
            <a:off x="9509578" y="3601432"/>
            <a:ext cx="0" cy="45631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H="1">
            <a:off x="5276237" y="3975461"/>
            <a:ext cx="456413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>
            <a:off x="4075906" y="3583344"/>
            <a:ext cx="0" cy="45631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 flipV="1">
            <a:off x="3708289" y="3573735"/>
            <a:ext cx="0" cy="42667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/>
        </p:nvCxnSpPr>
        <p:spPr>
          <a:xfrm>
            <a:off x="10201870" y="4179459"/>
            <a:ext cx="708659" cy="420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>
            <a:off x="10201871" y="4425399"/>
            <a:ext cx="70865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10933570" y="4016352"/>
            <a:ext cx="1211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Downlink</a:t>
            </a:r>
            <a:endParaRPr lang="zh-CN" altLang="en-US" sz="1400" b="1" dirty="0"/>
          </a:p>
        </p:txBody>
      </p:sp>
      <p:sp>
        <p:nvSpPr>
          <p:cNvPr id="62" name="文本框 61"/>
          <p:cNvSpPr txBox="1"/>
          <p:nvPr/>
        </p:nvSpPr>
        <p:spPr>
          <a:xfrm>
            <a:off x="10911537" y="4273640"/>
            <a:ext cx="902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Uplink</a:t>
            </a:r>
            <a:endParaRPr lang="zh-CN" altLang="en-US" sz="1400" b="1" dirty="0"/>
          </a:p>
        </p:txBody>
      </p:sp>
      <p:cxnSp>
        <p:nvCxnSpPr>
          <p:cNvPr id="63" name="直接连接符 62"/>
          <p:cNvCxnSpPr/>
          <p:nvPr/>
        </p:nvCxnSpPr>
        <p:spPr>
          <a:xfrm>
            <a:off x="4903611" y="4082528"/>
            <a:ext cx="1494321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6407001" y="4082116"/>
            <a:ext cx="0" cy="77256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6408949" y="4854679"/>
            <a:ext cx="38479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>
            <a:off x="8237221" y="4588049"/>
            <a:ext cx="462804" cy="4985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tx1"/>
                </a:solidFill>
              </a:rPr>
              <a:t>NIC B-2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6809089" y="2572603"/>
            <a:ext cx="488861" cy="4985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tx1"/>
                </a:solidFill>
              </a:rPr>
              <a:t>NIC A-1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237220" y="2572603"/>
            <a:ext cx="468131" cy="4985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tx1"/>
                </a:solidFill>
              </a:rPr>
              <a:t>NIC A-2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6301443" y="4930663"/>
            <a:ext cx="397722" cy="223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" name="组合 102"/>
          <p:cNvGrpSpPr/>
          <p:nvPr/>
        </p:nvGrpSpPr>
        <p:grpSpPr>
          <a:xfrm>
            <a:off x="9587897" y="5119223"/>
            <a:ext cx="2112573" cy="1368802"/>
            <a:chOff x="2875403" y="661012"/>
            <a:chExt cx="2060154" cy="1189820"/>
          </a:xfrm>
        </p:grpSpPr>
        <p:sp>
          <p:nvSpPr>
            <p:cNvPr id="104" name="矩形 103"/>
            <p:cNvSpPr/>
            <p:nvPr/>
          </p:nvSpPr>
          <p:spPr>
            <a:xfrm>
              <a:off x="2875403" y="661012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DIP: Server’s IP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5" name="矩形 104"/>
            <p:cNvSpPr/>
            <p:nvPr/>
          </p:nvSpPr>
          <p:spPr>
            <a:xfrm>
              <a:off x="2875403" y="958467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SIP: NIC B-1’s IP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6" name="矩形 105"/>
            <p:cNvSpPr/>
            <p:nvPr/>
          </p:nvSpPr>
          <p:spPr>
            <a:xfrm>
              <a:off x="2875403" y="1255922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DMAC: Router LAN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7" name="矩形 106"/>
            <p:cNvSpPr/>
            <p:nvPr/>
          </p:nvSpPr>
          <p:spPr>
            <a:xfrm>
              <a:off x="2875403" y="1553377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SMAC: NIC B-1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6" name="矩形 115"/>
          <p:cNvSpPr/>
          <p:nvPr/>
        </p:nvSpPr>
        <p:spPr>
          <a:xfrm>
            <a:off x="5746288" y="5823044"/>
            <a:ext cx="286488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Packet MAC/IP headers</a:t>
            </a:r>
            <a:endParaRPr lang="zh-CN" alt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7" name="右箭头 116"/>
          <p:cNvSpPr/>
          <p:nvPr/>
        </p:nvSpPr>
        <p:spPr>
          <a:xfrm>
            <a:off x="8782050" y="5923691"/>
            <a:ext cx="576057" cy="1685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 rot="5400000">
            <a:off x="3226006" y="3674896"/>
            <a:ext cx="397722" cy="223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>
            <a:off x="6300903" y="2492610"/>
            <a:ext cx="397722" cy="2231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 rot="5400000">
            <a:off x="8945211" y="3699913"/>
            <a:ext cx="397722" cy="2231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 rot="5400000">
            <a:off x="4132496" y="3674896"/>
            <a:ext cx="397722" cy="2231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5" name="组合 74"/>
          <p:cNvGrpSpPr/>
          <p:nvPr/>
        </p:nvGrpSpPr>
        <p:grpSpPr>
          <a:xfrm>
            <a:off x="9587898" y="5114881"/>
            <a:ext cx="2112573" cy="1377486"/>
            <a:chOff x="2875403" y="661012"/>
            <a:chExt cx="2060154" cy="1189820"/>
          </a:xfrm>
        </p:grpSpPr>
        <p:sp>
          <p:nvSpPr>
            <p:cNvPr id="76" name="矩形 75"/>
            <p:cNvSpPr/>
            <p:nvPr/>
          </p:nvSpPr>
          <p:spPr>
            <a:xfrm>
              <a:off x="2875403" y="661012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DIP: Server’s IP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2875403" y="958467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SIP: Router WAN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2875403" y="1255922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DMAC: Next hop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2875403" y="1553377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SMAC: Router WAN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9608219" y="5115017"/>
            <a:ext cx="2218438" cy="1380045"/>
            <a:chOff x="2875403" y="661012"/>
            <a:chExt cx="2060154" cy="1189820"/>
          </a:xfrm>
        </p:grpSpPr>
        <p:sp>
          <p:nvSpPr>
            <p:cNvPr id="81" name="矩形 80"/>
            <p:cNvSpPr/>
            <p:nvPr/>
          </p:nvSpPr>
          <p:spPr>
            <a:xfrm>
              <a:off x="2875403" y="661012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DIP: Router WAN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2875403" y="958467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SIP: Server’s IP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2875403" y="1255922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DMAC: Router WAN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2875403" y="1553377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SMAC: Last hop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9587898" y="5114881"/>
            <a:ext cx="2112573" cy="1380181"/>
            <a:chOff x="2875403" y="661012"/>
            <a:chExt cx="2060154" cy="1189820"/>
          </a:xfrm>
        </p:grpSpPr>
        <p:sp>
          <p:nvSpPr>
            <p:cNvPr id="87" name="矩形 86"/>
            <p:cNvSpPr/>
            <p:nvPr/>
          </p:nvSpPr>
          <p:spPr>
            <a:xfrm>
              <a:off x="2875403" y="661012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DIP: NIC B-1’s IP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2875403" y="958467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SIP: Server’s IP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2875403" y="1255922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DMAC: NIC A-1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2875403" y="1553377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SMAC: Router LAN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587896" y="5114881"/>
            <a:ext cx="2112574" cy="1380181"/>
            <a:chOff x="2875403" y="661012"/>
            <a:chExt cx="2060154" cy="1189820"/>
          </a:xfrm>
        </p:grpSpPr>
        <p:sp>
          <p:nvSpPr>
            <p:cNvPr id="92" name="矩形 91"/>
            <p:cNvSpPr/>
            <p:nvPr/>
          </p:nvSpPr>
          <p:spPr>
            <a:xfrm>
              <a:off x="2875403" y="661012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DIP: NIC B-2’s IP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2875403" y="958467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SIP: Server’s IP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2875403" y="1255922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DMAC: NIC B-2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2875403" y="1553377"/>
              <a:ext cx="2060154" cy="2974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SMAC: </a:t>
              </a:r>
              <a:r>
                <a:rPr lang="en-US" altLang="zh-CN" sz="1600" dirty="0">
                  <a:solidFill>
                    <a:schemeClr val="tx1"/>
                  </a:solidFill>
                </a:rPr>
                <a:t>NIC </a:t>
              </a:r>
              <a:r>
                <a:rPr lang="en-US" altLang="zh-CN" sz="1600" dirty="0" smtClean="0">
                  <a:solidFill>
                    <a:schemeClr val="tx1"/>
                  </a:solidFill>
                </a:rPr>
                <a:t>A-2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9480737" y="2744259"/>
            <a:ext cx="437171" cy="189129"/>
            <a:chOff x="5783855" y="1515880"/>
            <a:chExt cx="484743" cy="209710"/>
          </a:xfrm>
        </p:grpSpPr>
        <p:sp>
          <p:nvSpPr>
            <p:cNvPr id="96" name="矩形 95"/>
            <p:cNvSpPr/>
            <p:nvPr/>
          </p:nvSpPr>
          <p:spPr>
            <a:xfrm>
              <a:off x="5783855" y="1515880"/>
              <a:ext cx="484743" cy="103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剪去同侧角的矩形 96"/>
            <p:cNvSpPr/>
            <p:nvPr/>
          </p:nvSpPr>
          <p:spPr>
            <a:xfrm>
              <a:off x="5844447" y="1582370"/>
              <a:ext cx="363557" cy="143220"/>
            </a:xfrm>
            <a:prstGeom prst="snip2SameRect">
              <a:avLst>
                <a:gd name="adj1" fmla="val 16667"/>
                <a:gd name="adj2" fmla="val 5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8" name="直接连接符 97"/>
          <p:cNvCxnSpPr>
            <a:stCxn id="39" idx="3"/>
            <a:endCxn id="96" idx="1"/>
          </p:cNvCxnSpPr>
          <p:nvPr/>
        </p:nvCxnSpPr>
        <p:spPr>
          <a:xfrm>
            <a:off x="8705351" y="2789884"/>
            <a:ext cx="775386" cy="10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>
            <a:stCxn id="97" idx="2"/>
            <a:endCxn id="101" idx="2"/>
          </p:cNvCxnSpPr>
          <p:nvPr/>
        </p:nvCxnSpPr>
        <p:spPr>
          <a:xfrm flipH="1">
            <a:off x="9215561" y="2868806"/>
            <a:ext cx="319822" cy="197581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/>
          <p:cNvCxnSpPr>
            <a:stCxn id="97" idx="0"/>
            <a:endCxn id="101" idx="6"/>
          </p:cNvCxnSpPr>
          <p:nvPr/>
        </p:nvCxnSpPr>
        <p:spPr>
          <a:xfrm>
            <a:off x="9863261" y="2868806"/>
            <a:ext cx="319034" cy="197581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椭圆 100"/>
          <p:cNvSpPr/>
          <p:nvPr/>
        </p:nvSpPr>
        <p:spPr>
          <a:xfrm>
            <a:off x="9215561" y="4678412"/>
            <a:ext cx="966734" cy="332421"/>
          </a:xfrm>
          <a:prstGeom prst="ellipse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8" name="直接连接符 107"/>
          <p:cNvCxnSpPr>
            <a:stCxn id="68" idx="3"/>
            <a:endCxn id="109" idx="2"/>
          </p:cNvCxnSpPr>
          <p:nvPr/>
        </p:nvCxnSpPr>
        <p:spPr>
          <a:xfrm flipV="1">
            <a:off x="8700025" y="4827256"/>
            <a:ext cx="899260" cy="100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流程图: 磁盘 108"/>
          <p:cNvSpPr/>
          <p:nvPr/>
        </p:nvSpPr>
        <p:spPr>
          <a:xfrm>
            <a:off x="9599285" y="4667009"/>
            <a:ext cx="209006" cy="320494"/>
          </a:xfrm>
          <a:prstGeom prst="flowChartMagneticDisk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093044" y="2382868"/>
            <a:ext cx="170751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unidirectional</a:t>
            </a:r>
            <a:endParaRPr lang="zh-CN" altLang="en-US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131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02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Operating System Spoofing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89212" y="3041842"/>
            <a:ext cx="8915400" cy="648809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Step 1: </a:t>
            </a:r>
            <a:r>
              <a:rPr lang="en-US" altLang="zh-CN" b="1" dirty="0" smtClean="0">
                <a:solidFill>
                  <a:schemeClr val="accent1"/>
                </a:solidFill>
              </a:rPr>
              <a:t>Delete</a:t>
            </a:r>
            <a:r>
              <a:rPr lang="en-US" altLang="zh-CN" dirty="0" smtClean="0"/>
              <a:t> all information of NIC B-1 in the routing table. Add a default gateway as 192.168.2.1/24 with ARP 192.168.2.1 </a:t>
            </a:r>
            <a:r>
              <a:rPr lang="en-US" altLang="zh-CN" dirty="0" err="1" smtClean="0"/>
              <a:t>ab:ab:ab:ab:ab:ab</a:t>
            </a:r>
            <a:r>
              <a:rPr lang="en-US" altLang="zh-CN" dirty="0" smtClean="0"/>
              <a:t>.</a:t>
            </a:r>
          </a:p>
        </p:txBody>
      </p:sp>
      <p:sp>
        <p:nvSpPr>
          <p:cNvPr id="4" name="矩形 3"/>
          <p:cNvSpPr/>
          <p:nvPr/>
        </p:nvSpPr>
        <p:spPr>
          <a:xfrm>
            <a:off x="7668173" y="1905000"/>
            <a:ext cx="1901474" cy="10466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PC II</a:t>
            </a:r>
          </a:p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(Client)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73386" y="2184393"/>
            <a:ext cx="469587" cy="4985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tx1"/>
                </a:solidFill>
              </a:rPr>
              <a:t>NIC B-1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101517" y="2184393"/>
            <a:ext cx="462804" cy="4985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tx1"/>
                </a:solidFill>
              </a:rPr>
              <a:t>NIC B-2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5" y="5154375"/>
            <a:ext cx="8045667" cy="1161001"/>
          </a:xfrm>
          <a:prstGeom prst="rect">
            <a:avLst/>
          </a:prstGeom>
        </p:spPr>
      </p:pic>
      <p:sp>
        <p:nvSpPr>
          <p:cNvPr id="9" name="内容占位符 2"/>
          <p:cNvSpPr txBox="1">
            <a:spLocks/>
          </p:cNvSpPr>
          <p:nvPr/>
        </p:nvSpPr>
        <p:spPr>
          <a:xfrm>
            <a:off x="2592925" y="1905000"/>
            <a:ext cx="8915400" cy="11368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Example:</a:t>
            </a:r>
          </a:p>
          <a:p>
            <a:r>
              <a:rPr lang="en-US" altLang="zh-CN" dirty="0" smtClean="0"/>
              <a:t>IP of NIC B-1: 192.168.1.100/24</a:t>
            </a:r>
          </a:p>
          <a:p>
            <a:r>
              <a:rPr lang="en-US" altLang="zh-CN" dirty="0" smtClean="0"/>
              <a:t>IP of NIC B-2: 192.168.2.100/24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2585499" y="3690652"/>
            <a:ext cx="8915400" cy="3589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Step 2: </a:t>
            </a:r>
            <a:r>
              <a:rPr lang="en-US" altLang="zh-CN" b="1" dirty="0" smtClean="0">
                <a:solidFill>
                  <a:schemeClr val="accent1"/>
                </a:solidFill>
              </a:rPr>
              <a:t>Capture</a:t>
            </a:r>
            <a:r>
              <a:rPr lang="en-US" altLang="zh-CN" dirty="0" smtClean="0"/>
              <a:t> all the packets flowing through NIC B-2.</a:t>
            </a: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2592925" y="4049576"/>
            <a:ext cx="8915400" cy="643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Step </a:t>
            </a:r>
            <a:r>
              <a:rPr lang="en-US" altLang="zh-CN" dirty="0"/>
              <a:t>3: Make </a:t>
            </a:r>
            <a:r>
              <a:rPr lang="en-US" altLang="zh-CN" b="1" dirty="0">
                <a:solidFill>
                  <a:schemeClr val="accent1"/>
                </a:solidFill>
              </a:rPr>
              <a:t>copies</a:t>
            </a:r>
            <a:r>
              <a:rPr lang="en-US" altLang="zh-CN" dirty="0"/>
              <a:t> of the packets. Alter the source IP and MAC as NIC B-1 and the destination MAC as route LAN</a:t>
            </a:r>
            <a:r>
              <a:rPr lang="en-US" altLang="zh-CN" dirty="0" smtClean="0"/>
              <a:t>.</a:t>
            </a:r>
            <a:endParaRPr lang="en-US" altLang="zh-CN" dirty="0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2585499" y="4693186"/>
            <a:ext cx="8915400" cy="39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Step </a:t>
            </a:r>
            <a:r>
              <a:rPr lang="en-US" altLang="zh-CN" dirty="0"/>
              <a:t>4: </a:t>
            </a:r>
            <a:r>
              <a:rPr lang="en-US" altLang="zh-CN" b="1" dirty="0">
                <a:solidFill>
                  <a:schemeClr val="accent1"/>
                </a:solidFill>
              </a:rPr>
              <a:t>Send</a:t>
            </a:r>
            <a:r>
              <a:rPr lang="en-US" altLang="zh-CN" dirty="0"/>
              <a:t> the copies out through NIC B-1</a:t>
            </a:r>
            <a:r>
              <a:rPr lang="en-US" altLang="zh-CN" dirty="0" smtClean="0"/>
              <a:t>.</a:t>
            </a:r>
            <a:endParaRPr lang="en-US" altLang="zh-CN" dirty="0"/>
          </a:p>
        </p:txBody>
      </p:sp>
      <p:cxnSp>
        <p:nvCxnSpPr>
          <p:cNvPr id="14" name="直接连接符 13"/>
          <p:cNvCxnSpPr>
            <a:stCxn id="4" idx="1"/>
          </p:cNvCxnSpPr>
          <p:nvPr/>
        </p:nvCxnSpPr>
        <p:spPr>
          <a:xfrm flipH="1" flipV="1">
            <a:off x="7138930" y="2423711"/>
            <a:ext cx="529243" cy="459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7138930" y="1652530"/>
            <a:ext cx="0" cy="77118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 flipV="1">
            <a:off x="9584377" y="2433655"/>
            <a:ext cx="529243" cy="4591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10113620" y="1652530"/>
            <a:ext cx="0" cy="771180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10117334" y="1782594"/>
                <a:ext cx="612667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1" i="1" cap="none" spc="0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+mj-ea"/>
                        </a:rPr>
                        <m:t>?</m:t>
                      </m:r>
                    </m:oMath>
                  </m:oMathPara>
                </a14:m>
                <a:endParaRPr lang="zh-CN" altLang="en-US" sz="36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7334" y="1782594"/>
                <a:ext cx="612667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60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 smtClean="0"/>
              <a:t>Testbed</a:t>
            </a:r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89" y="1578981"/>
            <a:ext cx="6519170" cy="480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4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ybrid WiFi-VLC Internet Acc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6086" y="801617"/>
            <a:ext cx="9209853" cy="518054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0313" y="2643410"/>
            <a:ext cx="8911687" cy="1280890"/>
          </a:xfrm>
        </p:spPr>
        <p:txBody>
          <a:bodyPr>
            <a:noAutofit/>
          </a:bodyPr>
          <a:lstStyle/>
          <a:p>
            <a:r>
              <a:rPr lang="en-US" altLang="zh-CN" sz="8800" b="1" dirty="0" smtClean="0">
                <a:solidFill>
                  <a:schemeClr val="accent1"/>
                </a:solidFill>
              </a:rPr>
              <a:t>Video Show</a:t>
            </a:r>
            <a:endParaRPr lang="zh-CN" altLang="en-US" sz="8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6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丝状">
  <a:themeElements>
    <a:clrScheme name="丝状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丝状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丝状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432</TotalTime>
  <Words>384</Words>
  <Application>Microsoft Macintosh PowerPoint</Application>
  <PresentationFormat>Custom</PresentationFormat>
  <Paragraphs>87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丝状</vt:lpstr>
      <vt:lpstr>An Indoor Hybrid WiFi-VLC Internet Access System</vt:lpstr>
      <vt:lpstr>Why VLC?</vt:lpstr>
      <vt:lpstr>Electromagnetic Spectrum</vt:lpstr>
      <vt:lpstr>Why Hybrid?</vt:lpstr>
      <vt:lpstr>Proposed Hybrid WiFi-VLC System Model</vt:lpstr>
      <vt:lpstr>Hybrid System Architecture and Traffic Flow Demo</vt:lpstr>
      <vt:lpstr>Operating System Spoofing</vt:lpstr>
      <vt:lpstr>Testbed</vt:lpstr>
      <vt:lpstr>Video Show</vt:lpstr>
      <vt:lpstr>Experiments Results (Throughput)</vt:lpstr>
      <vt:lpstr>Experiments Results (Throughput)</vt:lpstr>
      <vt:lpstr>Experiments Results (Webpage Loading)</vt:lpstr>
      <vt:lpstr>Experiments Results (Webpage Loading)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Indoor Hybrid WiFi-VLC Internet Access System</dc:title>
  <dc:creator>bobo</dc:creator>
  <cp:lastModifiedBy>Abdallah Khreishah</cp:lastModifiedBy>
  <cp:revision>30</cp:revision>
  <dcterms:created xsi:type="dcterms:W3CDTF">2014-10-21T02:53:30Z</dcterms:created>
  <dcterms:modified xsi:type="dcterms:W3CDTF">2014-10-24T19:00:10Z</dcterms:modified>
</cp:coreProperties>
</file>