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287" r:id="rId4"/>
    <p:sldId id="288" r:id="rId5"/>
    <p:sldId id="289" r:id="rId6"/>
    <p:sldId id="290" r:id="rId7"/>
    <p:sldId id="265" r:id="rId8"/>
    <p:sldId id="291" r:id="rId9"/>
    <p:sldId id="292" r:id="rId10"/>
    <p:sldId id="258" r:id="rId11"/>
    <p:sldId id="268" r:id="rId12"/>
    <p:sldId id="278" r:id="rId13"/>
    <p:sldId id="271" r:id="rId14"/>
    <p:sldId id="272" r:id="rId15"/>
    <p:sldId id="273" r:id="rId16"/>
    <p:sldId id="293" r:id="rId17"/>
    <p:sldId id="294" r:id="rId18"/>
    <p:sldId id="295" r:id="rId19"/>
    <p:sldId id="297" r:id="rId20"/>
    <p:sldId id="298" r:id="rId21"/>
    <p:sldId id="299" r:id="rId22"/>
    <p:sldId id="300" r:id="rId23"/>
    <p:sldId id="301" r:id="rId24"/>
    <p:sldId id="302" r:id="rId25"/>
    <p:sldId id="303" r:id="rId26"/>
    <p:sldId id="304" r:id="rId27"/>
    <p:sldId id="305" r:id="rId28"/>
    <p:sldId id="308" r:id="rId29"/>
    <p:sldId id="307" r:id="rId30"/>
    <p:sldId id="313" r:id="rId31"/>
    <p:sldId id="314" r:id="rId32"/>
    <p:sldId id="327" r:id="rId33"/>
    <p:sldId id="320" r:id="rId34"/>
    <p:sldId id="316" r:id="rId35"/>
    <p:sldId id="317" r:id="rId36"/>
    <p:sldId id="318" r:id="rId37"/>
    <p:sldId id="315" r:id="rId38"/>
    <p:sldId id="319" r:id="rId39"/>
    <p:sldId id="309" r:id="rId40"/>
    <p:sldId id="310" r:id="rId41"/>
    <p:sldId id="311" r:id="rId42"/>
    <p:sldId id="312" r:id="rId43"/>
    <p:sldId id="328" r:id="rId44"/>
    <p:sldId id="321" r:id="rId45"/>
    <p:sldId id="322" r:id="rId46"/>
    <p:sldId id="323" r:id="rId47"/>
    <p:sldId id="324" r:id="rId48"/>
    <p:sldId id="325" r:id="rId49"/>
    <p:sldId id="326" r:id="rId50"/>
    <p:sldId id="276" r:id="rId51"/>
    <p:sldId id="286" r:id="rId5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44CC"/>
    <a:srgbClr val="9E1B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4DD23E-0FB0-4BFF-A38B-5E3593CAE251}" type="datetimeFigureOut">
              <a:rPr lang="zh-CN" altLang="en-US" smtClean="0"/>
              <a:t>2016/12/11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B26EC9-3B72-47CE-9F50-EE692CB819BD}" type="slidenum">
              <a:rPr lang="zh-CN" altLang="en-US" smtClean="0"/>
              <a:t>‹#›</a:t>
            </a:fld>
            <a:endParaRPr lang="zh-CN" altLang="en-US"/>
          </a:p>
        </p:txBody>
      </p:sp>
    </p:spTree>
    <p:extLst>
      <p:ext uri="{BB962C8B-B14F-4D97-AF65-F5344CB8AC3E}">
        <p14:creationId xmlns:p14="http://schemas.microsoft.com/office/powerpoint/2010/main" val="3251452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B26EC9-3B72-47CE-9F50-EE692CB819BD}" type="slidenum">
              <a:rPr lang="zh-CN" altLang="en-US" smtClean="0"/>
              <a:t>9</a:t>
            </a:fld>
            <a:endParaRPr lang="zh-CN" altLang="en-US"/>
          </a:p>
        </p:txBody>
      </p:sp>
    </p:spTree>
    <p:extLst>
      <p:ext uri="{BB962C8B-B14F-4D97-AF65-F5344CB8AC3E}">
        <p14:creationId xmlns:p14="http://schemas.microsoft.com/office/powerpoint/2010/main" val="2447794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4061A0A-3706-4DFB-AA07-23032B0CAC63}" type="datetimeFigureOut">
              <a:rPr lang="zh-CN" altLang="en-US" smtClean="0"/>
              <a:t>2016/12/11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2367E1-97EE-4445-A3AC-6B5FE37C16F2}" type="slidenum">
              <a:rPr lang="zh-CN" altLang="en-US" smtClean="0"/>
              <a:t>‹#›</a:t>
            </a:fld>
            <a:endParaRPr lang="zh-CN" altLang="en-US"/>
          </a:p>
        </p:txBody>
      </p:sp>
      <p:pic>
        <p:nvPicPr>
          <p:cNvPr id="8" name="图片 7"/>
          <p:cNvPicPr>
            <a:picLocks noChangeAspect="1"/>
          </p:cNvPicPr>
          <p:nvPr userDrawn="1"/>
        </p:nvPicPr>
        <p:blipFill>
          <a:blip r:embed="rId2"/>
          <a:stretch>
            <a:fillRect/>
          </a:stretch>
        </p:blipFill>
        <p:spPr>
          <a:xfrm>
            <a:off x="0" y="0"/>
            <a:ext cx="3869416" cy="936149"/>
          </a:xfrm>
          <a:prstGeom prst="rect">
            <a:avLst/>
          </a:prstGeom>
        </p:spPr>
      </p:pic>
    </p:spTree>
    <p:extLst>
      <p:ext uri="{BB962C8B-B14F-4D97-AF65-F5344CB8AC3E}">
        <p14:creationId xmlns:p14="http://schemas.microsoft.com/office/powerpoint/2010/main" val="1292798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061A0A-3706-4DFB-AA07-23032B0CAC63}" type="datetimeFigureOut">
              <a:rPr lang="zh-CN" altLang="en-US" smtClean="0"/>
              <a:t>2016/12/11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2367E1-97EE-4445-A3AC-6B5FE37C16F2}" type="slidenum">
              <a:rPr lang="zh-CN" altLang="en-US" smtClean="0"/>
              <a:t>‹#›</a:t>
            </a:fld>
            <a:endParaRPr lang="zh-CN" altLang="en-US"/>
          </a:p>
        </p:txBody>
      </p:sp>
    </p:spTree>
    <p:extLst>
      <p:ext uri="{BB962C8B-B14F-4D97-AF65-F5344CB8AC3E}">
        <p14:creationId xmlns:p14="http://schemas.microsoft.com/office/powerpoint/2010/main" val="2079051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061A0A-3706-4DFB-AA07-23032B0CAC63}" type="datetimeFigureOut">
              <a:rPr lang="zh-CN" altLang="en-US" smtClean="0"/>
              <a:t>2016/12/11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2367E1-97EE-4445-A3AC-6B5FE37C16F2}" type="slidenum">
              <a:rPr lang="zh-CN" altLang="en-US" smtClean="0"/>
              <a:t>‹#›</a:t>
            </a:fld>
            <a:endParaRPr lang="zh-CN" altLang="en-US"/>
          </a:p>
        </p:txBody>
      </p:sp>
    </p:spTree>
    <p:extLst>
      <p:ext uri="{BB962C8B-B14F-4D97-AF65-F5344CB8AC3E}">
        <p14:creationId xmlns:p14="http://schemas.microsoft.com/office/powerpoint/2010/main" val="3001387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58240" y="365125"/>
            <a:ext cx="9890760" cy="1325563"/>
          </a:xfrm>
        </p:spPr>
        <p:txBody>
          <a:body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061A0A-3706-4DFB-AA07-23032B0CAC63}" type="datetimeFigureOut">
              <a:rPr lang="zh-CN" altLang="en-US" smtClean="0"/>
              <a:t>2016/12/11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2367E1-97EE-4445-A3AC-6B5FE37C16F2}" type="slidenum">
              <a:rPr lang="zh-CN" altLang="en-US" smtClean="0"/>
              <a:t>‹#›</a:t>
            </a:fld>
            <a:endParaRPr lang="zh-CN" altLang="en-US"/>
          </a:p>
        </p:txBody>
      </p:sp>
      <p:pic>
        <p:nvPicPr>
          <p:cNvPr id="10" name="Picture 2" descr="C:\yxw\Otherstaff\Talk\icon.png"/>
          <p:cNvPicPr preferRelativeResize="0">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53752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直接连接符 13"/>
          <p:cNvCxnSpPr/>
          <p:nvPr userDrawn="1"/>
        </p:nvCxnSpPr>
        <p:spPr>
          <a:xfrm>
            <a:off x="784003" y="1371600"/>
            <a:ext cx="10585037" cy="0"/>
          </a:xfrm>
          <a:prstGeom prst="line">
            <a:avLst/>
          </a:prstGeom>
          <a:ln w="25400">
            <a:solidFill>
              <a:srgbClr val="9E1B3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351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4061A0A-3706-4DFB-AA07-23032B0CAC63}" type="datetimeFigureOut">
              <a:rPr lang="zh-CN" altLang="en-US" smtClean="0"/>
              <a:t>2016/12/11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2367E1-97EE-4445-A3AC-6B5FE37C16F2}" type="slidenum">
              <a:rPr lang="zh-CN" altLang="en-US" smtClean="0"/>
              <a:t>‹#›</a:t>
            </a:fld>
            <a:endParaRPr lang="zh-CN" altLang="en-US"/>
          </a:p>
        </p:txBody>
      </p:sp>
    </p:spTree>
    <p:extLst>
      <p:ext uri="{BB962C8B-B14F-4D97-AF65-F5344CB8AC3E}">
        <p14:creationId xmlns:p14="http://schemas.microsoft.com/office/powerpoint/2010/main" val="2353408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4061A0A-3706-4DFB-AA07-23032B0CAC63}" type="datetimeFigureOut">
              <a:rPr lang="zh-CN" altLang="en-US" smtClean="0"/>
              <a:t>2016/12/11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2367E1-97EE-4445-A3AC-6B5FE37C16F2}" type="slidenum">
              <a:rPr lang="zh-CN" altLang="en-US" smtClean="0"/>
              <a:t>‹#›</a:t>
            </a:fld>
            <a:endParaRPr lang="zh-CN" altLang="en-US"/>
          </a:p>
        </p:txBody>
      </p:sp>
    </p:spTree>
    <p:extLst>
      <p:ext uri="{BB962C8B-B14F-4D97-AF65-F5344CB8AC3E}">
        <p14:creationId xmlns:p14="http://schemas.microsoft.com/office/powerpoint/2010/main" val="934282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4061A0A-3706-4DFB-AA07-23032B0CAC63}" type="datetimeFigureOut">
              <a:rPr lang="zh-CN" altLang="en-US" smtClean="0"/>
              <a:t>2016/12/11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92367E1-97EE-4445-A3AC-6B5FE37C16F2}" type="slidenum">
              <a:rPr lang="zh-CN" altLang="en-US" smtClean="0"/>
              <a:t>‹#›</a:t>
            </a:fld>
            <a:endParaRPr lang="zh-CN" altLang="en-US"/>
          </a:p>
        </p:txBody>
      </p:sp>
    </p:spTree>
    <p:extLst>
      <p:ext uri="{BB962C8B-B14F-4D97-AF65-F5344CB8AC3E}">
        <p14:creationId xmlns:p14="http://schemas.microsoft.com/office/powerpoint/2010/main" val="1003517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4061A0A-3706-4DFB-AA07-23032B0CAC63}" type="datetimeFigureOut">
              <a:rPr lang="zh-CN" altLang="en-US" smtClean="0"/>
              <a:t>2016/12/11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92367E1-97EE-4445-A3AC-6B5FE37C16F2}" type="slidenum">
              <a:rPr lang="zh-CN" altLang="en-US" smtClean="0"/>
              <a:t>‹#›</a:t>
            </a:fld>
            <a:endParaRPr lang="zh-CN" altLang="en-US"/>
          </a:p>
        </p:txBody>
      </p:sp>
    </p:spTree>
    <p:extLst>
      <p:ext uri="{BB962C8B-B14F-4D97-AF65-F5344CB8AC3E}">
        <p14:creationId xmlns:p14="http://schemas.microsoft.com/office/powerpoint/2010/main" val="1646521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4061A0A-3706-4DFB-AA07-23032B0CAC63}" type="datetimeFigureOut">
              <a:rPr lang="zh-CN" altLang="en-US" smtClean="0"/>
              <a:t>2016/12/11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92367E1-97EE-4445-A3AC-6B5FE37C16F2}" type="slidenum">
              <a:rPr lang="zh-CN" altLang="en-US" smtClean="0"/>
              <a:t>‹#›</a:t>
            </a:fld>
            <a:endParaRPr lang="zh-CN" altLang="en-US"/>
          </a:p>
        </p:txBody>
      </p:sp>
    </p:spTree>
    <p:extLst>
      <p:ext uri="{BB962C8B-B14F-4D97-AF65-F5344CB8AC3E}">
        <p14:creationId xmlns:p14="http://schemas.microsoft.com/office/powerpoint/2010/main" val="4010166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4061A0A-3706-4DFB-AA07-23032B0CAC63}" type="datetimeFigureOut">
              <a:rPr lang="zh-CN" altLang="en-US" smtClean="0"/>
              <a:t>2016/12/11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2367E1-97EE-4445-A3AC-6B5FE37C16F2}" type="slidenum">
              <a:rPr lang="zh-CN" altLang="en-US" smtClean="0"/>
              <a:t>‹#›</a:t>
            </a:fld>
            <a:endParaRPr lang="zh-CN" altLang="en-US"/>
          </a:p>
        </p:txBody>
      </p:sp>
    </p:spTree>
    <p:extLst>
      <p:ext uri="{BB962C8B-B14F-4D97-AF65-F5344CB8AC3E}">
        <p14:creationId xmlns:p14="http://schemas.microsoft.com/office/powerpoint/2010/main" val="2156896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4061A0A-3706-4DFB-AA07-23032B0CAC63}" type="datetimeFigureOut">
              <a:rPr lang="zh-CN" altLang="en-US" smtClean="0"/>
              <a:t>2016/12/11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2367E1-97EE-4445-A3AC-6B5FE37C16F2}" type="slidenum">
              <a:rPr lang="zh-CN" altLang="en-US" smtClean="0"/>
              <a:t>‹#›</a:t>
            </a:fld>
            <a:endParaRPr lang="zh-CN" altLang="en-US"/>
          </a:p>
        </p:txBody>
      </p:sp>
    </p:spTree>
    <p:extLst>
      <p:ext uri="{BB962C8B-B14F-4D97-AF65-F5344CB8AC3E}">
        <p14:creationId xmlns:p14="http://schemas.microsoft.com/office/powerpoint/2010/main" val="3067076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061A0A-3706-4DFB-AA07-23032B0CAC63}" type="datetimeFigureOut">
              <a:rPr lang="zh-CN" altLang="en-US" smtClean="0"/>
              <a:t>2016/12/11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367E1-97EE-4445-A3AC-6B5FE37C16F2}" type="slidenum">
              <a:rPr lang="zh-CN" altLang="en-US" smtClean="0"/>
              <a:t>‹#›</a:t>
            </a:fld>
            <a:endParaRPr lang="zh-CN" altLang="en-US"/>
          </a:p>
        </p:txBody>
      </p:sp>
    </p:spTree>
    <p:extLst>
      <p:ext uri="{BB962C8B-B14F-4D97-AF65-F5344CB8AC3E}">
        <p14:creationId xmlns:p14="http://schemas.microsoft.com/office/powerpoint/2010/main" val="4235549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wmf"/></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90.png"/><Relationship Id="rId10" Type="http://schemas.openxmlformats.org/officeDocument/2006/relationships/image" Target="../media/image43.png"/><Relationship Id="rId4" Type="http://schemas.openxmlformats.org/officeDocument/2006/relationships/image" Target="../media/image180.png"/><Relationship Id="rId9" Type="http://schemas.openxmlformats.org/officeDocument/2006/relationships/image" Target="../media/image230.png"/></Relationships>
</file>

<file path=ppt/slides/_rels/slide19.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0.png"/><Relationship Id="rId1" Type="http://schemas.openxmlformats.org/officeDocument/2006/relationships/slideLayout" Target="../slideLayouts/slideLayout2.xml"/><Relationship Id="rId5" Type="http://schemas.openxmlformats.org/officeDocument/2006/relationships/image" Target="../media/image350.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38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40.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20.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60.png"/><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580.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4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904874" y="942974"/>
            <a:ext cx="10182225" cy="1566863"/>
          </a:xfrm>
        </p:spPr>
        <p:txBody>
          <a:bodyPr>
            <a:normAutofit/>
          </a:bodyPr>
          <a:lstStyle/>
          <a:p>
            <a:r>
              <a:rPr lang="en-US" altLang="zh-CN" sz="4400" b="1" dirty="0"/>
              <a:t>RGB-Depth Image Segmentation and Object Recognition for Indoor Scenes</a:t>
            </a:r>
            <a:endParaRPr lang="zh-CN" altLang="en-US" sz="4400" b="1" dirty="0"/>
          </a:p>
        </p:txBody>
      </p:sp>
      <p:sp>
        <p:nvSpPr>
          <p:cNvPr id="3" name="副标题 2"/>
          <p:cNvSpPr>
            <a:spLocks noGrp="1"/>
          </p:cNvSpPr>
          <p:nvPr>
            <p:ph type="subTitle" idx="1"/>
          </p:nvPr>
        </p:nvSpPr>
        <p:spPr>
          <a:xfrm>
            <a:off x="1423986" y="2652711"/>
            <a:ext cx="9144000" cy="1947864"/>
          </a:xfrm>
        </p:spPr>
        <p:txBody>
          <a:bodyPr>
            <a:normAutofit fontScale="92500" lnSpcReduction="10000"/>
          </a:bodyPr>
          <a:lstStyle/>
          <a:p>
            <a:r>
              <a:rPr lang="en-US" altLang="zh-CN" b="1" dirty="0"/>
              <a:t>Computer and Information Science Department</a:t>
            </a:r>
          </a:p>
          <a:p>
            <a:r>
              <a:rPr lang="en-US" altLang="zh-CN" b="1" dirty="0"/>
              <a:t>Artificial Intelligence PhD Track</a:t>
            </a:r>
          </a:p>
          <a:p>
            <a:r>
              <a:rPr lang="en-US" altLang="zh-CN" b="1" dirty="0"/>
              <a:t>Dissertation Defense</a:t>
            </a:r>
          </a:p>
          <a:p>
            <a:r>
              <a:rPr lang="en-US" altLang="zh-CN" dirty="0"/>
              <a:t>Presenter:   </a:t>
            </a:r>
            <a:r>
              <a:rPr lang="en-US" altLang="zh-CN" dirty="0" err="1"/>
              <a:t>Zhuo</a:t>
            </a:r>
            <a:r>
              <a:rPr lang="en-US" altLang="zh-CN" dirty="0"/>
              <a:t> Deng</a:t>
            </a:r>
          </a:p>
          <a:p>
            <a:r>
              <a:rPr lang="en-US" altLang="zh-CN" sz="2000" dirty="0"/>
              <a:t>December 12</a:t>
            </a:r>
            <a:r>
              <a:rPr lang="en-US" altLang="zh-CN" sz="2000" baseline="30000" dirty="0"/>
              <a:t>th</a:t>
            </a:r>
            <a:r>
              <a:rPr lang="en-US" altLang="zh-CN" sz="2000" dirty="0"/>
              <a:t> , 2016</a:t>
            </a:r>
          </a:p>
          <a:p>
            <a:endParaRPr lang="en-US" altLang="zh-CN" dirty="0"/>
          </a:p>
          <a:p>
            <a:endParaRPr lang="en-US" altLang="zh-CN" dirty="0"/>
          </a:p>
          <a:p>
            <a:endParaRPr lang="en-US" altLang="zh-CN" dirty="0"/>
          </a:p>
          <a:p>
            <a:endParaRPr lang="zh-CN" altLang="en-US" dirty="0"/>
          </a:p>
        </p:txBody>
      </p:sp>
      <p:sp>
        <p:nvSpPr>
          <p:cNvPr id="4" name="文本框 3"/>
          <p:cNvSpPr txBox="1"/>
          <p:nvPr/>
        </p:nvSpPr>
        <p:spPr>
          <a:xfrm>
            <a:off x="3405185" y="4600575"/>
            <a:ext cx="5181602" cy="1446550"/>
          </a:xfrm>
          <a:prstGeom prst="rect">
            <a:avLst/>
          </a:prstGeom>
          <a:noFill/>
        </p:spPr>
        <p:txBody>
          <a:bodyPr wrap="square" rtlCol="0">
            <a:spAutoFit/>
          </a:bodyPr>
          <a:lstStyle/>
          <a:p>
            <a:r>
              <a:rPr lang="en-US" altLang="zh-CN" sz="2200" dirty="0"/>
              <a:t>Committee:   Dr. </a:t>
            </a:r>
            <a:r>
              <a:rPr lang="en-US" altLang="zh-CN" sz="2200" dirty="0" err="1"/>
              <a:t>Longin</a:t>
            </a:r>
            <a:r>
              <a:rPr lang="en-US" altLang="zh-CN" sz="2200" dirty="0"/>
              <a:t> Jan </a:t>
            </a:r>
            <a:r>
              <a:rPr lang="en-US" altLang="zh-CN" sz="2200" dirty="0" err="1"/>
              <a:t>Latecki</a:t>
            </a:r>
            <a:r>
              <a:rPr lang="en-US" altLang="zh-CN" sz="2200" dirty="0"/>
              <a:t> (Advisor)</a:t>
            </a:r>
          </a:p>
          <a:p>
            <a:r>
              <a:rPr lang="en-US" altLang="zh-CN" sz="2200" dirty="0"/>
              <a:t>                        Dr. </a:t>
            </a:r>
            <a:r>
              <a:rPr lang="en-US" altLang="zh-CN" sz="2200" dirty="0" err="1"/>
              <a:t>Haibin</a:t>
            </a:r>
            <a:r>
              <a:rPr lang="en-US" altLang="zh-CN" sz="2200" dirty="0"/>
              <a:t> Ling</a:t>
            </a:r>
          </a:p>
          <a:p>
            <a:r>
              <a:rPr lang="en-US" altLang="zh-CN" sz="2200" dirty="0"/>
              <a:t>                        Dr. Slobodan </a:t>
            </a:r>
            <a:r>
              <a:rPr lang="en-US" altLang="zh-CN" sz="2200" dirty="0" err="1"/>
              <a:t>Vucetic</a:t>
            </a:r>
            <a:endParaRPr lang="en-US" altLang="zh-CN" sz="2200" dirty="0"/>
          </a:p>
          <a:p>
            <a:r>
              <a:rPr lang="en-US" altLang="zh-CN" sz="2200" dirty="0"/>
              <a:t>                        Dr. </a:t>
            </a:r>
            <a:r>
              <a:rPr lang="en-US" altLang="zh-CN" sz="2200" dirty="0" err="1"/>
              <a:t>Yimin</a:t>
            </a:r>
            <a:r>
              <a:rPr lang="en-US" altLang="zh-CN" sz="2200" dirty="0"/>
              <a:t> Zhang</a:t>
            </a:r>
          </a:p>
        </p:txBody>
      </p:sp>
    </p:spTree>
    <p:extLst>
      <p:ext uri="{BB962C8B-B14F-4D97-AF65-F5344CB8AC3E}">
        <p14:creationId xmlns:p14="http://schemas.microsoft.com/office/powerpoint/2010/main" val="3860190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b="1" dirty="0"/>
              <a:t>RGB-D Image Segmentation</a:t>
            </a:r>
            <a:endParaRPr lang="zh-CN" altLang="en-US" b="1" dirty="0"/>
          </a:p>
        </p:txBody>
      </p:sp>
      <p:sp>
        <p:nvSpPr>
          <p:cNvPr id="3" name="内容占位符 2"/>
          <p:cNvSpPr>
            <a:spLocks noGrp="1"/>
          </p:cNvSpPr>
          <p:nvPr>
            <p:ph idx="1"/>
          </p:nvPr>
        </p:nvSpPr>
        <p:spPr>
          <a:xfrm>
            <a:off x="838200" y="1825625"/>
            <a:ext cx="10515600" cy="4652448"/>
          </a:xfrm>
        </p:spPr>
        <p:txBody>
          <a:bodyPr>
            <a:normAutofit fontScale="92500" lnSpcReduction="10000"/>
          </a:bodyPr>
          <a:lstStyle/>
          <a:p>
            <a:r>
              <a:rPr lang="en-US" altLang="zh-CN" dirty="0"/>
              <a:t>Objective </a:t>
            </a:r>
          </a:p>
          <a:p>
            <a:pPr marL="0" indent="0">
              <a:buNone/>
            </a:pPr>
            <a:r>
              <a:rPr lang="en-US" altLang="zh-CN" dirty="0"/>
              <a:t>   Partition an image into several groups of pixels that are visually </a:t>
            </a:r>
          </a:p>
          <a:p>
            <a:pPr marL="0" indent="0">
              <a:buNone/>
            </a:pPr>
            <a:r>
              <a:rPr lang="en-US" altLang="zh-CN" dirty="0"/>
              <a:t>   meaningful.</a:t>
            </a:r>
          </a:p>
          <a:p>
            <a:pPr marL="0" indent="0">
              <a:buNone/>
            </a:pPr>
            <a:endParaRPr lang="en-US" altLang="zh-CN" dirty="0"/>
          </a:p>
          <a:p>
            <a:r>
              <a:rPr lang="en-US" altLang="zh-CN" dirty="0"/>
              <a:t>Property</a:t>
            </a:r>
          </a:p>
          <a:p>
            <a:pPr marL="0" indent="0">
              <a:buNone/>
            </a:pPr>
            <a:r>
              <a:rPr lang="en-US" altLang="zh-CN" dirty="0"/>
              <a:t>   An ill-posed problem. (several possible interpretations in the context of </a:t>
            </a:r>
          </a:p>
          <a:p>
            <a:pPr marL="0" indent="0">
              <a:buNone/>
            </a:pPr>
            <a:r>
              <a:rPr lang="en-US" altLang="zh-CN" dirty="0"/>
              <a:t>   prior world knowledge)</a:t>
            </a:r>
          </a:p>
          <a:p>
            <a:pPr marL="0" indent="0">
              <a:buNone/>
            </a:pPr>
            <a:endParaRPr lang="en-US" altLang="zh-CN" dirty="0"/>
          </a:p>
          <a:p>
            <a:r>
              <a:rPr lang="en-US" altLang="zh-CN" dirty="0"/>
              <a:t>Category</a:t>
            </a:r>
          </a:p>
          <a:p>
            <a:pPr marL="0" indent="0">
              <a:buNone/>
            </a:pPr>
            <a:r>
              <a:rPr lang="en-US" altLang="zh-CN" dirty="0"/>
              <a:t>   Unsupervised image segmentation.</a:t>
            </a:r>
          </a:p>
        </p:txBody>
      </p:sp>
    </p:spTree>
    <p:extLst>
      <p:ext uri="{BB962C8B-B14F-4D97-AF65-F5344CB8AC3E}">
        <p14:creationId xmlns:p14="http://schemas.microsoft.com/office/powerpoint/2010/main" val="1286883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b="1" dirty="0"/>
              <a:t>Unsupervised Segmentation of RGBD Images (ACCV 2014)</a:t>
            </a:r>
            <a:endParaRPr lang="zh-CN" altLang="en-US" sz="3200" b="1" dirty="0"/>
          </a:p>
        </p:txBody>
      </p:sp>
      <p:sp>
        <p:nvSpPr>
          <p:cNvPr id="3" name="内容占位符 2"/>
          <p:cNvSpPr>
            <a:spLocks noGrp="1"/>
          </p:cNvSpPr>
          <p:nvPr>
            <p:ph idx="1"/>
          </p:nvPr>
        </p:nvSpPr>
        <p:spPr>
          <a:xfrm>
            <a:off x="735169" y="1422290"/>
            <a:ext cx="10515600" cy="4351338"/>
          </a:xfrm>
        </p:spPr>
        <p:txBody>
          <a:bodyPr/>
          <a:lstStyle/>
          <a:p>
            <a:r>
              <a:rPr lang="en-US" altLang="zh-CN" sz="2400" dirty="0"/>
              <a:t>Overview of Pipeline </a:t>
            </a:r>
          </a:p>
          <a:p>
            <a:pPr marL="0" indent="0">
              <a:buNone/>
            </a:pPr>
            <a:r>
              <a:rPr lang="en-US" altLang="zh-CN" dirty="0"/>
              <a:t>   </a:t>
            </a:r>
            <a:endParaRPr lang="zh-CN" altLang="en-US" dirty="0"/>
          </a:p>
        </p:txBody>
      </p:sp>
      <p:pic>
        <p:nvPicPr>
          <p:cNvPr id="4" name="图片 3"/>
          <p:cNvPicPr>
            <a:picLocks noChangeAspect="1"/>
          </p:cNvPicPr>
          <p:nvPr/>
        </p:nvPicPr>
        <p:blipFill>
          <a:blip r:embed="rId2"/>
          <a:stretch>
            <a:fillRect/>
          </a:stretch>
        </p:blipFill>
        <p:spPr>
          <a:xfrm>
            <a:off x="1158240" y="1799502"/>
            <a:ext cx="9207320" cy="2468499"/>
          </a:xfrm>
          <a:prstGeom prst="rect">
            <a:avLst/>
          </a:prstGeom>
        </p:spPr>
      </p:pic>
      <p:pic>
        <p:nvPicPr>
          <p:cNvPr id="6" name="图片 5"/>
          <p:cNvPicPr>
            <a:picLocks noChangeAspect="1"/>
          </p:cNvPicPr>
          <p:nvPr/>
        </p:nvPicPr>
        <p:blipFill>
          <a:blip r:embed="rId3"/>
          <a:stretch>
            <a:fillRect/>
          </a:stretch>
        </p:blipFill>
        <p:spPr>
          <a:xfrm>
            <a:off x="1192876" y="4829968"/>
            <a:ext cx="3437585" cy="257819"/>
          </a:xfrm>
          <a:prstGeom prst="rect">
            <a:avLst/>
          </a:prstGeom>
        </p:spPr>
      </p:pic>
      <p:pic>
        <p:nvPicPr>
          <p:cNvPr id="10" name="图片 9"/>
          <p:cNvPicPr>
            <a:picLocks noChangeAspect="1"/>
          </p:cNvPicPr>
          <p:nvPr/>
        </p:nvPicPr>
        <p:blipFill>
          <a:blip r:embed="rId4"/>
          <a:stretch>
            <a:fillRect/>
          </a:stretch>
        </p:blipFill>
        <p:spPr>
          <a:xfrm>
            <a:off x="1158240" y="5650872"/>
            <a:ext cx="3970429" cy="1182440"/>
          </a:xfrm>
          <a:prstGeom prst="rect">
            <a:avLst/>
          </a:prstGeom>
        </p:spPr>
      </p:pic>
      <p:sp>
        <p:nvSpPr>
          <p:cNvPr id="13" name="TextBox 15"/>
          <p:cNvSpPr txBox="1"/>
          <p:nvPr/>
        </p:nvSpPr>
        <p:spPr>
          <a:xfrm>
            <a:off x="1005626" y="4357066"/>
            <a:ext cx="3812087" cy="400110"/>
          </a:xfrm>
          <a:prstGeom prst="rect">
            <a:avLst/>
          </a:prstGeom>
          <a:noFill/>
        </p:spPr>
        <p:txBody>
          <a:bodyPr wrap="square" rtlCol="0">
            <a:spAutoFit/>
          </a:bodyPr>
          <a:lstStyle/>
          <a:p>
            <a:pPr marL="0" marR="0" lvl="0" indent="0" defTabSz="2952140" eaLnBrk="1" fontAlgn="auto" latinLnBrk="0" hangingPunct="1">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prstClr val="black"/>
                </a:solidFill>
                <a:effectLst/>
                <a:uLnTx/>
                <a:uFillTx/>
              </a:rPr>
              <a:t>Gradient map fusion</a:t>
            </a:r>
          </a:p>
        </p:txBody>
      </p:sp>
      <p:sp>
        <p:nvSpPr>
          <p:cNvPr id="15" name="TextBox 31"/>
          <p:cNvSpPr txBox="1"/>
          <p:nvPr/>
        </p:nvSpPr>
        <p:spPr>
          <a:xfrm>
            <a:off x="1005626" y="5148366"/>
            <a:ext cx="2210356" cy="400110"/>
          </a:xfrm>
          <a:prstGeom prst="rect">
            <a:avLst/>
          </a:prstGeom>
          <a:noFill/>
        </p:spPr>
        <p:txBody>
          <a:bodyPr wrap="square" rtlCol="0">
            <a:spAutoFit/>
          </a:bodyPr>
          <a:lstStyle/>
          <a:p>
            <a:pPr marL="0" marR="0" lvl="0" indent="0" defTabSz="295214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prstClr val="black"/>
                </a:solidFill>
                <a:effectLst/>
                <a:uLnTx/>
                <a:uFillTx/>
              </a:rPr>
              <a:t>Superpixel</a:t>
            </a:r>
            <a:r>
              <a:rPr kumimoji="0" lang="en-US" sz="2000" b="0" i="0" u="none" strike="noStrike" kern="0" cap="none" spc="0" normalizeH="0" baseline="0" noProof="0" dirty="0">
                <a:ln>
                  <a:noFill/>
                </a:ln>
                <a:solidFill>
                  <a:prstClr val="black"/>
                </a:solidFill>
                <a:effectLst/>
                <a:uLnTx/>
                <a:uFillTx/>
              </a:rPr>
              <a:t> Saliency</a:t>
            </a:r>
          </a:p>
        </p:txBody>
      </p:sp>
      <p:pic>
        <p:nvPicPr>
          <p:cNvPr id="16" name="图片 15"/>
          <p:cNvPicPr>
            <a:picLocks noChangeAspect="1"/>
          </p:cNvPicPr>
          <p:nvPr/>
        </p:nvPicPr>
        <p:blipFill>
          <a:blip r:embed="rId5"/>
          <a:stretch>
            <a:fillRect/>
          </a:stretch>
        </p:blipFill>
        <p:spPr>
          <a:xfrm>
            <a:off x="5240784" y="4246136"/>
            <a:ext cx="6092013" cy="2541536"/>
          </a:xfrm>
          <a:prstGeom prst="rect">
            <a:avLst/>
          </a:prstGeom>
        </p:spPr>
      </p:pic>
    </p:spTree>
    <p:extLst>
      <p:ext uri="{BB962C8B-B14F-4D97-AF65-F5344CB8AC3E}">
        <p14:creationId xmlns:p14="http://schemas.microsoft.com/office/powerpoint/2010/main" val="795749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b="1" dirty="0"/>
              <a:t>Texture Saliency</a:t>
            </a:r>
            <a:endParaRPr lang="zh-CN" altLang="en-US" b="1" dirty="0"/>
          </a:p>
        </p:txBody>
      </p:sp>
      <p:sp>
        <p:nvSpPr>
          <p:cNvPr id="3" name="内容占位符 2"/>
          <p:cNvSpPr>
            <a:spLocks noGrp="1"/>
          </p:cNvSpPr>
          <p:nvPr>
            <p:ph idx="1"/>
          </p:nvPr>
        </p:nvSpPr>
        <p:spPr>
          <a:xfrm>
            <a:off x="845820" y="1832877"/>
            <a:ext cx="10515600" cy="4351338"/>
          </a:xfrm>
        </p:spPr>
        <p:txBody>
          <a:bodyPr/>
          <a:lstStyle/>
          <a:p>
            <a:r>
              <a:rPr lang="en-US" altLang="zh-CN" dirty="0"/>
              <a:t>J-measure is based on spatial distributions of pixels of similar properties</a:t>
            </a:r>
          </a:p>
          <a:p>
            <a:endParaRPr lang="en-US" altLang="zh-CN" dirty="0"/>
          </a:p>
          <a:p>
            <a:endParaRPr lang="en-US" altLang="zh-CN" dirty="0"/>
          </a:p>
          <a:p>
            <a:endParaRPr lang="en-US" altLang="zh-CN" dirty="0"/>
          </a:p>
          <a:p>
            <a:endParaRPr lang="en-US" altLang="zh-CN" dirty="0"/>
          </a:p>
        </p:txBody>
      </p:sp>
      <p:pic>
        <p:nvPicPr>
          <p:cNvPr id="4" name="图片 3"/>
          <p:cNvPicPr>
            <a:picLocks noChangeAspect="1"/>
          </p:cNvPicPr>
          <p:nvPr/>
        </p:nvPicPr>
        <p:blipFill>
          <a:blip r:embed="rId2"/>
          <a:stretch>
            <a:fillRect/>
          </a:stretch>
        </p:blipFill>
        <p:spPr>
          <a:xfrm>
            <a:off x="1094645" y="2842935"/>
            <a:ext cx="4134977" cy="1626309"/>
          </a:xfrm>
          <a:prstGeom prst="rect">
            <a:avLst/>
          </a:prstGeom>
        </p:spPr>
      </p:pic>
      <p:pic>
        <p:nvPicPr>
          <p:cNvPr id="5" name="图片 4"/>
          <p:cNvPicPr>
            <a:picLocks noChangeAspect="1"/>
          </p:cNvPicPr>
          <p:nvPr/>
        </p:nvPicPr>
        <p:blipFill>
          <a:blip r:embed="rId3"/>
          <a:stretch>
            <a:fillRect/>
          </a:stretch>
        </p:blipFill>
        <p:spPr>
          <a:xfrm>
            <a:off x="5657952" y="2842935"/>
            <a:ext cx="5275138" cy="2194371"/>
          </a:xfrm>
          <a:prstGeom prst="rect">
            <a:avLst/>
          </a:prstGeom>
        </p:spPr>
      </p:pic>
      <p:sp>
        <p:nvSpPr>
          <p:cNvPr id="6" name="矩形 5"/>
          <p:cNvSpPr/>
          <p:nvPr/>
        </p:nvSpPr>
        <p:spPr>
          <a:xfrm>
            <a:off x="5937161" y="5379928"/>
            <a:ext cx="4880985" cy="230832"/>
          </a:xfrm>
          <a:prstGeom prst="rect">
            <a:avLst/>
          </a:prstGeom>
        </p:spPr>
        <p:txBody>
          <a:bodyPr wrap="square">
            <a:spAutoFit/>
          </a:bodyPr>
          <a:lstStyle/>
          <a:p>
            <a:r>
              <a:rPr lang="en-US" altLang="zh-CN" sz="900" b="0" i="0" u="none" strike="noStrike" baseline="0" dirty="0">
                <a:latin typeface="CMR9"/>
              </a:rPr>
              <a:t>Deng, Y., </a:t>
            </a:r>
            <a:r>
              <a:rPr lang="en-US" altLang="zh-CN" sz="900" b="0" i="0" u="none" strike="noStrike" baseline="0" dirty="0" err="1">
                <a:latin typeface="CMR9"/>
              </a:rPr>
              <a:t>Manjunath</a:t>
            </a:r>
            <a:r>
              <a:rPr lang="en-US" altLang="zh-CN" sz="900" b="0" i="0" u="none" strike="noStrike" baseline="0" dirty="0">
                <a:latin typeface="CMR9"/>
              </a:rPr>
              <a:t>, B., Shin, H.: Color image segmentation. In: CVPR. (1999)</a:t>
            </a:r>
            <a:endParaRPr lang="zh-CN" altLang="en-US" dirty="0"/>
          </a:p>
        </p:txBody>
      </p:sp>
      <p:sp>
        <p:nvSpPr>
          <p:cNvPr id="7" name="文本框 6"/>
          <p:cNvSpPr txBox="1"/>
          <p:nvPr/>
        </p:nvSpPr>
        <p:spPr>
          <a:xfrm>
            <a:off x="1158240" y="4799219"/>
            <a:ext cx="3683357" cy="1200329"/>
          </a:xfrm>
          <a:prstGeom prst="rect">
            <a:avLst/>
          </a:prstGeom>
          <a:noFill/>
        </p:spPr>
        <p:txBody>
          <a:bodyPr wrap="square" rtlCol="0">
            <a:spAutoFit/>
          </a:bodyPr>
          <a:lstStyle/>
          <a:p>
            <a:r>
              <a:rPr lang="en-US" altLang="zh-CN" b="1" dirty="0"/>
              <a:t>Class map generation</a:t>
            </a:r>
            <a:r>
              <a:rPr lang="en-US" altLang="zh-CN" dirty="0"/>
              <a:t>: </a:t>
            </a:r>
          </a:p>
          <a:p>
            <a:pPr marL="342900" indent="-342900">
              <a:buAutoNum type="arabicParenBoth"/>
            </a:pPr>
            <a:r>
              <a:rPr lang="en-US" altLang="zh-CN" dirty="0"/>
              <a:t>Maximum Response (MR8)</a:t>
            </a:r>
          </a:p>
          <a:p>
            <a:pPr marL="342900" indent="-342900">
              <a:buAutoNum type="arabicParenBoth"/>
            </a:pPr>
            <a:r>
              <a:rPr lang="en-US" altLang="zh-CN" dirty="0"/>
              <a:t>K-means clustering (k = 64)</a:t>
            </a:r>
          </a:p>
          <a:p>
            <a:pPr marL="342900" indent="-342900">
              <a:buAutoNum type="arabicParenBoth"/>
            </a:pPr>
            <a:r>
              <a:rPr lang="en-US" altLang="zh-CN" dirty="0"/>
              <a:t>Label assignment</a:t>
            </a:r>
            <a:endParaRPr lang="zh-CN" altLang="en-US" dirty="0"/>
          </a:p>
        </p:txBody>
      </p:sp>
    </p:spTree>
    <p:extLst>
      <p:ext uri="{BB962C8B-B14F-4D97-AF65-F5344CB8AC3E}">
        <p14:creationId xmlns:p14="http://schemas.microsoft.com/office/powerpoint/2010/main" val="4201343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b="1" dirty="0"/>
              <a:t>Experimental Results</a:t>
            </a:r>
            <a:endParaRPr lang="zh-CN" altLang="en-US" b="1" dirty="0"/>
          </a:p>
        </p:txBody>
      </p:sp>
      <p:sp>
        <p:nvSpPr>
          <p:cNvPr id="3" name="内容占位符 2"/>
          <p:cNvSpPr>
            <a:spLocks noGrp="1"/>
          </p:cNvSpPr>
          <p:nvPr>
            <p:ph idx="1"/>
          </p:nvPr>
        </p:nvSpPr>
        <p:spPr>
          <a:xfrm>
            <a:off x="838200" y="1503651"/>
            <a:ext cx="10515600" cy="4351338"/>
          </a:xfrm>
        </p:spPr>
        <p:txBody>
          <a:bodyPr/>
          <a:lstStyle/>
          <a:p>
            <a:r>
              <a:rPr lang="en-US" altLang="zh-CN" dirty="0"/>
              <a:t>NYU dataset V2</a:t>
            </a:r>
          </a:p>
          <a:p>
            <a:pPr marL="0" indent="0">
              <a:buNone/>
            </a:pPr>
            <a:r>
              <a:rPr lang="en-US" altLang="zh-CN" dirty="0"/>
              <a:t>   </a:t>
            </a:r>
            <a:r>
              <a:rPr lang="en-US" altLang="zh-CN" sz="2000" dirty="0"/>
              <a:t>1449 pairs of aligned RGBD images from 27 different indoor scene categories (</a:t>
            </a:r>
            <a:r>
              <a:rPr lang="en-US" altLang="zh-CN" sz="2000" dirty="0" err="1"/>
              <a:t>eg</a:t>
            </a:r>
            <a:r>
              <a:rPr lang="en-US" altLang="zh-CN" sz="2000" dirty="0"/>
              <a:t>., bedrooms, classrooms, kitchens, furniture stores </a:t>
            </a:r>
            <a:r>
              <a:rPr lang="en-US" altLang="zh-CN" sz="2000" dirty="0" err="1"/>
              <a:t>etc</a:t>
            </a:r>
            <a:r>
              <a:rPr lang="en-US" altLang="zh-CN" sz="2000" dirty="0"/>
              <a:t>).</a:t>
            </a:r>
          </a:p>
          <a:p>
            <a:pPr marL="0" indent="0">
              <a:buNone/>
            </a:pPr>
            <a:endParaRPr lang="zh-CN" altLang="en-US" dirty="0"/>
          </a:p>
        </p:txBody>
      </p:sp>
      <p:pic>
        <p:nvPicPr>
          <p:cNvPr id="4" name="图片 3"/>
          <p:cNvPicPr>
            <a:picLocks noChangeAspect="1"/>
          </p:cNvPicPr>
          <p:nvPr/>
        </p:nvPicPr>
        <p:blipFill>
          <a:blip r:embed="rId2"/>
          <a:stretch>
            <a:fillRect/>
          </a:stretch>
        </p:blipFill>
        <p:spPr>
          <a:xfrm>
            <a:off x="2953494" y="2769763"/>
            <a:ext cx="6300251" cy="3753037"/>
          </a:xfrm>
          <a:prstGeom prst="rect">
            <a:avLst/>
          </a:prstGeom>
        </p:spPr>
      </p:pic>
    </p:spTree>
    <p:extLst>
      <p:ext uri="{BB962C8B-B14F-4D97-AF65-F5344CB8AC3E}">
        <p14:creationId xmlns:p14="http://schemas.microsoft.com/office/powerpoint/2010/main" val="3467245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b="1" dirty="0"/>
              <a:t>Experimental Results</a:t>
            </a:r>
            <a:endParaRPr lang="zh-CN" altLang="en-US" b="1" dirty="0"/>
          </a:p>
        </p:txBody>
      </p:sp>
      <p:sp>
        <p:nvSpPr>
          <p:cNvPr id="3" name="内容占位符 2"/>
          <p:cNvSpPr>
            <a:spLocks noGrp="1"/>
          </p:cNvSpPr>
          <p:nvPr>
            <p:ph idx="1"/>
          </p:nvPr>
        </p:nvSpPr>
        <p:spPr/>
        <p:txBody>
          <a:bodyPr/>
          <a:lstStyle/>
          <a:p>
            <a:r>
              <a:rPr lang="en-US" altLang="zh-CN" dirty="0"/>
              <a:t>Quantitative Evaluation</a:t>
            </a:r>
            <a:endParaRPr lang="zh-CN" altLang="en-US" dirty="0"/>
          </a:p>
        </p:txBody>
      </p:sp>
      <p:pic>
        <p:nvPicPr>
          <p:cNvPr id="10" name="图片 9"/>
          <p:cNvPicPr>
            <a:picLocks noChangeAspect="1"/>
          </p:cNvPicPr>
          <p:nvPr/>
        </p:nvPicPr>
        <p:blipFill>
          <a:blip r:embed="rId2"/>
          <a:stretch>
            <a:fillRect/>
          </a:stretch>
        </p:blipFill>
        <p:spPr>
          <a:xfrm>
            <a:off x="1158240" y="2602742"/>
            <a:ext cx="4128725" cy="763030"/>
          </a:xfrm>
          <a:prstGeom prst="rect">
            <a:avLst/>
          </a:prstGeom>
        </p:spPr>
      </p:pic>
      <p:pic>
        <p:nvPicPr>
          <p:cNvPr id="11" name="图片 10"/>
          <p:cNvPicPr>
            <a:picLocks noChangeAspect="1"/>
          </p:cNvPicPr>
          <p:nvPr/>
        </p:nvPicPr>
        <p:blipFill>
          <a:blip r:embed="rId3"/>
          <a:stretch>
            <a:fillRect/>
          </a:stretch>
        </p:blipFill>
        <p:spPr>
          <a:xfrm>
            <a:off x="6276798" y="2602742"/>
            <a:ext cx="4206605" cy="1902117"/>
          </a:xfrm>
          <a:prstGeom prst="rect">
            <a:avLst/>
          </a:prstGeom>
        </p:spPr>
      </p:pic>
      <p:sp>
        <p:nvSpPr>
          <p:cNvPr id="13" name="矩形 12"/>
          <p:cNvSpPr/>
          <p:nvPr/>
        </p:nvSpPr>
        <p:spPr>
          <a:xfrm>
            <a:off x="5891140" y="4681811"/>
            <a:ext cx="5339238" cy="1200329"/>
          </a:xfrm>
          <a:prstGeom prst="rect">
            <a:avLst/>
          </a:prstGeom>
        </p:spPr>
        <p:txBody>
          <a:bodyPr wrap="square">
            <a:spAutoFit/>
          </a:bodyPr>
          <a:lstStyle/>
          <a:p>
            <a:r>
              <a:rPr lang="en-US" altLang="zh-CN" dirty="0"/>
              <a:t>Table 2: Segmentation accuracy evaluated on 654 test </a:t>
            </a:r>
          </a:p>
          <a:p>
            <a:r>
              <a:rPr lang="en-US" altLang="zh-CN" dirty="0"/>
              <a:t>RGB-D images. The values are: PRI (larger is better), VI </a:t>
            </a:r>
          </a:p>
          <a:p>
            <a:r>
              <a:rPr lang="en-US" altLang="zh-CN" dirty="0"/>
              <a:t>(smaller is better), GCE (smaller is better), BDE (smaller </a:t>
            </a:r>
          </a:p>
          <a:p>
            <a:r>
              <a:rPr lang="en-US" altLang="zh-CN" dirty="0"/>
              <a:t>is better) and JI (larger is better).</a:t>
            </a:r>
          </a:p>
        </p:txBody>
      </p:sp>
      <p:sp>
        <p:nvSpPr>
          <p:cNvPr id="14" name="矩形 13"/>
          <p:cNvSpPr/>
          <p:nvPr/>
        </p:nvSpPr>
        <p:spPr>
          <a:xfrm>
            <a:off x="1068086" y="3553800"/>
            <a:ext cx="4598618" cy="923330"/>
          </a:xfrm>
          <a:prstGeom prst="rect">
            <a:avLst/>
          </a:prstGeom>
        </p:spPr>
        <p:txBody>
          <a:bodyPr wrap="square">
            <a:spAutoFit/>
          </a:bodyPr>
          <a:lstStyle/>
          <a:p>
            <a:r>
              <a:rPr lang="en-US" altLang="zh-CN" dirty="0"/>
              <a:t>Table 1: Average runtime in seconds to segment a single image on a PC computer with </a:t>
            </a:r>
          </a:p>
          <a:p>
            <a:r>
              <a:rPr lang="en-US" altLang="zh-CN" dirty="0"/>
              <a:t>AMD Eight-core CPU @ 3.1HZ and 16GB RAM</a:t>
            </a:r>
          </a:p>
        </p:txBody>
      </p:sp>
    </p:spTree>
    <p:extLst>
      <p:ext uri="{BB962C8B-B14F-4D97-AF65-F5344CB8AC3E}">
        <p14:creationId xmlns:p14="http://schemas.microsoft.com/office/powerpoint/2010/main" val="2373364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b="1" dirty="0"/>
              <a:t>Experimental Results</a:t>
            </a:r>
            <a:endParaRPr lang="zh-CN" altLang="en-US" b="1" dirty="0"/>
          </a:p>
        </p:txBody>
      </p:sp>
      <p:sp>
        <p:nvSpPr>
          <p:cNvPr id="3" name="内容占位符 2"/>
          <p:cNvSpPr>
            <a:spLocks noGrp="1"/>
          </p:cNvSpPr>
          <p:nvPr>
            <p:ph idx="1"/>
          </p:nvPr>
        </p:nvSpPr>
        <p:spPr/>
        <p:txBody>
          <a:bodyPr/>
          <a:lstStyle/>
          <a:p>
            <a:r>
              <a:rPr lang="en-US" altLang="zh-CN" dirty="0"/>
              <a:t>Qualitative Evaluation</a:t>
            </a:r>
            <a:endParaRPr lang="zh-CN" altLang="en-US" dirty="0"/>
          </a:p>
        </p:txBody>
      </p:sp>
      <p:pic>
        <p:nvPicPr>
          <p:cNvPr id="4" name="图片 3"/>
          <p:cNvPicPr>
            <a:picLocks noChangeAspect="1"/>
          </p:cNvPicPr>
          <p:nvPr/>
        </p:nvPicPr>
        <p:blipFill>
          <a:blip r:embed="rId2"/>
          <a:stretch>
            <a:fillRect/>
          </a:stretch>
        </p:blipFill>
        <p:spPr>
          <a:xfrm>
            <a:off x="1423987" y="2576971"/>
            <a:ext cx="9344025" cy="3028950"/>
          </a:xfrm>
          <a:prstGeom prst="rect">
            <a:avLst/>
          </a:prstGeom>
        </p:spPr>
      </p:pic>
      <p:sp>
        <p:nvSpPr>
          <p:cNvPr id="5" name="矩形 4"/>
          <p:cNvSpPr/>
          <p:nvPr/>
        </p:nvSpPr>
        <p:spPr>
          <a:xfrm>
            <a:off x="1411108" y="5775331"/>
            <a:ext cx="9344025" cy="707886"/>
          </a:xfrm>
          <a:prstGeom prst="rect">
            <a:avLst/>
          </a:prstGeom>
        </p:spPr>
        <p:txBody>
          <a:bodyPr wrap="square">
            <a:spAutoFit/>
          </a:bodyPr>
          <a:lstStyle/>
          <a:p>
            <a:r>
              <a:rPr lang="en-US" altLang="zh-CN" sz="2000" dirty="0"/>
              <a:t>Examples of unsupervised indoor scene segmentation obtained by our method and the state of the art supervised methods</a:t>
            </a:r>
            <a:endParaRPr lang="zh-CN" altLang="en-US" sz="2000" dirty="0"/>
          </a:p>
        </p:txBody>
      </p:sp>
    </p:spTree>
    <p:extLst>
      <p:ext uri="{BB962C8B-B14F-4D97-AF65-F5344CB8AC3E}">
        <p14:creationId xmlns:p14="http://schemas.microsoft.com/office/powerpoint/2010/main" val="4029191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3415" y="266510"/>
            <a:ext cx="9890760" cy="1325563"/>
          </a:xfrm>
        </p:spPr>
        <p:txBody>
          <a:bodyPr>
            <a:normAutofit/>
          </a:bodyPr>
          <a:lstStyle/>
          <a:p>
            <a:pPr algn="ctr">
              <a:lnSpc>
                <a:spcPct val="50000"/>
              </a:lnSpc>
            </a:pPr>
            <a:r>
              <a:rPr lang="en-US" altLang="zh-CN" sz="2800" b="1" dirty="0"/>
              <a:t>Semantic Segmentation of RGBD Images with </a:t>
            </a:r>
            <a:r>
              <a:rPr lang="en-US" altLang="zh-CN" sz="2800" b="1" dirty="0" err="1"/>
              <a:t>Mutex</a:t>
            </a:r>
            <a:r>
              <a:rPr lang="en-US" altLang="zh-CN" sz="2800" b="1" dirty="0"/>
              <a:t> Constraints</a:t>
            </a:r>
            <a:endParaRPr lang="zh-CN" altLang="en-US" sz="1400" b="1" dirty="0"/>
          </a:p>
        </p:txBody>
      </p:sp>
      <p:sp>
        <p:nvSpPr>
          <p:cNvPr id="35" name="内容占位符 2"/>
          <p:cNvSpPr>
            <a:spLocks noGrp="1"/>
          </p:cNvSpPr>
          <p:nvPr>
            <p:ph idx="1"/>
          </p:nvPr>
        </p:nvSpPr>
        <p:spPr>
          <a:xfrm>
            <a:off x="838200" y="1529784"/>
            <a:ext cx="10515600" cy="4351338"/>
          </a:xfrm>
        </p:spPr>
        <p:txBody>
          <a:bodyPr/>
          <a:lstStyle/>
          <a:p>
            <a:r>
              <a:rPr lang="en-US" altLang="zh-CN" b="1" dirty="0"/>
              <a:t>Motivation</a:t>
            </a:r>
          </a:p>
          <a:p>
            <a:pPr marL="0" indent="0">
              <a:buNone/>
            </a:pPr>
            <a:r>
              <a:rPr lang="en-US" altLang="zh-CN" sz="2400" dirty="0"/>
              <a:t>    Although designing distinct features from RGBD images has achieved much progress for indoor semantic segmentation, how to jointly model local and long range object spatial configurations by taking advantage of available geometric structure of indoor scenes is not fully explored.</a:t>
            </a:r>
          </a:p>
        </p:txBody>
      </p:sp>
    </p:spTree>
    <p:extLst>
      <p:ext uri="{BB962C8B-B14F-4D97-AF65-F5344CB8AC3E}">
        <p14:creationId xmlns:p14="http://schemas.microsoft.com/office/powerpoint/2010/main" val="2177430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3415" y="266510"/>
            <a:ext cx="9890760" cy="1325563"/>
          </a:xfrm>
        </p:spPr>
        <p:txBody>
          <a:bodyPr>
            <a:normAutofit/>
          </a:bodyPr>
          <a:lstStyle/>
          <a:p>
            <a:pPr algn="ctr">
              <a:lnSpc>
                <a:spcPct val="50000"/>
              </a:lnSpc>
            </a:pPr>
            <a:r>
              <a:rPr lang="en-US" altLang="zh-CN" sz="2800" b="1" dirty="0"/>
              <a:t>Semantic Segmentation of RGBD Images with </a:t>
            </a:r>
            <a:r>
              <a:rPr lang="en-US" altLang="zh-CN" sz="2800" b="1" dirty="0" err="1"/>
              <a:t>Mutex</a:t>
            </a:r>
            <a:r>
              <a:rPr lang="en-US" altLang="zh-CN" sz="2800" b="1" dirty="0"/>
              <a:t> Constraints</a:t>
            </a:r>
            <a:br>
              <a:rPr lang="en-US" altLang="zh-CN" sz="2800" b="1" dirty="0"/>
            </a:br>
            <a:endParaRPr lang="zh-CN" altLang="en-US" sz="1400" b="1"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1196" y="1695721"/>
            <a:ext cx="5874652" cy="446348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33" y="1609803"/>
            <a:ext cx="2913236" cy="221093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536" y="4156953"/>
            <a:ext cx="2942629" cy="2240717"/>
          </a:xfrm>
          <a:prstGeom prst="rect">
            <a:avLst/>
          </a:prstGeom>
        </p:spPr>
      </p:pic>
      <p:sp>
        <p:nvSpPr>
          <p:cNvPr id="8" name="Right Arrow 7"/>
          <p:cNvSpPr/>
          <p:nvPr/>
        </p:nvSpPr>
        <p:spPr>
          <a:xfrm rot="1558659">
            <a:off x="4278205" y="2988890"/>
            <a:ext cx="614150" cy="28603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Right Arrow 8"/>
          <p:cNvSpPr/>
          <p:nvPr/>
        </p:nvSpPr>
        <p:spPr>
          <a:xfrm rot="20110525">
            <a:off x="4278154" y="4997815"/>
            <a:ext cx="614150" cy="28603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TextBox 9"/>
          <p:cNvSpPr txBox="1"/>
          <p:nvPr/>
        </p:nvSpPr>
        <p:spPr>
          <a:xfrm>
            <a:off x="1724039" y="3787621"/>
            <a:ext cx="14330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Color Image</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1" name="TextBox 10"/>
          <p:cNvSpPr txBox="1"/>
          <p:nvPr/>
        </p:nvSpPr>
        <p:spPr>
          <a:xfrm>
            <a:off x="1664517" y="6399093"/>
            <a:ext cx="14330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Depth Image</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2" name="TextBox 11"/>
          <p:cNvSpPr txBox="1"/>
          <p:nvPr/>
        </p:nvSpPr>
        <p:spPr>
          <a:xfrm>
            <a:off x="8384082" y="5875240"/>
            <a:ext cx="14603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Night stands</a:t>
            </a:r>
            <a:endParaRPr kumimoji="0" lang="zh-CN" altLang="en-US" sz="16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3" name="TextBox 12"/>
          <p:cNvSpPr txBox="1"/>
          <p:nvPr/>
        </p:nvSpPr>
        <p:spPr>
          <a:xfrm rot="19762315">
            <a:off x="9396292" y="1945530"/>
            <a:ext cx="14603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Ceiling</a:t>
            </a:r>
            <a:endParaRPr kumimoji="0" lang="zh-CN" altLang="en-US" sz="16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4" name="TextBox 13"/>
          <p:cNvSpPr txBox="1"/>
          <p:nvPr/>
        </p:nvSpPr>
        <p:spPr>
          <a:xfrm rot="19762315">
            <a:off x="9320996" y="1678903"/>
            <a:ext cx="14603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Bathtub</a:t>
            </a:r>
            <a:endParaRPr kumimoji="0" lang="zh-CN" altLang="en-US" sz="16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5" name="TextBox 14"/>
          <p:cNvSpPr txBox="1"/>
          <p:nvPr/>
        </p:nvSpPr>
        <p:spPr>
          <a:xfrm>
            <a:off x="6903530" y="4840924"/>
            <a:ext cx="9705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Chairs</a:t>
            </a:r>
            <a:endParaRPr kumimoji="0" lang="zh-CN" altLang="en-US" sz="16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6" name="TextBox 15"/>
          <p:cNvSpPr txBox="1"/>
          <p:nvPr/>
        </p:nvSpPr>
        <p:spPr>
          <a:xfrm>
            <a:off x="7040010" y="5649443"/>
            <a:ext cx="71124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Floors</a:t>
            </a:r>
            <a:endParaRPr kumimoji="0" lang="zh-CN" altLang="en-US" sz="16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7" name="TextBox 16"/>
          <p:cNvSpPr txBox="1"/>
          <p:nvPr/>
        </p:nvSpPr>
        <p:spPr>
          <a:xfrm>
            <a:off x="6780703" y="2943361"/>
            <a:ext cx="9705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Blinds</a:t>
            </a:r>
            <a:endParaRPr kumimoji="0" lang="zh-CN" altLang="en-US" sz="16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8" name="TextBox 17"/>
          <p:cNvSpPr txBox="1"/>
          <p:nvPr/>
        </p:nvSpPr>
        <p:spPr>
          <a:xfrm>
            <a:off x="10382874" y="4539672"/>
            <a:ext cx="76667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Toilet</a:t>
            </a:r>
            <a:endParaRPr kumimoji="0" lang="zh-CN" altLang="en-US" sz="16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9" name="TextBox 18"/>
          <p:cNvSpPr txBox="1"/>
          <p:nvPr/>
        </p:nvSpPr>
        <p:spPr>
          <a:xfrm>
            <a:off x="9049343" y="4921228"/>
            <a:ext cx="114486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Bookshelf</a:t>
            </a:r>
            <a:endParaRPr kumimoji="0" lang="zh-CN" altLang="en-US" sz="16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0" name="TextBox 19"/>
          <p:cNvSpPr txBox="1"/>
          <p:nvPr/>
        </p:nvSpPr>
        <p:spPr>
          <a:xfrm>
            <a:off x="7400892" y="2856248"/>
            <a:ext cx="4731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a:t>
            </a:r>
            <a:endPar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sp>
        <p:nvSpPr>
          <p:cNvPr id="21" name="TextBox 20"/>
          <p:cNvSpPr txBox="1"/>
          <p:nvPr/>
        </p:nvSpPr>
        <p:spPr>
          <a:xfrm>
            <a:off x="10032513" y="1873289"/>
            <a:ext cx="4731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a:t>
            </a:r>
            <a:endPar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sp>
        <p:nvSpPr>
          <p:cNvPr id="22" name="TextBox 21"/>
          <p:cNvSpPr txBox="1"/>
          <p:nvPr/>
        </p:nvSpPr>
        <p:spPr>
          <a:xfrm>
            <a:off x="9725082" y="1611133"/>
            <a:ext cx="4731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a:t>
            </a:r>
            <a:endPar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sp>
        <p:nvSpPr>
          <p:cNvPr id="23" name="TextBox 22"/>
          <p:cNvSpPr txBox="1"/>
          <p:nvPr/>
        </p:nvSpPr>
        <p:spPr>
          <a:xfrm>
            <a:off x="7510631" y="4792310"/>
            <a:ext cx="4731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a:t>
            </a:r>
            <a:endPar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sp>
        <p:nvSpPr>
          <p:cNvPr id="24" name="TextBox 23"/>
          <p:cNvSpPr txBox="1"/>
          <p:nvPr/>
        </p:nvSpPr>
        <p:spPr>
          <a:xfrm>
            <a:off x="7582897" y="5568580"/>
            <a:ext cx="4731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a:t>
            </a:r>
            <a:endPar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sp>
        <p:nvSpPr>
          <p:cNvPr id="25" name="TextBox 24"/>
          <p:cNvSpPr txBox="1"/>
          <p:nvPr/>
        </p:nvSpPr>
        <p:spPr>
          <a:xfrm>
            <a:off x="9433893" y="5090505"/>
            <a:ext cx="4731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a:t>
            </a:r>
            <a:endPar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sp>
        <p:nvSpPr>
          <p:cNvPr id="26" name="TextBox 25"/>
          <p:cNvSpPr txBox="1"/>
          <p:nvPr/>
        </p:nvSpPr>
        <p:spPr>
          <a:xfrm>
            <a:off x="9488485" y="5782125"/>
            <a:ext cx="4731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a:t>
            </a:r>
            <a:endPar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sp>
        <p:nvSpPr>
          <p:cNvPr id="27" name="TextBox 26"/>
          <p:cNvSpPr txBox="1"/>
          <p:nvPr/>
        </p:nvSpPr>
        <p:spPr>
          <a:xfrm>
            <a:off x="10593331" y="4168053"/>
            <a:ext cx="4731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a:t>
            </a:r>
            <a:endPar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cxnSp>
        <p:nvCxnSpPr>
          <p:cNvPr id="28" name="Straight Arrow Connector 27"/>
          <p:cNvCxnSpPr/>
          <p:nvPr/>
        </p:nvCxnSpPr>
        <p:spPr>
          <a:xfrm flipV="1">
            <a:off x="9905722" y="4769443"/>
            <a:ext cx="576969" cy="210426"/>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9126570" y="2312849"/>
            <a:ext cx="361915" cy="23025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12" idx="1"/>
          </p:cNvCxnSpPr>
          <p:nvPr/>
        </p:nvCxnSpPr>
        <p:spPr>
          <a:xfrm>
            <a:off x="7926612" y="5748849"/>
            <a:ext cx="457470" cy="295668"/>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quot;No&quot; Symbol 30"/>
          <p:cNvSpPr/>
          <p:nvPr/>
        </p:nvSpPr>
        <p:spPr>
          <a:xfrm>
            <a:off x="8981242" y="2476625"/>
            <a:ext cx="288000" cy="28800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2" name="&quot;No&quot; Symbol 31"/>
          <p:cNvSpPr/>
          <p:nvPr/>
        </p:nvSpPr>
        <p:spPr>
          <a:xfrm>
            <a:off x="9989646" y="4486203"/>
            <a:ext cx="288000" cy="28800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3" name="&quot;No&quot; Symbol 32"/>
          <p:cNvSpPr/>
          <p:nvPr/>
        </p:nvSpPr>
        <p:spPr>
          <a:xfrm>
            <a:off x="8177455" y="5557244"/>
            <a:ext cx="288000" cy="28800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4" name="TextBox 33"/>
          <p:cNvSpPr txBox="1"/>
          <p:nvPr/>
        </p:nvSpPr>
        <p:spPr>
          <a:xfrm>
            <a:off x="5785979" y="6322459"/>
            <a:ext cx="52805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7030A0"/>
                </a:solidFill>
                <a:effectLst/>
                <a:uLnTx/>
                <a:uFillTx/>
                <a:latin typeface="Calibri" panose="020F0502020204030204"/>
                <a:ea typeface="宋体" panose="02010600030101010101" pitchFamily="2" charset="-122"/>
                <a:cs typeface="+mn-cs"/>
              </a:rPr>
              <a:t>Labeling may contradict common sense knowledge</a:t>
            </a:r>
            <a:r>
              <a:rPr kumimoji="0" lang="en-US" altLang="zh-CN" sz="1800" b="1" i="0" u="none" strike="noStrike" kern="1200" cap="none" spc="0" normalizeH="0" baseline="0" noProof="0" dirty="0">
                <a:ln>
                  <a:noFill/>
                </a:ln>
                <a:solidFill>
                  <a:srgbClr val="7030A0"/>
                </a:solidFill>
                <a:effectLst/>
                <a:uLnTx/>
                <a:uFillTx/>
                <a:latin typeface="Calibri" panose="020F0502020204030204"/>
                <a:ea typeface="宋体" panose="02010600030101010101" pitchFamily="2" charset="-122"/>
                <a:cs typeface="+mn-cs"/>
              </a:rPr>
              <a:t>!</a:t>
            </a:r>
            <a:endParaRPr kumimoji="0" lang="zh-CN" altLang="en-US" sz="1800" b="1" i="0" u="none" strike="noStrike" kern="1200" cap="none" spc="0" normalizeH="0" baseline="0" noProof="0" dirty="0">
              <a:ln>
                <a:noFill/>
              </a:ln>
              <a:solidFill>
                <a:srgbClr val="7030A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829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31" grpId="0" animBg="1"/>
      <p:bldP spid="32" grpId="0" animBg="1"/>
      <p:bldP spid="33" grpId="0" animBg="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en-US" altLang="zh-CN" sz="3100" b="1" dirty="0"/>
              <a:t>Semantic Segmentation of RGBD Images with </a:t>
            </a:r>
            <a:r>
              <a:rPr lang="en-US" altLang="zh-CN" sz="3100" b="1" dirty="0" err="1"/>
              <a:t>Mutex</a:t>
            </a:r>
            <a:r>
              <a:rPr lang="en-US" altLang="zh-CN" sz="3100" b="1" dirty="0"/>
              <a:t> Constraints</a:t>
            </a:r>
            <a:br>
              <a:rPr lang="zh-CN" altLang="en-US" dirty="0"/>
            </a:br>
            <a:endParaRPr lang="zh-CN" altLang="en-US" b="1"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845820" y="1465017"/>
                <a:ext cx="10515600" cy="4953712"/>
              </a:xfrm>
            </p:spPr>
            <p:txBody>
              <a:bodyPr>
                <a:normAutofit/>
              </a:bodyPr>
              <a:lstStyle/>
              <a:p>
                <a:r>
                  <a:rPr lang="en-US" altLang="zh-CN" b="1" dirty="0"/>
                  <a:t>Problem Formulation</a:t>
                </a:r>
              </a:p>
              <a:p>
                <a:pPr marL="0" indent="0">
                  <a:buNone/>
                </a:pPr>
                <a:r>
                  <a:rPr lang="en-US" altLang="zh-CN" sz="2400" dirty="0"/>
                  <a:t>    Part 1:  A CRF model is grounded on low-level segments (i.e., super-pixels).</a:t>
                </a:r>
              </a:p>
              <a:p>
                <a:pPr marL="0" indent="0">
                  <a:buNone/>
                </a:pPr>
                <a:r>
                  <a:rPr lang="en-US" altLang="zh-CN" sz="2400" dirty="0"/>
                  <a:t>    </a:t>
                </a:r>
                <a:r>
                  <a:rPr lang="en-US" altLang="zh-CN" sz="2000" dirty="0"/>
                  <a:t>1) the image </a:t>
                </a:r>
                <a14:m>
                  <m:oMath xmlns:m="http://schemas.openxmlformats.org/officeDocument/2006/math">
                    <m:r>
                      <a:rPr lang="en-US" altLang="zh-CN" sz="2000" i="1">
                        <a:latin typeface="Cambria Math" panose="02040503050406030204" pitchFamily="18" charset="0"/>
                      </a:rPr>
                      <m:t>𝐼</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𝑥</m:t>
                    </m:r>
                    <m:r>
                      <a:rPr lang="en-US" altLang="zh-CN" sz="2000" b="0" i="1" smtClean="0">
                        <a:latin typeface="Cambria Math" panose="02040503050406030204" pitchFamily="18" charset="0"/>
                      </a:rPr>
                      <m:t>, </m:t>
                    </m:r>
                    <m:r>
                      <a:rPr lang="en-US" altLang="zh-CN" sz="2000" b="0" i="1" smtClean="0">
                        <a:latin typeface="Cambria Math" panose="02040503050406030204" pitchFamily="18" charset="0"/>
                      </a:rPr>
                      <m:t>𝑦</m:t>
                    </m:r>
                    <m:r>
                      <a:rPr lang="en-US" altLang="zh-CN" sz="2000" b="0" i="1" smtClean="0">
                        <a:latin typeface="Cambria Math" panose="02040503050406030204" pitchFamily="18" charset="0"/>
                      </a:rPr>
                      <m:t>) </m:t>
                    </m:r>
                  </m:oMath>
                </a14:m>
                <a:r>
                  <a:rPr lang="en-US" altLang="zh-CN" sz="2000" dirty="0"/>
                  <a:t>is partitioned into several segments (</a:t>
                </a:r>
                <a:r>
                  <a:rPr lang="en-US" altLang="zh-CN" sz="2000" dirty="0" err="1"/>
                  <a:t>gpb</a:t>
                </a:r>
                <a:r>
                  <a:rPr lang="en-US" altLang="zh-CN" sz="2000" dirty="0"/>
                  <a:t>-UCM segmentation).</a:t>
                </a:r>
              </a:p>
              <a:p>
                <a:pPr marL="0" indent="0">
                  <a:buNone/>
                </a:pPr>
                <a:r>
                  <a:rPr lang="en-US" altLang="zh-CN" sz="2400" dirty="0"/>
                  <a:t>    </a:t>
                </a:r>
              </a:p>
              <a:p>
                <a:pPr marL="0" indent="0">
                  <a:buNone/>
                </a:pPr>
                <a:endParaRPr lang="en-US" altLang="zh-CN" sz="2400" dirty="0"/>
              </a:p>
              <a:p>
                <a:pPr marL="0" indent="0">
                  <a:buNone/>
                </a:pPr>
                <a:r>
                  <a:rPr lang="en-US" altLang="zh-CN" sz="2400" dirty="0"/>
                  <a:t>    </a:t>
                </a:r>
                <a:r>
                  <a:rPr lang="en-US" altLang="zh-CN" sz="2000" dirty="0"/>
                  <a:t>2) each segment </a:t>
                </a:r>
                <a14:m>
                  <m:oMath xmlns:m="http://schemas.openxmlformats.org/officeDocument/2006/math">
                    <m:sSub>
                      <m:sSubPr>
                        <m:ctrlPr>
                          <a:rPr lang="en-US" altLang="zh-CN" sz="2000" i="1">
                            <a:latin typeface="Cambria Math" panose="02040503050406030204" pitchFamily="18" charset="0"/>
                          </a:rPr>
                        </m:ctrlPr>
                      </m:sSubPr>
                      <m:e>
                        <m:r>
                          <a:rPr lang="en-US" altLang="zh-CN" sz="2000">
                            <a:latin typeface="Cambria Math" panose="02040503050406030204" pitchFamily="18" charset="0"/>
                          </a:rPr>
                          <m:t>𝑠</m:t>
                        </m:r>
                      </m:e>
                      <m:sub>
                        <m:r>
                          <a:rPr lang="en-US" altLang="zh-CN" sz="2000">
                            <a:latin typeface="Cambria Math" panose="02040503050406030204" pitchFamily="18" charset="0"/>
                          </a:rPr>
                          <m:t>𝑖</m:t>
                        </m:r>
                      </m:sub>
                    </m:sSub>
                  </m:oMath>
                </a14:m>
                <a:r>
                  <a:rPr lang="en-US" altLang="zh-CN" sz="2000" dirty="0"/>
                  <a:t> can take one label </a:t>
                </a:r>
                <a14:m>
                  <m:oMath xmlns:m="http://schemas.openxmlformats.org/officeDocument/2006/math">
                    <m:sSub>
                      <m:sSubPr>
                        <m:ctrlPr>
                          <a:rPr lang="en-US" altLang="zh-CN" sz="2000" i="1">
                            <a:latin typeface="Cambria Math" panose="02040503050406030204" pitchFamily="18" charset="0"/>
                          </a:rPr>
                        </m:ctrlPr>
                      </m:sSubPr>
                      <m:e>
                        <m:r>
                          <a:rPr lang="en-US" altLang="zh-CN" sz="2000">
                            <a:latin typeface="Cambria Math" panose="02040503050406030204" pitchFamily="18" charset="0"/>
                          </a:rPr>
                          <m:t>𝑙</m:t>
                        </m:r>
                      </m:e>
                      <m:sub>
                        <m:r>
                          <m:rPr>
                            <m:sty m:val="p"/>
                          </m:rPr>
                          <a:rPr lang="en-US" altLang="zh-CN" sz="2000" b="0" i="0" smtClean="0">
                            <a:latin typeface="Cambria Math" panose="02040503050406030204" pitchFamily="18" charset="0"/>
                          </a:rPr>
                          <m:t>i</m:t>
                        </m:r>
                      </m:sub>
                    </m:sSub>
                  </m:oMath>
                </a14:m>
                <a:r>
                  <a:rPr lang="en-US" altLang="zh-CN" sz="2000" dirty="0"/>
                  <a:t>. And </a:t>
                </a:r>
                <a14:m>
                  <m:oMath xmlns:m="http://schemas.openxmlformats.org/officeDocument/2006/math">
                    <m:sSub>
                      <m:sSubPr>
                        <m:ctrlPr>
                          <a:rPr lang="en-US" altLang="zh-CN" sz="2000" i="1">
                            <a:latin typeface="Cambria Math" panose="02040503050406030204" pitchFamily="18" charset="0"/>
                          </a:rPr>
                        </m:ctrlPr>
                      </m:sSubPr>
                      <m:e>
                        <m:r>
                          <a:rPr lang="en-US" altLang="zh-CN" sz="2000">
                            <a:latin typeface="Cambria Math" panose="02040503050406030204" pitchFamily="18" charset="0"/>
                          </a:rPr>
                          <m:t>(</m:t>
                        </m:r>
                        <m:r>
                          <a:rPr lang="en-US" altLang="zh-CN" sz="2000">
                            <a:latin typeface="Cambria Math" panose="02040503050406030204" pitchFamily="18" charset="0"/>
                          </a:rPr>
                          <m:t>𝑠</m:t>
                        </m:r>
                      </m:e>
                      <m:sub>
                        <m:r>
                          <a:rPr lang="en-US" altLang="zh-CN" sz="2000">
                            <a:latin typeface="Cambria Math" panose="02040503050406030204" pitchFamily="18" charset="0"/>
                          </a:rPr>
                          <m:t>𝑖</m:t>
                        </m:r>
                      </m:sub>
                    </m:sSub>
                    <m:r>
                      <a:rPr lang="en-US" altLang="zh-CN" sz="2000">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a:latin typeface="Cambria Math" panose="02040503050406030204" pitchFamily="18" charset="0"/>
                          </a:rPr>
                          <m:t>𝑙</m:t>
                        </m:r>
                      </m:e>
                      <m:sub>
                        <m:r>
                          <m:rPr>
                            <m:sty m:val="p"/>
                          </m:rPr>
                          <a:rPr lang="en-US" altLang="zh-CN" sz="2000" b="0" i="0" smtClean="0">
                            <a:latin typeface="Cambria Math" panose="02040503050406030204" pitchFamily="18" charset="0"/>
                          </a:rPr>
                          <m:t>i</m:t>
                        </m:r>
                      </m:sub>
                    </m:sSub>
                  </m:oMath>
                </a14:m>
                <a:r>
                  <a:rPr lang="en-US" altLang="zh-CN" sz="2000" dirty="0"/>
                  <a:t>) is represented as a node in the graph G. </a:t>
                </a:r>
              </a:p>
              <a:p>
                <a:pPr marL="0" indent="0">
                  <a:buNone/>
                </a:pPr>
                <a:r>
                  <a:rPr lang="en-US" altLang="zh-CN" sz="2400" dirty="0"/>
                  <a:t>         </a:t>
                </a:r>
              </a:p>
              <a:p>
                <a:pPr marL="0" indent="0">
                  <a:buNone/>
                </a:pPr>
                <a:r>
                  <a:rPr lang="en-US" altLang="zh-CN" sz="2400" dirty="0"/>
                  <a:t>         </a:t>
                </a:r>
              </a:p>
              <a:p>
                <a:pPr marL="0" indent="0">
                  <a:buNone/>
                </a:pPr>
                <a:r>
                  <a:rPr lang="en-US" altLang="zh-CN" sz="2400" dirty="0"/>
                  <a:t>   </a:t>
                </a:r>
                <a:r>
                  <a:rPr lang="en-US" altLang="zh-CN" sz="2000" dirty="0"/>
                  <a:t> </a:t>
                </a:r>
              </a:p>
              <a:p>
                <a:pPr marL="0" indent="0">
                  <a:buNone/>
                </a:pPr>
                <a:r>
                  <a:rPr lang="en-US" altLang="zh-CN" sz="2000" dirty="0"/>
                  <a:t>    </a:t>
                </a:r>
                <a:r>
                  <a:rPr lang="en-US" altLang="zh-CN" sz="2400" dirty="0"/>
                  <a:t> </a:t>
                </a:r>
              </a:p>
              <a:p>
                <a:pPr marL="0" indent="0">
                  <a:buNone/>
                </a:pPr>
                <a:endParaRPr lang="zh-CN" altLang="en-US" sz="1400" i="1"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845820" y="1465017"/>
                <a:ext cx="10515600" cy="4953712"/>
              </a:xfrm>
              <a:blipFill rotWithShape="0">
                <a:blip r:embed="rId2"/>
                <a:stretch>
                  <a:fillRect l="-1043" t="-1968"/>
                </a:stretch>
              </a:blipFill>
            </p:spPr>
            <p:txBody>
              <a:bodyPr/>
              <a:lstStyle/>
              <a:p>
                <a:r>
                  <a:rPr lang="zh-CN" altLang="en-US">
                    <a:noFill/>
                  </a:rPr>
                  <a:t> </a:t>
                </a:r>
              </a:p>
            </p:txBody>
          </p:sp>
        </mc:Fallback>
      </mc:AlternateContent>
      <p:pic>
        <p:nvPicPr>
          <p:cNvPr id="11"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5832" y="4822523"/>
            <a:ext cx="2093211" cy="1590394"/>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1398250" y="3180783"/>
                <a:ext cx="447494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S = {</a:t>
                </a:r>
                <a14:m>
                  <m:oMath xmlns:m="http://schemas.openxmlformats.org/officeDocument/2006/math">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sub>
                    </m:s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  </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 …, </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oMath>
                </a14:m>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14:m>
                  <m:oMath xmlns:m="http://schemas.openxmlformats.org/officeDocument/2006/math">
                    <m:r>
                      <a:rPr kumimoji="0" lang="en-US" altLang="zh-CN" sz="1800" b="0" i="0" u="none" strike="noStrike" kern="1200" cap="none" spc="0" normalizeH="0" baseline="0" noProof="0">
                        <a:ln>
                          <a:noFill/>
                        </a:ln>
                        <a:solidFill>
                          <a:prstClr val="black"/>
                        </a:solidFill>
                        <a:effectLst/>
                        <a:uLnTx/>
                        <a:uFillTx/>
                        <a:latin typeface="Cambria Math" panose="02040503050406030204" pitchFamily="18" charset="0"/>
                        <a:cs typeface="+mn-cs"/>
                      </a:rPr>
                      <m:t> </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𝑠𝑒𝑔𝑚𝑒𝑛𝑡</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𝑠𝑒𝑡</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d>
                      <m:dPr>
                        <m:begChr m:val="|"/>
                        <m:endChr m:val="|"/>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𝑆</m:t>
                        </m:r>
                      </m:e>
                    </m:d>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oMath>
                </a14:m>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398250" y="3180783"/>
                <a:ext cx="4474943" cy="276999"/>
              </a:xfrm>
              <a:prstGeom prst="rect">
                <a:avLst/>
              </a:prstGeom>
              <a:blipFill rotWithShape="0">
                <a:blip r:embed="rId4"/>
                <a:stretch>
                  <a:fillRect l="-3134" t="-28889" r="-954" b="-51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275291" y="3195070"/>
                <a:ext cx="3966150"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L = {</a:t>
                </a:r>
                <a14:m>
                  <m:oMath xmlns:m="http://schemas.openxmlformats.org/officeDocument/2006/math">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𝑙</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sub>
                    </m:s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  </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 …, </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oMath>
                </a14:m>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14:m>
                  <m:oMath xmlns:m="http://schemas.openxmlformats.org/officeDocument/2006/math">
                    <m:r>
                      <a:rPr kumimoji="0" lang="en-US" altLang="zh-CN" sz="1800" b="0" i="0" u="none" strike="noStrike" kern="1200" cap="none" spc="0" normalizeH="0" baseline="0" noProof="0">
                        <a:ln>
                          <a:noFill/>
                        </a:ln>
                        <a:solidFill>
                          <a:prstClr val="black"/>
                        </a:solidFill>
                        <a:effectLst/>
                        <a:uLnTx/>
                        <a:uFillTx/>
                        <a:latin typeface="Cambria Math" panose="02040503050406030204" pitchFamily="18" charset="0"/>
                        <a:cs typeface="+mn-cs"/>
                      </a:rPr>
                      <m:t> </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𝑙𝑎𝑏𝑒𝑙</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𝑠𝑒𝑡</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d>
                      <m:dPr>
                        <m:begChr m:val="|"/>
                        <m:endChr m:val="|"/>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e>
                    </m:d>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oMath>
                </a14:m>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275291" y="3195070"/>
                <a:ext cx="3966150" cy="276999"/>
              </a:xfrm>
              <a:prstGeom prst="rect">
                <a:avLst/>
              </a:prstGeom>
              <a:blipFill rotWithShape="0">
                <a:blip r:embed="rId5"/>
                <a:stretch>
                  <a:fillRect l="-3533" t="-28261" r="-1229" b="-50000"/>
                </a:stretch>
              </a:blipFill>
            </p:spPr>
            <p:txBody>
              <a:bodyPr/>
              <a:lstStyle/>
              <a:p>
                <a:r>
                  <a:rPr lang="zh-CN" altLang="en-US">
                    <a:noFill/>
                  </a:rPr>
                  <a:t> </a:t>
                </a:r>
              </a:p>
            </p:txBody>
          </p:sp>
        </mc:Fallback>
      </mc:AlternateContent>
      <p:pic>
        <p:nvPicPr>
          <p:cNvPr id="15" name="图片 5"/>
          <p:cNvPicPr>
            <a:picLocks noChangeAspect="1"/>
          </p:cNvPicPr>
          <p:nvPr/>
        </p:nvPicPr>
        <p:blipFill>
          <a:blip r:embed="rId6"/>
          <a:stretch>
            <a:fillRect/>
          </a:stretch>
        </p:blipFill>
        <p:spPr>
          <a:xfrm>
            <a:off x="1398250" y="4762429"/>
            <a:ext cx="1336233" cy="250544"/>
          </a:xfrm>
          <a:prstGeom prst="rect">
            <a:avLst/>
          </a:prstGeom>
        </p:spPr>
      </p:pic>
      <p:pic>
        <p:nvPicPr>
          <p:cNvPr id="16" name="图片 6"/>
          <p:cNvPicPr>
            <a:picLocks noChangeAspect="1"/>
          </p:cNvPicPr>
          <p:nvPr/>
        </p:nvPicPr>
        <p:blipFill>
          <a:blip r:embed="rId7"/>
          <a:stretch>
            <a:fillRect/>
          </a:stretch>
        </p:blipFill>
        <p:spPr>
          <a:xfrm>
            <a:off x="3010637" y="4757175"/>
            <a:ext cx="972194" cy="261052"/>
          </a:xfrm>
          <a:prstGeom prst="rect">
            <a:avLst/>
          </a:prstGeom>
        </p:spPr>
      </p:pic>
      <p:pic>
        <p:nvPicPr>
          <p:cNvPr id="17" name="图片 7"/>
          <p:cNvPicPr>
            <a:picLocks noChangeAspect="1"/>
          </p:cNvPicPr>
          <p:nvPr/>
        </p:nvPicPr>
        <p:blipFill>
          <a:blip r:embed="rId8"/>
          <a:stretch>
            <a:fillRect/>
          </a:stretch>
        </p:blipFill>
        <p:spPr>
          <a:xfrm>
            <a:off x="4258985" y="4741728"/>
            <a:ext cx="1024704" cy="271245"/>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340580" y="5463921"/>
                <a:ext cx="7061594" cy="87562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14:m>
                  <m:oMath xmlns:m="http://schemas.openxmlformats.org/officeDocument/2006/math">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sub>
                    </m:sSub>
                  </m:oMath>
                </a14:m>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14:m>
                  <m:oMath xmlns:m="http://schemas.openxmlformats.org/officeDocument/2006/math">
                    <m:sSub>
                      <m:sSub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𝑙</m:t>
                        </m:r>
                      </m:e>
                      <m:sub>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𝑖</m:t>
                        </m:r>
                      </m:sub>
                    </m:sSub>
                  </m:oMath>
                </a14:m>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14:m>
                  <m:oMath xmlns:m="http://schemas.openxmlformats.org/officeDocument/2006/math">
                    <m:sSub>
                      <m:sSub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𝑠</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𝑗</m:t>
                        </m:r>
                      </m:sub>
                    </m:sSub>
                  </m:oMath>
                </a14:m>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14:m>
                  <m:oMath xmlns:m="http://schemas.openxmlformats.org/officeDocument/2006/math">
                    <m:sSub>
                      <m:sSub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𝑙</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𝑗</m:t>
                        </m:r>
                      </m:sub>
                    </m:sSub>
                  </m:oMath>
                </a14:m>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14:m>
                  <m:oMath xmlns:m="http://schemas.openxmlformats.org/officeDocument/2006/math">
                    <m:r>
                      <a:rPr kumimoji="0" lang="en-US" altLang="zh-CN" sz="18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altLang="zh-CN" sz="1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E  if </a:t>
                </a:r>
                <a14:m>
                  <m:oMath xmlns:m="http://schemas.openxmlformats.org/officeDocument/2006/math">
                    <m:sSub>
                      <m:sSub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𝑠</m:t>
                        </m:r>
                      </m:e>
                      <m:sub>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𝑖</m:t>
                        </m:r>
                      </m:sub>
                    </m:sSub>
                  </m:oMath>
                </a14:m>
                <a:r>
                  <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and </a:t>
                </a:r>
                <a14:m>
                  <m:oMath xmlns:m="http://schemas.openxmlformats.org/officeDocument/2006/math">
                    <m:sSub>
                      <m:sSub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𝑠</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𝑗</m:t>
                        </m:r>
                      </m:sub>
                    </m:sSub>
                  </m:oMath>
                </a14:m>
                <a:r>
                  <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are </a:t>
                </a:r>
                <a:r>
                  <a:rPr kumimoji="0" lang="en-US" altLang="zh-CN" sz="1800" b="1" i="1"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spatially adjacent :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shared 2d boundary contains at least one pixel and the minimal 3D distance between point clouds projecting to </a:t>
                </a:r>
                <a14:m>
                  <m:oMath xmlns:m="http://schemas.openxmlformats.org/officeDocument/2006/math">
                    <m:sSub>
                      <m:sSub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1800" b="0" i="0" u="none" strike="noStrike" kern="1200" cap="none" spc="0" normalizeH="0" baseline="0" noProof="0">
                            <a:ln>
                              <a:noFill/>
                            </a:ln>
                            <a:solidFill>
                              <a:prstClr val="black"/>
                            </a:solidFill>
                            <a:effectLst/>
                            <a:uLnTx/>
                            <a:uFillTx/>
                            <a:latin typeface="Cambria Math" panose="02040503050406030204" pitchFamily="18" charset="0"/>
                            <a:cs typeface="+mn-cs"/>
                          </a:rPr>
                          <m:t>𝑠</m:t>
                        </m:r>
                      </m:e>
                      <m:sub>
                        <m:r>
                          <a:rPr kumimoji="0" lang="en-US" altLang="zh-CN" sz="1800" b="0" i="0" u="none" strike="noStrike" kern="1200" cap="none" spc="0" normalizeH="0" baseline="0" noProof="0">
                            <a:ln>
                              <a:noFill/>
                            </a:ln>
                            <a:solidFill>
                              <a:prstClr val="black"/>
                            </a:solidFill>
                            <a:effectLst/>
                            <a:uLnTx/>
                            <a:uFillTx/>
                            <a:latin typeface="Cambria Math" panose="02040503050406030204" pitchFamily="18" charset="0"/>
                            <a:cs typeface="+mn-cs"/>
                          </a:rPr>
                          <m:t>𝑖</m:t>
                        </m:r>
                      </m:sub>
                    </m:sSub>
                  </m:oMath>
                </a14:m>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and </a:t>
                </a:r>
                <a14:m>
                  <m:oMath xmlns:m="http://schemas.openxmlformats.org/officeDocument/2006/math">
                    <m:sSub>
                      <m:sSub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1800" b="0" i="0" u="none" strike="noStrike" kern="1200" cap="none" spc="0" normalizeH="0" baseline="0" noProof="0">
                            <a:ln>
                              <a:noFill/>
                            </a:ln>
                            <a:solidFill>
                              <a:prstClr val="black"/>
                            </a:solidFill>
                            <a:effectLst/>
                            <a:uLnTx/>
                            <a:uFillTx/>
                            <a:latin typeface="Cambria Math" panose="02040503050406030204" pitchFamily="18" charset="0"/>
                            <a:cs typeface="+mn-cs"/>
                          </a:rPr>
                          <m:t>𝑠</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𝑗</m:t>
                        </m:r>
                      </m:sub>
                    </m:sSub>
                  </m:oMath>
                </a14:m>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is very close.</a:t>
                </a:r>
                <a:endParaRPr kumimoji="0" lang="zh-CN" altLang="en-US" sz="1800" b="1" i="1"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340580" y="5463921"/>
                <a:ext cx="7061594" cy="875624"/>
              </a:xfrm>
              <a:prstGeom prst="rect">
                <a:avLst/>
              </a:prstGeom>
              <a:blipFill rotWithShape="0">
                <a:blip r:embed="rId9"/>
                <a:stretch>
                  <a:fillRect l="-2073" t="-8333" r="-1986" b="-13194"/>
                </a:stretch>
              </a:blipFill>
            </p:spPr>
            <p:txBody>
              <a:bodyPr/>
              <a:lstStyle/>
              <a:p>
                <a:r>
                  <a:rPr lang="zh-CN" altLang="en-US">
                    <a:noFill/>
                  </a:rPr>
                  <a:t> </a:t>
                </a:r>
              </a:p>
            </p:txBody>
          </p:sp>
        </mc:Fallback>
      </mc:AlternateContent>
      <p:sp>
        <p:nvSpPr>
          <p:cNvPr id="19" name="TextBox 18"/>
          <p:cNvSpPr txBox="1"/>
          <p:nvPr/>
        </p:nvSpPr>
        <p:spPr>
          <a:xfrm>
            <a:off x="5559843" y="4724327"/>
            <a:ext cx="1780039"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  - affinity matrix </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pic>
        <p:nvPicPr>
          <p:cNvPr id="20" name="Picture 19"/>
          <p:cNvPicPr>
            <a:picLocks noChangeAspect="1"/>
          </p:cNvPicPr>
          <p:nvPr/>
        </p:nvPicPr>
        <p:blipFill>
          <a:blip r:embed="rId10"/>
          <a:stretch>
            <a:fillRect/>
          </a:stretch>
        </p:blipFill>
        <p:spPr>
          <a:xfrm>
            <a:off x="7265793" y="4757176"/>
            <a:ext cx="1433915" cy="232920"/>
          </a:xfrm>
          <a:prstGeom prst="rect">
            <a:avLst/>
          </a:prstGeom>
        </p:spPr>
      </p:pic>
    </p:spTree>
    <p:extLst>
      <p:ext uri="{BB962C8B-B14F-4D97-AF65-F5344CB8AC3E}">
        <p14:creationId xmlns:p14="http://schemas.microsoft.com/office/powerpoint/2010/main" val="784556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en-US" altLang="zh-CN" sz="3100" b="1" dirty="0"/>
              <a:t>Semantic Segmentation of RGBD Images with </a:t>
            </a:r>
            <a:r>
              <a:rPr lang="en-US" altLang="zh-CN" sz="3100" b="1" dirty="0" err="1"/>
              <a:t>Mutex</a:t>
            </a:r>
            <a:r>
              <a:rPr lang="en-US" altLang="zh-CN" sz="3100" b="1" dirty="0"/>
              <a:t> Constraints</a:t>
            </a:r>
            <a:br>
              <a:rPr lang="zh-CN" altLang="en-US" dirty="0"/>
            </a:br>
            <a:endParaRPr lang="zh-CN" altLang="en-US" b="1" dirty="0"/>
          </a:p>
        </p:txBody>
      </p:sp>
      <p:sp>
        <p:nvSpPr>
          <p:cNvPr id="3" name="内容占位符 2"/>
          <p:cNvSpPr>
            <a:spLocks noGrp="1"/>
          </p:cNvSpPr>
          <p:nvPr>
            <p:ph idx="1"/>
          </p:nvPr>
        </p:nvSpPr>
        <p:spPr>
          <a:xfrm>
            <a:off x="845820" y="1465017"/>
            <a:ext cx="10515600" cy="4351338"/>
          </a:xfrm>
        </p:spPr>
        <p:txBody>
          <a:bodyPr>
            <a:normAutofit/>
          </a:bodyPr>
          <a:lstStyle/>
          <a:p>
            <a:r>
              <a:rPr lang="en-US" altLang="zh-CN" b="1" dirty="0"/>
              <a:t>Problem Formulation</a:t>
            </a:r>
          </a:p>
          <a:p>
            <a:pPr marL="0" indent="0">
              <a:buNone/>
            </a:pPr>
            <a:r>
              <a:rPr lang="en-US" altLang="zh-CN" sz="2400" b="1" dirty="0"/>
              <a:t>    </a:t>
            </a:r>
            <a:r>
              <a:rPr lang="en-US" altLang="zh-CN" sz="2400" dirty="0"/>
              <a:t>Part 2: the semantic segmentation problem can be formulated as finding the MAP assignment.</a:t>
            </a:r>
          </a:p>
          <a:p>
            <a:pPr marL="0" indent="0">
              <a:buNone/>
            </a:pPr>
            <a:r>
              <a:rPr lang="en-US" altLang="zh-CN" sz="2000" dirty="0"/>
              <a:t>    </a:t>
            </a:r>
          </a:p>
          <a:p>
            <a:pPr marL="0" indent="0">
              <a:buNone/>
            </a:pPr>
            <a:r>
              <a:rPr lang="en-US" altLang="zh-CN" sz="2400" dirty="0"/>
              <a:t> </a:t>
            </a:r>
          </a:p>
        </p:txBody>
      </p:sp>
      <p:pic>
        <p:nvPicPr>
          <p:cNvPr id="7" name="Picture 6"/>
          <p:cNvPicPr>
            <a:picLocks noChangeAspect="1"/>
          </p:cNvPicPr>
          <p:nvPr/>
        </p:nvPicPr>
        <p:blipFill>
          <a:blip r:embed="rId2"/>
          <a:stretch>
            <a:fillRect/>
          </a:stretch>
        </p:blipFill>
        <p:spPr>
          <a:xfrm>
            <a:off x="3878891" y="2877260"/>
            <a:ext cx="2901568" cy="320173"/>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3878891" y="3384189"/>
                <a:ext cx="34310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l-GR"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Ω</m:t>
                    </m:r>
                  </m:oMath>
                </a14:m>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is the space of allowed solutions</a:t>
                </a:r>
                <a:endParaRPr kumimoji="0" lang="zh-CN" altLang="en-US" sz="1800" b="0" i="1"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mc:Choice>
        <mc:Fallback xmlns="">
          <p:sp>
            <p:nvSpPr>
              <p:cNvPr id="8" name="Rectangle 7"/>
              <p:cNvSpPr>
                <a:spLocks noRot="1" noChangeAspect="1" noMove="1" noResize="1" noEditPoints="1" noAdjustHandles="1" noChangeArrowheads="1" noChangeShapeType="1" noTextEdit="1"/>
              </p:cNvSpPr>
              <p:nvPr/>
            </p:nvSpPr>
            <p:spPr>
              <a:xfrm>
                <a:off x="3878891" y="3384189"/>
                <a:ext cx="3431004" cy="369332"/>
              </a:xfrm>
              <a:prstGeom prst="rect">
                <a:avLst/>
              </a:prstGeom>
              <a:blipFill rotWithShape="0">
                <a:blip r:embed="rId3"/>
                <a:stretch>
                  <a:fillRect t="-8197" r="-1243" b="-24590"/>
                </a:stretch>
              </a:blipFill>
            </p:spPr>
            <p:txBody>
              <a:bodyPr/>
              <a:lstStyle/>
              <a:p>
                <a:r>
                  <a:rPr lang="zh-CN" altLang="en-US">
                    <a:noFill/>
                  </a:rPr>
                  <a:t> </a:t>
                </a:r>
              </a:p>
            </p:txBody>
          </p:sp>
        </mc:Fallback>
      </mc:AlternateContent>
      <p:pic>
        <p:nvPicPr>
          <p:cNvPr id="10" name="Picture 9"/>
          <p:cNvPicPr>
            <a:picLocks noChangeAspect="1"/>
          </p:cNvPicPr>
          <p:nvPr/>
        </p:nvPicPr>
        <p:blipFill>
          <a:blip r:embed="rId4"/>
          <a:stretch>
            <a:fillRect/>
          </a:stretch>
        </p:blipFill>
        <p:spPr>
          <a:xfrm>
            <a:off x="3241862" y="4676170"/>
            <a:ext cx="5295900" cy="1181100"/>
          </a:xfrm>
          <a:prstGeom prst="rect">
            <a:avLst/>
          </a:prstGeom>
        </p:spPr>
      </p:pic>
      <p:sp>
        <p:nvSpPr>
          <p:cNvPr id="11" name="Rectangle 10"/>
          <p:cNvSpPr/>
          <p:nvPr/>
        </p:nvSpPr>
        <p:spPr>
          <a:xfrm>
            <a:off x="1002702" y="3968284"/>
            <a:ext cx="1020183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The MAP assignment problem can compactly expressed as the following integer QP with linear constraints: </a:t>
            </a:r>
            <a:endParaRPr kumimoji="0" lang="zh-CN" altLang="en-US" sz="20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2" name="Rectangle 11"/>
          <p:cNvSpPr/>
          <p:nvPr/>
        </p:nvSpPr>
        <p:spPr>
          <a:xfrm>
            <a:off x="1057834" y="5853387"/>
            <a:ext cx="957430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The linear constraints in the QP-L, ensure that every super-pixel in the image gets assigned a unique class label</a:t>
            </a:r>
            <a:r>
              <a:rPr kumimoji="0" lang="en-US" altLang="zh-CN" sz="1800" b="0" i="0" u="none" strike="noStrike" kern="1200" cap="none" spc="0" normalizeH="0" baseline="0" noProof="0" dirty="0">
                <a:ln>
                  <a:noFill/>
                </a:ln>
                <a:solidFill>
                  <a:prstClr val="black"/>
                </a:solidFill>
                <a:effectLst/>
                <a:uLnTx/>
                <a:uFillTx/>
                <a:latin typeface="NimbusRomNo9L-Regu"/>
                <a:ea typeface="宋体" panose="02010600030101010101" pitchFamily="2" charset="-122"/>
                <a:cs typeface="+mn-cs"/>
              </a:rPr>
              <a:t>.</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3582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b="1" dirty="0"/>
              <a:t>Outline</a:t>
            </a:r>
            <a:endParaRPr lang="zh-CN" altLang="en-US" b="1" dirty="0"/>
          </a:p>
        </p:txBody>
      </p:sp>
      <p:sp>
        <p:nvSpPr>
          <p:cNvPr id="3" name="内容占位符 2"/>
          <p:cNvSpPr>
            <a:spLocks noGrp="1"/>
          </p:cNvSpPr>
          <p:nvPr>
            <p:ph idx="1"/>
          </p:nvPr>
        </p:nvSpPr>
        <p:spPr/>
        <p:txBody>
          <a:bodyPr/>
          <a:lstStyle/>
          <a:p>
            <a:r>
              <a:rPr lang="en-US" altLang="zh-CN" dirty="0"/>
              <a:t>X-ray 3D Object Recovery</a:t>
            </a:r>
          </a:p>
          <a:p>
            <a:r>
              <a:rPr lang="en-US" altLang="zh-CN" dirty="0"/>
              <a:t>Introduction of RGB-Depth Research</a:t>
            </a:r>
          </a:p>
          <a:p>
            <a:r>
              <a:rPr lang="en-US" altLang="zh-CN" dirty="0"/>
              <a:t>Image Segmentation</a:t>
            </a:r>
          </a:p>
          <a:p>
            <a:r>
              <a:rPr lang="en-US" altLang="zh-CN" dirty="0"/>
              <a:t>Semantic Segmentation</a:t>
            </a:r>
          </a:p>
          <a:p>
            <a:r>
              <a:rPr lang="en-US" altLang="zh-CN" dirty="0"/>
              <a:t>Object Proposals</a:t>
            </a:r>
          </a:p>
          <a:p>
            <a:r>
              <a:rPr lang="en-US" altLang="zh-CN" dirty="0"/>
              <a:t>3D </a:t>
            </a:r>
            <a:r>
              <a:rPr lang="en-US" altLang="zh-CN" dirty="0" err="1"/>
              <a:t>Amodal</a:t>
            </a:r>
            <a:r>
              <a:rPr lang="en-US" altLang="zh-CN" dirty="0"/>
              <a:t> Object Detection </a:t>
            </a:r>
          </a:p>
          <a:p>
            <a:r>
              <a:rPr lang="en-US" altLang="zh-CN" dirty="0"/>
              <a:t>Future works and Summary</a:t>
            </a:r>
          </a:p>
          <a:p>
            <a:endParaRPr lang="zh-CN" altLang="en-US" dirty="0"/>
          </a:p>
        </p:txBody>
      </p:sp>
    </p:spTree>
    <p:extLst>
      <p:ext uri="{BB962C8B-B14F-4D97-AF65-F5344CB8AC3E}">
        <p14:creationId xmlns:p14="http://schemas.microsoft.com/office/powerpoint/2010/main" val="2265267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8240" y="365125"/>
            <a:ext cx="9890760" cy="961651"/>
          </a:xfrm>
        </p:spPr>
        <p:txBody>
          <a:bodyPr>
            <a:normAutofit/>
          </a:bodyPr>
          <a:lstStyle/>
          <a:p>
            <a:pPr algn="ctr"/>
            <a:r>
              <a:rPr lang="en-US" altLang="zh-CN" sz="2800" b="1" dirty="0"/>
              <a:t>Semantic Segmentation of RGBD Images with </a:t>
            </a:r>
            <a:r>
              <a:rPr lang="en-US" altLang="zh-CN" sz="2800" b="1" dirty="0" err="1"/>
              <a:t>Mutex</a:t>
            </a:r>
            <a:r>
              <a:rPr lang="en-US" altLang="zh-CN" sz="2800" b="1" dirty="0"/>
              <a:t> Constraints</a:t>
            </a:r>
            <a:endParaRPr lang="zh-CN" altLang="en-US" sz="2800" b="1"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845820" y="1465017"/>
                <a:ext cx="10515600" cy="4351338"/>
              </a:xfrm>
            </p:spPr>
            <p:txBody>
              <a:bodyPr>
                <a:normAutofit/>
              </a:bodyPr>
              <a:lstStyle/>
              <a:p>
                <a:r>
                  <a:rPr lang="en-US" altLang="zh-CN" b="1" dirty="0"/>
                  <a:t>Problem Formulation</a:t>
                </a:r>
              </a:p>
              <a:p>
                <a:pPr marL="0" indent="0">
                  <a:buNone/>
                </a:pPr>
                <a:r>
                  <a:rPr lang="en-US" altLang="zh-CN" sz="2400" dirty="0"/>
                  <a:t>    Part 3: QP with </a:t>
                </a:r>
                <a:r>
                  <a:rPr lang="en-US" altLang="zh-CN" sz="2400" dirty="0" err="1"/>
                  <a:t>Mutex</a:t>
                </a:r>
                <a:r>
                  <a:rPr lang="en-US" altLang="zh-CN" sz="2400" dirty="0"/>
                  <a:t> (Mutual Exclusion) Constraints </a:t>
                </a:r>
              </a:p>
              <a:p>
                <a:pPr marL="0" indent="0">
                  <a:buNone/>
                </a:pPr>
                <a:r>
                  <a:rPr lang="en-US" altLang="zh-CN" sz="2400" dirty="0"/>
                  <a:t>   </a:t>
                </a:r>
                <a:r>
                  <a:rPr lang="en-US" altLang="zh-CN" sz="1800" dirty="0"/>
                  <a:t> </a:t>
                </a:r>
                <a:r>
                  <a:rPr lang="en-US" altLang="zh-CN" sz="1800" dirty="0" err="1"/>
                  <a:t>Mutex</a:t>
                </a:r>
                <a:r>
                  <a:rPr lang="en-US" altLang="zh-CN" sz="1800" dirty="0"/>
                  <a:t> constraints are aimed at prohibiting certain nonsensical label assignments to </a:t>
                </a:r>
                <a:r>
                  <a:rPr lang="en-US" altLang="zh-CN" sz="1800" dirty="0" err="1"/>
                  <a:t>superpixels</a:t>
                </a:r>
                <a:r>
                  <a:rPr lang="en-US" altLang="zh-CN" sz="1800" dirty="0"/>
                  <a:t> in the image. We eliminate this hypothesis by enforcing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b="0" i="1" smtClean="0">
                            <a:latin typeface="Cambria Math" panose="02040503050406030204" pitchFamily="18" charset="0"/>
                          </a:rPr>
                          <m:t>𝑥</m:t>
                        </m:r>
                      </m:e>
                      <m:sub>
                        <m:sSub>
                          <m:sSubPr>
                            <m:ctrlPr>
                              <a:rPr lang="en-US" altLang="zh-CN" sz="1800" i="1" smtClean="0">
                                <a:latin typeface="Cambria Math" panose="02040503050406030204" pitchFamily="18" charset="0"/>
                              </a:rPr>
                            </m:ctrlPr>
                          </m:sSubPr>
                          <m:e>
                            <m:r>
                              <a:rPr lang="en-US" altLang="zh-CN" sz="1800" b="0" i="1" smtClean="0">
                                <a:latin typeface="Cambria Math" panose="02040503050406030204" pitchFamily="18" charset="0"/>
                              </a:rPr>
                              <m:t>𝑠</m:t>
                            </m:r>
                          </m:e>
                          <m:sub>
                            <m:r>
                              <a:rPr lang="en-US" altLang="zh-CN" sz="1800" b="0" i="1" smtClean="0">
                                <a:latin typeface="Cambria Math" panose="02040503050406030204" pitchFamily="18" charset="0"/>
                              </a:rPr>
                              <m:t>𝑖</m:t>
                            </m:r>
                          </m:sub>
                        </m:sSub>
                        <m:r>
                          <a:rPr lang="en-US" altLang="zh-CN" sz="1800" b="0" i="1" smtClean="0">
                            <a:latin typeface="Cambria Math" panose="02040503050406030204" pitchFamily="18" charset="0"/>
                          </a:rPr>
                          <m:t>, </m:t>
                        </m:r>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𝑙</m:t>
                            </m:r>
                          </m:e>
                          <m:sub>
                            <m:r>
                              <a:rPr lang="en-US" altLang="zh-CN" sz="1800" b="0" i="1" smtClean="0">
                                <a:latin typeface="Cambria Math" panose="02040503050406030204" pitchFamily="18" charset="0"/>
                              </a:rPr>
                              <m:t>𝑖</m:t>
                            </m:r>
                          </m:sub>
                        </m:sSub>
                      </m:sub>
                    </m:sSub>
                    <m:r>
                      <a:rPr lang="en-US" altLang="zh-CN" sz="1800" i="1" smtClean="0">
                        <a:latin typeface="Cambria Math" panose="02040503050406030204" pitchFamily="18" charset="0"/>
                        <a:ea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𝑥</m:t>
                        </m:r>
                      </m:e>
                      <m:sub>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𝑠</m:t>
                            </m:r>
                          </m:e>
                          <m:sub>
                            <m:r>
                              <a:rPr lang="en-US" altLang="zh-CN" sz="1800" b="0" i="1" smtClean="0">
                                <a:latin typeface="Cambria Math" panose="02040503050406030204" pitchFamily="18" charset="0"/>
                              </a:rPr>
                              <m:t>𝑗</m:t>
                            </m:r>
                          </m:sub>
                        </m:sSub>
                        <m:r>
                          <a:rPr lang="en-US" altLang="zh-CN" sz="1800" i="1">
                            <a:latin typeface="Cambria Math" panose="02040503050406030204" pitchFamily="18" charset="0"/>
                          </a:rPr>
                          <m:t>, </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𝑙</m:t>
                            </m:r>
                          </m:e>
                          <m:sub>
                            <m:r>
                              <a:rPr lang="en-US" altLang="zh-CN" sz="1800" b="0" i="1" smtClean="0">
                                <a:latin typeface="Cambria Math" panose="02040503050406030204" pitchFamily="18" charset="0"/>
                              </a:rPr>
                              <m:t>𝑗</m:t>
                            </m:r>
                          </m:sub>
                        </m:sSub>
                      </m:sub>
                    </m:sSub>
                    <m:r>
                      <a:rPr lang="en-US" altLang="zh-CN" sz="1800" b="0" i="1" smtClean="0">
                        <a:latin typeface="Cambria Math" panose="02040503050406030204" pitchFamily="18" charset="0"/>
                      </a:rPr>
                      <m:t>=0</m:t>
                    </m:r>
                  </m:oMath>
                </a14:m>
                <a:r>
                  <a:rPr lang="en-US" altLang="zh-CN" sz="1800" dirty="0"/>
                  <a:t>. That is, only one of the two label assignments is allowed.</a:t>
                </a:r>
              </a:p>
              <a:p>
                <a:pPr marL="0" indent="0">
                  <a:buNone/>
                </a:pPr>
                <a:endParaRPr lang="en-US" altLang="zh-CN" sz="1800" i="1" dirty="0"/>
              </a:p>
              <a:p>
                <a:pPr marL="0" indent="0">
                  <a:buNone/>
                </a:pPr>
                <a:endParaRPr lang="en-US" altLang="zh-CN" sz="1800" i="1" dirty="0"/>
              </a:p>
              <a:p>
                <a:pPr marL="0" indent="0">
                  <a:buNone/>
                </a:pPr>
                <a:endParaRPr lang="en-US" altLang="zh-CN" sz="1800" i="1" dirty="0"/>
              </a:p>
              <a:p>
                <a:pPr marL="0" indent="0">
                  <a:buNone/>
                </a:pPr>
                <a:r>
                  <a:rPr lang="en-US" altLang="zh-CN" sz="1800" dirty="0"/>
                  <a:t>     </a:t>
                </a:r>
                <a:r>
                  <a:rPr lang="en-US" altLang="zh-CN" sz="2400" dirty="0"/>
                  <a:t>Part 4: solving QP-Q</a:t>
                </a:r>
                <a:endParaRPr lang="zh-CN" altLang="en-US" sz="2400" i="1"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845820" y="1465017"/>
                <a:ext cx="10515600" cy="4351338"/>
              </a:xfrm>
              <a:blipFill rotWithShape="0">
                <a:blip r:embed="rId2"/>
                <a:stretch>
                  <a:fillRect l="-1043" t="-2241" r="-1275"/>
                </a:stretch>
              </a:blipFill>
            </p:spPr>
            <p:txBody>
              <a:bodyPr/>
              <a:lstStyle/>
              <a:p>
                <a:r>
                  <a:rPr lang="zh-CN" altLang="en-US">
                    <a:noFill/>
                  </a:rPr>
                  <a:t> </a:t>
                </a:r>
              </a:p>
            </p:txBody>
          </p:sp>
        </mc:Fallback>
      </mc:AlternateContent>
      <p:pic>
        <p:nvPicPr>
          <p:cNvPr id="10" name="图片 9"/>
          <p:cNvPicPr>
            <a:picLocks noChangeAspect="1"/>
          </p:cNvPicPr>
          <p:nvPr/>
        </p:nvPicPr>
        <p:blipFill>
          <a:blip r:embed="rId3"/>
          <a:stretch>
            <a:fillRect/>
          </a:stretch>
        </p:blipFill>
        <p:spPr>
          <a:xfrm>
            <a:off x="3191390" y="3449815"/>
            <a:ext cx="5238169" cy="860323"/>
          </a:xfrm>
          <a:prstGeom prst="rect">
            <a:avLst/>
          </a:prstGeom>
        </p:spPr>
      </p:pic>
      <p:pic>
        <p:nvPicPr>
          <p:cNvPr id="4" name="Picture 3"/>
          <p:cNvPicPr>
            <a:picLocks noChangeAspect="1"/>
          </p:cNvPicPr>
          <p:nvPr/>
        </p:nvPicPr>
        <p:blipFill>
          <a:blip r:embed="rId4"/>
          <a:stretch>
            <a:fillRect/>
          </a:stretch>
        </p:blipFill>
        <p:spPr>
          <a:xfrm>
            <a:off x="2878231" y="5076655"/>
            <a:ext cx="6076950" cy="666750"/>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2948828" y="5743405"/>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𝜆</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&gt;0</m:t>
                    </m:r>
                  </m:oMath>
                </a14:m>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is a sufficiently large regularization parameter</a:t>
                </a:r>
                <a:r>
                  <a:rPr kumimoji="0" lang="en-US" altLang="zh-CN" sz="1800" b="0" i="0" u="none" strike="noStrike" kern="1200" cap="none" spc="0" normalizeH="0" baseline="0" noProof="0" dirty="0">
                    <a:ln>
                      <a:noFill/>
                    </a:ln>
                    <a:solidFill>
                      <a:prstClr val="black"/>
                    </a:solidFill>
                    <a:effectLst/>
                    <a:uLnTx/>
                    <a:uFillTx/>
                    <a:latin typeface="NimbusRomNo9L-Regu"/>
                    <a:ea typeface="宋体" panose="02010600030101010101" pitchFamily="2" charset="-122"/>
                    <a:cs typeface="+mn-cs"/>
                  </a:rPr>
                  <a:t>.</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mc:Choice>
        <mc:Fallback xmlns="">
          <p:sp>
            <p:nvSpPr>
              <p:cNvPr id="9" name="Rectangle 8"/>
              <p:cNvSpPr>
                <a:spLocks noRot="1" noChangeAspect="1" noMove="1" noResize="1" noEditPoints="1" noAdjustHandles="1" noChangeArrowheads="1" noChangeShapeType="1" noTextEdit="1"/>
              </p:cNvSpPr>
              <p:nvPr/>
            </p:nvSpPr>
            <p:spPr>
              <a:xfrm>
                <a:off x="2948828" y="5743405"/>
                <a:ext cx="6096000" cy="369332"/>
              </a:xfrm>
              <a:prstGeom prst="rect">
                <a:avLst/>
              </a:prstGeom>
              <a:blipFill rotWithShape="0">
                <a:blip r:embed="rId5"/>
                <a:stretch>
                  <a:fillRect t="-13115" b="-26230"/>
                </a:stretch>
              </a:blipFill>
            </p:spPr>
            <p:txBody>
              <a:bodyPr/>
              <a:lstStyle/>
              <a:p>
                <a:r>
                  <a:rPr lang="zh-CN" altLang="en-US">
                    <a:noFill/>
                  </a:rPr>
                  <a:t> </a:t>
                </a:r>
              </a:p>
            </p:txBody>
          </p:sp>
        </mc:Fallback>
      </mc:AlternateContent>
      <p:sp>
        <p:nvSpPr>
          <p:cNvPr id="11" name="Rectangle 10"/>
          <p:cNvSpPr/>
          <p:nvPr/>
        </p:nvSpPr>
        <p:spPr>
          <a:xfrm>
            <a:off x="1532964" y="6410155"/>
            <a:ext cx="876748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imbusRomNo9L-Regu"/>
                <a:ea typeface="宋体" panose="02010600030101010101" pitchFamily="2" charset="-122"/>
                <a:cs typeface="+mn-cs"/>
              </a:rPr>
              <a:t>Ma, T., </a:t>
            </a:r>
            <a:r>
              <a:rPr kumimoji="0" lang="en-US" altLang="zh-CN" sz="1200" b="0" i="0" u="none" strike="noStrike" kern="1200" cap="none" spc="0" normalizeH="0" baseline="0" noProof="0" dirty="0" err="1">
                <a:ln>
                  <a:noFill/>
                </a:ln>
                <a:solidFill>
                  <a:prstClr val="black"/>
                </a:solidFill>
                <a:effectLst/>
                <a:uLnTx/>
                <a:uFillTx/>
                <a:latin typeface="NimbusRomNo9L-Regu"/>
                <a:ea typeface="宋体" panose="02010600030101010101" pitchFamily="2" charset="-122"/>
                <a:cs typeface="+mn-cs"/>
              </a:rPr>
              <a:t>Latecki</a:t>
            </a:r>
            <a:r>
              <a:rPr kumimoji="0" lang="en-US" altLang="zh-CN" sz="1200" b="0" i="0" u="none" strike="noStrike" kern="1200" cap="none" spc="0" normalizeH="0" baseline="0" noProof="0" dirty="0">
                <a:ln>
                  <a:noFill/>
                </a:ln>
                <a:solidFill>
                  <a:prstClr val="black"/>
                </a:solidFill>
                <a:effectLst/>
                <a:uLnTx/>
                <a:uFillTx/>
                <a:latin typeface="NimbusRomNo9L-Regu"/>
                <a:ea typeface="宋体" panose="02010600030101010101" pitchFamily="2" charset="-122"/>
                <a:cs typeface="+mn-cs"/>
              </a:rPr>
              <a:t>, L J.: Maximum weight cliques with </a:t>
            </a:r>
            <a:r>
              <a:rPr kumimoji="0" lang="en-US" altLang="zh-CN" sz="1200" b="0" i="0" u="none" strike="noStrike" kern="1200" cap="none" spc="0" normalizeH="0" baseline="0" noProof="0" dirty="0" err="1">
                <a:ln>
                  <a:noFill/>
                </a:ln>
                <a:solidFill>
                  <a:prstClr val="black"/>
                </a:solidFill>
                <a:effectLst/>
                <a:uLnTx/>
                <a:uFillTx/>
                <a:latin typeface="NimbusRomNo9L-Regu"/>
                <a:ea typeface="宋体" panose="02010600030101010101" pitchFamily="2" charset="-122"/>
                <a:cs typeface="+mn-cs"/>
              </a:rPr>
              <a:t>mutex</a:t>
            </a:r>
            <a:r>
              <a:rPr kumimoji="0" lang="en-US" altLang="zh-CN" sz="1200" b="0" i="0" u="none" strike="noStrike" kern="1200" cap="none" spc="0" normalizeH="0" baseline="0" noProof="0" dirty="0">
                <a:ln>
                  <a:noFill/>
                </a:ln>
                <a:solidFill>
                  <a:prstClr val="black"/>
                </a:solidFill>
                <a:effectLst/>
                <a:uLnTx/>
                <a:uFillTx/>
                <a:latin typeface="NimbusRomNo9L-Regu"/>
                <a:ea typeface="宋体" panose="02010600030101010101" pitchFamily="2" charset="-122"/>
                <a:cs typeface="+mn-cs"/>
              </a:rPr>
              <a:t> constraints for video object segmentation. CVPR (2012)</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05951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8240" y="365126"/>
            <a:ext cx="9890760" cy="970616"/>
          </a:xfrm>
        </p:spPr>
        <p:txBody>
          <a:bodyPr>
            <a:normAutofit/>
          </a:bodyPr>
          <a:lstStyle/>
          <a:p>
            <a:pPr algn="ctr"/>
            <a:r>
              <a:rPr lang="en-US" altLang="zh-CN" sz="2800" b="1" dirty="0"/>
              <a:t>Semantic Segmentation of RGBD Images with </a:t>
            </a:r>
            <a:r>
              <a:rPr lang="en-US" altLang="zh-CN" sz="2800" b="1" dirty="0" err="1"/>
              <a:t>Mutex</a:t>
            </a:r>
            <a:r>
              <a:rPr lang="en-US" altLang="zh-CN" sz="2800" b="1" dirty="0"/>
              <a:t> Constraints</a:t>
            </a:r>
            <a:endParaRPr lang="zh-CN" altLang="en-US" sz="2800" b="1" dirty="0"/>
          </a:p>
        </p:txBody>
      </p:sp>
      <p:sp>
        <p:nvSpPr>
          <p:cNvPr id="3" name="内容占位符 2"/>
          <p:cNvSpPr>
            <a:spLocks noGrp="1"/>
          </p:cNvSpPr>
          <p:nvPr>
            <p:ph idx="1"/>
          </p:nvPr>
        </p:nvSpPr>
        <p:spPr>
          <a:xfrm>
            <a:off x="845820" y="1465017"/>
            <a:ext cx="10515600" cy="4351338"/>
          </a:xfrm>
        </p:spPr>
        <p:txBody>
          <a:bodyPr/>
          <a:lstStyle/>
          <a:p>
            <a:r>
              <a:rPr lang="en-US" altLang="zh-CN" b="1" dirty="0"/>
              <a:t>Affinity Matrix (A)</a:t>
            </a:r>
          </a:p>
          <a:p>
            <a:pPr marL="0" indent="0">
              <a:buNone/>
            </a:pPr>
            <a:r>
              <a:rPr lang="en-US" altLang="zh-CN" sz="2400" dirty="0"/>
              <a:t>     unary potential (diagonal elements): </a:t>
            </a:r>
          </a:p>
          <a:p>
            <a:pPr marL="0" indent="0">
              <a:buNone/>
            </a:pPr>
            <a:endParaRPr lang="en-US" altLang="zh-CN" sz="1400" i="1" dirty="0"/>
          </a:p>
          <a:p>
            <a:pPr marL="0" indent="0">
              <a:buNone/>
            </a:pPr>
            <a:endParaRPr lang="en-US" altLang="zh-CN" sz="1400" i="1" dirty="0"/>
          </a:p>
          <a:p>
            <a:pPr marL="0" indent="0">
              <a:buNone/>
            </a:pPr>
            <a:r>
              <a:rPr lang="en-US" altLang="zh-CN" sz="1400" i="1" dirty="0"/>
              <a:t> </a:t>
            </a:r>
          </a:p>
          <a:p>
            <a:pPr marL="0" indent="0">
              <a:buNone/>
            </a:pPr>
            <a:endParaRPr lang="zh-CN" altLang="en-US" sz="1400" i="1" dirty="0"/>
          </a:p>
        </p:txBody>
      </p:sp>
      <p:pic>
        <p:nvPicPr>
          <p:cNvPr id="5" name="Picture 4"/>
          <p:cNvPicPr>
            <a:picLocks noChangeAspect="1"/>
          </p:cNvPicPr>
          <p:nvPr/>
        </p:nvPicPr>
        <p:blipFill>
          <a:blip r:embed="rId2"/>
          <a:stretch>
            <a:fillRect/>
          </a:stretch>
        </p:blipFill>
        <p:spPr>
          <a:xfrm>
            <a:off x="3140168" y="2496221"/>
            <a:ext cx="5248275" cy="838200"/>
          </a:xfrm>
          <a:prstGeom prst="rect">
            <a:avLst/>
          </a:prstGeom>
        </p:spPr>
      </p:pic>
      <p:pic>
        <p:nvPicPr>
          <p:cNvPr id="6" name="Picture 5"/>
          <p:cNvPicPr>
            <a:picLocks noChangeAspect="1"/>
          </p:cNvPicPr>
          <p:nvPr/>
        </p:nvPicPr>
        <p:blipFill>
          <a:blip r:embed="rId3"/>
          <a:stretch>
            <a:fillRect/>
          </a:stretch>
        </p:blipFill>
        <p:spPr>
          <a:xfrm>
            <a:off x="3140168" y="3596113"/>
            <a:ext cx="6400800" cy="83820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123642" y="4791563"/>
                <a:ext cx="10646933"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F: appearance and geometric features of region </a:t>
                </a:r>
                <a14:m>
                  <m:oMath xmlns:m="http://schemas.openxmlformats.org/officeDocument/2006/math">
                    <m:sSub>
                      <m:sSubPr>
                        <m:ctrlP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m:t>
                        </m:r>
                      </m:e>
                      <m:sub>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sub>
                    </m:sSub>
                  </m:oMath>
                </a14:m>
                <a:r>
                  <a:rPr kumimoji="0" lang="en-US" altLang="zh-CN" sz="16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 output of multi-class logistic regression.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 the angle between normal vector of </a:t>
                </a:r>
                <a14:m>
                  <m:oMath xmlns:m="http://schemas.openxmlformats.org/officeDocument/2006/math">
                    <m:sSub>
                      <m:sSub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𝑠</m:t>
                        </m:r>
                      </m:e>
                      <m:sub>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𝑖</m:t>
                        </m:r>
                      </m:sub>
                    </m:sSub>
                  </m:oMath>
                </a14:m>
                <a:r>
                  <a:rPr kumimoji="0" lang="en-US" altLang="zh-CN" sz="16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and gravity direction ([0, pi])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h: the estimated absolute height above ground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err="1">
                    <a:ln>
                      <a:noFill/>
                    </a:ln>
                    <a:solidFill>
                      <a:prstClr val="black"/>
                    </a:solidFill>
                    <a:effectLst/>
                    <a:uLnTx/>
                    <a:uFillTx/>
                    <a:latin typeface="Calibri" panose="020F0502020204030204"/>
                    <a:ea typeface="宋体" panose="02010600030101010101" pitchFamily="2" charset="-122"/>
                    <a:cs typeface="+mn-cs"/>
                  </a:rPr>
                  <a:t>pt</a:t>
                </a:r>
                <a:r>
                  <a:rPr kumimoji="0" lang="en-US" altLang="zh-CN" sz="16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detected plane type P(</a:t>
                </a:r>
                <a:r>
                  <a:rPr kumimoji="0" lang="en-US" altLang="zh-CN" sz="1600" b="0" i="0" u="none" strike="noStrike" kern="1200" cap="none" spc="0" normalizeH="0" baseline="0" noProof="0" dirty="0" err="1">
                    <a:ln>
                      <a:noFill/>
                    </a:ln>
                    <a:solidFill>
                      <a:prstClr val="black"/>
                    </a:solidFill>
                    <a:effectLst/>
                    <a:uLnTx/>
                    <a:uFillTx/>
                    <a:latin typeface="Calibri" panose="020F0502020204030204"/>
                    <a:ea typeface="宋体" panose="02010600030101010101" pitchFamily="2" charset="-122"/>
                    <a:cs typeface="+mn-cs"/>
                  </a:rPr>
                  <a:t>ptjli</a:t>
                </a:r>
                <a:r>
                  <a:rPr kumimoji="0" lang="en-US" altLang="zh-CN" sz="16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(vertical boundary, horizontal boundary, vertical plane, horizontal plane, plane, non-plane)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m: the binary variable, indicates if a majority of depth information is missing in </a:t>
                </a:r>
                <a14:m>
                  <m:oMath xmlns:m="http://schemas.openxmlformats.org/officeDocument/2006/math">
                    <m:sSub>
                      <m:sSub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𝑠</m:t>
                        </m:r>
                      </m:e>
                      <m:sub>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𝑖</m:t>
                        </m:r>
                      </m:sub>
                    </m:sSub>
                  </m:oMath>
                </a14:m>
                <a:endParaRPr kumimoji="0" lang="zh-CN" altLang="en-US" sz="16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1123642" y="4791563"/>
                <a:ext cx="10646933" cy="1323439"/>
              </a:xfrm>
              <a:prstGeom prst="rect">
                <a:avLst/>
              </a:prstGeom>
              <a:blipFill rotWithShape="0">
                <a:blip r:embed="rId4"/>
                <a:stretch>
                  <a:fillRect l="-286" t="-1382" b="-506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876571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en-US" altLang="zh-CN" sz="3100" b="1" dirty="0"/>
              <a:t>Semantic Segmentation of RGBD Images with </a:t>
            </a:r>
            <a:r>
              <a:rPr lang="en-US" altLang="zh-CN" sz="3100" b="1" dirty="0" err="1"/>
              <a:t>Mutex</a:t>
            </a:r>
            <a:r>
              <a:rPr lang="en-US" altLang="zh-CN" sz="3100" b="1" dirty="0"/>
              <a:t> Constraints</a:t>
            </a:r>
            <a:br>
              <a:rPr lang="en-US" altLang="zh-CN" sz="3100" b="1" dirty="0"/>
            </a:br>
            <a:r>
              <a:rPr lang="en-US" altLang="zh-CN" sz="3100" b="1" dirty="0"/>
              <a:t>(absolute camera height)</a:t>
            </a:r>
            <a:br>
              <a:rPr lang="zh-CN" altLang="en-US" dirty="0"/>
            </a:br>
            <a:endParaRPr lang="zh-CN" altLang="en-US" b="1" dirty="0"/>
          </a:p>
        </p:txBody>
      </p:sp>
      <p:pic>
        <p:nvPicPr>
          <p:cNvPr id="8"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813" y="1603492"/>
            <a:ext cx="4361597" cy="3304240"/>
          </a:xfrm>
          <a:prstGeom prst="rect">
            <a:avLst/>
          </a:prstGeom>
        </p:spPr>
      </p:pic>
      <p:cxnSp>
        <p:nvCxnSpPr>
          <p:cNvPr id="10" name="Straight Connector 9"/>
          <p:cNvCxnSpPr/>
          <p:nvPr/>
        </p:nvCxnSpPr>
        <p:spPr>
          <a:xfrm flipV="1">
            <a:off x="2393448" y="6292044"/>
            <a:ext cx="4231435" cy="3143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754914" y="6445617"/>
            <a:ext cx="8433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Floor</a:t>
            </a:r>
            <a:endParaRPr kumimoji="0" lang="zh-CN" altLang="en-US" sz="24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cxnSp>
        <p:nvCxnSpPr>
          <p:cNvPr id="13" name="Straight Arrow Connector 12"/>
          <p:cNvCxnSpPr/>
          <p:nvPr/>
        </p:nvCxnSpPr>
        <p:spPr>
          <a:xfrm flipV="1">
            <a:off x="3598232" y="6527344"/>
            <a:ext cx="301509" cy="1846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068410" y="4565011"/>
            <a:ext cx="1190714"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4592898" y="3055055"/>
            <a:ext cx="392097" cy="18003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84259" y="3419759"/>
            <a:ext cx="1213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Camera</a:t>
            </a:r>
            <a:endParaRPr kumimoji="0" lang="zh-CN" altLang="en-US" sz="24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sp>
        <p:nvSpPr>
          <p:cNvPr id="17" name="TextBox 16"/>
          <p:cNvSpPr txBox="1"/>
          <p:nvPr/>
        </p:nvSpPr>
        <p:spPr>
          <a:xfrm>
            <a:off x="4529041" y="5042830"/>
            <a:ext cx="16117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Height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lowest point </a:t>
            </a:r>
            <a:endParaRPr kumimoji="0" lang="zh-CN" altLang="en-US" sz="20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cxnSp>
        <p:nvCxnSpPr>
          <p:cNvPr id="18" name="Straight Arrow Connector 17"/>
          <p:cNvCxnSpPr>
            <a:endCxn id="17" idx="0"/>
          </p:cNvCxnSpPr>
          <p:nvPr/>
        </p:nvCxnSpPr>
        <p:spPr>
          <a:xfrm>
            <a:off x="5334935" y="4589310"/>
            <a:ext cx="0" cy="4535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7" idx="2"/>
          </p:cNvCxnSpPr>
          <p:nvPr/>
        </p:nvCxnSpPr>
        <p:spPr>
          <a:xfrm flipH="1" flipV="1">
            <a:off x="5334935" y="5750716"/>
            <a:ext cx="6491" cy="5413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87186" y="2291670"/>
            <a:ext cx="2437697" cy="15596"/>
          </a:xfrm>
          <a:prstGeom prst="line">
            <a:avLst/>
          </a:prstGeom>
          <a:ln w="22225">
            <a:solidFill>
              <a:srgbClr val="FFFF00"/>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3176573" y="2079145"/>
            <a:ext cx="994968" cy="425049"/>
          </a:xfrm>
          <a:prstGeom prst="ellipse">
            <a:avLst/>
          </a:prstGeom>
          <a:solidFill>
            <a:schemeClr val="accent1">
              <a:alpha val="0"/>
            </a:schemeClr>
          </a:solid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22" name="Straight Arrow Connector 21"/>
          <p:cNvCxnSpPr>
            <a:endCxn id="24" idx="3"/>
          </p:cNvCxnSpPr>
          <p:nvPr/>
        </p:nvCxnSpPr>
        <p:spPr>
          <a:xfrm>
            <a:off x="5831677" y="2286900"/>
            <a:ext cx="8255" cy="2898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24" idx="1"/>
          </p:cNvCxnSpPr>
          <p:nvPr/>
        </p:nvCxnSpPr>
        <p:spPr>
          <a:xfrm flipV="1">
            <a:off x="5839932" y="4210428"/>
            <a:ext cx="0" cy="3545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rot="16200000">
            <a:off x="5023106" y="3208936"/>
            <a:ext cx="16336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Relative Height</a:t>
            </a:r>
            <a:endParaRPr kumimoji="0" lang="zh-CN" altLang="en-US" sz="18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5" name="Rectangle 24"/>
          <p:cNvSpPr/>
          <p:nvPr/>
        </p:nvSpPr>
        <p:spPr>
          <a:xfrm rot="16200000">
            <a:off x="5583091" y="4240547"/>
            <a:ext cx="17142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Absolute Height</a:t>
            </a:r>
            <a:endParaRPr kumimoji="0" lang="zh-CN" altLang="en-US" sz="18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26" name="Straight Arrow Connector 25"/>
          <p:cNvCxnSpPr/>
          <p:nvPr/>
        </p:nvCxnSpPr>
        <p:spPr>
          <a:xfrm>
            <a:off x="6437450" y="2307267"/>
            <a:ext cx="2766" cy="11124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5" idx="1"/>
          </p:cNvCxnSpPr>
          <p:nvPr/>
        </p:nvCxnSpPr>
        <p:spPr>
          <a:xfrm flipV="1">
            <a:off x="6437450" y="5282339"/>
            <a:ext cx="2767" cy="10097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213022" y="1800937"/>
            <a:ext cx="10612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object</a:t>
            </a:r>
            <a:endParaRPr kumimoji="0" lang="zh-CN" altLang="en-US" sz="24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024" y="2022454"/>
            <a:ext cx="2871566" cy="1766750"/>
          </a:xfrm>
          <a:prstGeom prst="rect">
            <a:avLst/>
          </a:prstGeom>
        </p:spPr>
      </p:pic>
      <p:sp>
        <p:nvSpPr>
          <p:cNvPr id="30" name="TextBox 29"/>
          <p:cNvSpPr txBox="1"/>
          <p:nvPr/>
        </p:nvSpPr>
        <p:spPr>
          <a:xfrm>
            <a:off x="6871762" y="1510534"/>
            <a:ext cx="45900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Absolute height estimation for objects  by assuming that camera height is within reasonable scope.</a:t>
            </a:r>
            <a:endParaRPr kumimoji="0" lang="zh-CN" altLang="en-US" sz="16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cxnSp>
        <p:nvCxnSpPr>
          <p:cNvPr id="31" name="Straight Arrow Connector 30"/>
          <p:cNvCxnSpPr/>
          <p:nvPr/>
        </p:nvCxnSpPr>
        <p:spPr>
          <a:xfrm flipV="1">
            <a:off x="9829879" y="3716478"/>
            <a:ext cx="4442" cy="3799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903836" y="3835033"/>
            <a:ext cx="21421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Mean = 131 cm</a:t>
            </a:r>
            <a:endParaRPr kumimoji="0" lang="zh-CN" altLang="en-US" sz="1600" b="0"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pic>
        <p:nvPicPr>
          <p:cNvPr id="7" name="Picture 6"/>
          <p:cNvPicPr>
            <a:picLocks noChangeAspect="1"/>
          </p:cNvPicPr>
          <p:nvPr/>
        </p:nvPicPr>
        <p:blipFill>
          <a:blip r:embed="rId4"/>
          <a:stretch>
            <a:fillRect/>
          </a:stretch>
        </p:blipFill>
        <p:spPr>
          <a:xfrm>
            <a:off x="8142002" y="4487658"/>
            <a:ext cx="2478719" cy="688949"/>
          </a:xfrm>
          <a:prstGeom prst="rect">
            <a:avLst/>
          </a:prstGeom>
        </p:spPr>
      </p:pic>
      <mc:AlternateContent xmlns:mc="http://schemas.openxmlformats.org/markup-compatibility/2006" xmlns:a14="http://schemas.microsoft.com/office/drawing/2010/main">
        <mc:Choice Requires="a14">
          <p:sp>
            <p:nvSpPr>
              <p:cNvPr id="33" name="Rectangle 32"/>
              <p:cNvSpPr/>
              <p:nvPr/>
            </p:nvSpPr>
            <p:spPr>
              <a:xfrm>
                <a:off x="6855836" y="4142299"/>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The probability density of object </a:t>
                </a:r>
                <a14:m>
                  <m:oMath xmlns:m="http://schemas.openxmlformats.org/officeDocument/2006/math">
                    <m:sSub>
                      <m:sSubPr>
                        <m:ctrlPr>
                          <a:rPr kumimoji="0"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𝑙</m:t>
                        </m:r>
                      </m:e>
                      <m:sub>
                        <m:r>
                          <a:rPr kumimoji="0"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sub>
                    </m:sSub>
                  </m:oMath>
                </a14:m>
                <a:r>
                  <a:rPr kumimoji="0" lang="en-US" altLang="zh-CN"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’s height is derived by Kernel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Density Estimation</a:t>
                </a:r>
                <a:endParaRPr kumimoji="0" lang="zh-CN" altLang="en-US"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mc:Choice>
        <mc:Fallback xmlns="">
          <p:sp>
            <p:nvSpPr>
              <p:cNvPr id="33" name="Rectangle 32"/>
              <p:cNvSpPr>
                <a:spLocks noRot="1" noChangeAspect="1" noMove="1" noResize="1" noEditPoints="1" noAdjustHandles="1" noChangeArrowheads="1" noChangeShapeType="1" noTextEdit="1"/>
              </p:cNvSpPr>
              <p:nvPr/>
            </p:nvSpPr>
            <p:spPr>
              <a:xfrm>
                <a:off x="6855836" y="4142299"/>
                <a:ext cx="6096000" cy="523220"/>
              </a:xfrm>
              <a:prstGeom prst="rect">
                <a:avLst/>
              </a:prstGeom>
              <a:blipFill rotWithShape="0">
                <a:blip r:embed="rId5"/>
                <a:stretch>
                  <a:fillRect l="-300" t="-2353" b="-11765"/>
                </a:stretch>
              </a:blipFill>
            </p:spPr>
            <p:txBody>
              <a:bodyPr/>
              <a:lstStyle/>
              <a:p>
                <a:r>
                  <a:rPr lang="zh-CN" altLang="en-US">
                    <a:noFill/>
                  </a:rPr>
                  <a:t> </a:t>
                </a:r>
              </a:p>
            </p:txBody>
          </p:sp>
        </mc:Fallback>
      </mc:AlternateContent>
      <p:sp>
        <p:nvSpPr>
          <p:cNvPr id="34" name="Rectangle 33"/>
          <p:cNvSpPr/>
          <p:nvPr/>
        </p:nvSpPr>
        <p:spPr>
          <a:xfrm>
            <a:off x="6871762" y="5115839"/>
            <a:ext cx="393312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K is a Gaussian kernel smoother and b is bandwidth</a:t>
            </a:r>
            <a:endParaRPr kumimoji="0" lang="zh-CN" altLang="en-US"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pic>
        <p:nvPicPr>
          <p:cNvPr id="35" name="Picture 34"/>
          <p:cNvPicPr>
            <a:picLocks noChangeAspect="1"/>
          </p:cNvPicPr>
          <p:nvPr/>
        </p:nvPicPr>
        <p:blipFill>
          <a:blip r:embed="rId6"/>
          <a:stretch>
            <a:fillRect/>
          </a:stretch>
        </p:blipFill>
        <p:spPr>
          <a:xfrm>
            <a:off x="8130698" y="5423616"/>
            <a:ext cx="2643409" cy="709040"/>
          </a:xfrm>
          <a:prstGeom prst="rect">
            <a:avLst/>
          </a:prstGeom>
        </p:spPr>
      </p:pic>
      <mc:AlternateContent xmlns:mc="http://schemas.openxmlformats.org/markup-compatibility/2006" xmlns:a14="http://schemas.microsoft.com/office/drawing/2010/main">
        <mc:Choice Requires="a14">
          <p:sp>
            <p:nvSpPr>
              <p:cNvPr id="36" name="Rectangle 35"/>
              <p:cNvSpPr/>
              <p:nvPr/>
            </p:nvSpPr>
            <p:spPr>
              <a:xfrm>
                <a:off x="6921505" y="6132656"/>
                <a:ext cx="492983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zh-CN" altLang="en-US"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𝜇</m:t>
                        </m:r>
                      </m:e>
                      <m:sub>
                        <m:r>
                          <a:rPr kumimoji="0"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sub>
                    </m:sSub>
                  </m:oMath>
                </a14:m>
                <a:r>
                  <a:rPr kumimoji="0" lang="en-US" altLang="zh-CN"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and </a:t>
                </a:r>
                <a14:m>
                  <m:oMath xmlns:m="http://schemas.openxmlformats.org/officeDocument/2006/math">
                    <m:sSub>
                      <m:sSubPr>
                        <m:ctrlPr>
                          <a:rPr kumimoji="0"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zh-CN" altLang="en-US"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b>
                        <m:r>
                          <a:rPr kumimoji="0"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sub>
                    </m:sSub>
                  </m:oMath>
                </a14:m>
                <a:r>
                  <a:rPr kumimoji="0" lang="en-US" altLang="zh-CN"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are mean and variance of absolute camera height respectively, and </a:t>
                </a:r>
                <a14:m>
                  <m:oMath xmlns:m="http://schemas.openxmlformats.org/officeDocument/2006/math">
                    <m:sSup>
                      <m:sSupPr>
                        <m:ctrlPr>
                          <a:rPr kumimoji="0"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h</m:t>
                        </m:r>
                      </m:e>
                      <m:sup>
                        <m:r>
                          <a:rPr kumimoji="0"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p>
                    </m:sSup>
                  </m:oMath>
                </a14:m>
                <a:r>
                  <a:rPr kumimoji="0" lang="en-US" altLang="zh-CN"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is a relative height difference between object and camera.</a:t>
                </a:r>
                <a:endParaRPr kumimoji="0" lang="zh-CN" altLang="en-US"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mc:Choice>
        <mc:Fallback xmlns="">
          <p:sp>
            <p:nvSpPr>
              <p:cNvPr id="36" name="Rectangle 35"/>
              <p:cNvSpPr>
                <a:spLocks noRot="1" noChangeAspect="1" noMove="1" noResize="1" noEditPoints="1" noAdjustHandles="1" noChangeArrowheads="1" noChangeShapeType="1" noTextEdit="1"/>
              </p:cNvSpPr>
              <p:nvPr/>
            </p:nvSpPr>
            <p:spPr>
              <a:xfrm>
                <a:off x="6921505" y="6132656"/>
                <a:ext cx="4929836" cy="738664"/>
              </a:xfrm>
              <a:prstGeom prst="rect">
                <a:avLst/>
              </a:prstGeom>
              <a:blipFill rotWithShape="0">
                <a:blip r:embed="rId7"/>
                <a:stretch>
                  <a:fillRect l="-371" t="-1653" b="-826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7801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1000"/>
                                        <p:tgtEl>
                                          <p:spTgt spid="30"/>
                                        </p:tgtEl>
                                      </p:cBhvr>
                                    </p:animEffect>
                                    <p:anim calcmode="lin" valueType="num">
                                      <p:cBhvr>
                                        <p:cTn id="71" dur="1000" fill="hold"/>
                                        <p:tgtEl>
                                          <p:spTgt spid="30"/>
                                        </p:tgtEl>
                                        <p:attrNameLst>
                                          <p:attrName>ppt_x</p:attrName>
                                        </p:attrNameLst>
                                      </p:cBhvr>
                                      <p:tavLst>
                                        <p:tav tm="0">
                                          <p:val>
                                            <p:strVal val="#ppt_x"/>
                                          </p:val>
                                        </p:tav>
                                        <p:tav tm="100000">
                                          <p:val>
                                            <p:strVal val="#ppt_x"/>
                                          </p:val>
                                        </p:tav>
                                      </p:tavLst>
                                    </p:anim>
                                    <p:anim calcmode="lin" valueType="num">
                                      <p:cBhvr>
                                        <p:cTn id="7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1000"/>
                                        <p:tgtEl>
                                          <p:spTgt spid="32"/>
                                        </p:tgtEl>
                                      </p:cBhvr>
                                    </p:animEffect>
                                    <p:anim calcmode="lin" valueType="num">
                                      <p:cBhvr>
                                        <p:cTn id="82" dur="1000" fill="hold"/>
                                        <p:tgtEl>
                                          <p:spTgt spid="32"/>
                                        </p:tgtEl>
                                        <p:attrNameLst>
                                          <p:attrName>ppt_x</p:attrName>
                                        </p:attrNameLst>
                                      </p:cBhvr>
                                      <p:tavLst>
                                        <p:tav tm="0">
                                          <p:val>
                                            <p:strVal val="#ppt_x"/>
                                          </p:val>
                                        </p:tav>
                                        <p:tav tm="100000">
                                          <p:val>
                                            <p:strVal val="#ppt_x"/>
                                          </p:val>
                                        </p:tav>
                                      </p:tavLst>
                                    </p:anim>
                                    <p:anim calcmode="lin" valueType="num">
                                      <p:cBhvr>
                                        <p:cTn id="83" dur="1000" fill="hold"/>
                                        <p:tgtEl>
                                          <p:spTgt spid="32"/>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1000"/>
                                        <p:tgtEl>
                                          <p:spTgt spid="31"/>
                                        </p:tgtEl>
                                      </p:cBhvr>
                                    </p:animEffect>
                                    <p:anim calcmode="lin" valueType="num">
                                      <p:cBhvr>
                                        <p:cTn id="87" dur="1000" fill="hold"/>
                                        <p:tgtEl>
                                          <p:spTgt spid="31"/>
                                        </p:tgtEl>
                                        <p:attrNameLst>
                                          <p:attrName>ppt_x</p:attrName>
                                        </p:attrNameLst>
                                      </p:cBhvr>
                                      <p:tavLst>
                                        <p:tav tm="0">
                                          <p:val>
                                            <p:strVal val="#ppt_x"/>
                                          </p:val>
                                        </p:tav>
                                        <p:tav tm="100000">
                                          <p:val>
                                            <p:strVal val="#ppt_x"/>
                                          </p:val>
                                        </p:tav>
                                      </p:tavLst>
                                    </p:anim>
                                    <p:anim calcmode="lin" valueType="num">
                                      <p:cBhvr>
                                        <p:cTn id="8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21" grpId="0" animBg="1"/>
      <p:bldP spid="24" grpId="0"/>
      <p:bldP spid="25" grpId="0"/>
      <p:bldP spid="28" grpId="0"/>
      <p:bldP spid="30"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8240" y="365126"/>
            <a:ext cx="9890760" cy="936124"/>
          </a:xfrm>
        </p:spPr>
        <p:txBody>
          <a:bodyPr>
            <a:normAutofit/>
          </a:bodyPr>
          <a:lstStyle/>
          <a:p>
            <a:pPr algn="ctr"/>
            <a:r>
              <a:rPr lang="en-US" altLang="zh-CN" sz="2800" b="1" dirty="0"/>
              <a:t>Semantic Segmentation of RGBD Images with </a:t>
            </a:r>
            <a:r>
              <a:rPr lang="en-US" altLang="zh-CN" sz="2800" b="1" dirty="0" err="1"/>
              <a:t>Mutex</a:t>
            </a:r>
            <a:r>
              <a:rPr lang="en-US" altLang="zh-CN" sz="2800" b="1" dirty="0"/>
              <a:t> Constraints</a:t>
            </a:r>
            <a:endParaRPr lang="zh-CN" altLang="en-US" sz="2800" b="1" dirty="0"/>
          </a:p>
        </p:txBody>
      </p:sp>
      <p:sp>
        <p:nvSpPr>
          <p:cNvPr id="3" name="内容占位符 2"/>
          <p:cNvSpPr>
            <a:spLocks noGrp="1"/>
          </p:cNvSpPr>
          <p:nvPr>
            <p:ph idx="1"/>
          </p:nvPr>
        </p:nvSpPr>
        <p:spPr>
          <a:xfrm>
            <a:off x="845820" y="1465017"/>
            <a:ext cx="10515600" cy="4351338"/>
          </a:xfrm>
        </p:spPr>
        <p:txBody>
          <a:bodyPr/>
          <a:lstStyle/>
          <a:p>
            <a:r>
              <a:rPr lang="en-US" altLang="zh-CN" b="1" dirty="0"/>
              <a:t>Affinity Matrix (A)</a:t>
            </a:r>
            <a:endParaRPr lang="en-US" altLang="zh-CN" sz="1400" i="1" dirty="0"/>
          </a:p>
          <a:p>
            <a:pPr marL="0" indent="0">
              <a:buNone/>
            </a:pPr>
            <a:r>
              <a:rPr lang="en-US" altLang="zh-CN" sz="2400" dirty="0"/>
              <a:t>     pairwise potential (off-diagonal elements):</a:t>
            </a:r>
            <a:endParaRPr lang="zh-CN" altLang="en-US" sz="1400" i="1" dirty="0"/>
          </a:p>
        </p:txBody>
      </p:sp>
      <p:pic>
        <p:nvPicPr>
          <p:cNvPr id="5" name="Picture 4"/>
          <p:cNvPicPr>
            <a:picLocks noChangeAspect="1"/>
          </p:cNvPicPr>
          <p:nvPr/>
        </p:nvPicPr>
        <p:blipFill>
          <a:blip r:embed="rId2"/>
          <a:stretch>
            <a:fillRect/>
          </a:stretch>
        </p:blipFill>
        <p:spPr>
          <a:xfrm>
            <a:off x="3256577" y="2405461"/>
            <a:ext cx="5219700" cy="97155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158240" y="3339823"/>
                <a:ext cx="10040471" cy="3488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sup>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𝑘</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p>
                    </m:sSup>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𝑘</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=1, …, 6</m:t>
                    </m:r>
                  </m:oMath>
                </a14:m>
                <a:r>
                  <a:rPr kumimoji="0" lang="en-US" altLang="zh-CN" sz="16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is a function that counts the total number of training images where the event shows up in pattern k.</a:t>
                </a:r>
                <a:endParaRPr kumimoji="0" lang="zh-CN" altLang="en-US" sz="16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1158240" y="3339823"/>
                <a:ext cx="10040471" cy="348813"/>
              </a:xfrm>
              <a:prstGeom prst="rect">
                <a:avLst/>
              </a:prstGeom>
              <a:blipFill rotWithShape="0">
                <a:blip r:embed="rId3"/>
                <a:stretch>
                  <a:fillRect t="-1754" b="-22807"/>
                </a:stretch>
              </a:blipFill>
            </p:spPr>
            <p:txBody>
              <a:bodyPr/>
              <a:lstStyle/>
              <a:p>
                <a:r>
                  <a:rPr lang="zh-CN" altLang="en-US">
                    <a:noFill/>
                  </a:rPr>
                  <a:t> </a:t>
                </a:r>
              </a:p>
            </p:txBody>
          </p:sp>
        </mc:Fallback>
      </mc:AlternateContent>
      <p:grpSp>
        <p:nvGrpSpPr>
          <p:cNvPr id="18" name="Group 17"/>
          <p:cNvGrpSpPr/>
          <p:nvPr/>
        </p:nvGrpSpPr>
        <p:grpSpPr>
          <a:xfrm>
            <a:off x="2395912" y="3976186"/>
            <a:ext cx="6941030" cy="2778989"/>
            <a:chOff x="120813" y="1497099"/>
            <a:chExt cx="11724792" cy="4919787"/>
          </a:xfrm>
        </p:grpSpPr>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9271" y="1497099"/>
              <a:ext cx="6880995" cy="1557479"/>
            </a:xfrm>
            <a:prstGeom prst="rect">
              <a:avLst/>
            </a:prstGeom>
          </p:spPr>
        </p:pic>
        <p:sp>
          <p:nvSpPr>
            <p:cNvPr id="8" name="Right Arrow 7"/>
            <p:cNvSpPr/>
            <p:nvPr/>
          </p:nvSpPr>
          <p:spPr>
            <a:xfrm rot="8096450">
              <a:off x="2075826" y="3083235"/>
              <a:ext cx="614150" cy="28603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Right Arrow 8"/>
            <p:cNvSpPr/>
            <p:nvPr/>
          </p:nvSpPr>
          <p:spPr>
            <a:xfrm rot="2122815">
              <a:off x="9129869" y="3107215"/>
              <a:ext cx="614150" cy="28603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Right Arrow 9"/>
            <p:cNvSpPr/>
            <p:nvPr/>
          </p:nvSpPr>
          <p:spPr>
            <a:xfrm rot="6794235">
              <a:off x="4001657" y="3178011"/>
              <a:ext cx="614150" cy="28603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Right Arrow 10"/>
            <p:cNvSpPr/>
            <p:nvPr/>
          </p:nvSpPr>
          <p:spPr>
            <a:xfrm rot="5400000">
              <a:off x="5716814" y="3246479"/>
              <a:ext cx="614150" cy="28603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Right Arrow 11"/>
            <p:cNvSpPr/>
            <p:nvPr/>
          </p:nvSpPr>
          <p:spPr>
            <a:xfrm rot="3627840">
              <a:off x="7268574" y="3143286"/>
              <a:ext cx="614150" cy="28603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979" y="4425309"/>
              <a:ext cx="1991577" cy="199157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0828" y="4585814"/>
              <a:ext cx="2870456" cy="1136953"/>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96010" y="3839413"/>
              <a:ext cx="2349595" cy="1171793"/>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813" y="3839413"/>
              <a:ext cx="2388458" cy="1641085"/>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3379" y="4074060"/>
              <a:ext cx="2034575" cy="2116855"/>
            </a:xfrm>
            <a:prstGeom prst="rect">
              <a:avLst/>
            </a:prstGeom>
          </p:spPr>
        </p:pic>
      </p:grpSp>
      <p:sp>
        <p:nvSpPr>
          <p:cNvPr id="19" name="Rectangle 18"/>
          <p:cNvSpPr/>
          <p:nvPr/>
        </p:nvSpPr>
        <p:spPr>
          <a:xfrm>
            <a:off x="1158240" y="3725661"/>
            <a:ext cx="846313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Consider the available 3D geometric information, we define five special pairwise patterns:</a:t>
            </a:r>
            <a:endParaRPr kumimoji="0" lang="zh-CN" altLang="en-US" sz="16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7981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en-US" altLang="zh-CN" b="1" dirty="0"/>
              <a:t>Semantic Segmentation of Indoor Scenes (Ongoing Project)</a:t>
            </a:r>
            <a:br>
              <a:rPr lang="zh-CN" altLang="en-US" dirty="0"/>
            </a:br>
            <a:endParaRPr lang="zh-CN" altLang="en-US" b="1" dirty="0"/>
          </a:p>
        </p:txBody>
      </p:sp>
      <p:sp>
        <p:nvSpPr>
          <p:cNvPr id="3" name="内容占位符 2"/>
          <p:cNvSpPr>
            <a:spLocks noGrp="1"/>
          </p:cNvSpPr>
          <p:nvPr>
            <p:ph idx="1"/>
          </p:nvPr>
        </p:nvSpPr>
        <p:spPr>
          <a:xfrm>
            <a:off x="845820" y="1465017"/>
            <a:ext cx="10515600" cy="4351338"/>
          </a:xfrm>
        </p:spPr>
        <p:txBody>
          <a:bodyPr/>
          <a:lstStyle/>
          <a:p>
            <a:r>
              <a:rPr lang="en-US" altLang="zh-CN" b="1" dirty="0" err="1"/>
              <a:t>Mutex</a:t>
            </a:r>
            <a:r>
              <a:rPr lang="en-US" altLang="zh-CN" b="1" dirty="0"/>
              <a:t> Constraints</a:t>
            </a:r>
          </a:p>
          <a:p>
            <a:pPr marL="0" indent="0">
              <a:buNone/>
            </a:pPr>
            <a:r>
              <a:rPr lang="en-US" altLang="zh-CN" b="1" dirty="0"/>
              <a:t> </a:t>
            </a:r>
            <a:r>
              <a:rPr lang="en-US" altLang="zh-CN" sz="1600" b="1" dirty="0"/>
              <a:t> </a:t>
            </a:r>
            <a:r>
              <a:rPr lang="en-US" altLang="zh-CN" sz="1800" dirty="0"/>
              <a:t>(1) Global object co-occurrence constraints:  encode which objects cannot occur together in a scene.</a:t>
            </a:r>
          </a:p>
          <a:p>
            <a:pPr marL="0" indent="0">
              <a:buNone/>
            </a:pPr>
            <a:endParaRPr lang="en-US" altLang="zh-CN" sz="1800" dirty="0"/>
          </a:p>
          <a:p>
            <a:pPr marL="0" indent="0">
              <a:buNone/>
            </a:pPr>
            <a:endParaRPr lang="en-US" altLang="zh-CN" sz="1800" dirty="0"/>
          </a:p>
          <a:p>
            <a:pPr marL="0" indent="0">
              <a:buNone/>
            </a:pPr>
            <a:r>
              <a:rPr lang="en-US" altLang="zh-CN" dirty="0"/>
              <a:t>  </a:t>
            </a:r>
            <a:r>
              <a:rPr lang="en-US" altLang="zh-CN" sz="1600" dirty="0"/>
              <a:t>(2) Relative height relationship constraints.</a:t>
            </a:r>
          </a:p>
          <a:p>
            <a:pPr marL="0" indent="0">
              <a:buNone/>
            </a:pPr>
            <a:endParaRPr lang="en-US" altLang="zh-CN" sz="1600" dirty="0"/>
          </a:p>
          <a:p>
            <a:pPr marL="0" indent="0">
              <a:buNone/>
            </a:pPr>
            <a:endParaRPr lang="en-US" altLang="zh-CN" sz="1600" dirty="0"/>
          </a:p>
          <a:p>
            <a:pPr marL="0" indent="0">
              <a:buNone/>
            </a:pPr>
            <a:endParaRPr lang="en-US" altLang="zh-CN" sz="1600" dirty="0"/>
          </a:p>
          <a:p>
            <a:pPr marL="0" indent="0">
              <a:buNone/>
            </a:pPr>
            <a:r>
              <a:rPr lang="en-US" altLang="zh-CN" b="1" dirty="0"/>
              <a:t> </a:t>
            </a:r>
            <a:r>
              <a:rPr lang="en-US" altLang="zh-CN" dirty="0"/>
              <a:t> </a:t>
            </a:r>
            <a:r>
              <a:rPr lang="en-US" altLang="zh-CN" sz="1800" dirty="0"/>
              <a:t>(3) Object local support relationship constraints.</a:t>
            </a:r>
            <a:endParaRPr lang="en-US" altLang="zh-CN" sz="1800" b="1" dirty="0"/>
          </a:p>
          <a:p>
            <a:pPr marL="0" indent="0">
              <a:buNone/>
            </a:pPr>
            <a:r>
              <a:rPr lang="en-US" altLang="zh-CN" sz="2400" dirty="0"/>
              <a:t>     </a:t>
            </a:r>
            <a:endParaRPr lang="zh-CN" altLang="en-US" sz="1400" i="1" dirty="0"/>
          </a:p>
        </p:txBody>
      </p:sp>
      <p:pic>
        <p:nvPicPr>
          <p:cNvPr id="5" name="图片 4"/>
          <p:cNvPicPr>
            <a:picLocks noChangeAspect="1"/>
          </p:cNvPicPr>
          <p:nvPr/>
        </p:nvPicPr>
        <p:blipFill>
          <a:blip r:embed="rId2"/>
          <a:stretch>
            <a:fillRect/>
          </a:stretch>
        </p:blipFill>
        <p:spPr>
          <a:xfrm>
            <a:off x="8212006" y="4882468"/>
            <a:ext cx="3149414" cy="730664"/>
          </a:xfrm>
          <a:prstGeom prst="rect">
            <a:avLst/>
          </a:prstGeom>
        </p:spPr>
      </p:pic>
      <p:pic>
        <p:nvPicPr>
          <p:cNvPr id="4" name="Picture 3"/>
          <p:cNvPicPr>
            <a:picLocks noChangeAspect="1"/>
          </p:cNvPicPr>
          <p:nvPr/>
        </p:nvPicPr>
        <p:blipFill>
          <a:blip r:embed="rId3"/>
          <a:stretch>
            <a:fillRect/>
          </a:stretch>
        </p:blipFill>
        <p:spPr>
          <a:xfrm>
            <a:off x="3163841" y="2476946"/>
            <a:ext cx="4276865" cy="804136"/>
          </a:xfrm>
          <a:prstGeom prst="rect">
            <a:avLst/>
          </a:prstGeom>
        </p:spPr>
      </p:pic>
      <p:pic>
        <p:nvPicPr>
          <p:cNvPr id="6" name="Picture 5"/>
          <p:cNvPicPr>
            <a:picLocks noChangeAspect="1"/>
          </p:cNvPicPr>
          <p:nvPr/>
        </p:nvPicPr>
        <p:blipFill>
          <a:blip r:embed="rId4"/>
          <a:stretch>
            <a:fillRect/>
          </a:stretch>
        </p:blipFill>
        <p:spPr>
          <a:xfrm>
            <a:off x="3163841" y="3640686"/>
            <a:ext cx="4025853" cy="961873"/>
          </a:xfrm>
          <a:prstGeom prst="rect">
            <a:avLst/>
          </a:prstGeom>
        </p:spPr>
      </p:pic>
      <p:pic>
        <p:nvPicPr>
          <p:cNvPr id="7" name="Picture 6"/>
          <p:cNvPicPr>
            <a:picLocks noChangeAspect="1"/>
          </p:cNvPicPr>
          <p:nvPr/>
        </p:nvPicPr>
        <p:blipFill>
          <a:blip r:embed="rId5"/>
          <a:stretch>
            <a:fillRect/>
          </a:stretch>
        </p:blipFill>
        <p:spPr>
          <a:xfrm>
            <a:off x="3038139" y="5316935"/>
            <a:ext cx="4151555" cy="760237"/>
          </a:xfrm>
          <a:prstGeom prst="rect">
            <a:avLst/>
          </a:prstGeom>
        </p:spPr>
      </p:pic>
      <p:pic>
        <p:nvPicPr>
          <p:cNvPr id="8" name="Picture 7"/>
          <p:cNvPicPr>
            <a:picLocks noChangeAspect="1"/>
          </p:cNvPicPr>
          <p:nvPr/>
        </p:nvPicPr>
        <p:blipFill>
          <a:blip r:embed="rId6"/>
          <a:stretch>
            <a:fillRect/>
          </a:stretch>
        </p:blipFill>
        <p:spPr>
          <a:xfrm>
            <a:off x="2817719" y="6175959"/>
            <a:ext cx="5695950" cy="533400"/>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8212006" y="5567410"/>
                <a:ext cx="3514164" cy="5234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zh-CN" altLang="en-US"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𝛼</m:t>
                    </m:r>
                    <m:d>
                      <m:dPr>
                        <m:ctrlPr>
                          <a:rPr kumimoji="0"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Sup>
                          <m:sSubSupPr>
                            <m:ctrlPr>
                              <a:rPr kumimoji="0"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m:t>
                            </m:r>
                          </m:e>
                          <m:sub>
                            <m:r>
                              <a:rPr kumimoji="0"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sub>
                          <m:sup>
                            <m:r>
                              <a:rPr kumimoji="0"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p>
                        </m:sSubSup>
                      </m:e>
                    </m:d>
                    <m:r>
                      <a:rPr kumimoji="0"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0" lang="en-US" altLang="zh-CN"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the area of the projected region </a:t>
                </a:r>
                <a14:m>
                  <m:oMath xmlns:m="http://schemas.openxmlformats.org/officeDocument/2006/math">
                    <m:sSub>
                      <m:sSubPr>
                        <m:ctrlPr>
                          <a:rPr kumimoji="0"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m:t>
                        </m:r>
                      </m:e>
                      <m:sub>
                        <m:r>
                          <a:rPr kumimoji="0"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sub>
                    </m:sSub>
                  </m:oMath>
                </a14:m>
                <a:r>
                  <a:rPr kumimoji="0" lang="en-US" altLang="zh-CN"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onto the ground plane</a:t>
                </a:r>
                <a:endParaRPr kumimoji="0" lang="zh-CN" altLang="en-US"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mc:Choice>
        <mc:Fallback xmlns="">
          <p:sp>
            <p:nvSpPr>
              <p:cNvPr id="9" name="Rectangle 8"/>
              <p:cNvSpPr>
                <a:spLocks noRot="1" noChangeAspect="1" noMove="1" noResize="1" noEditPoints="1" noAdjustHandles="1" noChangeArrowheads="1" noChangeShapeType="1" noTextEdit="1"/>
              </p:cNvSpPr>
              <p:nvPr/>
            </p:nvSpPr>
            <p:spPr>
              <a:xfrm>
                <a:off x="8212006" y="5567410"/>
                <a:ext cx="3514164" cy="523413"/>
              </a:xfrm>
              <a:prstGeom prst="rect">
                <a:avLst/>
              </a:prstGeom>
              <a:blipFill rotWithShape="0">
                <a:blip r:embed="rId7"/>
                <a:stretch>
                  <a:fillRect l="-520" t="-1163" b="-1162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80763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45820" y="1465017"/>
            <a:ext cx="10515600" cy="4351338"/>
          </a:xfrm>
        </p:spPr>
        <p:txBody>
          <a:bodyPr/>
          <a:lstStyle/>
          <a:p>
            <a:r>
              <a:rPr lang="en-US" altLang="zh-CN" b="1" dirty="0"/>
              <a:t>Quantitative results on NYU-V2 dataset</a:t>
            </a:r>
          </a:p>
          <a:p>
            <a:pPr marL="0" indent="0">
              <a:buNone/>
            </a:pPr>
            <a:r>
              <a:rPr lang="en-US" altLang="zh-CN" b="1" dirty="0"/>
              <a:t>  </a:t>
            </a:r>
            <a:r>
              <a:rPr lang="en-US" altLang="zh-CN" sz="2400" dirty="0"/>
              <a:t>     </a:t>
            </a:r>
            <a:endParaRPr lang="zh-CN" altLang="en-US" sz="1400" i="1" dirty="0"/>
          </a:p>
        </p:txBody>
      </p:sp>
      <p:sp>
        <p:nvSpPr>
          <p:cNvPr id="17" name="标题 1"/>
          <p:cNvSpPr>
            <a:spLocks noGrp="1"/>
          </p:cNvSpPr>
          <p:nvPr>
            <p:ph type="title"/>
          </p:nvPr>
        </p:nvSpPr>
        <p:spPr>
          <a:xfrm>
            <a:off x="1140310" y="284440"/>
            <a:ext cx="9890760" cy="1325563"/>
          </a:xfrm>
        </p:spPr>
        <p:txBody>
          <a:bodyPr>
            <a:normAutofit/>
          </a:bodyPr>
          <a:lstStyle/>
          <a:p>
            <a:pPr algn="ctr">
              <a:lnSpc>
                <a:spcPct val="50000"/>
              </a:lnSpc>
            </a:pPr>
            <a:r>
              <a:rPr lang="en-US" altLang="zh-CN" sz="2800" b="1" dirty="0"/>
              <a:t>Semantic Segmentation of RGBD Images with </a:t>
            </a:r>
            <a:r>
              <a:rPr lang="en-US" altLang="zh-CN" sz="2800" b="1" dirty="0" err="1"/>
              <a:t>Mutex</a:t>
            </a:r>
            <a:r>
              <a:rPr lang="en-US" altLang="zh-CN" sz="2800" b="1" dirty="0"/>
              <a:t> Constraints</a:t>
            </a:r>
            <a:br>
              <a:rPr lang="en-US" altLang="zh-CN" sz="2800" b="1" dirty="0"/>
            </a:br>
            <a:endParaRPr lang="zh-CN" altLang="en-US" sz="1400" b="1" dirty="0"/>
          </a:p>
        </p:txBody>
      </p:sp>
      <p:pic>
        <p:nvPicPr>
          <p:cNvPr id="2" name="Picture 1"/>
          <p:cNvPicPr>
            <a:picLocks noChangeAspect="1"/>
          </p:cNvPicPr>
          <p:nvPr/>
        </p:nvPicPr>
        <p:blipFill>
          <a:blip r:embed="rId2"/>
          <a:stretch>
            <a:fillRect/>
          </a:stretch>
        </p:blipFill>
        <p:spPr>
          <a:xfrm>
            <a:off x="845820" y="1917275"/>
            <a:ext cx="7205571" cy="3578090"/>
          </a:xfrm>
          <a:prstGeom prst="rect">
            <a:avLst/>
          </a:prstGeom>
        </p:spPr>
      </p:pic>
      <p:sp>
        <p:nvSpPr>
          <p:cNvPr id="5" name="TextBox 4"/>
          <p:cNvSpPr txBox="1"/>
          <p:nvPr/>
        </p:nvSpPr>
        <p:spPr>
          <a:xfrm>
            <a:off x="8315632" y="2069672"/>
            <a:ext cx="20618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Ablation Study</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pic>
        <p:nvPicPr>
          <p:cNvPr id="7" name="Picture 6"/>
          <p:cNvPicPr>
            <a:picLocks noChangeAspect="1"/>
          </p:cNvPicPr>
          <p:nvPr/>
        </p:nvPicPr>
        <p:blipFill>
          <a:blip r:embed="rId3"/>
          <a:stretch>
            <a:fillRect/>
          </a:stretch>
        </p:blipFill>
        <p:spPr>
          <a:xfrm>
            <a:off x="8315632" y="2385755"/>
            <a:ext cx="3045788" cy="902879"/>
          </a:xfrm>
          <a:prstGeom prst="rect">
            <a:avLst/>
          </a:prstGeom>
        </p:spPr>
      </p:pic>
      <p:sp>
        <p:nvSpPr>
          <p:cNvPr id="18" name="TextBox 17"/>
          <p:cNvSpPr txBox="1"/>
          <p:nvPr/>
        </p:nvSpPr>
        <p:spPr>
          <a:xfrm>
            <a:off x="845820" y="5864330"/>
            <a:ext cx="70372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[3] Gupta, S et al. Perceptual organization and recognition of indoor scenes from </a:t>
            </a:r>
            <a:r>
              <a:rPr kumimoji="0" lang="en-US" altLang="zh-CN" sz="1000" b="0" i="0" u="none" strike="noStrike" kern="1200" cap="none" spc="0" normalizeH="0" baseline="0" noProof="0" dirty="0" err="1">
                <a:ln>
                  <a:noFill/>
                </a:ln>
                <a:solidFill>
                  <a:prstClr val="black"/>
                </a:solidFill>
                <a:effectLst/>
                <a:uLnTx/>
                <a:uFillTx/>
                <a:latin typeface="Calibri" panose="020F0502020204030204"/>
                <a:ea typeface="宋体" panose="02010600030101010101" pitchFamily="2" charset="-122"/>
                <a:cs typeface="+mn-cs"/>
              </a:rPr>
              <a:t>rgb</a:t>
            </a: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-d images. CVPR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[12] Gupta, S et al. Learning rich features from RGB-D images for object detection and segmentation. ECCV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[20] Gupta, S et al. Indoor Scene Understanding with RGB-D Images: Bottom-up Segmentation, Object Detection and Semantic Segmentation.  IJCV (2014)</a:t>
            </a:r>
            <a:endParaRPr kumimoji="0" lang="zh-CN" altLang="en-US" sz="10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9" name="TextBox 18"/>
          <p:cNvSpPr txBox="1"/>
          <p:nvPr/>
        </p:nvSpPr>
        <p:spPr>
          <a:xfrm>
            <a:off x="845820" y="5650920"/>
            <a:ext cx="206188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References</a:t>
            </a:r>
            <a:r>
              <a:rPr kumimoji="0" lang="en-US" altLang="zh-CN"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0" name="Rectangle 19"/>
          <p:cNvSpPr/>
          <p:nvPr/>
        </p:nvSpPr>
        <p:spPr>
          <a:xfrm>
            <a:off x="8315632" y="4433829"/>
            <a:ext cx="3452676"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err="1">
                <a:ln>
                  <a:noFill/>
                </a:ln>
                <a:solidFill>
                  <a:prstClr val="black"/>
                </a:solidFill>
                <a:effectLst/>
                <a:uLnTx/>
                <a:uFillTx/>
                <a:latin typeface="Calibri" panose="020F0502020204030204"/>
                <a:ea typeface="宋体" panose="02010600030101010101" pitchFamily="2" charset="-122"/>
                <a:cs typeface="+mn-cs"/>
              </a:rPr>
              <a:t>pixacc</a:t>
            </a:r>
            <a:r>
              <a:rPr kumimoji="0" lang="en-US" altLang="zh-CN"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pixel-level classification accuracy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err="1">
                <a:ln>
                  <a:noFill/>
                </a:ln>
                <a:solidFill>
                  <a:prstClr val="black"/>
                </a:solidFill>
                <a:effectLst/>
                <a:uLnTx/>
                <a:uFillTx/>
                <a:latin typeface="Calibri" panose="020F0502020204030204"/>
                <a:ea typeface="宋体" panose="02010600030101010101" pitchFamily="2" charset="-122"/>
                <a:cs typeface="+mn-cs"/>
              </a:rPr>
              <a:t>avacc</a:t>
            </a:r>
            <a:r>
              <a:rPr kumimoji="0" lang="en-US" altLang="zh-CN"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average </a:t>
            </a:r>
            <a:r>
              <a:rPr kumimoji="0" lang="en-US" altLang="zh-CN" sz="1400" b="0" i="0" u="none" strike="noStrike" kern="1200" cap="none" spc="0" normalizeH="0" baseline="0" noProof="0" dirty="0" err="1">
                <a:ln>
                  <a:noFill/>
                </a:ln>
                <a:solidFill>
                  <a:prstClr val="black"/>
                </a:solidFill>
                <a:effectLst/>
                <a:uLnTx/>
                <a:uFillTx/>
                <a:latin typeface="Calibri" panose="020F0502020204030204"/>
                <a:ea typeface="宋体" panose="02010600030101010101" pitchFamily="2" charset="-122"/>
                <a:cs typeface="+mn-cs"/>
              </a:rPr>
              <a:t>Jaccard</a:t>
            </a:r>
            <a:r>
              <a:rPr kumimoji="0" lang="en-US" altLang="zh-CN"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Index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err="1">
                <a:ln>
                  <a:noFill/>
                </a:ln>
                <a:solidFill>
                  <a:prstClr val="black"/>
                </a:solidFill>
                <a:effectLst/>
                <a:uLnTx/>
                <a:uFillTx/>
                <a:latin typeface="Calibri" panose="020F0502020204030204"/>
                <a:ea typeface="宋体" panose="02010600030101010101" pitchFamily="2" charset="-122"/>
                <a:cs typeface="+mn-cs"/>
              </a:rPr>
              <a:t>fwavacc</a:t>
            </a:r>
            <a:r>
              <a:rPr kumimoji="0" lang="en-US" altLang="zh-CN"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frequency weighted average </a:t>
            </a:r>
            <a:r>
              <a:rPr kumimoji="0" lang="en-US" altLang="zh-CN" sz="1400" b="0" i="0" u="none" strike="noStrike" kern="1200" cap="none" spc="0" normalizeH="0" baseline="0" noProof="0" dirty="0" err="1">
                <a:ln>
                  <a:noFill/>
                </a:ln>
                <a:solidFill>
                  <a:prstClr val="black"/>
                </a:solidFill>
                <a:effectLst/>
                <a:uLnTx/>
                <a:uFillTx/>
                <a:latin typeface="Calibri" panose="020F0502020204030204"/>
                <a:ea typeface="宋体" panose="02010600030101010101" pitchFamily="2" charset="-122"/>
                <a:cs typeface="+mn-cs"/>
              </a:rPr>
              <a:t>Jaccard</a:t>
            </a:r>
            <a:r>
              <a:rPr kumimoji="0" lang="en-US" altLang="zh-CN"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Index.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(compute an average of these category-wise </a:t>
            </a:r>
            <a:r>
              <a:rPr kumimoji="0" lang="en-US" altLang="zh-CN" sz="1400" b="0" i="0" u="none" strike="noStrike" kern="1200" cap="none" spc="0" normalizeH="0" baseline="0" noProof="0" dirty="0" err="1">
                <a:ln>
                  <a:noFill/>
                </a:ln>
                <a:solidFill>
                  <a:prstClr val="black"/>
                </a:solidFill>
                <a:effectLst/>
                <a:uLnTx/>
                <a:uFillTx/>
                <a:latin typeface="Calibri" panose="020F0502020204030204"/>
                <a:ea typeface="宋体" panose="02010600030101010101" pitchFamily="2" charset="-122"/>
                <a:cs typeface="+mn-cs"/>
              </a:rPr>
              <a:t>IoU</a:t>
            </a:r>
            <a:r>
              <a:rPr kumimoji="0" lang="en-US" altLang="zh-CN"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numbers weighted by the pixel frequency of these categories)</a:t>
            </a:r>
            <a:endParaRPr kumimoji="0" lang="zh-CN" altLang="en-US"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1" name="TextBox 20"/>
          <p:cNvSpPr txBox="1"/>
          <p:nvPr/>
        </p:nvSpPr>
        <p:spPr>
          <a:xfrm>
            <a:off x="8306107" y="3388317"/>
            <a:ext cx="20618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Evaluation metrics</a:t>
            </a:r>
            <a:r>
              <a:rPr kumimoji="0" lang="en-US" altLang="zh-CN"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2" name="Rectangle 21"/>
          <p:cNvSpPr/>
          <p:nvPr/>
        </p:nvSpPr>
        <p:spPr>
          <a:xfrm>
            <a:off x="8306106" y="3793523"/>
            <a:ext cx="346220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err="1">
                <a:ln>
                  <a:noFill/>
                </a:ln>
                <a:solidFill>
                  <a:prstClr val="black"/>
                </a:solidFill>
                <a:effectLst/>
                <a:uLnTx/>
                <a:uFillTx/>
                <a:latin typeface="Calibri" panose="020F0502020204030204"/>
                <a:ea typeface="宋体" panose="02010600030101010101" pitchFamily="2" charset="-122"/>
                <a:cs typeface="+mn-cs"/>
              </a:rPr>
              <a:t>Jaccard</a:t>
            </a:r>
            <a:r>
              <a:rPr kumimoji="0" lang="en-US" altLang="zh-CN" sz="14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Index : </a:t>
            </a:r>
            <a:endParaRPr kumimoji="0" lang="en-US" altLang="zh-CN"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Intersection(R1, R2)/ Union(R1, R2)</a:t>
            </a:r>
            <a:endParaRPr kumimoji="0" lang="zh-CN" altLang="en-US"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04892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45820" y="1465017"/>
            <a:ext cx="10515600" cy="4351338"/>
          </a:xfrm>
        </p:spPr>
        <p:txBody>
          <a:bodyPr/>
          <a:lstStyle/>
          <a:p>
            <a:r>
              <a:rPr lang="en-US" altLang="zh-CN" b="1" dirty="0"/>
              <a:t>Qualitative results on NYU-V2 dataset</a:t>
            </a:r>
          </a:p>
          <a:p>
            <a:pPr marL="0" indent="0">
              <a:buNone/>
            </a:pPr>
            <a:r>
              <a:rPr lang="en-US" altLang="zh-CN" b="1" dirty="0"/>
              <a:t>  </a:t>
            </a:r>
            <a:r>
              <a:rPr lang="en-US" altLang="zh-CN" sz="2400" dirty="0"/>
              <a:t>     </a:t>
            </a:r>
            <a:endParaRPr lang="zh-CN" altLang="en-US" sz="14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086" y="5752946"/>
            <a:ext cx="10155067" cy="1105054"/>
          </a:xfrm>
          <a:prstGeom prst="rect">
            <a:avLst/>
          </a:prstGeom>
        </p:spPr>
      </p:pic>
      <p:pic>
        <p:nvPicPr>
          <p:cNvPr id="6" name="Picture 5"/>
          <p:cNvPicPr>
            <a:picLocks noChangeAspect="1"/>
          </p:cNvPicPr>
          <p:nvPr/>
        </p:nvPicPr>
        <p:blipFill>
          <a:blip r:embed="rId3"/>
          <a:stretch>
            <a:fillRect/>
          </a:stretch>
        </p:blipFill>
        <p:spPr>
          <a:xfrm>
            <a:off x="721655" y="2025264"/>
            <a:ext cx="5255655" cy="3047008"/>
          </a:xfrm>
          <a:prstGeom prst="rect">
            <a:avLst/>
          </a:prstGeom>
        </p:spPr>
      </p:pic>
      <p:pic>
        <p:nvPicPr>
          <p:cNvPr id="8" name="Picture 7"/>
          <p:cNvPicPr>
            <a:picLocks noChangeAspect="1"/>
          </p:cNvPicPr>
          <p:nvPr/>
        </p:nvPicPr>
        <p:blipFill>
          <a:blip r:embed="rId4"/>
          <a:stretch>
            <a:fillRect/>
          </a:stretch>
        </p:blipFill>
        <p:spPr>
          <a:xfrm>
            <a:off x="6135196" y="2025263"/>
            <a:ext cx="5280617" cy="3050765"/>
          </a:xfrm>
          <a:prstGeom prst="rect">
            <a:avLst/>
          </a:prstGeom>
        </p:spPr>
      </p:pic>
      <p:sp>
        <p:nvSpPr>
          <p:cNvPr id="9" name="TextBox 8"/>
          <p:cNvSpPr txBox="1"/>
          <p:nvPr/>
        </p:nvSpPr>
        <p:spPr>
          <a:xfrm>
            <a:off x="1084459" y="5227427"/>
            <a:ext cx="614149" cy="3821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RGB</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0" name="TextBox 9"/>
          <p:cNvSpPr txBox="1"/>
          <p:nvPr/>
        </p:nvSpPr>
        <p:spPr>
          <a:xfrm>
            <a:off x="6532190" y="5227427"/>
            <a:ext cx="614149" cy="3821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RGB</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1" name="TextBox 10"/>
          <p:cNvSpPr txBox="1"/>
          <p:nvPr/>
        </p:nvSpPr>
        <p:spPr>
          <a:xfrm>
            <a:off x="2220565" y="5208752"/>
            <a:ext cx="9940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Gupta13</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2" name="TextBox 11"/>
          <p:cNvSpPr txBox="1"/>
          <p:nvPr/>
        </p:nvSpPr>
        <p:spPr>
          <a:xfrm>
            <a:off x="7668296" y="5240232"/>
            <a:ext cx="9940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Gupta13</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3" name="TextBox 12"/>
          <p:cNvSpPr txBox="1"/>
          <p:nvPr/>
        </p:nvSpPr>
        <p:spPr>
          <a:xfrm>
            <a:off x="3626612" y="5208752"/>
            <a:ext cx="6988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Ours</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4" name="TextBox 13"/>
          <p:cNvSpPr txBox="1"/>
          <p:nvPr/>
        </p:nvSpPr>
        <p:spPr>
          <a:xfrm>
            <a:off x="9172691" y="5208752"/>
            <a:ext cx="6988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Ours</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5" name="TextBox 14"/>
          <p:cNvSpPr txBox="1"/>
          <p:nvPr/>
        </p:nvSpPr>
        <p:spPr>
          <a:xfrm>
            <a:off x="5016222" y="5210435"/>
            <a:ext cx="6988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GT</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6" name="TextBox 15"/>
          <p:cNvSpPr txBox="1"/>
          <p:nvPr/>
        </p:nvSpPr>
        <p:spPr>
          <a:xfrm>
            <a:off x="10538406" y="5208752"/>
            <a:ext cx="6988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GT</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7" name="标题 1"/>
          <p:cNvSpPr>
            <a:spLocks noGrp="1"/>
          </p:cNvSpPr>
          <p:nvPr>
            <p:ph type="title"/>
          </p:nvPr>
        </p:nvSpPr>
        <p:spPr>
          <a:xfrm>
            <a:off x="1140310" y="284440"/>
            <a:ext cx="9890760" cy="1325563"/>
          </a:xfrm>
        </p:spPr>
        <p:txBody>
          <a:bodyPr>
            <a:normAutofit/>
          </a:bodyPr>
          <a:lstStyle/>
          <a:p>
            <a:pPr algn="ctr">
              <a:lnSpc>
                <a:spcPct val="50000"/>
              </a:lnSpc>
            </a:pPr>
            <a:r>
              <a:rPr lang="en-US" altLang="zh-CN" sz="2800" b="1" dirty="0"/>
              <a:t>Semantic Segmentation of RGBD Images with </a:t>
            </a:r>
            <a:r>
              <a:rPr lang="en-US" altLang="zh-CN" sz="2800" b="1" dirty="0" err="1"/>
              <a:t>Mutex</a:t>
            </a:r>
            <a:r>
              <a:rPr lang="en-US" altLang="zh-CN" sz="2800" b="1" dirty="0"/>
              <a:t> Constraints</a:t>
            </a:r>
            <a:br>
              <a:rPr lang="en-US" altLang="zh-CN" sz="2800" b="1" dirty="0"/>
            </a:br>
            <a:endParaRPr lang="zh-CN" altLang="en-US" sz="1400" b="1" dirty="0"/>
          </a:p>
        </p:txBody>
      </p:sp>
    </p:spTree>
    <p:extLst>
      <p:ext uri="{BB962C8B-B14F-4D97-AF65-F5344CB8AC3E}">
        <p14:creationId xmlns:p14="http://schemas.microsoft.com/office/powerpoint/2010/main" val="280632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45820" y="1465017"/>
            <a:ext cx="10515600" cy="4351338"/>
          </a:xfrm>
        </p:spPr>
        <p:txBody>
          <a:bodyPr/>
          <a:lstStyle/>
          <a:p>
            <a:r>
              <a:rPr lang="en-US" altLang="zh-CN" b="1" dirty="0"/>
              <a:t>Test on SUN-RGBD dataset w/o new training</a:t>
            </a:r>
          </a:p>
          <a:p>
            <a:pPr marL="0" indent="0">
              <a:buNone/>
            </a:pPr>
            <a:r>
              <a:rPr lang="en-US" altLang="zh-CN" b="1" dirty="0"/>
              <a:t>  </a:t>
            </a:r>
            <a:r>
              <a:rPr lang="en-US" altLang="zh-CN" sz="2400" dirty="0"/>
              <a:t>     </a:t>
            </a:r>
            <a:endParaRPr lang="zh-CN" altLang="en-US" sz="1400" i="1" dirty="0"/>
          </a:p>
        </p:txBody>
      </p:sp>
      <p:sp>
        <p:nvSpPr>
          <p:cNvPr id="17" name="标题 1"/>
          <p:cNvSpPr>
            <a:spLocks noGrp="1"/>
          </p:cNvSpPr>
          <p:nvPr>
            <p:ph type="title"/>
          </p:nvPr>
        </p:nvSpPr>
        <p:spPr>
          <a:xfrm>
            <a:off x="1140310" y="284440"/>
            <a:ext cx="9890760" cy="1325563"/>
          </a:xfrm>
        </p:spPr>
        <p:txBody>
          <a:bodyPr>
            <a:normAutofit/>
          </a:bodyPr>
          <a:lstStyle/>
          <a:p>
            <a:pPr algn="ctr">
              <a:lnSpc>
                <a:spcPct val="50000"/>
              </a:lnSpc>
            </a:pPr>
            <a:r>
              <a:rPr lang="en-US" altLang="zh-CN" sz="2800" b="1" dirty="0"/>
              <a:t>Semantic Segmentation of RGBD Images with </a:t>
            </a:r>
            <a:r>
              <a:rPr lang="en-US" altLang="zh-CN" sz="2800" b="1" dirty="0" err="1"/>
              <a:t>Mutex</a:t>
            </a:r>
            <a:r>
              <a:rPr lang="en-US" altLang="zh-CN" sz="2800" b="1" dirty="0"/>
              <a:t> Constraints</a:t>
            </a:r>
            <a:br>
              <a:rPr lang="en-US" altLang="zh-CN" sz="2800" b="1" dirty="0"/>
            </a:br>
            <a:endParaRPr lang="zh-CN" altLang="en-US" sz="1400" b="1" dirty="0"/>
          </a:p>
        </p:txBody>
      </p:sp>
      <p:pic>
        <p:nvPicPr>
          <p:cNvPr id="4" name="Picture 3"/>
          <p:cNvPicPr>
            <a:picLocks noChangeAspect="1"/>
          </p:cNvPicPr>
          <p:nvPr/>
        </p:nvPicPr>
        <p:blipFill>
          <a:blip r:embed="rId2"/>
          <a:stretch>
            <a:fillRect/>
          </a:stretch>
        </p:blipFill>
        <p:spPr>
          <a:xfrm>
            <a:off x="1588769" y="1983230"/>
            <a:ext cx="8624633" cy="2508265"/>
          </a:xfrm>
          <a:prstGeom prst="rect">
            <a:avLst/>
          </a:prstGeom>
        </p:spPr>
      </p:pic>
      <p:pic>
        <p:nvPicPr>
          <p:cNvPr id="6" name="Picture 5"/>
          <p:cNvPicPr>
            <a:picLocks noChangeAspect="1"/>
          </p:cNvPicPr>
          <p:nvPr/>
        </p:nvPicPr>
        <p:blipFill>
          <a:blip r:embed="rId3"/>
          <a:stretch>
            <a:fillRect/>
          </a:stretch>
        </p:blipFill>
        <p:spPr>
          <a:xfrm>
            <a:off x="2263869" y="4567695"/>
            <a:ext cx="7279005" cy="2176659"/>
          </a:xfrm>
          <a:prstGeom prst="rect">
            <a:avLst/>
          </a:prstGeom>
        </p:spPr>
      </p:pic>
    </p:spTree>
    <p:extLst>
      <p:ext uri="{BB962C8B-B14F-4D97-AF65-F5344CB8AC3E}">
        <p14:creationId xmlns:p14="http://schemas.microsoft.com/office/powerpoint/2010/main" val="2193341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8240" y="155575"/>
            <a:ext cx="9890760" cy="1325563"/>
          </a:xfrm>
        </p:spPr>
        <p:txBody>
          <a:bodyPr>
            <a:normAutofit/>
          </a:bodyPr>
          <a:lstStyle/>
          <a:p>
            <a:pPr algn="ctr"/>
            <a:r>
              <a:rPr lang="en-US" altLang="zh-CN" b="1" dirty="0"/>
              <a:t>RGB-Depth object proposals</a:t>
            </a:r>
            <a:endParaRPr lang="zh-CN" altLang="en-US" b="1" dirty="0"/>
          </a:p>
        </p:txBody>
      </p:sp>
      <p:sp>
        <p:nvSpPr>
          <p:cNvPr id="3" name="内容占位符 2"/>
          <p:cNvSpPr>
            <a:spLocks noGrp="1"/>
          </p:cNvSpPr>
          <p:nvPr>
            <p:ph idx="1"/>
          </p:nvPr>
        </p:nvSpPr>
        <p:spPr>
          <a:xfrm>
            <a:off x="682580" y="1559318"/>
            <a:ext cx="10756385" cy="4351338"/>
          </a:xfrm>
        </p:spPr>
        <p:txBody>
          <a:bodyPr>
            <a:normAutofit/>
          </a:bodyPr>
          <a:lstStyle/>
          <a:p>
            <a:r>
              <a:rPr lang="en-US" altLang="zh-CN" dirty="0"/>
              <a:t>Motivations</a:t>
            </a:r>
          </a:p>
          <a:p>
            <a:pPr marL="0" indent="0">
              <a:buNone/>
            </a:pPr>
            <a:r>
              <a:rPr lang="en-US" altLang="zh-CN" sz="2400" dirty="0"/>
              <a:t>   Automatically generating high quality class independent object segmentations is important for many high level computer vision problems.</a:t>
            </a:r>
          </a:p>
          <a:p>
            <a:pPr marL="0" indent="0">
              <a:buNone/>
            </a:pPr>
            <a:r>
              <a:rPr lang="en-US" altLang="zh-CN" sz="2400" dirty="0"/>
              <a:t>   1) object recognition: feature extraction relies directly on the information of its supporting region, the full object region not only conveys global features but also arguably enriches contextual features as confusing background is separated.</a:t>
            </a:r>
          </a:p>
          <a:p>
            <a:pPr marL="0" indent="0">
              <a:buNone/>
            </a:pPr>
            <a:r>
              <a:rPr lang="en-US" altLang="zh-CN" sz="2400" dirty="0"/>
              <a:t>   2) object detection: an object can be located at any position and scale in the image. The expensive computation of sliding window prevents it from utilizing sophisticated feature representations. </a:t>
            </a:r>
          </a:p>
        </p:txBody>
      </p:sp>
    </p:spTree>
    <p:extLst>
      <p:ext uri="{BB962C8B-B14F-4D97-AF65-F5344CB8AC3E}">
        <p14:creationId xmlns:p14="http://schemas.microsoft.com/office/powerpoint/2010/main" val="641069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System Overview</a:t>
            </a:r>
            <a:endParaRPr lang="zh-CN" altLang="en-US"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79" y="1519238"/>
            <a:ext cx="10566932" cy="4043362"/>
          </a:xfrm>
          <a:prstGeom prst="rect">
            <a:avLst/>
          </a:prstGeom>
        </p:spPr>
      </p:pic>
      <p:sp>
        <p:nvSpPr>
          <p:cNvPr id="3" name="矩形 2"/>
          <p:cNvSpPr/>
          <p:nvPr/>
        </p:nvSpPr>
        <p:spPr>
          <a:xfrm>
            <a:off x="820154" y="5676900"/>
            <a:ext cx="10566932" cy="923330"/>
          </a:xfrm>
          <a:prstGeom prst="rect">
            <a:avLst/>
          </a:prstGeom>
        </p:spPr>
        <p:txBody>
          <a:bodyPr wrap="square">
            <a:spAutoFit/>
          </a:bodyPr>
          <a:lstStyle/>
          <a:p>
            <a:r>
              <a:rPr lang="en-US" altLang="zh-CN" dirty="0">
                <a:latin typeface="CMR8"/>
              </a:rPr>
              <a:t>Our approach automatically generates object proposals considering five different aspects: Non-planar Regions (NPR), Planar Regions (PR), Detected Planes (DP), Merged Detected Planes (MDP) and Hierarchical Clustering (HC) of 3D point clouds.</a:t>
            </a:r>
            <a:endParaRPr lang="zh-CN" altLang="en-US" dirty="0"/>
          </a:p>
        </p:txBody>
      </p:sp>
    </p:spTree>
    <p:extLst>
      <p:ext uri="{BB962C8B-B14F-4D97-AF65-F5344CB8AC3E}">
        <p14:creationId xmlns:p14="http://schemas.microsoft.com/office/powerpoint/2010/main" val="3502734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X-Ray Imaging System</a:t>
            </a:r>
            <a:endParaRPr lang="zh-CN" altLang="en-US" dirty="0"/>
          </a:p>
        </p:txBody>
      </p:sp>
      <p:pic>
        <p:nvPicPr>
          <p:cNvPr id="4" name="图片 3"/>
          <p:cNvPicPr>
            <a:picLocks noChangeAspect="1"/>
          </p:cNvPicPr>
          <p:nvPr/>
        </p:nvPicPr>
        <p:blipFill>
          <a:blip r:embed="rId2"/>
          <a:stretch>
            <a:fillRect/>
          </a:stretch>
        </p:blipFill>
        <p:spPr>
          <a:xfrm>
            <a:off x="449258" y="1595859"/>
            <a:ext cx="4996586" cy="4591050"/>
          </a:xfrm>
          <a:prstGeom prst="rect">
            <a:avLst/>
          </a:prstGeom>
        </p:spPr>
      </p:pic>
      <p:pic>
        <p:nvPicPr>
          <p:cNvPr id="5" name="图片 4"/>
          <p:cNvPicPr>
            <a:picLocks noChangeAspect="1"/>
          </p:cNvPicPr>
          <p:nvPr/>
        </p:nvPicPr>
        <p:blipFill>
          <a:blip r:embed="rId3"/>
          <a:stretch>
            <a:fillRect/>
          </a:stretch>
        </p:blipFill>
        <p:spPr>
          <a:xfrm>
            <a:off x="5999713" y="1907031"/>
            <a:ext cx="2211031" cy="1871662"/>
          </a:xfrm>
          <a:prstGeom prst="rect">
            <a:avLst/>
          </a:prstGeom>
        </p:spPr>
      </p:pic>
      <p:pic>
        <p:nvPicPr>
          <p:cNvPr id="6" name="图片 5"/>
          <p:cNvPicPr>
            <a:picLocks noChangeAspect="1"/>
          </p:cNvPicPr>
          <p:nvPr/>
        </p:nvPicPr>
        <p:blipFill>
          <a:blip r:embed="rId4"/>
          <a:stretch>
            <a:fillRect/>
          </a:stretch>
        </p:blipFill>
        <p:spPr>
          <a:xfrm>
            <a:off x="6005636" y="4409773"/>
            <a:ext cx="2211030" cy="187007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3359" y="1907031"/>
            <a:ext cx="3139480" cy="1871662"/>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3359" y="4416300"/>
            <a:ext cx="3144882" cy="1863551"/>
          </a:xfrm>
          <a:prstGeom prst="rect">
            <a:avLst/>
          </a:prstGeom>
        </p:spPr>
      </p:pic>
      <p:sp>
        <p:nvSpPr>
          <p:cNvPr id="10" name="文本框 9"/>
          <p:cNvSpPr txBox="1"/>
          <p:nvPr/>
        </p:nvSpPr>
        <p:spPr>
          <a:xfrm>
            <a:off x="453832" y="6016109"/>
            <a:ext cx="1605517" cy="369332"/>
          </a:xfrm>
          <a:prstGeom prst="rect">
            <a:avLst/>
          </a:prstGeom>
          <a:noFill/>
        </p:spPr>
        <p:txBody>
          <a:bodyPr wrap="square" rtlCol="0">
            <a:spAutoFit/>
          </a:bodyPr>
          <a:lstStyle/>
          <a:p>
            <a:r>
              <a:rPr lang="en-US" altLang="zh-CN" dirty="0"/>
              <a:t>X-ray gun (left)</a:t>
            </a:r>
            <a:endParaRPr lang="zh-CN" altLang="en-US" dirty="0"/>
          </a:p>
        </p:txBody>
      </p:sp>
      <p:sp>
        <p:nvSpPr>
          <p:cNvPr id="13" name="文本框 12"/>
          <p:cNvSpPr txBox="1"/>
          <p:nvPr/>
        </p:nvSpPr>
        <p:spPr>
          <a:xfrm>
            <a:off x="3178463" y="6016109"/>
            <a:ext cx="1829472" cy="369332"/>
          </a:xfrm>
          <a:prstGeom prst="rect">
            <a:avLst/>
          </a:prstGeom>
          <a:noFill/>
        </p:spPr>
        <p:txBody>
          <a:bodyPr wrap="square" rtlCol="0">
            <a:spAutoFit/>
          </a:bodyPr>
          <a:lstStyle/>
          <a:p>
            <a:r>
              <a:rPr lang="en-US" altLang="zh-CN" dirty="0"/>
              <a:t>X-ray gun (right)</a:t>
            </a:r>
            <a:endParaRPr lang="zh-CN" altLang="en-US" dirty="0"/>
          </a:p>
        </p:txBody>
      </p:sp>
      <p:sp>
        <p:nvSpPr>
          <p:cNvPr id="14" name="文本框 13"/>
          <p:cNvSpPr txBox="1"/>
          <p:nvPr/>
        </p:nvSpPr>
        <p:spPr>
          <a:xfrm rot="611736">
            <a:off x="2132349" y="5134715"/>
            <a:ext cx="1137684" cy="369332"/>
          </a:xfrm>
          <a:prstGeom prst="rect">
            <a:avLst/>
          </a:prstGeom>
          <a:noFill/>
        </p:spPr>
        <p:txBody>
          <a:bodyPr wrap="square" rtlCol="0">
            <a:spAutoFit/>
          </a:bodyPr>
          <a:lstStyle/>
          <a:p>
            <a:r>
              <a:rPr lang="en-US" altLang="zh-CN" dirty="0"/>
              <a:t>Baseline</a:t>
            </a:r>
            <a:endParaRPr lang="zh-CN" altLang="en-US" dirty="0"/>
          </a:p>
        </p:txBody>
      </p:sp>
      <p:sp>
        <p:nvSpPr>
          <p:cNvPr id="15" name="文本框 14"/>
          <p:cNvSpPr txBox="1"/>
          <p:nvPr/>
        </p:nvSpPr>
        <p:spPr>
          <a:xfrm>
            <a:off x="2714541" y="1690688"/>
            <a:ext cx="701748" cy="369332"/>
          </a:xfrm>
          <a:prstGeom prst="rect">
            <a:avLst/>
          </a:prstGeom>
          <a:noFill/>
        </p:spPr>
        <p:txBody>
          <a:bodyPr wrap="square" rtlCol="0">
            <a:spAutoFit/>
          </a:bodyPr>
          <a:lstStyle/>
          <a:p>
            <a:r>
              <a:rPr lang="en-US" altLang="zh-CN" dirty="0"/>
              <a:t>Film</a:t>
            </a:r>
            <a:endParaRPr lang="zh-CN" altLang="en-US" dirty="0"/>
          </a:p>
        </p:txBody>
      </p:sp>
      <p:cxnSp>
        <p:nvCxnSpPr>
          <p:cNvPr id="17" name="直接箭头连接符 16"/>
          <p:cNvCxnSpPr/>
          <p:nvPr/>
        </p:nvCxnSpPr>
        <p:spPr>
          <a:xfrm>
            <a:off x="3293738" y="1907031"/>
            <a:ext cx="470188" cy="113288"/>
          </a:xfrm>
          <a:prstGeom prst="straightConnector1">
            <a:avLst/>
          </a:prstGeom>
          <a:ln w="317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2891384" y="3830625"/>
            <a:ext cx="1544077" cy="369332"/>
          </a:xfrm>
          <a:prstGeom prst="rect">
            <a:avLst/>
          </a:prstGeom>
          <a:noFill/>
        </p:spPr>
        <p:txBody>
          <a:bodyPr wrap="square" rtlCol="0">
            <a:spAutoFit/>
          </a:bodyPr>
          <a:lstStyle/>
          <a:p>
            <a:r>
              <a:rPr lang="en-US" altLang="zh-CN" dirty="0"/>
              <a:t>Reference Box</a:t>
            </a:r>
            <a:endParaRPr lang="zh-CN" altLang="en-US" dirty="0"/>
          </a:p>
        </p:txBody>
      </p:sp>
      <p:cxnSp>
        <p:nvCxnSpPr>
          <p:cNvPr id="20" name="直接箭头连接符 19"/>
          <p:cNvCxnSpPr>
            <a:stCxn id="19" idx="0"/>
          </p:cNvCxnSpPr>
          <p:nvPr/>
        </p:nvCxnSpPr>
        <p:spPr>
          <a:xfrm flipV="1">
            <a:off x="3663423" y="3251053"/>
            <a:ext cx="429776" cy="579572"/>
          </a:xfrm>
          <a:prstGeom prst="straightConnector1">
            <a:avLst/>
          </a:prstGeom>
          <a:ln w="317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箭头: 右 24"/>
          <p:cNvSpPr/>
          <p:nvPr/>
        </p:nvSpPr>
        <p:spPr>
          <a:xfrm>
            <a:off x="5007935" y="2335974"/>
            <a:ext cx="224932" cy="1626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rot="16200000">
            <a:off x="5416968" y="2575990"/>
            <a:ext cx="611620" cy="369332"/>
          </a:xfrm>
          <a:prstGeom prst="rect">
            <a:avLst/>
          </a:prstGeom>
          <a:noFill/>
        </p:spPr>
        <p:txBody>
          <a:bodyPr wrap="square" rtlCol="0">
            <a:spAutoFit/>
          </a:bodyPr>
          <a:lstStyle/>
          <a:p>
            <a:r>
              <a:rPr lang="en-US" altLang="zh-CN" dirty="0"/>
              <a:t>Left</a:t>
            </a:r>
            <a:endParaRPr lang="zh-CN" altLang="en-US" dirty="0"/>
          </a:p>
        </p:txBody>
      </p:sp>
      <p:sp>
        <p:nvSpPr>
          <p:cNvPr id="27" name="文本框 26"/>
          <p:cNvSpPr txBox="1"/>
          <p:nvPr/>
        </p:nvSpPr>
        <p:spPr>
          <a:xfrm rot="16200000">
            <a:off x="5364771" y="5121061"/>
            <a:ext cx="765707" cy="369332"/>
          </a:xfrm>
          <a:prstGeom prst="rect">
            <a:avLst/>
          </a:prstGeom>
          <a:noFill/>
        </p:spPr>
        <p:txBody>
          <a:bodyPr wrap="square" rtlCol="0">
            <a:spAutoFit/>
          </a:bodyPr>
          <a:lstStyle/>
          <a:p>
            <a:r>
              <a:rPr lang="en-US" altLang="zh-CN" dirty="0"/>
              <a:t>Right</a:t>
            </a:r>
            <a:endParaRPr lang="zh-CN" altLang="en-US" dirty="0"/>
          </a:p>
        </p:txBody>
      </p:sp>
      <p:sp>
        <p:nvSpPr>
          <p:cNvPr id="28" name="文本框 27"/>
          <p:cNvSpPr txBox="1"/>
          <p:nvPr/>
        </p:nvSpPr>
        <p:spPr>
          <a:xfrm>
            <a:off x="6488383" y="1470941"/>
            <a:ext cx="1222744" cy="369332"/>
          </a:xfrm>
          <a:prstGeom prst="rect">
            <a:avLst/>
          </a:prstGeom>
          <a:noFill/>
        </p:spPr>
        <p:txBody>
          <a:bodyPr wrap="square" rtlCol="0">
            <a:spAutoFit/>
          </a:bodyPr>
          <a:lstStyle/>
          <a:p>
            <a:r>
              <a:rPr lang="en-US" altLang="zh-CN" dirty="0"/>
              <a:t>Single film</a:t>
            </a:r>
            <a:endParaRPr lang="zh-CN" altLang="en-US" dirty="0"/>
          </a:p>
        </p:txBody>
      </p:sp>
      <p:sp>
        <p:nvSpPr>
          <p:cNvPr id="30" name="文本框 29"/>
          <p:cNvSpPr txBox="1"/>
          <p:nvPr/>
        </p:nvSpPr>
        <p:spPr>
          <a:xfrm>
            <a:off x="9139433" y="1470941"/>
            <a:ext cx="1471859" cy="369332"/>
          </a:xfrm>
          <a:prstGeom prst="rect">
            <a:avLst/>
          </a:prstGeom>
          <a:noFill/>
        </p:spPr>
        <p:txBody>
          <a:bodyPr wrap="square" rtlCol="0">
            <a:spAutoFit/>
          </a:bodyPr>
          <a:lstStyle/>
          <a:p>
            <a:r>
              <a:rPr lang="en-US" altLang="zh-CN" dirty="0"/>
              <a:t>Mosaic films</a:t>
            </a:r>
            <a:endParaRPr lang="zh-CN" altLang="en-US" dirty="0"/>
          </a:p>
        </p:txBody>
      </p:sp>
      <p:sp>
        <p:nvSpPr>
          <p:cNvPr id="31" name="文本框 30"/>
          <p:cNvSpPr txBox="1"/>
          <p:nvPr/>
        </p:nvSpPr>
        <p:spPr>
          <a:xfrm>
            <a:off x="7410893" y="6385441"/>
            <a:ext cx="2296634" cy="369332"/>
          </a:xfrm>
          <a:prstGeom prst="rect">
            <a:avLst/>
          </a:prstGeom>
          <a:noFill/>
        </p:spPr>
        <p:txBody>
          <a:bodyPr wrap="square" rtlCol="0">
            <a:spAutoFit/>
          </a:bodyPr>
          <a:lstStyle/>
          <a:p>
            <a:r>
              <a:rPr lang="en-US" altLang="zh-CN" dirty="0"/>
              <a:t>X-ray Image Samples</a:t>
            </a:r>
            <a:endParaRPr lang="zh-CN" altLang="en-US" dirty="0"/>
          </a:p>
        </p:txBody>
      </p:sp>
    </p:spTree>
    <p:extLst>
      <p:ext uri="{BB962C8B-B14F-4D97-AF65-F5344CB8AC3E}">
        <p14:creationId xmlns:p14="http://schemas.microsoft.com/office/powerpoint/2010/main" val="1841232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Plane Segmentation</a:t>
            </a:r>
            <a:endParaRPr lang="zh-CN" altLang="en-US" dirty="0"/>
          </a:p>
        </p:txBody>
      </p:sp>
      <p:pic>
        <p:nvPicPr>
          <p:cNvPr id="8" name="图片 7"/>
          <p:cNvPicPr>
            <a:picLocks noChangeAspect="1"/>
          </p:cNvPicPr>
          <p:nvPr/>
        </p:nvPicPr>
        <p:blipFill>
          <a:blip r:embed="rId2"/>
          <a:stretch>
            <a:fillRect/>
          </a:stretch>
        </p:blipFill>
        <p:spPr>
          <a:xfrm>
            <a:off x="823912" y="1485899"/>
            <a:ext cx="4909834" cy="4924425"/>
          </a:xfrm>
          <a:prstGeom prst="rect">
            <a:avLst/>
          </a:prstGeom>
        </p:spPr>
      </p:pic>
      <p:pic>
        <p:nvPicPr>
          <p:cNvPr id="9" name="图片 8"/>
          <p:cNvPicPr>
            <a:picLocks noChangeAspect="1"/>
          </p:cNvPicPr>
          <p:nvPr/>
        </p:nvPicPr>
        <p:blipFill>
          <a:blip r:embed="rId3"/>
          <a:stretch>
            <a:fillRect/>
          </a:stretch>
        </p:blipFill>
        <p:spPr>
          <a:xfrm>
            <a:off x="5999123" y="1485899"/>
            <a:ext cx="5308825" cy="4371974"/>
          </a:xfrm>
          <a:prstGeom prst="rect">
            <a:avLst/>
          </a:prstGeom>
        </p:spPr>
      </p:pic>
    </p:spTree>
    <p:extLst>
      <p:ext uri="{BB962C8B-B14F-4D97-AF65-F5344CB8AC3E}">
        <p14:creationId xmlns:p14="http://schemas.microsoft.com/office/powerpoint/2010/main" val="3988451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Plane Segmentation</a:t>
            </a:r>
            <a:endParaRPr lang="zh-CN" altLang="en-US" dirty="0"/>
          </a:p>
        </p:txBody>
      </p:sp>
      <p:pic>
        <p:nvPicPr>
          <p:cNvPr id="4" name="图片 3"/>
          <p:cNvPicPr>
            <a:picLocks noChangeAspect="1"/>
          </p:cNvPicPr>
          <p:nvPr/>
        </p:nvPicPr>
        <p:blipFill>
          <a:blip r:embed="rId2"/>
          <a:stretch>
            <a:fillRect/>
          </a:stretch>
        </p:blipFill>
        <p:spPr>
          <a:xfrm>
            <a:off x="785812" y="1485900"/>
            <a:ext cx="5180047" cy="3988871"/>
          </a:xfrm>
          <a:prstGeom prst="rect">
            <a:avLst/>
          </a:prstGeom>
        </p:spPr>
      </p:pic>
      <p:pic>
        <p:nvPicPr>
          <p:cNvPr id="5" name="图片 4"/>
          <p:cNvPicPr>
            <a:picLocks noChangeAspect="1"/>
          </p:cNvPicPr>
          <p:nvPr/>
        </p:nvPicPr>
        <p:blipFill>
          <a:blip r:embed="rId3"/>
          <a:stretch>
            <a:fillRect/>
          </a:stretch>
        </p:blipFill>
        <p:spPr>
          <a:xfrm>
            <a:off x="6103620" y="1485899"/>
            <a:ext cx="5182391" cy="3988871"/>
          </a:xfrm>
          <a:prstGeom prst="rect">
            <a:avLst/>
          </a:prstGeom>
        </p:spPr>
      </p:pic>
      <p:pic>
        <p:nvPicPr>
          <p:cNvPr id="6" name="图片 5"/>
          <p:cNvPicPr>
            <a:picLocks noChangeAspect="1"/>
          </p:cNvPicPr>
          <p:nvPr/>
        </p:nvPicPr>
        <p:blipFill>
          <a:blip r:embed="rId4"/>
          <a:stretch>
            <a:fillRect/>
          </a:stretch>
        </p:blipFill>
        <p:spPr>
          <a:xfrm>
            <a:off x="3851191" y="5609824"/>
            <a:ext cx="4504857" cy="1095776"/>
          </a:xfrm>
          <a:prstGeom prst="rect">
            <a:avLst/>
          </a:prstGeom>
        </p:spPr>
      </p:pic>
    </p:spTree>
    <p:extLst>
      <p:ext uri="{BB962C8B-B14F-4D97-AF65-F5344CB8AC3E}">
        <p14:creationId xmlns:p14="http://schemas.microsoft.com/office/powerpoint/2010/main" val="3099686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Hierarchical Clustering</a:t>
            </a:r>
            <a:endParaRPr lang="zh-CN" altLang="en-US" dirty="0"/>
          </a:p>
        </p:txBody>
      </p:sp>
      <p:pic>
        <p:nvPicPr>
          <p:cNvPr id="4" name="图片 3"/>
          <p:cNvPicPr>
            <a:picLocks noChangeAspect="1"/>
          </p:cNvPicPr>
          <p:nvPr/>
        </p:nvPicPr>
        <p:blipFill>
          <a:blip r:embed="rId2"/>
          <a:stretch>
            <a:fillRect/>
          </a:stretch>
        </p:blipFill>
        <p:spPr>
          <a:xfrm>
            <a:off x="1310237" y="1822625"/>
            <a:ext cx="9358101" cy="2296988"/>
          </a:xfrm>
          <a:prstGeom prst="rect">
            <a:avLst/>
          </a:prstGeom>
        </p:spPr>
      </p:pic>
      <p:pic>
        <p:nvPicPr>
          <p:cNvPr id="5" name="图片 4"/>
          <p:cNvPicPr>
            <a:picLocks noChangeAspect="1"/>
          </p:cNvPicPr>
          <p:nvPr/>
        </p:nvPicPr>
        <p:blipFill>
          <a:blip r:embed="rId3"/>
          <a:stretch>
            <a:fillRect/>
          </a:stretch>
        </p:blipFill>
        <p:spPr>
          <a:xfrm>
            <a:off x="1495918" y="4659430"/>
            <a:ext cx="8794233" cy="1331199"/>
          </a:xfrm>
          <a:prstGeom prst="rect">
            <a:avLst/>
          </a:prstGeom>
        </p:spPr>
      </p:pic>
    </p:spTree>
    <p:extLst>
      <p:ext uri="{BB962C8B-B14F-4D97-AF65-F5344CB8AC3E}">
        <p14:creationId xmlns:p14="http://schemas.microsoft.com/office/powerpoint/2010/main" val="4028351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err="1"/>
              <a:t>GrabCut</a:t>
            </a:r>
            <a:endParaRPr lang="zh-CN" altLang="en-US" dirty="0"/>
          </a:p>
        </p:txBody>
      </p:sp>
      <p:pic>
        <p:nvPicPr>
          <p:cNvPr id="4" name="图片 3"/>
          <p:cNvPicPr>
            <a:picLocks noChangeAspect="1"/>
          </p:cNvPicPr>
          <p:nvPr/>
        </p:nvPicPr>
        <p:blipFill>
          <a:blip r:embed="rId2"/>
          <a:stretch>
            <a:fillRect/>
          </a:stretch>
        </p:blipFill>
        <p:spPr>
          <a:xfrm>
            <a:off x="927335" y="1591363"/>
            <a:ext cx="10121665" cy="1653996"/>
          </a:xfrm>
          <a:prstGeom prst="rect">
            <a:avLst/>
          </a:prstGeom>
        </p:spPr>
      </p:pic>
      <p:sp>
        <p:nvSpPr>
          <p:cNvPr id="3" name="文本框 2"/>
          <p:cNvSpPr txBox="1"/>
          <p:nvPr/>
        </p:nvSpPr>
        <p:spPr>
          <a:xfrm>
            <a:off x="1101115" y="3625406"/>
            <a:ext cx="4943475" cy="2308324"/>
          </a:xfrm>
          <a:prstGeom prst="rect">
            <a:avLst/>
          </a:prstGeom>
          <a:noFill/>
        </p:spPr>
        <p:txBody>
          <a:bodyPr wrap="square" rtlCol="0">
            <a:spAutoFit/>
          </a:bodyPr>
          <a:lstStyle/>
          <a:p>
            <a:r>
              <a:rPr lang="en-US" altLang="zh-CN" i="1" dirty="0"/>
              <a:t>Initialize GMM models from FG and BG pixels.</a:t>
            </a:r>
          </a:p>
          <a:p>
            <a:r>
              <a:rPr lang="en-US" altLang="zh-CN" i="1" dirty="0"/>
              <a:t>Initialize binary potentials.</a:t>
            </a:r>
          </a:p>
          <a:p>
            <a:r>
              <a:rPr lang="en-US" altLang="zh-CN" i="1" dirty="0"/>
              <a:t>For </a:t>
            </a:r>
            <a:r>
              <a:rPr lang="en-US" altLang="zh-CN" i="1" dirty="0" err="1"/>
              <a:t>iter</a:t>
            </a:r>
            <a:r>
              <a:rPr lang="en-US" altLang="zh-CN" i="1" dirty="0"/>
              <a:t> = 1 : </a:t>
            </a:r>
            <a:r>
              <a:rPr lang="en-US" altLang="zh-CN" i="1" dirty="0" err="1"/>
              <a:t>max_iters</a:t>
            </a:r>
            <a:endParaRPr lang="en-US" altLang="zh-CN" i="1" dirty="0"/>
          </a:p>
          <a:p>
            <a:r>
              <a:rPr lang="en-US" altLang="zh-CN" i="1" dirty="0"/>
              <a:t>       Assign GMM components to pixels;</a:t>
            </a:r>
          </a:p>
          <a:p>
            <a:r>
              <a:rPr lang="en-US" altLang="zh-CN" i="1" dirty="0"/>
              <a:t>       Update GMMs;</a:t>
            </a:r>
          </a:p>
          <a:p>
            <a:r>
              <a:rPr lang="en-US" altLang="zh-CN" i="1" dirty="0"/>
              <a:t>       Update Unary </a:t>
            </a:r>
            <a:r>
              <a:rPr lang="en-US" altLang="zh-CN" i="1" dirty="0" err="1"/>
              <a:t>potenitals</a:t>
            </a:r>
            <a:r>
              <a:rPr lang="en-US" altLang="zh-CN" i="1" dirty="0"/>
              <a:t> of pixel nodes;</a:t>
            </a:r>
          </a:p>
          <a:p>
            <a:r>
              <a:rPr lang="en-US" altLang="zh-CN" i="1" dirty="0"/>
              <a:t>       Re-assign pixel labels using </a:t>
            </a:r>
            <a:r>
              <a:rPr lang="en-US" altLang="zh-CN" i="1" dirty="0" err="1"/>
              <a:t>Graphcut</a:t>
            </a:r>
            <a:r>
              <a:rPr lang="en-US" altLang="zh-CN" i="1" dirty="0"/>
              <a:t>;</a:t>
            </a:r>
          </a:p>
          <a:p>
            <a:r>
              <a:rPr lang="en-US" altLang="zh-CN" i="1" dirty="0"/>
              <a:t>End</a:t>
            </a:r>
            <a:endParaRPr lang="zh-CN" altLang="en-US" i="1" dirty="0"/>
          </a:p>
        </p:txBody>
      </p:sp>
      <p:sp>
        <p:nvSpPr>
          <p:cNvPr id="6" name="文本框 5"/>
          <p:cNvSpPr txBox="1"/>
          <p:nvPr/>
        </p:nvSpPr>
        <p:spPr>
          <a:xfrm>
            <a:off x="782855" y="5990611"/>
            <a:ext cx="4486275" cy="646331"/>
          </a:xfrm>
          <a:prstGeom prst="rect">
            <a:avLst/>
          </a:prstGeom>
          <a:noFill/>
        </p:spPr>
        <p:txBody>
          <a:bodyPr wrap="square" rtlCol="0">
            <a:spAutoFit/>
          </a:bodyPr>
          <a:lstStyle/>
          <a:p>
            <a:r>
              <a:rPr lang="en-US" altLang="zh-CN" dirty="0"/>
              <a:t>This procedure is guaranteed to converge into</a:t>
            </a:r>
          </a:p>
          <a:p>
            <a:r>
              <a:rPr lang="en-US" altLang="zh-CN" dirty="0"/>
              <a:t>at least local minimum.</a:t>
            </a:r>
            <a:endParaRPr lang="zh-CN" altLang="en-US" dirty="0"/>
          </a:p>
        </p:txBody>
      </p:sp>
      <p:pic>
        <p:nvPicPr>
          <p:cNvPr id="7" name="图片 6"/>
          <p:cNvPicPr>
            <a:picLocks noChangeAspect="1"/>
          </p:cNvPicPr>
          <p:nvPr/>
        </p:nvPicPr>
        <p:blipFill>
          <a:blip r:embed="rId3"/>
          <a:stretch>
            <a:fillRect/>
          </a:stretch>
        </p:blipFill>
        <p:spPr>
          <a:xfrm>
            <a:off x="7393405" y="3302724"/>
            <a:ext cx="2491740" cy="2630521"/>
          </a:xfrm>
          <a:prstGeom prst="rect">
            <a:avLst/>
          </a:prstGeom>
        </p:spPr>
      </p:pic>
      <p:pic>
        <p:nvPicPr>
          <p:cNvPr id="8" name="图片 7"/>
          <p:cNvPicPr>
            <a:picLocks noChangeAspect="1"/>
          </p:cNvPicPr>
          <p:nvPr/>
        </p:nvPicPr>
        <p:blipFill>
          <a:blip r:embed="rId4"/>
          <a:stretch>
            <a:fillRect/>
          </a:stretch>
        </p:blipFill>
        <p:spPr>
          <a:xfrm>
            <a:off x="6103620" y="5933245"/>
            <a:ext cx="5255143" cy="649112"/>
          </a:xfrm>
          <a:prstGeom prst="rect">
            <a:avLst/>
          </a:prstGeom>
        </p:spPr>
      </p:pic>
    </p:spTree>
    <p:extLst>
      <p:ext uri="{BB962C8B-B14F-4D97-AF65-F5344CB8AC3E}">
        <p14:creationId xmlns:p14="http://schemas.microsoft.com/office/powerpoint/2010/main" val="562986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Quantitative Evaluations</a:t>
            </a:r>
            <a:endParaRPr lang="zh-CN" altLang="en-US"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046" y="1443038"/>
            <a:ext cx="5211647" cy="4043362"/>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3668" y="1414463"/>
            <a:ext cx="5334000" cy="4124325"/>
          </a:xfrm>
          <a:prstGeom prst="rect">
            <a:avLst/>
          </a:prstGeom>
        </p:spPr>
      </p:pic>
      <p:pic>
        <p:nvPicPr>
          <p:cNvPr id="7" name="图片 6"/>
          <p:cNvPicPr>
            <a:picLocks noChangeAspect="1"/>
          </p:cNvPicPr>
          <p:nvPr/>
        </p:nvPicPr>
        <p:blipFill>
          <a:blip r:embed="rId4"/>
          <a:stretch>
            <a:fillRect/>
          </a:stretch>
        </p:blipFill>
        <p:spPr>
          <a:xfrm>
            <a:off x="626830" y="5602288"/>
            <a:ext cx="5176838" cy="962025"/>
          </a:xfrm>
          <a:prstGeom prst="rect">
            <a:avLst/>
          </a:prstGeom>
        </p:spPr>
      </p:pic>
      <p:pic>
        <p:nvPicPr>
          <p:cNvPr id="8" name="图片 7"/>
          <p:cNvPicPr>
            <a:picLocks noChangeAspect="1"/>
          </p:cNvPicPr>
          <p:nvPr/>
        </p:nvPicPr>
        <p:blipFill>
          <a:blip r:embed="rId5"/>
          <a:stretch>
            <a:fillRect/>
          </a:stretch>
        </p:blipFill>
        <p:spPr>
          <a:xfrm>
            <a:off x="6305550" y="5821363"/>
            <a:ext cx="4676775" cy="742950"/>
          </a:xfrm>
          <a:prstGeom prst="rect">
            <a:avLst/>
          </a:prstGeom>
        </p:spPr>
      </p:pic>
      <p:sp>
        <p:nvSpPr>
          <p:cNvPr id="3" name="文本框 2"/>
          <p:cNvSpPr txBox="1"/>
          <p:nvPr/>
        </p:nvSpPr>
        <p:spPr>
          <a:xfrm>
            <a:off x="6238875" y="5523985"/>
            <a:ext cx="2152650" cy="338554"/>
          </a:xfrm>
          <a:prstGeom prst="rect">
            <a:avLst/>
          </a:prstGeom>
          <a:noFill/>
        </p:spPr>
        <p:txBody>
          <a:bodyPr wrap="square" rtlCol="0">
            <a:spAutoFit/>
          </a:bodyPr>
          <a:lstStyle/>
          <a:p>
            <a:r>
              <a:rPr lang="en-US" altLang="zh-CN" sz="1600" dirty="0"/>
              <a:t>Ablation Study</a:t>
            </a:r>
            <a:endParaRPr lang="zh-CN" altLang="en-US" sz="1600" dirty="0"/>
          </a:p>
        </p:txBody>
      </p:sp>
    </p:spTree>
    <p:extLst>
      <p:ext uri="{BB962C8B-B14F-4D97-AF65-F5344CB8AC3E}">
        <p14:creationId xmlns:p14="http://schemas.microsoft.com/office/powerpoint/2010/main" val="2513161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Quantitative Evaluations</a:t>
            </a:r>
            <a:endParaRPr lang="zh-CN" altLang="en-US" dirty="0"/>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986213"/>
            <a:ext cx="11117752" cy="2395538"/>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26" y="1547814"/>
            <a:ext cx="11010900" cy="2356994"/>
          </a:xfrm>
          <a:prstGeom prst="rect">
            <a:avLst/>
          </a:prstGeom>
        </p:spPr>
      </p:pic>
    </p:spTree>
    <p:extLst>
      <p:ext uri="{BB962C8B-B14F-4D97-AF65-F5344CB8AC3E}">
        <p14:creationId xmlns:p14="http://schemas.microsoft.com/office/powerpoint/2010/main" val="2716486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Quantitative Evaluations</a:t>
            </a:r>
            <a:endParaRPr lang="zh-CN" altLang="en-US" dirty="0"/>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 y="1538288"/>
            <a:ext cx="11147638" cy="2414587"/>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 y="4210051"/>
            <a:ext cx="11147639" cy="2412680"/>
          </a:xfrm>
          <a:prstGeom prst="rect">
            <a:avLst/>
          </a:prstGeom>
        </p:spPr>
      </p:pic>
    </p:spTree>
    <p:extLst>
      <p:ext uri="{BB962C8B-B14F-4D97-AF65-F5344CB8AC3E}">
        <p14:creationId xmlns:p14="http://schemas.microsoft.com/office/powerpoint/2010/main" val="1411456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Qualitative Evaluations </a:t>
            </a:r>
            <a:endParaRPr lang="zh-CN" altLang="en-US" dirty="0"/>
          </a:p>
        </p:txBody>
      </p:sp>
      <p:pic>
        <p:nvPicPr>
          <p:cNvPr id="4" name="图片 3"/>
          <p:cNvPicPr>
            <a:picLocks noChangeAspect="1"/>
          </p:cNvPicPr>
          <p:nvPr/>
        </p:nvPicPr>
        <p:blipFill>
          <a:blip r:embed="rId2"/>
          <a:stretch>
            <a:fillRect/>
          </a:stretch>
        </p:blipFill>
        <p:spPr>
          <a:xfrm>
            <a:off x="781050" y="1884041"/>
            <a:ext cx="5210304" cy="4011934"/>
          </a:xfrm>
          <a:prstGeom prst="rect">
            <a:avLst/>
          </a:prstGeom>
        </p:spPr>
      </p:pic>
      <p:pic>
        <p:nvPicPr>
          <p:cNvPr id="5" name="图片 4"/>
          <p:cNvPicPr>
            <a:picLocks noChangeAspect="1"/>
          </p:cNvPicPr>
          <p:nvPr/>
        </p:nvPicPr>
        <p:blipFill>
          <a:blip r:embed="rId3"/>
          <a:stretch>
            <a:fillRect/>
          </a:stretch>
        </p:blipFill>
        <p:spPr>
          <a:xfrm>
            <a:off x="6164475" y="1884041"/>
            <a:ext cx="5126359" cy="4011934"/>
          </a:xfrm>
          <a:prstGeom prst="rect">
            <a:avLst/>
          </a:prstGeom>
        </p:spPr>
      </p:pic>
    </p:spTree>
    <p:extLst>
      <p:ext uri="{BB962C8B-B14F-4D97-AF65-F5344CB8AC3E}">
        <p14:creationId xmlns:p14="http://schemas.microsoft.com/office/powerpoint/2010/main" val="1193824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Evaluation on SUN RGBD dataset</a:t>
            </a:r>
            <a:endParaRPr lang="zh-CN" altLang="en-US" dirty="0"/>
          </a:p>
        </p:txBody>
      </p:sp>
      <p:pic>
        <p:nvPicPr>
          <p:cNvPr id="4" name="图片 3"/>
          <p:cNvPicPr>
            <a:picLocks noChangeAspect="1"/>
          </p:cNvPicPr>
          <p:nvPr/>
        </p:nvPicPr>
        <p:blipFill>
          <a:blip r:embed="rId2"/>
          <a:stretch>
            <a:fillRect/>
          </a:stretch>
        </p:blipFill>
        <p:spPr>
          <a:xfrm>
            <a:off x="1824037" y="1966913"/>
            <a:ext cx="8263062" cy="1957387"/>
          </a:xfrm>
          <a:prstGeom prst="rect">
            <a:avLst/>
          </a:prstGeom>
        </p:spPr>
      </p:pic>
      <p:sp>
        <p:nvSpPr>
          <p:cNvPr id="5" name="文本框 4"/>
          <p:cNvSpPr txBox="1"/>
          <p:nvPr/>
        </p:nvSpPr>
        <p:spPr>
          <a:xfrm>
            <a:off x="1824037" y="4600575"/>
            <a:ext cx="7581900" cy="1015663"/>
          </a:xfrm>
          <a:prstGeom prst="rect">
            <a:avLst/>
          </a:prstGeom>
          <a:noFill/>
        </p:spPr>
        <p:txBody>
          <a:bodyPr wrap="square" rtlCol="0">
            <a:spAutoFit/>
          </a:bodyPr>
          <a:lstStyle/>
          <a:p>
            <a:r>
              <a:rPr lang="en-US" altLang="zh-CN" sz="2400" dirty="0"/>
              <a:t>Source code and precomputed data are available online</a:t>
            </a:r>
            <a:r>
              <a:rPr lang="en-US" altLang="zh-CN" dirty="0"/>
              <a:t>:</a:t>
            </a:r>
          </a:p>
          <a:p>
            <a:r>
              <a:rPr lang="en-US" altLang="zh-CN" dirty="0"/>
              <a:t> </a:t>
            </a:r>
          </a:p>
          <a:p>
            <a:r>
              <a:rPr lang="en-US" altLang="zh-CN" dirty="0"/>
              <a:t>https://github.com/phoenixnn/RGBD-object-propsal </a:t>
            </a:r>
            <a:endParaRPr lang="zh-CN" altLang="en-US" dirty="0"/>
          </a:p>
        </p:txBody>
      </p:sp>
    </p:spTree>
    <p:extLst>
      <p:ext uri="{BB962C8B-B14F-4D97-AF65-F5344CB8AC3E}">
        <p14:creationId xmlns:p14="http://schemas.microsoft.com/office/powerpoint/2010/main" val="1043985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5820" y="1778000"/>
            <a:ext cx="10515600" cy="4203700"/>
          </a:xfrm>
        </p:spPr>
        <p:txBody>
          <a:bodyPr>
            <a:normAutofit/>
          </a:bodyPr>
          <a:lstStyle/>
          <a:p>
            <a:r>
              <a:rPr lang="en-US" altLang="zh-CN" dirty="0"/>
              <a:t>Motivation: </a:t>
            </a:r>
          </a:p>
          <a:p>
            <a:pPr marL="0" indent="0">
              <a:buNone/>
            </a:pPr>
            <a:r>
              <a:rPr lang="en-US" altLang="zh-CN" sz="2400" dirty="0"/>
              <a:t>   Traditionally, detected object instances are represented by 2D bounding boxes around visible counterparts on images. Although 2D rectangles can roughly indicate where objects are placed on image planes, their true locations and poses in the physical 3D world are difficult to determine due to multiple factors such as occlusions and the uncertainty arising from perspective projections. However,. These kind of features are extremely desirable for many applications such as robotics navigation, grasp estimation, and Augmented Reality(AR) etc. Therefore, being able to predict object’s full extent in the </a:t>
            </a:r>
            <a:r>
              <a:rPr lang="en-US" altLang="zh-CN" sz="2400"/>
              <a:t>3D space, </a:t>
            </a:r>
            <a:r>
              <a:rPr lang="en-US" altLang="zh-CN" sz="2400" dirty="0"/>
              <a:t>regardless of truncation or occlusion, is very important.</a:t>
            </a:r>
          </a:p>
        </p:txBody>
      </p:sp>
      <p:sp>
        <p:nvSpPr>
          <p:cNvPr id="4" name="标题 1"/>
          <p:cNvSpPr>
            <a:spLocks noGrp="1"/>
          </p:cNvSpPr>
          <p:nvPr>
            <p:ph type="title"/>
          </p:nvPr>
        </p:nvSpPr>
        <p:spPr>
          <a:xfrm>
            <a:off x="1158240" y="155575"/>
            <a:ext cx="9890760" cy="1325563"/>
          </a:xfrm>
        </p:spPr>
        <p:txBody>
          <a:bodyPr/>
          <a:lstStyle/>
          <a:p>
            <a:pPr algn="ctr"/>
            <a:br>
              <a:rPr lang="en-US" altLang="zh-CN" dirty="0"/>
            </a:br>
            <a:r>
              <a:rPr lang="en-US" altLang="zh-CN" dirty="0"/>
              <a:t>RGB-Depth </a:t>
            </a:r>
            <a:r>
              <a:rPr lang="en-US" altLang="zh-CN" dirty="0" err="1"/>
              <a:t>Amodal</a:t>
            </a:r>
            <a:r>
              <a:rPr lang="en-US" altLang="zh-CN" dirty="0"/>
              <a:t> 3D Object Detection</a:t>
            </a:r>
            <a:endParaRPr lang="zh-CN" altLang="en-US" sz="3200" dirty="0"/>
          </a:p>
        </p:txBody>
      </p:sp>
    </p:spTree>
    <p:extLst>
      <p:ext uri="{BB962C8B-B14F-4D97-AF65-F5344CB8AC3E}">
        <p14:creationId xmlns:p14="http://schemas.microsoft.com/office/powerpoint/2010/main" val="3361993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a:off x="7643110" y="3634008"/>
            <a:ext cx="3748790" cy="2887477"/>
          </a:xfrm>
          <a:prstGeom prst="rect">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7643110" y="1835462"/>
            <a:ext cx="3748790" cy="1403382"/>
          </a:xfrm>
          <a:prstGeom prst="rect">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65183" y="2475788"/>
            <a:ext cx="3251191" cy="3154846"/>
            <a:chOff x="775248" y="2099738"/>
            <a:chExt cx="3056880" cy="3044279"/>
          </a:xfrm>
        </p:grpSpPr>
        <p:pic>
          <p:nvPicPr>
            <p:cNvPr id="4" name="图片 3"/>
            <p:cNvPicPr>
              <a:picLocks noChangeAspect="1"/>
            </p:cNvPicPr>
            <p:nvPr/>
          </p:nvPicPr>
          <p:blipFill>
            <a:blip r:embed="rId2"/>
            <a:stretch>
              <a:fillRect/>
            </a:stretch>
          </p:blipFill>
          <p:spPr>
            <a:xfrm>
              <a:off x="775248" y="2099738"/>
              <a:ext cx="3056880" cy="3044279"/>
            </a:xfrm>
            <a:prstGeom prst="rect">
              <a:avLst/>
            </a:prstGeom>
          </p:spPr>
        </p:pic>
        <p:cxnSp>
          <p:nvCxnSpPr>
            <p:cNvPr id="22" name="直接箭头连接符 21"/>
            <p:cNvCxnSpPr/>
            <p:nvPr/>
          </p:nvCxnSpPr>
          <p:spPr>
            <a:xfrm>
              <a:off x="1422400" y="4180157"/>
              <a:ext cx="692150" cy="156893"/>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1422400" y="4180157"/>
              <a:ext cx="0" cy="644166"/>
            </a:xfrm>
            <a:prstGeom prst="straightConnector1">
              <a:avLst/>
            </a:prstGeom>
            <a:ln w="222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V="1">
              <a:off x="1422399" y="3695700"/>
              <a:ext cx="449401" cy="484457"/>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1962150" y="3995491"/>
              <a:ext cx="215900" cy="369332"/>
            </a:xfrm>
            <a:prstGeom prst="rect">
              <a:avLst/>
            </a:prstGeom>
            <a:noFill/>
          </p:spPr>
          <p:txBody>
            <a:bodyPr wrap="square" rtlCol="0">
              <a:spAutoFit/>
            </a:bodyPr>
            <a:lstStyle/>
            <a:p>
              <a:r>
                <a:rPr lang="en-US" altLang="zh-CN" dirty="0"/>
                <a:t>x</a:t>
              </a:r>
              <a:endParaRPr lang="zh-CN" altLang="en-US" dirty="0"/>
            </a:p>
          </p:txBody>
        </p:sp>
        <p:sp>
          <p:nvSpPr>
            <p:cNvPr id="33" name="文本框 32"/>
            <p:cNvSpPr txBox="1"/>
            <p:nvPr/>
          </p:nvSpPr>
          <p:spPr>
            <a:xfrm>
              <a:off x="1389984" y="4430172"/>
              <a:ext cx="215900" cy="369332"/>
            </a:xfrm>
            <a:prstGeom prst="rect">
              <a:avLst/>
            </a:prstGeom>
            <a:noFill/>
          </p:spPr>
          <p:txBody>
            <a:bodyPr wrap="square" rtlCol="0">
              <a:spAutoFit/>
            </a:bodyPr>
            <a:lstStyle/>
            <a:p>
              <a:r>
                <a:rPr lang="en-US" altLang="zh-CN" dirty="0"/>
                <a:t>y</a:t>
              </a:r>
              <a:endParaRPr lang="zh-CN" altLang="en-US" dirty="0"/>
            </a:p>
          </p:txBody>
        </p:sp>
        <p:sp>
          <p:nvSpPr>
            <p:cNvPr id="34" name="文本框 33"/>
            <p:cNvSpPr txBox="1"/>
            <p:nvPr/>
          </p:nvSpPr>
          <p:spPr>
            <a:xfrm>
              <a:off x="1389984" y="3649109"/>
              <a:ext cx="215900" cy="369332"/>
            </a:xfrm>
            <a:prstGeom prst="rect">
              <a:avLst/>
            </a:prstGeom>
            <a:noFill/>
          </p:spPr>
          <p:txBody>
            <a:bodyPr wrap="square" rtlCol="0">
              <a:spAutoFit/>
            </a:bodyPr>
            <a:lstStyle/>
            <a:p>
              <a:r>
                <a:rPr lang="en-US" altLang="zh-CN" dirty="0"/>
                <a:t>z</a:t>
              </a:r>
              <a:endParaRPr lang="zh-CN" altLang="en-US" dirty="0"/>
            </a:p>
          </p:txBody>
        </p:sp>
      </p:grpSp>
      <p:sp>
        <p:nvSpPr>
          <p:cNvPr id="19" name="矩形 18"/>
          <p:cNvSpPr/>
          <p:nvPr/>
        </p:nvSpPr>
        <p:spPr>
          <a:xfrm>
            <a:off x="3162828" y="1835460"/>
            <a:ext cx="4120474" cy="4686025"/>
          </a:xfrm>
          <a:prstGeom prst="rect">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pPr algn="ctr"/>
            <a:r>
              <a:rPr lang="en-US" altLang="zh-CN" dirty="0"/>
              <a:t>X-Ray Imaging System</a:t>
            </a:r>
            <a:endParaRPr lang="zh-CN" altLang="en-US" dirty="0"/>
          </a:p>
        </p:txBody>
      </p:sp>
      <p:sp>
        <p:nvSpPr>
          <p:cNvPr id="7" name="文本框 6"/>
          <p:cNvSpPr txBox="1"/>
          <p:nvPr/>
        </p:nvSpPr>
        <p:spPr>
          <a:xfrm>
            <a:off x="3071633" y="1466128"/>
            <a:ext cx="3095250" cy="400110"/>
          </a:xfrm>
          <a:prstGeom prst="rect">
            <a:avLst/>
          </a:prstGeom>
          <a:noFill/>
        </p:spPr>
        <p:txBody>
          <a:bodyPr wrap="square" rtlCol="0">
            <a:spAutoFit/>
          </a:bodyPr>
          <a:lstStyle/>
          <a:p>
            <a:r>
              <a:rPr lang="en-US" altLang="zh-CN" sz="2000" b="1" dirty="0"/>
              <a:t>Imaging system calibration</a:t>
            </a:r>
            <a:endParaRPr lang="zh-CN" altLang="en-US" sz="2000" b="1" dirty="0"/>
          </a:p>
        </p:txBody>
      </p:sp>
      <mc:AlternateContent xmlns:mc="http://schemas.openxmlformats.org/markup-compatibility/2006" xmlns:a14="http://schemas.microsoft.com/office/drawing/2010/main">
        <mc:Choice Requires="a14">
          <p:sp>
            <p:nvSpPr>
              <p:cNvPr id="10" name="文本框 9"/>
              <p:cNvSpPr txBox="1"/>
              <p:nvPr/>
            </p:nvSpPr>
            <p:spPr>
              <a:xfrm>
                <a:off x="3346574" y="2196560"/>
                <a:ext cx="3451779"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b="0" i="0" smtClean="0">
                          <a:latin typeface="Cambria Math" panose="02040503050406030204" pitchFamily="18" charset="0"/>
                        </a:rPr>
                        <m:t>Θ</m:t>
                      </m:r>
                      <m:r>
                        <a:rPr lang="en-US" altLang="zh-CN" i="1" smtClean="0">
                          <a:latin typeface="Cambria Math" panose="02040503050406030204" pitchFamily="18" charset="0"/>
                        </a:rPr>
                        <m:t>=</m:t>
                      </m:r>
                      <m:r>
                        <a:rPr lang="en-US" altLang="zh-CN" b="0" i="1" smtClean="0">
                          <a:latin typeface="Cambria Math" panose="02040503050406030204" pitchFamily="18" charset="0"/>
                        </a:rPr>
                        <m:t>{</m:t>
                      </m:r>
                      <m:r>
                        <a:rPr lang="en-US" altLang="zh-CN" b="0" i="1" smtClean="0">
                          <a:latin typeface="Cambria Math" panose="02040503050406030204" pitchFamily="18" charset="0"/>
                        </a:rPr>
                        <m:t>𝑓</m:t>
                      </m:r>
                      <m:r>
                        <a:rPr lang="en-US" altLang="zh-CN" b="0" i="1" smtClean="0">
                          <a:latin typeface="Cambria Math" panose="02040503050406030204" pitchFamily="18" charset="0"/>
                        </a:rPr>
                        <m:t>, </m:t>
                      </m:r>
                      <m:r>
                        <a:rPr lang="en-US" altLang="zh-CN" b="0" i="1" smtClean="0">
                          <a:latin typeface="Cambria Math" panose="02040503050406030204" pitchFamily="18" charset="0"/>
                        </a:rPr>
                        <m:t>𝑏</m:t>
                      </m:r>
                      <m:r>
                        <a:rPr lang="en-US" altLang="zh-CN" b="0" i="1" smtClean="0">
                          <a:latin typeface="Cambria Math" panose="02040503050406030204" pitchFamily="18" charset="0"/>
                        </a:rPr>
                        <m:t>, </m:t>
                      </m:r>
                      <m:r>
                        <a:rPr lang="en-US" altLang="zh-CN" b="0" i="1" smtClean="0">
                          <a:latin typeface="Cambria Math" panose="02040503050406030204" pitchFamily="18" charset="0"/>
                        </a:rPr>
                        <m:t>𝑡</m:t>
                      </m:r>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𝑜</m:t>
                          </m:r>
                        </m:e>
                        <m:sub>
                          <m:r>
                            <a:rPr lang="en-US" altLang="zh-CN" b="0" i="1" smtClean="0">
                              <a:latin typeface="Cambria Math" panose="02040503050406030204" pitchFamily="18" charset="0"/>
                            </a:rPr>
                            <m:t>3</m:t>
                          </m:r>
                        </m:sub>
                      </m:sSub>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𝑢</m:t>
                          </m:r>
                        </m:e>
                        <m:sub>
                          <m:r>
                            <a:rPr lang="en-US" altLang="zh-CN" b="0" i="1" smtClean="0">
                              <a:latin typeface="Cambria Math" panose="02040503050406030204" pitchFamily="18" charset="0"/>
                            </a:rPr>
                            <m:t>𝑥</m:t>
                          </m:r>
                        </m:sub>
                      </m:sSub>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𝑢</m:t>
                          </m:r>
                        </m:e>
                        <m:sub>
                          <m:r>
                            <a:rPr lang="en-US" altLang="zh-CN" b="0" i="1" smtClean="0">
                              <a:latin typeface="Cambria Math" panose="02040503050406030204" pitchFamily="18" charset="0"/>
                            </a:rPr>
                            <m:t>𝑦</m:t>
                          </m:r>
                        </m:sub>
                      </m:sSub>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𝑥</m:t>
                          </m:r>
                        </m:sub>
                      </m:sSub>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𝑦</m:t>
                          </m:r>
                        </m:sub>
                      </m:sSub>
                      <m:r>
                        <a:rPr lang="en-US" altLang="zh-CN" b="0" i="1" smtClean="0">
                          <a:latin typeface="Cambria Math" panose="02040503050406030204" pitchFamily="18" charset="0"/>
                        </a:rPr>
                        <m:t>}</m:t>
                      </m:r>
                    </m:oMath>
                  </m:oMathPara>
                </a14:m>
                <a:endParaRPr lang="zh-CN" altLang="en-US" dirty="0"/>
              </a:p>
            </p:txBody>
          </p:sp>
        </mc:Choice>
        <mc:Fallback xmlns="">
          <p:sp>
            <p:nvSpPr>
              <p:cNvPr id="10" name="文本框 9"/>
              <p:cNvSpPr txBox="1">
                <a:spLocks noRot="1" noChangeAspect="1" noMove="1" noResize="1" noEditPoints="1" noAdjustHandles="1" noChangeArrowheads="1" noChangeShapeType="1" noTextEdit="1"/>
              </p:cNvSpPr>
              <p:nvPr/>
            </p:nvSpPr>
            <p:spPr>
              <a:xfrm>
                <a:off x="3346574" y="2196560"/>
                <a:ext cx="3451779" cy="298928"/>
              </a:xfrm>
              <a:prstGeom prst="rect">
                <a:avLst/>
              </a:prstGeom>
              <a:blipFill>
                <a:blip r:embed="rId3"/>
                <a:stretch>
                  <a:fillRect l="-707" r="-1590" b="-3061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p:cNvSpPr txBox="1"/>
              <p:nvPr/>
            </p:nvSpPr>
            <p:spPr>
              <a:xfrm>
                <a:off x="3564647" y="4813803"/>
                <a:ext cx="3036897" cy="336118"/>
              </a:xfrm>
              <a:prstGeom prst="rect">
                <a:avLst/>
              </a:prstGeom>
              <a:noFill/>
            </p:spPr>
            <p:txBody>
              <a:bodyPr wrap="square" lIns="0" tIns="0" rIns="0" bIns="0" rtlCol="0">
                <a:spAutoFit/>
              </a:bodyPr>
              <a:lstStyle/>
              <a:p>
                <a:r>
                  <a:rPr lang="en-US" altLang="zh-CN" dirty="0"/>
                  <a:t> </a:t>
                </a:r>
                <a14:m>
                  <m:oMath xmlns:m="http://schemas.openxmlformats.org/officeDocument/2006/math">
                    <m:r>
                      <a:rPr lang="en-US" altLang="zh-CN" b="0" i="1" smtClean="0">
                        <a:latin typeface="Cambria Math" panose="02040503050406030204" pitchFamily="18" charset="0"/>
                        <a:ea typeface="Cambria Math" panose="02040503050406030204" pitchFamily="18" charset="0"/>
                      </a:rPr>
                      <m:t>ℱ</m:t>
                    </m:r>
                    <m:d>
                      <m:dPr>
                        <m:ctrlPr>
                          <a:rPr lang="en-US" altLang="zh-CN" b="0" i="1" smtClean="0">
                            <a:latin typeface="Cambria Math" panose="02040503050406030204" pitchFamily="18" charset="0"/>
                            <a:ea typeface="Cambria Math" panose="02040503050406030204" pitchFamily="18" charset="0"/>
                          </a:rPr>
                        </m:ctrlPr>
                      </m:dPr>
                      <m:e>
                        <m:r>
                          <m:rPr>
                            <m:sty m:val="p"/>
                          </m:rPr>
                          <a:rPr lang="en-US" altLang="zh-CN" b="0" i="0" smtClean="0">
                            <a:latin typeface="Cambria Math" panose="02040503050406030204" pitchFamily="18" charset="0"/>
                          </a:rPr>
                          <m:t>Θ</m:t>
                        </m:r>
                      </m:e>
                    </m:d>
                    <m:r>
                      <a:rPr lang="en-US" altLang="zh-CN" i="1" smtClean="0">
                        <a:latin typeface="Cambria Math" panose="02040503050406030204" pitchFamily="18" charset="0"/>
                      </a:rPr>
                      <m:t>=</m:t>
                    </m:r>
                    <m:nary>
                      <m:naryPr>
                        <m:chr m:val="∑"/>
                        <m:ctrlPr>
                          <a:rPr lang="en-US" altLang="zh-CN" i="1" smtClean="0">
                            <a:latin typeface="Cambria Math" panose="02040503050406030204" pitchFamily="18" charset="0"/>
                          </a:rPr>
                        </m:ctrlPr>
                      </m:naryPr>
                      <m:sub>
                        <m:r>
                          <m:rPr>
                            <m:brk m:alnAt="23"/>
                          </m:rPr>
                          <a:rPr lang="en-US" altLang="zh-CN" b="0" i="1" smtClean="0">
                            <a:latin typeface="Cambria Math" panose="02040503050406030204" pitchFamily="18" charset="0"/>
                          </a:rPr>
                          <m:t>𝑖</m:t>
                        </m:r>
                      </m:sub>
                      <m:sup>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𝑅</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𝐿</m:t>
                            </m:r>
                          </m:sub>
                        </m:sSub>
                      </m:sup>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 −</m:t>
                            </m:r>
                            <m:acc>
                              <m:accPr>
                                <m:chr m:val="̂"/>
                                <m:ctrlPr>
                                  <a:rPr lang="en-US" altLang="zh-CN" b="0" i="1" smtClean="0">
                                    <a:latin typeface="Cambria Math" panose="02040503050406030204" pitchFamily="18" charset="0"/>
                                    <a:ea typeface="Cambria Math" panose="02040503050406030204" pitchFamily="18" charset="0"/>
                                  </a:rPr>
                                </m:ctrlPr>
                              </m:accPr>
                              <m:e>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𝑝</m:t>
                                    </m:r>
                                  </m:e>
                                  <m:sub>
                                    <m:r>
                                      <a:rPr lang="en-US" altLang="zh-CN" b="0" i="1" smtClean="0">
                                        <a:latin typeface="Cambria Math" panose="02040503050406030204" pitchFamily="18" charset="0"/>
                                        <a:ea typeface="Cambria Math" panose="02040503050406030204" pitchFamily="18" charset="0"/>
                                      </a:rPr>
                                      <m:t>𝑖</m:t>
                                    </m:r>
                                  </m:sub>
                                </m:sSub>
                              </m:e>
                            </m:acc>
                            <m:r>
                              <a:rPr lang="en-US" altLang="zh-CN" b="0" i="1" smtClean="0">
                                <a:latin typeface="Cambria Math" panose="02040503050406030204" pitchFamily="18" charset="0"/>
                              </a:rPr>
                              <m:t>)</m:t>
                            </m:r>
                          </m:e>
                          <m:sup>
                            <m:r>
                              <a:rPr lang="en-US" altLang="zh-CN" b="0" i="1" smtClean="0">
                                <a:latin typeface="Cambria Math" panose="02040503050406030204" pitchFamily="18" charset="0"/>
                              </a:rPr>
                              <m:t>2</m:t>
                            </m:r>
                          </m:sup>
                        </m:sSup>
                      </m:e>
                    </m:nary>
                  </m:oMath>
                </a14:m>
                <a:endParaRPr lang="en-US" altLang="zh-CN" b="0" dirty="0"/>
              </a:p>
            </p:txBody>
          </p:sp>
        </mc:Choice>
        <mc:Fallback xmlns="">
          <p:sp>
            <p:nvSpPr>
              <p:cNvPr id="13" name="文本框 12"/>
              <p:cNvSpPr txBox="1">
                <a:spLocks noRot="1" noChangeAspect="1" noMove="1" noResize="1" noEditPoints="1" noAdjustHandles="1" noChangeArrowheads="1" noChangeShapeType="1" noTextEdit="1"/>
              </p:cNvSpPr>
              <p:nvPr/>
            </p:nvSpPr>
            <p:spPr>
              <a:xfrm>
                <a:off x="3564647" y="4813803"/>
                <a:ext cx="3036897" cy="336118"/>
              </a:xfrm>
              <a:prstGeom prst="rect">
                <a:avLst/>
              </a:prstGeom>
              <a:blipFill>
                <a:blip r:embed="rId4"/>
                <a:stretch>
                  <a:fillRect l="-1004" t="-134545" b="-212727"/>
                </a:stretch>
              </a:blipFill>
            </p:spPr>
            <p:txBody>
              <a:bodyPr/>
              <a:lstStyle/>
              <a:p>
                <a:r>
                  <a:rPr lang="zh-CN" altLang="en-US">
                    <a:noFill/>
                  </a:rPr>
                  <a:t> </a:t>
                </a:r>
              </a:p>
            </p:txBody>
          </p:sp>
        </mc:Fallback>
      </mc:AlternateContent>
      <p:sp>
        <p:nvSpPr>
          <p:cNvPr id="14" name="文本框 13"/>
          <p:cNvSpPr txBox="1"/>
          <p:nvPr/>
        </p:nvSpPr>
        <p:spPr>
          <a:xfrm>
            <a:off x="3259062" y="4254588"/>
            <a:ext cx="2748046" cy="369332"/>
          </a:xfrm>
          <a:prstGeom prst="rect">
            <a:avLst/>
          </a:prstGeom>
          <a:noFill/>
        </p:spPr>
        <p:txBody>
          <a:bodyPr wrap="square" rtlCol="0">
            <a:spAutoFit/>
          </a:bodyPr>
          <a:lstStyle/>
          <a:p>
            <a:r>
              <a:rPr lang="en-US" altLang="zh-CN" dirty="0"/>
              <a:t>Objective function:</a:t>
            </a:r>
            <a:endParaRPr lang="zh-CN" altLang="en-US" dirty="0"/>
          </a:p>
        </p:txBody>
      </p:sp>
      <mc:AlternateContent xmlns:mc="http://schemas.openxmlformats.org/markup-compatibility/2006" xmlns:a14="http://schemas.microsoft.com/office/drawing/2010/main">
        <mc:Choice Requires="a14">
          <p:sp>
            <p:nvSpPr>
              <p:cNvPr id="16" name="文本框 15"/>
              <p:cNvSpPr txBox="1"/>
              <p:nvPr/>
            </p:nvSpPr>
            <p:spPr>
              <a:xfrm>
                <a:off x="3598080" y="6028986"/>
                <a:ext cx="3036897" cy="276999"/>
              </a:xfrm>
              <a:prstGeom prst="rect">
                <a:avLst/>
              </a:prstGeom>
              <a:noFill/>
            </p:spPr>
            <p:txBody>
              <a:bodyPr wrap="square" lIns="0" tIns="0" rIns="0" bIns="0" rtlCol="0">
                <a:spAutoFit/>
              </a:bodyPr>
              <a:lstStyle/>
              <a:p>
                <a:r>
                  <a:rPr lang="en-US" altLang="zh-CN" dirty="0"/>
                  <a:t> </a:t>
                </a:r>
                <a14:m>
                  <m:oMath xmlns:m="http://schemas.openxmlformats.org/officeDocument/2006/math">
                    <m:sSup>
                      <m:sSupPr>
                        <m:ctrlPr>
                          <a:rPr lang="en-US" altLang="zh-CN" b="0" i="1" smtClean="0">
                            <a:latin typeface="Cambria Math" panose="02040503050406030204" pitchFamily="18" charset="0"/>
                            <a:ea typeface="Cambria Math" panose="02040503050406030204" pitchFamily="18" charset="0"/>
                          </a:rPr>
                        </m:ctrlPr>
                      </m:sSupPr>
                      <m:e>
                        <m:r>
                          <m:rPr>
                            <m:sty m:val="p"/>
                          </m:rPr>
                          <a:rPr lang="en-US" altLang="zh-CN" b="0" i="0" smtClean="0">
                            <a:latin typeface="Cambria Math" panose="02040503050406030204" pitchFamily="18" charset="0"/>
                            <a:ea typeface="Cambria Math" panose="02040503050406030204" pitchFamily="18" charset="0"/>
                          </a:rPr>
                          <m:t>Θ</m:t>
                        </m:r>
                      </m:e>
                      <m:sup>
                        <m:r>
                          <a:rPr lang="en-US" altLang="zh-CN" b="0" i="1" smtClean="0">
                            <a:latin typeface="Cambria Math" panose="02040503050406030204" pitchFamily="18" charset="0"/>
                            <a:ea typeface="Cambria Math" panose="02040503050406030204" pitchFamily="18" charset="0"/>
                          </a:rPr>
                          <m:t>∗</m:t>
                        </m:r>
                      </m:sup>
                    </m:sSup>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𝑎𝑟𝑔𝑚𝑖</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𝑛</m:t>
                        </m:r>
                      </m:e>
                      <m:sub>
                        <m:r>
                          <m:rPr>
                            <m:sty m:val="p"/>
                          </m:rPr>
                          <a:rPr lang="en-US" altLang="zh-CN" b="0" i="0" smtClean="0">
                            <a:latin typeface="Cambria Math" panose="02040503050406030204" pitchFamily="18" charset="0"/>
                            <a:ea typeface="Cambria Math" panose="02040503050406030204" pitchFamily="18" charset="0"/>
                          </a:rPr>
                          <m:t>Θ</m:t>
                        </m:r>
                      </m:sub>
                    </m:sSub>
                    <m:r>
                      <a:rPr lang="en-US" altLang="zh-CN" b="0" i="1" smtClean="0">
                        <a:latin typeface="Cambria Math" panose="02040503050406030204" pitchFamily="18" charset="0"/>
                        <a:ea typeface="Cambria Math" panose="02040503050406030204" pitchFamily="18" charset="0"/>
                      </a:rPr>
                      <m:t>ℱ</m:t>
                    </m:r>
                    <m:d>
                      <m:dPr>
                        <m:ctrlPr>
                          <a:rPr lang="en-US" altLang="zh-CN" b="0" i="1" smtClean="0">
                            <a:latin typeface="Cambria Math" panose="02040503050406030204" pitchFamily="18" charset="0"/>
                            <a:ea typeface="Cambria Math" panose="02040503050406030204" pitchFamily="18" charset="0"/>
                          </a:rPr>
                        </m:ctrlPr>
                      </m:dPr>
                      <m:e>
                        <m:r>
                          <m:rPr>
                            <m:sty m:val="p"/>
                          </m:rPr>
                          <a:rPr lang="en-US" altLang="zh-CN" b="0" i="0" smtClean="0">
                            <a:latin typeface="Cambria Math" panose="02040503050406030204" pitchFamily="18" charset="0"/>
                          </a:rPr>
                          <m:t>Θ</m:t>
                        </m:r>
                      </m:e>
                    </m:d>
                  </m:oMath>
                </a14:m>
                <a:endParaRPr lang="en-US" altLang="zh-CN" b="0" dirty="0"/>
              </a:p>
            </p:txBody>
          </p:sp>
        </mc:Choice>
        <mc:Fallback xmlns="">
          <p:sp>
            <p:nvSpPr>
              <p:cNvPr id="16" name="文本框 15"/>
              <p:cNvSpPr txBox="1">
                <a:spLocks noRot="1" noChangeAspect="1" noMove="1" noResize="1" noEditPoints="1" noAdjustHandles="1" noChangeArrowheads="1" noChangeShapeType="1" noTextEdit="1"/>
              </p:cNvSpPr>
              <p:nvPr/>
            </p:nvSpPr>
            <p:spPr>
              <a:xfrm>
                <a:off x="3598080" y="6028986"/>
                <a:ext cx="3036897" cy="276999"/>
              </a:xfrm>
              <a:prstGeom prst="rect">
                <a:avLst/>
              </a:prstGeom>
              <a:blipFill>
                <a:blip r:embed="rId5"/>
                <a:stretch>
                  <a:fillRect l="-803" t="-2222" b="-35556"/>
                </a:stretch>
              </a:blipFill>
            </p:spPr>
            <p:txBody>
              <a:bodyPr/>
              <a:lstStyle/>
              <a:p>
                <a:r>
                  <a:rPr lang="zh-CN" altLang="en-US">
                    <a:noFill/>
                  </a:rPr>
                  <a:t> </a:t>
                </a:r>
              </a:p>
            </p:txBody>
          </p:sp>
        </mc:Fallback>
      </mc:AlternateContent>
      <p:sp>
        <p:nvSpPr>
          <p:cNvPr id="17" name="矩形 16"/>
          <p:cNvSpPr/>
          <p:nvPr/>
        </p:nvSpPr>
        <p:spPr>
          <a:xfrm>
            <a:off x="3315769" y="5443531"/>
            <a:ext cx="3558988" cy="369332"/>
          </a:xfrm>
          <a:prstGeom prst="rect">
            <a:avLst/>
          </a:prstGeom>
        </p:spPr>
        <p:txBody>
          <a:bodyPr wrap="none">
            <a:spAutoFit/>
          </a:bodyPr>
          <a:lstStyle/>
          <a:p>
            <a:r>
              <a:rPr lang="en-US" altLang="zh-CN" dirty="0" err="1"/>
              <a:t>Levenberg</a:t>
            </a:r>
            <a:r>
              <a:rPr lang="en-US" altLang="zh-CN" dirty="0"/>
              <a:t>-Marquardt optimization:</a:t>
            </a:r>
            <a:endParaRPr lang="zh-CN" altLang="en-US" dirty="0"/>
          </a:p>
        </p:txBody>
      </p:sp>
      <p:sp>
        <p:nvSpPr>
          <p:cNvPr id="18" name="矩形 17"/>
          <p:cNvSpPr/>
          <p:nvPr/>
        </p:nvSpPr>
        <p:spPr>
          <a:xfrm>
            <a:off x="8497020" y="6019073"/>
            <a:ext cx="1797287" cy="369332"/>
          </a:xfrm>
          <a:prstGeom prst="rect">
            <a:avLst/>
          </a:prstGeom>
        </p:spPr>
        <p:txBody>
          <a:bodyPr wrap="none">
            <a:spAutoFit/>
          </a:bodyPr>
          <a:lstStyle/>
          <a:p>
            <a:r>
              <a:rPr lang="en-US" altLang="zh-CN" dirty="0"/>
              <a:t>d = f * t/disparity</a:t>
            </a:r>
            <a:endParaRPr lang="zh-CN" altLang="en-US" dirty="0"/>
          </a:p>
        </p:txBody>
      </p:sp>
      <p:sp>
        <p:nvSpPr>
          <p:cNvPr id="20" name="文本框 19"/>
          <p:cNvSpPr txBox="1"/>
          <p:nvPr/>
        </p:nvSpPr>
        <p:spPr>
          <a:xfrm>
            <a:off x="3145907" y="1796142"/>
            <a:ext cx="2748046" cy="369332"/>
          </a:xfrm>
          <a:prstGeom prst="rect">
            <a:avLst/>
          </a:prstGeom>
          <a:noFill/>
        </p:spPr>
        <p:txBody>
          <a:bodyPr wrap="square" rtlCol="0">
            <a:spAutoFit/>
          </a:bodyPr>
          <a:lstStyle/>
          <a:p>
            <a:r>
              <a:rPr lang="en-US" altLang="zh-CN" dirty="0"/>
              <a:t>Parameters:</a:t>
            </a:r>
            <a:endParaRPr lang="zh-CN" altLang="en-US" dirty="0"/>
          </a:p>
        </p:txBody>
      </p:sp>
      <mc:AlternateContent xmlns:mc="http://schemas.openxmlformats.org/markup-compatibility/2006" xmlns:a14="http://schemas.microsoft.com/office/drawing/2010/main">
        <mc:Choice Requires="a14">
          <p:sp>
            <p:nvSpPr>
              <p:cNvPr id="35" name="文本框 34"/>
              <p:cNvSpPr txBox="1"/>
              <p:nvPr/>
            </p:nvSpPr>
            <p:spPr>
              <a:xfrm>
                <a:off x="3346574" y="2505455"/>
                <a:ext cx="4266336" cy="1643783"/>
              </a:xfrm>
              <a:prstGeom prst="rect">
                <a:avLst/>
              </a:prstGeom>
              <a:noFill/>
            </p:spPr>
            <p:txBody>
              <a:bodyPr wrap="square" rtlCol="0">
                <a:spAutoFit/>
              </a:bodyPr>
              <a:lstStyle/>
              <a:p>
                <a14:m>
                  <m:oMath xmlns:m="http://schemas.openxmlformats.org/officeDocument/2006/math">
                    <m:r>
                      <a:rPr lang="en-US" altLang="zh-CN" sz="1600" i="1">
                        <a:latin typeface="Cambria Math" panose="02040503050406030204" pitchFamily="18" charset="0"/>
                      </a:rPr>
                      <m:t>𝑓</m:t>
                    </m:r>
                  </m:oMath>
                </a14:m>
                <a:r>
                  <a:rPr lang="en-US" altLang="zh-CN" sz="1600" dirty="0"/>
                  <a:t>: focal length</a:t>
                </a:r>
              </a:p>
              <a:p>
                <a:r>
                  <a:rPr lang="en-US" altLang="zh-CN" sz="1600" dirty="0"/>
                  <a:t>b: box orientation</a:t>
                </a:r>
              </a:p>
              <a:p>
                <a:r>
                  <a:rPr lang="en-US" altLang="zh-CN" sz="1600" dirty="0"/>
                  <a:t>t: distance between two x-ray guns</a:t>
                </a:r>
              </a:p>
              <a:p>
                <a14:m>
                  <m:oMath xmlns:m="http://schemas.openxmlformats.org/officeDocument/2006/math">
                    <m:d>
                      <m:dPr>
                        <m:ctrlPr>
                          <a:rPr lang="en-US" altLang="zh-CN" sz="1600" b="0" i="1" smtClean="0">
                            <a:latin typeface="Cambria Math" panose="02040503050406030204" pitchFamily="18" charset="0"/>
                          </a:rPr>
                        </m:ctrlPr>
                      </m:dPr>
                      <m:e>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𝑜</m:t>
                            </m:r>
                          </m:e>
                          <m:sub>
                            <m:r>
                              <a:rPr lang="en-US" altLang="zh-CN" sz="1600" b="0" i="1" smtClean="0">
                                <a:latin typeface="Cambria Math" panose="02040503050406030204" pitchFamily="18" charset="0"/>
                              </a:rPr>
                              <m:t>1</m:t>
                            </m:r>
                          </m:sub>
                        </m:sSub>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𝑜</m:t>
                            </m:r>
                          </m:e>
                          <m:sub>
                            <m:r>
                              <a:rPr lang="en-US" altLang="zh-CN" sz="1600" b="0" i="1" smtClean="0">
                                <a:latin typeface="Cambria Math" panose="02040503050406030204" pitchFamily="18" charset="0"/>
                              </a:rPr>
                              <m:t>2</m:t>
                            </m:r>
                          </m:sub>
                        </m:sSub>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𝑜</m:t>
                            </m:r>
                          </m:e>
                          <m:sub>
                            <m:r>
                              <a:rPr lang="en-US" altLang="zh-CN" sz="1600" b="0" i="1" smtClean="0">
                                <a:latin typeface="Cambria Math" panose="02040503050406030204" pitchFamily="18" charset="0"/>
                              </a:rPr>
                              <m:t>3</m:t>
                            </m:r>
                          </m:sub>
                        </m:sSub>
                      </m:e>
                    </m:d>
                    <m:r>
                      <a:rPr lang="en-US" altLang="zh-CN" sz="1600" b="0" i="1" smtClean="0">
                        <a:latin typeface="Cambria Math" panose="02040503050406030204" pitchFamily="18" charset="0"/>
                      </a:rPr>
                      <m:t>:</m:t>
                    </m:r>
                  </m:oMath>
                </a14:m>
                <a:r>
                  <a:rPr lang="zh-CN" altLang="en-US" sz="1600" dirty="0"/>
                  <a:t> </a:t>
                </a:r>
                <a:r>
                  <a:rPr lang="en-US" altLang="zh-CN" sz="1600" dirty="0"/>
                  <a:t>3d coordinate of vertex O</a:t>
                </a:r>
              </a:p>
              <a:p>
                <a14:m>
                  <m:oMath xmlns:m="http://schemas.openxmlformats.org/officeDocument/2006/math">
                    <m:d>
                      <m:dPr>
                        <m:ctrlPr>
                          <a:rPr lang="en-US" altLang="zh-CN" sz="1600" i="1">
                            <a:latin typeface="Cambria Math" panose="02040503050406030204" pitchFamily="18" charset="0"/>
                          </a:rPr>
                        </m:ctrlPr>
                      </m:dPr>
                      <m:e>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𝑢</m:t>
                            </m:r>
                          </m:e>
                          <m:sub>
                            <m:r>
                              <a:rPr lang="en-US" altLang="zh-CN" sz="1600" b="0" i="1" smtClean="0">
                                <a:latin typeface="Cambria Math" panose="02040503050406030204" pitchFamily="18" charset="0"/>
                              </a:rPr>
                              <m:t>𝑥</m:t>
                            </m:r>
                          </m:sub>
                        </m:sSub>
                        <m:r>
                          <a:rPr lang="en-US" altLang="zh-CN" sz="1600" b="0" i="1" smtClean="0">
                            <a:latin typeface="Cambria Math" panose="02040503050406030204" pitchFamily="18" charset="0"/>
                          </a:rPr>
                          <m:t>, </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𝑢</m:t>
                            </m:r>
                          </m:e>
                          <m:sub>
                            <m:r>
                              <a:rPr lang="en-US" altLang="zh-CN" sz="1600" b="0" i="1" smtClean="0">
                                <a:latin typeface="Cambria Math" panose="02040503050406030204" pitchFamily="18" charset="0"/>
                              </a:rPr>
                              <m:t>𝑦</m:t>
                            </m:r>
                          </m:sub>
                        </m:sSub>
                      </m:e>
                    </m:d>
                  </m:oMath>
                </a14:m>
                <a:r>
                  <a:rPr lang="en-US" altLang="zh-CN" sz="1600" dirty="0"/>
                  <a:t>:principal point of L image</a:t>
                </a:r>
              </a:p>
              <a:p>
                <a14:m>
                  <m:oMath xmlns:m="http://schemas.openxmlformats.org/officeDocument/2006/math">
                    <m:d>
                      <m:dPr>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𝑢</m:t>
                            </m:r>
                          </m:e>
                          <m:sub>
                            <m:r>
                              <a:rPr lang="en-US" altLang="zh-CN" sz="1600" i="1">
                                <a:latin typeface="Cambria Math" panose="02040503050406030204" pitchFamily="18" charset="0"/>
                              </a:rPr>
                              <m:t>𝑥</m:t>
                            </m:r>
                          </m:sub>
                        </m:sSub>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𝑠</m:t>
                            </m:r>
                          </m:e>
                          <m:sub>
                            <m:r>
                              <a:rPr lang="en-US" altLang="zh-CN" sz="1600" b="0" i="1" smtClean="0">
                                <a:latin typeface="Cambria Math" panose="02040503050406030204" pitchFamily="18" charset="0"/>
                              </a:rPr>
                              <m:t>𝑥</m:t>
                            </m:r>
                          </m:sub>
                        </m:sSub>
                        <m:r>
                          <a:rPr lang="en-US" altLang="zh-CN" sz="1600" i="1">
                            <a:latin typeface="Cambria Math" panose="02040503050406030204" pitchFamily="18" charset="0"/>
                          </a:rPr>
                          <m:t>, </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𝑢</m:t>
                            </m:r>
                          </m:e>
                          <m:sub>
                            <m:r>
                              <a:rPr lang="en-US" altLang="zh-CN" sz="1600" i="1">
                                <a:latin typeface="Cambria Math" panose="02040503050406030204" pitchFamily="18" charset="0"/>
                              </a:rPr>
                              <m:t>𝑦</m:t>
                            </m:r>
                          </m:sub>
                        </m:sSub>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𝑠</m:t>
                            </m:r>
                          </m:e>
                          <m:sub>
                            <m:r>
                              <a:rPr lang="en-US" altLang="zh-CN" sz="1600" b="0" i="1" smtClean="0">
                                <a:latin typeface="Cambria Math" panose="02040503050406030204" pitchFamily="18" charset="0"/>
                              </a:rPr>
                              <m:t>𝑦</m:t>
                            </m:r>
                          </m:sub>
                        </m:sSub>
                      </m:e>
                    </m:d>
                  </m:oMath>
                </a14:m>
                <a:r>
                  <a:rPr lang="en-US" altLang="zh-CN" sz="1600" dirty="0"/>
                  <a:t>: principal point of R image</a:t>
                </a:r>
                <a:endParaRPr lang="zh-CN" altLang="en-US" sz="1600" dirty="0"/>
              </a:p>
            </p:txBody>
          </p:sp>
        </mc:Choice>
        <mc:Fallback xmlns="">
          <p:sp>
            <p:nvSpPr>
              <p:cNvPr id="35" name="文本框 34"/>
              <p:cNvSpPr txBox="1">
                <a:spLocks noRot="1" noChangeAspect="1" noMove="1" noResize="1" noEditPoints="1" noAdjustHandles="1" noChangeArrowheads="1" noChangeShapeType="1" noTextEdit="1"/>
              </p:cNvSpPr>
              <p:nvPr/>
            </p:nvSpPr>
            <p:spPr>
              <a:xfrm>
                <a:off x="3346574" y="2505455"/>
                <a:ext cx="4266336" cy="1643783"/>
              </a:xfrm>
              <a:prstGeom prst="rect">
                <a:avLst/>
              </a:prstGeom>
              <a:blipFill>
                <a:blip r:embed="rId6"/>
                <a:stretch>
                  <a:fillRect l="-857" t="-1111" b="-2963"/>
                </a:stretch>
              </a:blipFill>
            </p:spPr>
            <p:txBody>
              <a:bodyPr/>
              <a:lstStyle/>
              <a:p>
                <a:r>
                  <a:rPr lang="zh-CN" altLang="en-US">
                    <a:noFill/>
                  </a:rPr>
                  <a:t> </a:t>
                </a:r>
              </a:p>
            </p:txBody>
          </p:sp>
        </mc:Fallback>
      </mc:AlternateContent>
      <p:pic>
        <p:nvPicPr>
          <p:cNvPr id="38" name="图片 37"/>
          <p:cNvPicPr>
            <a:picLocks noChangeAspect="1"/>
          </p:cNvPicPr>
          <p:nvPr/>
        </p:nvPicPr>
        <p:blipFill>
          <a:blip r:embed="rId7"/>
          <a:stretch>
            <a:fillRect/>
          </a:stretch>
        </p:blipFill>
        <p:spPr>
          <a:xfrm>
            <a:off x="7825805" y="2273281"/>
            <a:ext cx="1569859" cy="931384"/>
          </a:xfrm>
          <a:prstGeom prst="rect">
            <a:avLst/>
          </a:prstGeom>
        </p:spPr>
      </p:pic>
      <p:pic>
        <p:nvPicPr>
          <p:cNvPr id="39" name="图片 38"/>
          <p:cNvPicPr>
            <a:picLocks noChangeAspect="1"/>
          </p:cNvPicPr>
          <p:nvPr/>
        </p:nvPicPr>
        <p:blipFill>
          <a:blip r:embed="rId8"/>
          <a:stretch>
            <a:fillRect/>
          </a:stretch>
        </p:blipFill>
        <p:spPr>
          <a:xfrm>
            <a:off x="8036779" y="1900141"/>
            <a:ext cx="2883364" cy="345192"/>
          </a:xfrm>
          <a:prstGeom prst="rect">
            <a:avLst/>
          </a:prstGeom>
        </p:spPr>
      </p:pic>
      <p:pic>
        <p:nvPicPr>
          <p:cNvPr id="40" name="图片 39"/>
          <p:cNvPicPr>
            <a:picLocks noChangeAspect="1"/>
          </p:cNvPicPr>
          <p:nvPr/>
        </p:nvPicPr>
        <p:blipFill>
          <a:blip r:embed="rId9"/>
          <a:stretch>
            <a:fillRect/>
          </a:stretch>
        </p:blipFill>
        <p:spPr>
          <a:xfrm>
            <a:off x="9625983" y="2254231"/>
            <a:ext cx="1564979" cy="931384"/>
          </a:xfrm>
          <a:prstGeom prst="rect">
            <a:avLst/>
          </a:prstGeom>
        </p:spPr>
      </p:pic>
      <p:sp>
        <p:nvSpPr>
          <p:cNvPr id="42" name="矩形 41"/>
          <p:cNvSpPr/>
          <p:nvPr/>
        </p:nvSpPr>
        <p:spPr>
          <a:xfrm>
            <a:off x="7545761" y="1488608"/>
            <a:ext cx="3074111" cy="400110"/>
          </a:xfrm>
          <a:prstGeom prst="rect">
            <a:avLst/>
          </a:prstGeom>
        </p:spPr>
        <p:txBody>
          <a:bodyPr wrap="none">
            <a:spAutoFit/>
          </a:bodyPr>
          <a:lstStyle/>
          <a:p>
            <a:r>
              <a:rPr lang="en-US" altLang="zh-CN" sz="2000" b="1" dirty="0"/>
              <a:t>Extracting Textured regions</a:t>
            </a:r>
            <a:endParaRPr lang="zh-CN" altLang="zh-CN" sz="2000" dirty="0"/>
          </a:p>
        </p:txBody>
      </p:sp>
      <p:sp>
        <p:nvSpPr>
          <p:cNvPr id="45" name="矩形 44"/>
          <p:cNvSpPr/>
          <p:nvPr/>
        </p:nvSpPr>
        <p:spPr>
          <a:xfrm>
            <a:off x="7517186" y="3277393"/>
            <a:ext cx="1300997" cy="400110"/>
          </a:xfrm>
          <a:prstGeom prst="rect">
            <a:avLst/>
          </a:prstGeom>
        </p:spPr>
        <p:txBody>
          <a:bodyPr wrap="none">
            <a:spAutoFit/>
          </a:bodyPr>
          <a:lstStyle/>
          <a:p>
            <a:r>
              <a:rPr lang="en-US" altLang="zh-CN" sz="2000" b="1" dirty="0"/>
              <a:t> Matching </a:t>
            </a:r>
            <a:endParaRPr lang="zh-CN" altLang="zh-CN" sz="2000" dirty="0"/>
          </a:p>
        </p:txBody>
      </p:sp>
      <p:pic>
        <p:nvPicPr>
          <p:cNvPr id="46" name="图片 45"/>
          <p:cNvPicPr>
            <a:picLocks noChangeAspect="1"/>
          </p:cNvPicPr>
          <p:nvPr/>
        </p:nvPicPr>
        <p:blipFill>
          <a:blip r:embed="rId10"/>
          <a:stretch>
            <a:fillRect/>
          </a:stretch>
        </p:blipFill>
        <p:spPr>
          <a:xfrm>
            <a:off x="7678282" y="4247304"/>
            <a:ext cx="1809704" cy="1078121"/>
          </a:xfrm>
          <a:prstGeom prst="rect">
            <a:avLst/>
          </a:prstGeom>
        </p:spPr>
      </p:pic>
      <p:pic>
        <p:nvPicPr>
          <p:cNvPr id="47"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26241" y="4254588"/>
            <a:ext cx="1817878" cy="107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矩形 55"/>
          <p:cNvSpPr/>
          <p:nvPr/>
        </p:nvSpPr>
        <p:spPr>
          <a:xfrm>
            <a:off x="7669367" y="3710218"/>
            <a:ext cx="3779881" cy="338554"/>
          </a:xfrm>
          <a:prstGeom prst="rect">
            <a:avLst/>
          </a:prstGeom>
        </p:spPr>
        <p:txBody>
          <a:bodyPr wrap="square">
            <a:spAutoFit/>
          </a:bodyPr>
          <a:lstStyle/>
          <a:p>
            <a:r>
              <a:rPr lang="en-US" altLang="zh-CN" sz="1600" dirty="0"/>
              <a:t>The Sum of Absolute Differences (SAD)</a:t>
            </a:r>
            <a:endParaRPr lang="zh-CN" altLang="en-US" sz="1600" dirty="0"/>
          </a:p>
        </p:txBody>
      </p:sp>
      <p:sp>
        <p:nvSpPr>
          <p:cNvPr id="57" name="文本框 56"/>
          <p:cNvSpPr txBox="1"/>
          <p:nvPr/>
        </p:nvSpPr>
        <p:spPr>
          <a:xfrm>
            <a:off x="7643110" y="5516661"/>
            <a:ext cx="2289746" cy="369332"/>
          </a:xfrm>
          <a:prstGeom prst="rect">
            <a:avLst/>
          </a:prstGeom>
          <a:noFill/>
        </p:spPr>
        <p:txBody>
          <a:bodyPr wrap="square" rtlCol="0">
            <a:spAutoFit/>
          </a:bodyPr>
          <a:lstStyle/>
          <a:p>
            <a:r>
              <a:rPr lang="en-US" altLang="zh-CN" dirty="0"/>
              <a:t>Depth estimation </a:t>
            </a:r>
            <a:endParaRPr lang="zh-CN" altLang="en-US" dirty="0"/>
          </a:p>
        </p:txBody>
      </p:sp>
    </p:spTree>
    <p:extLst>
      <p:ext uri="{BB962C8B-B14F-4D97-AF65-F5344CB8AC3E}">
        <p14:creationId xmlns:p14="http://schemas.microsoft.com/office/powerpoint/2010/main" val="30742335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158240" y="155575"/>
            <a:ext cx="9890760" cy="1325563"/>
          </a:xfrm>
        </p:spPr>
        <p:txBody>
          <a:bodyPr/>
          <a:lstStyle/>
          <a:p>
            <a:pPr algn="ctr"/>
            <a:r>
              <a:rPr lang="en-US" altLang="zh-CN" sz="3200" b="1" dirty="0"/>
              <a:t>Sliding Shape</a:t>
            </a:r>
            <a:endParaRPr lang="zh-CN" altLang="en-US" sz="3200" b="1" dirty="0"/>
          </a:p>
        </p:txBody>
      </p:sp>
      <p:pic>
        <p:nvPicPr>
          <p:cNvPr id="5" name="Picture 4"/>
          <p:cNvPicPr>
            <a:picLocks noChangeAspect="1"/>
          </p:cNvPicPr>
          <p:nvPr/>
        </p:nvPicPr>
        <p:blipFill>
          <a:blip r:embed="rId2"/>
          <a:stretch>
            <a:fillRect/>
          </a:stretch>
        </p:blipFill>
        <p:spPr>
          <a:xfrm>
            <a:off x="816842" y="1481138"/>
            <a:ext cx="10378996" cy="3643312"/>
          </a:xfrm>
          <a:prstGeom prst="rect">
            <a:avLst/>
          </a:prstGeom>
        </p:spPr>
      </p:pic>
      <p:sp>
        <p:nvSpPr>
          <p:cNvPr id="6" name="TextBox 5"/>
          <p:cNvSpPr txBox="1"/>
          <p:nvPr/>
        </p:nvSpPr>
        <p:spPr>
          <a:xfrm>
            <a:off x="2362200" y="6505575"/>
            <a:ext cx="76390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Song et al. Sliding Shapes for 3D Object Detection in Depth Images. ECCV 2014</a:t>
            </a:r>
            <a:endParaRPr kumimoji="0" lang="zh-CN" altLang="en-US" sz="16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 name="Rectangle 1"/>
          <p:cNvSpPr/>
          <p:nvPr/>
        </p:nvSpPr>
        <p:spPr>
          <a:xfrm>
            <a:off x="1019175" y="5402560"/>
            <a:ext cx="945990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“We extract 3D features of point cloud from depth rendering of CG model to train a 3D classifier. And during testing time, we slide a window in 3D to evaluate the score for each window using an ensemble of Exemplar-SVMs.”  ---- Princeton University Group</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93252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158240" y="155575"/>
            <a:ext cx="9890760" cy="1325563"/>
          </a:xfrm>
        </p:spPr>
        <p:txBody>
          <a:bodyPr/>
          <a:lstStyle/>
          <a:p>
            <a:pPr algn="ctr"/>
            <a:r>
              <a:rPr lang="en-US" altLang="zh-CN" dirty="0"/>
              <a:t>3D model alignment</a:t>
            </a:r>
          </a:p>
        </p:txBody>
      </p:sp>
      <p:sp>
        <p:nvSpPr>
          <p:cNvPr id="6" name="TextBox 5"/>
          <p:cNvSpPr txBox="1"/>
          <p:nvPr/>
        </p:nvSpPr>
        <p:spPr>
          <a:xfrm>
            <a:off x="3093722" y="5883954"/>
            <a:ext cx="66217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Gupta et al. Aligning 3D Models to RGB-D Images of Cluttered Scenes. CVPR 2015</a:t>
            </a:r>
            <a:endParaRPr kumimoji="0" lang="zh-CN" altLang="en-US"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 name="Rectangle 1"/>
          <p:cNvSpPr/>
          <p:nvPr/>
        </p:nvSpPr>
        <p:spPr>
          <a:xfrm>
            <a:off x="7448552" y="2256248"/>
            <a:ext cx="4112894"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“This result shows that starting with well established 2D reasoning (since [13] does 2D reasoning, it is more readily able to leverage rich features for RGB images) to prune out large parts of the search space is not only more efficient, but also more accurate than starting from 3D reasoning for such tasks.”  ---- Berkeley Group</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pic>
        <p:nvPicPr>
          <p:cNvPr id="7" name="Picture 6"/>
          <p:cNvPicPr>
            <a:picLocks noChangeAspect="1"/>
          </p:cNvPicPr>
          <p:nvPr/>
        </p:nvPicPr>
        <p:blipFill>
          <a:blip r:embed="rId2"/>
          <a:stretch>
            <a:fillRect/>
          </a:stretch>
        </p:blipFill>
        <p:spPr>
          <a:xfrm>
            <a:off x="866775" y="2042002"/>
            <a:ext cx="6324601" cy="3281087"/>
          </a:xfrm>
          <a:prstGeom prst="rect">
            <a:avLst/>
          </a:prstGeom>
        </p:spPr>
      </p:pic>
    </p:spTree>
    <p:extLst>
      <p:ext uri="{BB962C8B-B14F-4D97-AF65-F5344CB8AC3E}">
        <p14:creationId xmlns:p14="http://schemas.microsoft.com/office/powerpoint/2010/main" val="2005280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158240" y="155575"/>
            <a:ext cx="9890760" cy="1325563"/>
          </a:xfrm>
        </p:spPr>
        <p:txBody>
          <a:bodyPr/>
          <a:lstStyle/>
          <a:p>
            <a:pPr algn="ctr"/>
            <a:r>
              <a:rPr lang="en-US" altLang="zh-CN" dirty="0"/>
              <a:t>Deep sliding shapes</a:t>
            </a:r>
          </a:p>
        </p:txBody>
      </p:sp>
      <p:pic>
        <p:nvPicPr>
          <p:cNvPr id="5" name="Picture 4"/>
          <p:cNvPicPr>
            <a:picLocks noChangeAspect="1"/>
          </p:cNvPicPr>
          <p:nvPr/>
        </p:nvPicPr>
        <p:blipFill>
          <a:blip r:embed="rId2"/>
          <a:stretch>
            <a:fillRect/>
          </a:stretch>
        </p:blipFill>
        <p:spPr>
          <a:xfrm>
            <a:off x="781050" y="1666876"/>
            <a:ext cx="4962415" cy="2622990"/>
          </a:xfrm>
          <a:prstGeom prst="rect">
            <a:avLst/>
          </a:prstGeom>
        </p:spPr>
      </p:pic>
      <p:pic>
        <p:nvPicPr>
          <p:cNvPr id="9" name="Picture 8"/>
          <p:cNvPicPr>
            <a:picLocks noChangeAspect="1"/>
          </p:cNvPicPr>
          <p:nvPr/>
        </p:nvPicPr>
        <p:blipFill>
          <a:blip r:embed="rId3"/>
          <a:stretch>
            <a:fillRect/>
          </a:stretch>
        </p:blipFill>
        <p:spPr>
          <a:xfrm>
            <a:off x="5901813" y="1876441"/>
            <a:ext cx="5573930" cy="2231610"/>
          </a:xfrm>
          <a:prstGeom prst="rect">
            <a:avLst/>
          </a:prstGeom>
        </p:spPr>
      </p:pic>
      <p:sp>
        <p:nvSpPr>
          <p:cNvPr id="11" name="Rectangle 10"/>
          <p:cNvSpPr/>
          <p:nvPr/>
        </p:nvSpPr>
        <p:spPr>
          <a:xfrm>
            <a:off x="7260639" y="4586730"/>
            <a:ext cx="343857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Joint Object Recognition Network</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2" name="Rectangle 11"/>
          <p:cNvSpPr/>
          <p:nvPr/>
        </p:nvSpPr>
        <p:spPr>
          <a:xfrm>
            <a:off x="1348986" y="4586730"/>
            <a:ext cx="36456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3D </a:t>
            </a:r>
            <a:r>
              <a:rPr kumimoji="0" lang="en-US" altLang="zh-CN" sz="1800" b="0" i="0" u="none" strike="noStrike" kern="1200" cap="none" spc="0" normalizeH="0" baseline="0" noProof="0" dirty="0" err="1">
                <a:ln>
                  <a:noFill/>
                </a:ln>
                <a:solidFill>
                  <a:prstClr val="black"/>
                </a:solidFill>
                <a:effectLst/>
                <a:uLnTx/>
                <a:uFillTx/>
                <a:latin typeface="Calibri" panose="020F0502020204030204"/>
                <a:ea typeface="宋体" panose="02010600030101010101" pitchFamily="2" charset="-122"/>
                <a:cs typeface="+mn-cs"/>
              </a:rPr>
              <a:t>Amodal</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Region Proposal Network</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941299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Motivations</a:t>
            </a:r>
            <a:endParaRPr lang="zh-CN" altLang="en-US" dirty="0"/>
          </a:p>
        </p:txBody>
      </p:sp>
      <p:sp>
        <p:nvSpPr>
          <p:cNvPr id="3" name="内容占位符 2"/>
          <p:cNvSpPr>
            <a:spLocks noGrp="1"/>
          </p:cNvSpPr>
          <p:nvPr>
            <p:ph idx="1"/>
          </p:nvPr>
        </p:nvSpPr>
        <p:spPr>
          <a:xfrm>
            <a:off x="845820" y="1530350"/>
            <a:ext cx="10515600" cy="841375"/>
          </a:xfrm>
        </p:spPr>
        <p:txBody>
          <a:bodyPr>
            <a:normAutofit lnSpcReduction="10000"/>
          </a:bodyPr>
          <a:lstStyle/>
          <a:p>
            <a:r>
              <a:rPr lang="en-US" altLang="zh-CN" dirty="0"/>
              <a:t>Question: Which representation is better for 3D </a:t>
            </a:r>
            <a:r>
              <a:rPr lang="en-US" altLang="zh-CN" dirty="0" err="1"/>
              <a:t>amodal</a:t>
            </a:r>
            <a:r>
              <a:rPr lang="en-US" altLang="zh-CN" dirty="0"/>
              <a:t> object detection? 3D or 2D ?</a:t>
            </a:r>
            <a:endParaRPr lang="zh-CN" altLang="en-US" dirty="0"/>
          </a:p>
          <a:p>
            <a:pPr marL="0" indent="0">
              <a:buNone/>
            </a:pPr>
            <a:endParaRPr lang="en-US" altLang="zh-CN" dirty="0"/>
          </a:p>
        </p:txBody>
      </p:sp>
      <p:sp>
        <p:nvSpPr>
          <p:cNvPr id="4" name="矩形 3"/>
          <p:cNvSpPr/>
          <p:nvPr/>
        </p:nvSpPr>
        <p:spPr>
          <a:xfrm>
            <a:off x="952500" y="2425653"/>
            <a:ext cx="6877050" cy="1477328"/>
          </a:xfrm>
          <a:prstGeom prst="rect">
            <a:avLst/>
          </a:prstGeom>
        </p:spPr>
        <p:txBody>
          <a:bodyPr wrap="square">
            <a:spAutoFit/>
          </a:bodyPr>
          <a:lstStyle/>
          <a:p>
            <a:r>
              <a:rPr lang="en-US" altLang="zh-CN" dirty="0">
                <a:latin typeface="NimbusRomNo9L-Regu"/>
              </a:rPr>
              <a:t>The reconstructed 3D shapes are </a:t>
            </a:r>
          </a:p>
          <a:p>
            <a:pPr marL="342900" indent="-342900">
              <a:buAutoNum type="arabicParenR"/>
            </a:pPr>
            <a:r>
              <a:rPr lang="en-US" altLang="zh-CN" dirty="0">
                <a:latin typeface="NimbusRomNo9L-Regu"/>
              </a:rPr>
              <a:t>often incomplete.</a:t>
            </a:r>
          </a:p>
          <a:p>
            <a:r>
              <a:rPr lang="en-US" altLang="zh-CN" dirty="0"/>
              <a:t>       projecting pixels of one single depth map back to 3D space.</a:t>
            </a:r>
            <a:endParaRPr lang="en-US" altLang="zh-CN" dirty="0">
              <a:latin typeface="NimbusRomNo9L-Regu"/>
            </a:endParaRPr>
          </a:p>
          <a:p>
            <a:pPr marL="342900" indent="-342900">
              <a:buAutoNum type="arabicParenR" startAt="2"/>
            </a:pPr>
            <a:r>
              <a:rPr lang="en-US" altLang="zh-CN" dirty="0"/>
              <a:t>noisy and sparse</a:t>
            </a:r>
          </a:p>
          <a:p>
            <a:r>
              <a:rPr lang="en-US" altLang="zh-CN" dirty="0"/>
              <a:t>      due to occlusions, reflections and absorptions of infrared lights.</a:t>
            </a:r>
            <a:endParaRPr lang="zh-CN" altLang="en-US"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0659" y="2425653"/>
            <a:ext cx="2469591" cy="1852194"/>
          </a:xfrm>
          <a:prstGeom prst="rect">
            <a:avLst/>
          </a:prstGeom>
        </p:spPr>
      </p:pic>
      <p:sp>
        <p:nvSpPr>
          <p:cNvPr id="7" name="矩形 6"/>
          <p:cNvSpPr/>
          <p:nvPr/>
        </p:nvSpPr>
        <p:spPr>
          <a:xfrm>
            <a:off x="952500" y="4216090"/>
            <a:ext cx="6096000" cy="2031325"/>
          </a:xfrm>
          <a:prstGeom prst="rect">
            <a:avLst/>
          </a:prstGeom>
        </p:spPr>
        <p:txBody>
          <a:bodyPr>
            <a:spAutoFit/>
          </a:bodyPr>
          <a:lstStyle/>
          <a:p>
            <a:r>
              <a:rPr lang="en-US" altLang="zh-CN" dirty="0">
                <a:latin typeface="NimbusRomNo9L-Regu"/>
              </a:rPr>
              <a:t>2D Images: </a:t>
            </a:r>
          </a:p>
          <a:p>
            <a:pPr marL="342900" indent="-342900">
              <a:buAutoNum type="arabicParenR"/>
            </a:pPr>
            <a:r>
              <a:rPr lang="en-US" altLang="zh-CN" dirty="0">
                <a:latin typeface="NimbusRomNo9L-Regu"/>
              </a:rPr>
              <a:t>light signals recorded in the 2D image plane are dense and structured.</a:t>
            </a:r>
          </a:p>
          <a:p>
            <a:pPr marL="342900" indent="-342900">
              <a:buAutoNum type="arabicParenR" startAt="2"/>
            </a:pPr>
            <a:r>
              <a:rPr lang="en-US" altLang="zh-CN" dirty="0"/>
              <a:t>Humans still can perceive the objects and estimate their 3D</a:t>
            </a:r>
          </a:p>
          <a:p>
            <a:r>
              <a:rPr lang="en-US" altLang="zh-CN" dirty="0"/>
              <a:t>      locations from such images.</a:t>
            </a:r>
          </a:p>
          <a:p>
            <a:pPr marL="342900" indent="-342900">
              <a:buAutoNum type="arabicParenR" startAt="3"/>
            </a:pPr>
            <a:r>
              <a:rPr lang="en-US" altLang="zh-CN" dirty="0"/>
              <a:t>starting with well established 2D reasoning is arguably</a:t>
            </a:r>
          </a:p>
          <a:p>
            <a:r>
              <a:rPr lang="en-US" altLang="zh-CN" dirty="0"/>
              <a:t>      more efficient and accurate than starting from 3D reasoning</a:t>
            </a:r>
            <a:endParaRPr lang="zh-CN" altLang="en-US" dirty="0"/>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2409" y="4474277"/>
            <a:ext cx="2194155" cy="1670061"/>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3907" y="4474277"/>
            <a:ext cx="2194155" cy="1665207"/>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8062" y="2510964"/>
            <a:ext cx="2273501" cy="1705126"/>
          </a:xfrm>
          <a:prstGeom prst="rect">
            <a:avLst/>
          </a:prstGeom>
        </p:spPr>
      </p:pic>
      <p:sp>
        <p:nvSpPr>
          <p:cNvPr id="11" name="文本框 10"/>
          <p:cNvSpPr txBox="1"/>
          <p:nvPr/>
        </p:nvSpPr>
        <p:spPr>
          <a:xfrm>
            <a:off x="8834287" y="4006730"/>
            <a:ext cx="1571926" cy="369332"/>
          </a:xfrm>
          <a:prstGeom prst="rect">
            <a:avLst/>
          </a:prstGeom>
          <a:noFill/>
        </p:spPr>
        <p:txBody>
          <a:bodyPr wrap="square" rtlCol="0">
            <a:spAutoFit/>
          </a:bodyPr>
          <a:lstStyle/>
          <a:p>
            <a:r>
              <a:rPr lang="en-US" altLang="zh-CN" dirty="0"/>
              <a:t>CAD models</a:t>
            </a:r>
            <a:endParaRPr lang="zh-CN" altLang="en-US" dirty="0"/>
          </a:p>
        </p:txBody>
      </p:sp>
      <p:sp>
        <p:nvSpPr>
          <p:cNvPr id="12" name="文本框 11"/>
          <p:cNvSpPr txBox="1"/>
          <p:nvPr/>
        </p:nvSpPr>
        <p:spPr>
          <a:xfrm>
            <a:off x="8615127" y="6151248"/>
            <a:ext cx="2214563" cy="369332"/>
          </a:xfrm>
          <a:prstGeom prst="rect">
            <a:avLst/>
          </a:prstGeom>
          <a:noFill/>
        </p:spPr>
        <p:txBody>
          <a:bodyPr wrap="square" rtlCol="0">
            <a:spAutoFit/>
          </a:bodyPr>
          <a:lstStyle/>
          <a:p>
            <a:r>
              <a:rPr lang="en-US" altLang="zh-CN" dirty="0"/>
              <a:t>(launch 3D viewer)</a:t>
            </a:r>
            <a:endParaRPr lang="zh-CN" altLang="en-US" dirty="0"/>
          </a:p>
        </p:txBody>
      </p:sp>
    </p:spTree>
    <p:extLst>
      <p:ext uri="{BB962C8B-B14F-4D97-AF65-F5344CB8AC3E}">
        <p14:creationId xmlns:p14="http://schemas.microsoft.com/office/powerpoint/2010/main" val="2937856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System Overview</a:t>
            </a:r>
            <a:endParaRPr lang="zh-CN" alt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983" y="1485900"/>
            <a:ext cx="10631274" cy="3850432"/>
          </a:xfrm>
          <a:prstGeom prst="rect">
            <a:avLst/>
          </a:prstGeom>
        </p:spPr>
      </p:pic>
      <p:pic>
        <p:nvPicPr>
          <p:cNvPr id="3" name="图片 2"/>
          <p:cNvPicPr>
            <a:picLocks noChangeAspect="1"/>
          </p:cNvPicPr>
          <p:nvPr/>
        </p:nvPicPr>
        <p:blipFill>
          <a:blip r:embed="rId3"/>
          <a:stretch>
            <a:fillRect/>
          </a:stretch>
        </p:blipFill>
        <p:spPr>
          <a:xfrm>
            <a:off x="787983" y="5583815"/>
            <a:ext cx="10415823" cy="873292"/>
          </a:xfrm>
          <a:prstGeom prst="rect">
            <a:avLst/>
          </a:prstGeom>
        </p:spPr>
      </p:pic>
    </p:spTree>
    <p:extLst>
      <p:ext uri="{BB962C8B-B14F-4D97-AF65-F5344CB8AC3E}">
        <p14:creationId xmlns:p14="http://schemas.microsoft.com/office/powerpoint/2010/main" val="1795689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3D Object Proposal &amp; Regression</a:t>
            </a:r>
            <a:endParaRPr lang="zh-CN" alt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848" y="2081764"/>
            <a:ext cx="4958227" cy="4043190"/>
          </a:xfrm>
          <a:prstGeom prst="rect">
            <a:avLst/>
          </a:prstGeom>
        </p:spPr>
      </p:pic>
      <p:pic>
        <p:nvPicPr>
          <p:cNvPr id="3" name="图片 2"/>
          <p:cNvPicPr>
            <a:picLocks noChangeAspect="1"/>
          </p:cNvPicPr>
          <p:nvPr/>
        </p:nvPicPr>
        <p:blipFill>
          <a:blip r:embed="rId3"/>
          <a:stretch>
            <a:fillRect/>
          </a:stretch>
        </p:blipFill>
        <p:spPr>
          <a:xfrm>
            <a:off x="6687251" y="2529371"/>
            <a:ext cx="3019425" cy="857250"/>
          </a:xfrm>
          <a:prstGeom prst="rect">
            <a:avLst/>
          </a:prstGeom>
        </p:spPr>
      </p:pic>
      <p:pic>
        <p:nvPicPr>
          <p:cNvPr id="5" name="图片 4"/>
          <p:cNvPicPr>
            <a:picLocks noChangeAspect="1"/>
          </p:cNvPicPr>
          <p:nvPr/>
        </p:nvPicPr>
        <p:blipFill>
          <a:blip r:embed="rId4"/>
          <a:stretch>
            <a:fillRect/>
          </a:stretch>
        </p:blipFill>
        <p:spPr>
          <a:xfrm>
            <a:off x="6687251" y="4286144"/>
            <a:ext cx="2562225" cy="609600"/>
          </a:xfrm>
          <a:prstGeom prst="rect">
            <a:avLst/>
          </a:prstGeom>
        </p:spPr>
      </p:pic>
      <p:pic>
        <p:nvPicPr>
          <p:cNvPr id="6" name="图片 5"/>
          <p:cNvPicPr>
            <a:picLocks noChangeAspect="1"/>
          </p:cNvPicPr>
          <p:nvPr/>
        </p:nvPicPr>
        <p:blipFill>
          <a:blip r:embed="rId5"/>
          <a:stretch>
            <a:fillRect/>
          </a:stretch>
        </p:blipFill>
        <p:spPr>
          <a:xfrm>
            <a:off x="6687251" y="5594183"/>
            <a:ext cx="4953000" cy="361950"/>
          </a:xfrm>
          <a:prstGeom prst="rect">
            <a:avLst/>
          </a:prstGeom>
        </p:spPr>
      </p:pic>
      <p:sp>
        <p:nvSpPr>
          <p:cNvPr id="7" name="文本框 6"/>
          <p:cNvSpPr txBox="1"/>
          <p:nvPr/>
        </p:nvSpPr>
        <p:spPr>
          <a:xfrm>
            <a:off x="6687251" y="5154729"/>
            <a:ext cx="2591402" cy="369332"/>
          </a:xfrm>
          <a:prstGeom prst="rect">
            <a:avLst/>
          </a:prstGeom>
          <a:noFill/>
        </p:spPr>
        <p:txBody>
          <a:bodyPr wrap="square" rtlCol="0">
            <a:spAutoFit/>
          </a:bodyPr>
          <a:lstStyle/>
          <a:p>
            <a:r>
              <a:rPr lang="en-US" altLang="zh-CN" dirty="0"/>
              <a:t>Multi-task loss function:</a:t>
            </a:r>
            <a:endParaRPr lang="zh-CN" altLang="en-US" dirty="0"/>
          </a:p>
        </p:txBody>
      </p:sp>
      <p:sp>
        <p:nvSpPr>
          <p:cNvPr id="8" name="文本框 7"/>
          <p:cNvSpPr txBox="1"/>
          <p:nvPr/>
        </p:nvSpPr>
        <p:spPr>
          <a:xfrm>
            <a:off x="6687251" y="2160039"/>
            <a:ext cx="2390775" cy="369332"/>
          </a:xfrm>
          <a:prstGeom prst="rect">
            <a:avLst/>
          </a:prstGeom>
          <a:noFill/>
        </p:spPr>
        <p:txBody>
          <a:bodyPr wrap="square" rtlCol="0">
            <a:spAutoFit/>
          </a:bodyPr>
          <a:lstStyle/>
          <a:p>
            <a:r>
              <a:rPr lang="en-US" altLang="zh-CN" dirty="0"/>
              <a:t>Tilt Coordinate System</a:t>
            </a:r>
            <a:endParaRPr lang="zh-CN" altLang="en-US" dirty="0"/>
          </a:p>
        </p:txBody>
      </p:sp>
      <p:sp>
        <p:nvSpPr>
          <p:cNvPr id="9" name="文本框 8"/>
          <p:cNvSpPr txBox="1"/>
          <p:nvPr/>
        </p:nvSpPr>
        <p:spPr>
          <a:xfrm>
            <a:off x="6620575" y="3916812"/>
            <a:ext cx="1961449" cy="369332"/>
          </a:xfrm>
          <a:prstGeom prst="rect">
            <a:avLst/>
          </a:prstGeom>
          <a:noFill/>
        </p:spPr>
        <p:txBody>
          <a:bodyPr wrap="square" rtlCol="0">
            <a:spAutoFit/>
          </a:bodyPr>
          <a:lstStyle/>
          <a:p>
            <a:r>
              <a:rPr lang="en-US" altLang="zh-CN" dirty="0"/>
              <a:t>Centroid of 3D box</a:t>
            </a:r>
            <a:endParaRPr lang="zh-CN" altLang="en-US" dirty="0"/>
          </a:p>
        </p:txBody>
      </p:sp>
    </p:spTree>
    <p:extLst>
      <p:ext uri="{BB962C8B-B14F-4D97-AF65-F5344CB8AC3E}">
        <p14:creationId xmlns:p14="http://schemas.microsoft.com/office/powerpoint/2010/main" val="4273610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Improved 3D Annotations</a:t>
            </a:r>
            <a:endParaRPr lang="zh-CN" altLang="en-US" dirty="0"/>
          </a:p>
        </p:txBody>
      </p:sp>
      <p:pic>
        <p:nvPicPr>
          <p:cNvPr id="4" name="图片 3"/>
          <p:cNvPicPr>
            <a:picLocks noChangeAspect="1"/>
          </p:cNvPicPr>
          <p:nvPr/>
        </p:nvPicPr>
        <p:blipFill>
          <a:blip r:embed="rId2"/>
          <a:stretch>
            <a:fillRect/>
          </a:stretch>
        </p:blipFill>
        <p:spPr>
          <a:xfrm>
            <a:off x="1843088" y="1424419"/>
            <a:ext cx="7710487" cy="5100205"/>
          </a:xfrm>
          <a:prstGeom prst="rect">
            <a:avLst/>
          </a:prstGeom>
        </p:spPr>
      </p:pic>
    </p:spTree>
    <p:extLst>
      <p:ext uri="{BB962C8B-B14F-4D97-AF65-F5344CB8AC3E}">
        <p14:creationId xmlns:p14="http://schemas.microsoft.com/office/powerpoint/2010/main" val="8602559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Quantitative Results</a:t>
            </a:r>
            <a:endParaRPr lang="zh-CN" altLang="en-US" dirty="0"/>
          </a:p>
        </p:txBody>
      </p:sp>
      <p:pic>
        <p:nvPicPr>
          <p:cNvPr id="4" name="图片 3"/>
          <p:cNvPicPr>
            <a:picLocks noChangeAspect="1"/>
          </p:cNvPicPr>
          <p:nvPr/>
        </p:nvPicPr>
        <p:blipFill>
          <a:blip r:embed="rId2"/>
          <a:stretch>
            <a:fillRect/>
          </a:stretch>
        </p:blipFill>
        <p:spPr>
          <a:xfrm>
            <a:off x="838200" y="1431964"/>
            <a:ext cx="10020300" cy="1309955"/>
          </a:xfrm>
          <a:prstGeom prst="rect">
            <a:avLst/>
          </a:prstGeom>
        </p:spPr>
      </p:pic>
      <p:pic>
        <p:nvPicPr>
          <p:cNvPr id="5" name="图片 4"/>
          <p:cNvPicPr>
            <a:picLocks noChangeAspect="1"/>
          </p:cNvPicPr>
          <p:nvPr/>
        </p:nvPicPr>
        <p:blipFill>
          <a:blip r:embed="rId3"/>
          <a:stretch>
            <a:fillRect/>
          </a:stretch>
        </p:blipFill>
        <p:spPr>
          <a:xfrm>
            <a:off x="838201" y="3342387"/>
            <a:ext cx="10020300" cy="1854679"/>
          </a:xfrm>
          <a:prstGeom prst="rect">
            <a:avLst/>
          </a:prstGeom>
        </p:spPr>
      </p:pic>
      <p:sp>
        <p:nvSpPr>
          <p:cNvPr id="6" name="文本框 5"/>
          <p:cNvSpPr txBox="1"/>
          <p:nvPr/>
        </p:nvSpPr>
        <p:spPr>
          <a:xfrm>
            <a:off x="762000" y="3058714"/>
            <a:ext cx="1590675" cy="369332"/>
          </a:xfrm>
          <a:prstGeom prst="rect">
            <a:avLst/>
          </a:prstGeom>
          <a:noFill/>
        </p:spPr>
        <p:txBody>
          <a:bodyPr wrap="square" rtlCol="0">
            <a:spAutoFit/>
          </a:bodyPr>
          <a:lstStyle/>
          <a:p>
            <a:r>
              <a:rPr lang="en-US" altLang="zh-CN" dirty="0"/>
              <a:t>Ablation Study</a:t>
            </a:r>
            <a:endParaRPr lang="zh-CN" altLang="en-US" dirty="0"/>
          </a:p>
        </p:txBody>
      </p:sp>
      <p:sp>
        <p:nvSpPr>
          <p:cNvPr id="7" name="矩形 6"/>
          <p:cNvSpPr/>
          <p:nvPr/>
        </p:nvSpPr>
        <p:spPr>
          <a:xfrm>
            <a:off x="762000" y="5214379"/>
            <a:ext cx="10096500" cy="830997"/>
          </a:xfrm>
          <a:prstGeom prst="rect">
            <a:avLst/>
          </a:prstGeom>
        </p:spPr>
        <p:txBody>
          <a:bodyPr wrap="square">
            <a:spAutoFit/>
          </a:bodyPr>
          <a:lstStyle/>
          <a:p>
            <a:r>
              <a:rPr lang="en-US" altLang="zh-CN" sz="1600" dirty="0">
                <a:solidFill>
                  <a:srgbClr val="000000"/>
                </a:solidFill>
                <a:latin typeface="NimbusRomNo9L-Regu"/>
              </a:rPr>
              <a:t>The training of 3D detector takes around 15 hours on an </a:t>
            </a:r>
            <a:r>
              <a:rPr lang="en-US" altLang="zh-CN" sz="1600" dirty="0" err="1">
                <a:solidFill>
                  <a:srgbClr val="000000"/>
                </a:solidFill>
                <a:latin typeface="NimbusRomNo9L-Regu"/>
              </a:rPr>
              <a:t>Nvidia</a:t>
            </a:r>
            <a:r>
              <a:rPr lang="en-US" altLang="zh-CN" sz="1600" dirty="0">
                <a:solidFill>
                  <a:srgbClr val="000000"/>
                </a:solidFill>
                <a:latin typeface="NimbusRomNo9L-Regu"/>
              </a:rPr>
              <a:t> Titan X GPU using CUDA 7.5 and </a:t>
            </a:r>
            <a:r>
              <a:rPr lang="en-US" altLang="zh-CN" sz="1600" dirty="0" err="1">
                <a:solidFill>
                  <a:srgbClr val="000000"/>
                </a:solidFill>
                <a:latin typeface="NimbusRomNo9L-Regu"/>
              </a:rPr>
              <a:t>cuDNN</a:t>
            </a:r>
            <a:r>
              <a:rPr lang="en-US" altLang="zh-CN" sz="1600" dirty="0">
                <a:solidFill>
                  <a:srgbClr val="000000"/>
                </a:solidFill>
                <a:latin typeface="NimbusRomNo9L-Regu"/>
              </a:rPr>
              <a:t> v4 support. The GPU usage is around 9 GB. During testing, the detection net takes 0.739s per RGB-D image pair, which is nearly </a:t>
            </a:r>
            <a:r>
              <a:rPr lang="en-US" altLang="zh-CN" sz="1600" dirty="0">
                <a:solidFill>
                  <a:srgbClr val="000000"/>
                </a:solidFill>
                <a:latin typeface="NimbusRomNo9L-Medi"/>
              </a:rPr>
              <a:t>20x </a:t>
            </a:r>
            <a:r>
              <a:rPr lang="en-US" altLang="zh-CN" sz="1600" dirty="0">
                <a:solidFill>
                  <a:srgbClr val="000000"/>
                </a:solidFill>
                <a:latin typeface="NimbusRomNo9L-Regu"/>
              </a:rPr>
              <a:t>faster than the Object Recognition Network (ORN) in [</a:t>
            </a:r>
            <a:r>
              <a:rPr lang="en-US" altLang="zh-CN" sz="1600" dirty="0">
                <a:solidFill>
                  <a:srgbClr val="00FF00"/>
                </a:solidFill>
                <a:latin typeface="NimbusRomNo9L-Regu"/>
              </a:rPr>
              <a:t>24</a:t>
            </a:r>
            <a:r>
              <a:rPr lang="en-US" altLang="zh-CN" sz="1600" dirty="0">
                <a:solidFill>
                  <a:srgbClr val="000000"/>
                </a:solidFill>
                <a:latin typeface="NimbusRomNo9L-Regu"/>
              </a:rPr>
              <a:t>].</a:t>
            </a:r>
            <a:endParaRPr lang="zh-CN" altLang="en-US" sz="1600" dirty="0"/>
          </a:p>
        </p:txBody>
      </p:sp>
      <p:sp>
        <p:nvSpPr>
          <p:cNvPr id="8" name="文本框 7"/>
          <p:cNvSpPr txBox="1"/>
          <p:nvPr/>
        </p:nvSpPr>
        <p:spPr>
          <a:xfrm>
            <a:off x="2948939" y="6136533"/>
            <a:ext cx="7385685" cy="369332"/>
          </a:xfrm>
          <a:prstGeom prst="rect">
            <a:avLst/>
          </a:prstGeom>
          <a:noFill/>
        </p:spPr>
        <p:txBody>
          <a:bodyPr wrap="square" rtlCol="0">
            <a:spAutoFit/>
          </a:bodyPr>
          <a:lstStyle/>
          <a:p>
            <a:r>
              <a:rPr lang="en-US" altLang="zh-CN" dirty="0"/>
              <a:t>Source code, pretrained models and data will be available online.</a:t>
            </a:r>
            <a:endParaRPr lang="zh-CN" altLang="en-US" dirty="0"/>
          </a:p>
        </p:txBody>
      </p:sp>
      <p:sp>
        <p:nvSpPr>
          <p:cNvPr id="9" name="文本框 8"/>
          <p:cNvSpPr txBox="1"/>
          <p:nvPr/>
        </p:nvSpPr>
        <p:spPr>
          <a:xfrm>
            <a:off x="9039224" y="2741919"/>
            <a:ext cx="2181225" cy="369332"/>
          </a:xfrm>
          <a:prstGeom prst="rect">
            <a:avLst/>
          </a:prstGeom>
          <a:noFill/>
        </p:spPr>
        <p:txBody>
          <a:bodyPr wrap="square" rtlCol="0">
            <a:spAutoFit/>
          </a:bodyPr>
          <a:lstStyle/>
          <a:p>
            <a:r>
              <a:rPr lang="en-US" altLang="zh-CN" dirty="0" err="1"/>
              <a:t>mAP</a:t>
            </a:r>
            <a:r>
              <a:rPr lang="en-US" altLang="zh-CN" dirty="0"/>
              <a:t> margin 4.6% !</a:t>
            </a:r>
            <a:endParaRPr lang="zh-CN" altLang="en-US" dirty="0"/>
          </a:p>
        </p:txBody>
      </p:sp>
    </p:spTree>
    <p:extLst>
      <p:ext uri="{BB962C8B-B14F-4D97-AF65-F5344CB8AC3E}">
        <p14:creationId xmlns:p14="http://schemas.microsoft.com/office/powerpoint/2010/main" val="5315770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Positive 3D Detections</a:t>
            </a:r>
            <a:endParaRPr lang="zh-CN" altLang="en-US" dirty="0"/>
          </a:p>
        </p:txBody>
      </p:sp>
      <p:pic>
        <p:nvPicPr>
          <p:cNvPr id="4" name="图片 3"/>
          <p:cNvPicPr>
            <a:picLocks noChangeAspect="1"/>
          </p:cNvPicPr>
          <p:nvPr/>
        </p:nvPicPr>
        <p:blipFill>
          <a:blip r:embed="rId2"/>
          <a:stretch>
            <a:fillRect/>
          </a:stretch>
        </p:blipFill>
        <p:spPr>
          <a:xfrm>
            <a:off x="1971675" y="1445119"/>
            <a:ext cx="7581900" cy="5136655"/>
          </a:xfrm>
          <a:prstGeom prst="rect">
            <a:avLst/>
          </a:prstGeom>
        </p:spPr>
      </p:pic>
    </p:spTree>
    <p:extLst>
      <p:ext uri="{BB962C8B-B14F-4D97-AF65-F5344CB8AC3E}">
        <p14:creationId xmlns:p14="http://schemas.microsoft.com/office/powerpoint/2010/main" val="35917706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Failure Cases</a:t>
            </a:r>
            <a:endParaRPr lang="zh-CN" altLang="en-US" dirty="0"/>
          </a:p>
        </p:txBody>
      </p:sp>
      <p:pic>
        <p:nvPicPr>
          <p:cNvPr id="4" name="图片 3"/>
          <p:cNvPicPr>
            <a:picLocks noChangeAspect="1"/>
          </p:cNvPicPr>
          <p:nvPr/>
        </p:nvPicPr>
        <p:blipFill>
          <a:blip r:embed="rId2"/>
          <a:stretch>
            <a:fillRect/>
          </a:stretch>
        </p:blipFill>
        <p:spPr>
          <a:xfrm>
            <a:off x="933880" y="1414462"/>
            <a:ext cx="10206129" cy="4605338"/>
          </a:xfrm>
          <a:prstGeom prst="rect">
            <a:avLst/>
          </a:prstGeom>
        </p:spPr>
      </p:pic>
      <p:pic>
        <p:nvPicPr>
          <p:cNvPr id="3" name="图片 2"/>
          <p:cNvPicPr>
            <a:picLocks noChangeAspect="1"/>
          </p:cNvPicPr>
          <p:nvPr/>
        </p:nvPicPr>
        <p:blipFill>
          <a:blip r:embed="rId3"/>
          <a:stretch>
            <a:fillRect/>
          </a:stretch>
        </p:blipFill>
        <p:spPr>
          <a:xfrm>
            <a:off x="933880" y="6091206"/>
            <a:ext cx="10115120" cy="647155"/>
          </a:xfrm>
          <a:prstGeom prst="rect">
            <a:avLst/>
          </a:prstGeom>
        </p:spPr>
      </p:pic>
    </p:spTree>
    <p:extLst>
      <p:ext uri="{BB962C8B-B14F-4D97-AF65-F5344CB8AC3E}">
        <p14:creationId xmlns:p14="http://schemas.microsoft.com/office/powerpoint/2010/main" val="911228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Software Product</a:t>
            </a:r>
            <a:endParaRPr lang="zh-CN" altLang="en-US" dirty="0"/>
          </a:p>
        </p:txBody>
      </p:sp>
      <p:pic>
        <p:nvPicPr>
          <p:cNvPr id="4" name="图片 3"/>
          <p:cNvPicPr>
            <a:picLocks noChangeAspect="1"/>
          </p:cNvPicPr>
          <p:nvPr/>
        </p:nvPicPr>
        <p:blipFill>
          <a:blip r:embed="rId2"/>
          <a:stretch>
            <a:fillRect/>
          </a:stretch>
        </p:blipFill>
        <p:spPr>
          <a:xfrm>
            <a:off x="2246285" y="1536684"/>
            <a:ext cx="7193903" cy="4986960"/>
          </a:xfrm>
          <a:prstGeom prst="rect">
            <a:avLst/>
          </a:prstGeom>
        </p:spPr>
      </p:pic>
    </p:spTree>
    <p:extLst>
      <p:ext uri="{BB962C8B-B14F-4D97-AF65-F5344CB8AC3E}">
        <p14:creationId xmlns:p14="http://schemas.microsoft.com/office/powerpoint/2010/main" val="38498153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b="1" dirty="0"/>
              <a:t>Future works and Summary</a:t>
            </a:r>
            <a:endParaRPr lang="zh-CN" altLang="en-US" b="1" dirty="0"/>
          </a:p>
        </p:txBody>
      </p:sp>
      <p:sp>
        <p:nvSpPr>
          <p:cNvPr id="4" name="内容占位符 3"/>
          <p:cNvSpPr>
            <a:spLocks noGrp="1"/>
          </p:cNvSpPr>
          <p:nvPr>
            <p:ph idx="1"/>
          </p:nvPr>
        </p:nvSpPr>
        <p:spPr>
          <a:xfrm>
            <a:off x="838200" y="1825625"/>
            <a:ext cx="10515600" cy="3803650"/>
          </a:xfrm>
        </p:spPr>
        <p:txBody>
          <a:bodyPr>
            <a:normAutofit fontScale="92500" lnSpcReduction="10000"/>
          </a:bodyPr>
          <a:lstStyle/>
          <a:p>
            <a:r>
              <a:rPr lang="en-US" altLang="zh-CN" dirty="0"/>
              <a:t>Future research directions: </a:t>
            </a:r>
          </a:p>
          <a:p>
            <a:pPr>
              <a:buFont typeface="Wingdings" panose="05000000000000000000" pitchFamily="2" charset="2"/>
              <a:buChar char="Ø"/>
            </a:pPr>
            <a:r>
              <a:rPr lang="en-US" altLang="zh-CN" dirty="0"/>
              <a:t>CNN based RGB-Depth Object Proposals.</a:t>
            </a:r>
          </a:p>
          <a:p>
            <a:pPr>
              <a:buFont typeface="Wingdings" panose="05000000000000000000" pitchFamily="2" charset="2"/>
              <a:buChar char="Ø"/>
            </a:pPr>
            <a:r>
              <a:rPr lang="en-US" altLang="zh-CN" dirty="0"/>
              <a:t>From indoor scenes to outdoor scenes. </a:t>
            </a:r>
          </a:p>
          <a:p>
            <a:endParaRPr lang="en-US" altLang="zh-CN" dirty="0"/>
          </a:p>
          <a:p>
            <a:r>
              <a:rPr lang="en-US" altLang="zh-CN" dirty="0"/>
              <a:t>Publications</a:t>
            </a:r>
          </a:p>
          <a:p>
            <a:pPr marL="0" indent="0">
              <a:buNone/>
            </a:pPr>
            <a:r>
              <a:rPr lang="en-US" altLang="zh-CN" sz="1600" dirty="0"/>
              <a:t>[1] </a:t>
            </a:r>
            <a:r>
              <a:rPr lang="en-US" altLang="zh-CN" sz="1600" b="1" dirty="0" err="1"/>
              <a:t>Zhuo</a:t>
            </a:r>
            <a:r>
              <a:rPr lang="en-US" altLang="zh-CN" sz="1600" b="1" dirty="0"/>
              <a:t> Deng</a:t>
            </a:r>
            <a:r>
              <a:rPr lang="en-US" altLang="zh-CN" sz="1600" dirty="0"/>
              <a:t>, </a:t>
            </a:r>
            <a:r>
              <a:rPr lang="en-US" altLang="zh-CN" sz="1600" dirty="0" err="1"/>
              <a:t>Longin</a:t>
            </a:r>
            <a:r>
              <a:rPr lang="en-US" altLang="zh-CN" sz="1600" dirty="0"/>
              <a:t> Jan </a:t>
            </a:r>
            <a:r>
              <a:rPr lang="en-US" altLang="zh-CN" sz="1600" dirty="0" err="1"/>
              <a:t>Latecki</a:t>
            </a:r>
            <a:r>
              <a:rPr lang="en-US" altLang="zh-CN" sz="1600" dirty="0"/>
              <a:t>. Unsupervised Segmentation of RGB-D Images. ACCV (2014)</a:t>
            </a:r>
          </a:p>
          <a:p>
            <a:pPr marL="0" indent="0">
              <a:buNone/>
            </a:pPr>
            <a:r>
              <a:rPr lang="en-US" altLang="zh-CN" sz="1600" dirty="0"/>
              <a:t>[2] </a:t>
            </a:r>
            <a:r>
              <a:rPr lang="en-US" altLang="zh-CN" sz="1600" b="1" dirty="0" err="1"/>
              <a:t>Zhuo</a:t>
            </a:r>
            <a:r>
              <a:rPr lang="en-US" altLang="zh-CN" sz="1600" b="1" dirty="0"/>
              <a:t> Deng</a:t>
            </a:r>
            <a:r>
              <a:rPr lang="en-US" altLang="zh-CN" sz="1600" dirty="0"/>
              <a:t>, </a:t>
            </a:r>
            <a:r>
              <a:rPr lang="en-US" altLang="zh-CN" sz="1600" dirty="0" err="1"/>
              <a:t>Sinisa</a:t>
            </a:r>
            <a:r>
              <a:rPr lang="en-US" altLang="zh-CN" sz="1600" dirty="0"/>
              <a:t> </a:t>
            </a:r>
            <a:r>
              <a:rPr lang="en-US" altLang="zh-CN" sz="1600" dirty="0" err="1"/>
              <a:t>Todorovic</a:t>
            </a:r>
            <a:r>
              <a:rPr lang="en-US" altLang="zh-CN" sz="1600" dirty="0"/>
              <a:t>, </a:t>
            </a:r>
            <a:r>
              <a:rPr lang="en-US" altLang="zh-CN" sz="1600" dirty="0" err="1"/>
              <a:t>Longin</a:t>
            </a:r>
            <a:r>
              <a:rPr lang="en-US" altLang="zh-CN" sz="1600" dirty="0"/>
              <a:t> Jan </a:t>
            </a:r>
            <a:r>
              <a:rPr lang="en-US" altLang="zh-CN" sz="1600" dirty="0" err="1"/>
              <a:t>Latecki</a:t>
            </a:r>
            <a:r>
              <a:rPr lang="en-US" altLang="zh-CN" sz="1600" dirty="0"/>
              <a:t>. </a:t>
            </a:r>
            <a:r>
              <a:rPr lang="en-US" altLang="zh-CN" sz="1600" dirty="0" err="1"/>
              <a:t>Segmentic</a:t>
            </a:r>
            <a:r>
              <a:rPr lang="en-US" altLang="zh-CN" sz="1600" dirty="0"/>
              <a:t> Segmentation of RGBD Images with </a:t>
            </a:r>
            <a:r>
              <a:rPr lang="en-US" altLang="zh-CN" sz="1600" dirty="0" err="1"/>
              <a:t>Mutex</a:t>
            </a:r>
            <a:r>
              <a:rPr lang="en-US" altLang="zh-CN" sz="1600" dirty="0"/>
              <a:t> Constraints. ICCV (2015)</a:t>
            </a:r>
          </a:p>
          <a:p>
            <a:pPr marL="0" indent="0">
              <a:buNone/>
            </a:pPr>
            <a:r>
              <a:rPr lang="en-US" altLang="zh-CN" sz="1600" dirty="0"/>
              <a:t>[3] </a:t>
            </a:r>
            <a:r>
              <a:rPr lang="en-US" altLang="zh-CN" sz="1600" b="1" dirty="0" err="1"/>
              <a:t>Zhuo</a:t>
            </a:r>
            <a:r>
              <a:rPr lang="en-US" altLang="zh-CN" sz="1600" b="1" dirty="0"/>
              <a:t> Deng</a:t>
            </a:r>
            <a:r>
              <a:rPr lang="en-US" altLang="zh-CN" sz="1600" dirty="0"/>
              <a:t>, </a:t>
            </a:r>
            <a:r>
              <a:rPr lang="en-US" altLang="zh-CN" sz="1600" dirty="0" err="1"/>
              <a:t>Longin</a:t>
            </a:r>
            <a:r>
              <a:rPr lang="en-US" altLang="zh-CN" sz="1600" dirty="0"/>
              <a:t> Jan </a:t>
            </a:r>
            <a:r>
              <a:rPr lang="en-US" altLang="zh-CN" sz="1600" dirty="0" err="1"/>
              <a:t>Latecki</a:t>
            </a:r>
            <a:r>
              <a:rPr lang="en-US" altLang="zh-CN" sz="1600" dirty="0"/>
              <a:t>. Unsupervised Object Region Proposals for RGB-D Indoor Scenes. CVIU (2016).</a:t>
            </a:r>
          </a:p>
          <a:p>
            <a:pPr marL="0" indent="0">
              <a:buNone/>
            </a:pPr>
            <a:r>
              <a:rPr lang="en-US" altLang="zh-CN" sz="1600" dirty="0"/>
              <a:t>[4] </a:t>
            </a:r>
            <a:r>
              <a:rPr lang="en-US" altLang="zh-CN" sz="1600" b="1" dirty="0" err="1"/>
              <a:t>Zhuo</a:t>
            </a:r>
            <a:r>
              <a:rPr lang="en-US" altLang="zh-CN" sz="1600" b="1" dirty="0"/>
              <a:t> Deng</a:t>
            </a:r>
            <a:r>
              <a:rPr lang="en-US" altLang="zh-CN" sz="1600" dirty="0"/>
              <a:t>, </a:t>
            </a:r>
            <a:r>
              <a:rPr lang="en-US" altLang="zh-CN" sz="1600" dirty="0" err="1"/>
              <a:t>Longin</a:t>
            </a:r>
            <a:r>
              <a:rPr lang="en-US" altLang="zh-CN" sz="1600" dirty="0"/>
              <a:t> Jan </a:t>
            </a:r>
            <a:r>
              <a:rPr lang="en-US" altLang="zh-CN" sz="1600" dirty="0" err="1"/>
              <a:t>Latecki</a:t>
            </a:r>
            <a:r>
              <a:rPr lang="en-US" altLang="zh-CN" sz="1600" dirty="0"/>
              <a:t>. </a:t>
            </a:r>
            <a:r>
              <a:rPr lang="en-US" altLang="zh-CN" sz="1600" dirty="0" err="1"/>
              <a:t>Amodal</a:t>
            </a:r>
            <a:r>
              <a:rPr lang="en-US" altLang="zh-CN" sz="1600" dirty="0"/>
              <a:t> Detection of 3D Objects: Inferring 3D bounding boxes from 2D ones in RGB-D Images.       CVPR (2017, under review).</a:t>
            </a:r>
          </a:p>
          <a:p>
            <a:endParaRPr lang="zh-CN" altLang="en-US" dirty="0"/>
          </a:p>
        </p:txBody>
      </p:sp>
    </p:spTree>
    <p:extLst>
      <p:ext uri="{BB962C8B-B14F-4D97-AF65-F5344CB8AC3E}">
        <p14:creationId xmlns:p14="http://schemas.microsoft.com/office/powerpoint/2010/main" val="755199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b="1" dirty="0"/>
              <a:t>Q &amp; A</a:t>
            </a:r>
            <a:endParaRPr lang="zh-CN" altLang="en-US" b="1" dirty="0"/>
          </a:p>
        </p:txBody>
      </p:sp>
      <p:sp>
        <p:nvSpPr>
          <p:cNvPr id="3" name="内容占位符 2"/>
          <p:cNvSpPr>
            <a:spLocks noGrp="1"/>
          </p:cNvSpPr>
          <p:nvPr>
            <p:ph idx="1"/>
          </p:nvPr>
        </p:nvSpPr>
        <p:spPr>
          <a:xfrm>
            <a:off x="1304924" y="3057525"/>
            <a:ext cx="9744075" cy="1295534"/>
          </a:xfrm>
        </p:spPr>
        <p:txBody>
          <a:bodyPr>
            <a:normAutofit/>
          </a:bodyPr>
          <a:lstStyle/>
          <a:p>
            <a:pPr marL="0" indent="0" algn="ctr">
              <a:buNone/>
            </a:pPr>
            <a:r>
              <a:rPr lang="en-US" altLang="zh-CN" sz="6000" dirty="0"/>
              <a:t>Thank You !</a:t>
            </a:r>
            <a:endParaRPr lang="zh-CN" altLang="en-US" sz="6000" dirty="0"/>
          </a:p>
        </p:txBody>
      </p:sp>
    </p:spTree>
    <p:extLst>
      <p:ext uri="{BB962C8B-B14F-4D97-AF65-F5344CB8AC3E}">
        <p14:creationId xmlns:p14="http://schemas.microsoft.com/office/powerpoint/2010/main" val="746893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Software Product (Demo)</a:t>
            </a:r>
            <a:endParaRPr lang="zh-CN" altLang="en-US" dirty="0"/>
          </a:p>
        </p:txBody>
      </p:sp>
      <p:pic>
        <p:nvPicPr>
          <p:cNvPr id="5" name="Xray_2013-4-21 23.25.4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23320" y="1471613"/>
            <a:ext cx="8636800" cy="5202311"/>
          </a:xfrm>
          <a:prstGeom prst="rect">
            <a:avLst/>
          </a:prstGeom>
        </p:spPr>
      </p:pic>
    </p:spTree>
    <p:extLst>
      <p:ext uri="{BB962C8B-B14F-4D97-AF65-F5344CB8AC3E}">
        <p14:creationId xmlns:p14="http://schemas.microsoft.com/office/powerpoint/2010/main" val="645285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3397872" y="2986910"/>
            <a:ext cx="2930429" cy="1664932"/>
          </a:xfrm>
          <a:prstGeom prst="rect">
            <a:avLst/>
          </a:prstGeom>
        </p:spPr>
      </p:pic>
      <p:sp>
        <p:nvSpPr>
          <p:cNvPr id="2" name="标题 1"/>
          <p:cNvSpPr>
            <a:spLocks noGrp="1"/>
          </p:cNvSpPr>
          <p:nvPr>
            <p:ph type="title"/>
          </p:nvPr>
        </p:nvSpPr>
        <p:spPr/>
        <p:txBody>
          <a:bodyPr/>
          <a:lstStyle/>
          <a:p>
            <a:pPr algn="ctr"/>
            <a:r>
              <a:rPr lang="en-US" altLang="zh-CN" b="1" dirty="0"/>
              <a:t>RGB-Depth Sensors</a:t>
            </a:r>
            <a:endParaRPr lang="zh-CN" altLang="en-US" b="1" dirty="0"/>
          </a:p>
        </p:txBody>
      </p:sp>
      <p:sp>
        <p:nvSpPr>
          <p:cNvPr id="3" name="内容占位符 2"/>
          <p:cNvSpPr>
            <a:spLocks noGrp="1"/>
          </p:cNvSpPr>
          <p:nvPr>
            <p:ph idx="1"/>
          </p:nvPr>
        </p:nvSpPr>
        <p:spPr>
          <a:xfrm>
            <a:off x="838200" y="1825625"/>
            <a:ext cx="5572125" cy="2160218"/>
          </a:xfrm>
        </p:spPr>
        <p:txBody>
          <a:bodyPr/>
          <a:lstStyle/>
          <a:p>
            <a:r>
              <a:rPr lang="en-US" altLang="zh-CN" i="1" dirty="0"/>
              <a:t>Active depth sensors </a:t>
            </a:r>
            <a:r>
              <a:rPr lang="en-US" altLang="zh-CN" dirty="0"/>
              <a:t>:</a:t>
            </a:r>
          </a:p>
          <a:p>
            <a:pPr marL="0" indent="0">
              <a:buNone/>
            </a:pPr>
            <a:r>
              <a:rPr lang="en-US" altLang="zh-CN" sz="2000" i="1" dirty="0"/>
              <a:t>    Microsoft Kinect, Asus </a:t>
            </a:r>
            <a:r>
              <a:rPr lang="en-US" altLang="zh-CN" sz="2000" i="1" dirty="0" err="1"/>
              <a:t>Xtion</a:t>
            </a:r>
            <a:r>
              <a:rPr lang="en-US" altLang="zh-CN" sz="2000" i="1" dirty="0"/>
              <a:t>, Intel </a:t>
            </a:r>
            <a:r>
              <a:rPr lang="en-US" altLang="zh-CN" sz="2000" i="1" dirty="0" err="1"/>
              <a:t>Realsense</a:t>
            </a:r>
            <a:r>
              <a:rPr lang="en-US" altLang="zh-CN" sz="2000" i="1" dirty="0"/>
              <a:t> …  </a:t>
            </a:r>
          </a:p>
          <a:p>
            <a:endParaRPr lang="zh-CN" altLang="en-US" b="1" dirty="0"/>
          </a:p>
        </p:txBody>
      </p:sp>
      <p:pic>
        <p:nvPicPr>
          <p:cNvPr id="6" name="图片 5"/>
          <p:cNvPicPr>
            <a:picLocks noChangeAspect="1"/>
          </p:cNvPicPr>
          <p:nvPr/>
        </p:nvPicPr>
        <p:blipFill>
          <a:blip r:embed="rId3"/>
          <a:stretch>
            <a:fillRect/>
          </a:stretch>
        </p:blipFill>
        <p:spPr>
          <a:xfrm>
            <a:off x="838200" y="2986910"/>
            <a:ext cx="2524107" cy="1650099"/>
          </a:xfrm>
          <a:prstGeom prst="rect">
            <a:avLst/>
          </a:prstGeom>
        </p:spPr>
      </p:pic>
      <p:sp>
        <p:nvSpPr>
          <p:cNvPr id="10" name="右箭头 9"/>
          <p:cNvSpPr/>
          <p:nvPr/>
        </p:nvSpPr>
        <p:spPr>
          <a:xfrm rot="19536759">
            <a:off x="6278164" y="2751186"/>
            <a:ext cx="495261" cy="309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4"/>
          <a:stretch>
            <a:fillRect/>
          </a:stretch>
        </p:blipFill>
        <p:spPr>
          <a:xfrm>
            <a:off x="6950452" y="1496464"/>
            <a:ext cx="2016819" cy="1509496"/>
          </a:xfrm>
          <a:prstGeom prst="rect">
            <a:avLst/>
          </a:prstGeom>
        </p:spPr>
      </p:pic>
      <p:pic>
        <p:nvPicPr>
          <p:cNvPr id="12" name="图片 11"/>
          <p:cNvPicPr>
            <a:picLocks noChangeAspect="1"/>
          </p:cNvPicPr>
          <p:nvPr/>
        </p:nvPicPr>
        <p:blipFill>
          <a:blip r:embed="rId5"/>
          <a:stretch>
            <a:fillRect/>
          </a:stretch>
        </p:blipFill>
        <p:spPr>
          <a:xfrm>
            <a:off x="803516" y="4824612"/>
            <a:ext cx="5188711" cy="1763194"/>
          </a:xfrm>
          <a:prstGeom prst="rect">
            <a:avLst/>
          </a:prstGeom>
        </p:spPr>
      </p:pic>
      <p:sp>
        <p:nvSpPr>
          <p:cNvPr id="13" name="TextBox 15"/>
          <p:cNvSpPr txBox="1">
            <a:spLocks noChangeArrowheads="1"/>
          </p:cNvSpPr>
          <p:nvPr/>
        </p:nvSpPr>
        <p:spPr bwMode="auto">
          <a:xfrm>
            <a:off x="1015161" y="5010833"/>
            <a:ext cx="49966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zh-CN" sz="1200" dirty="0">
                <a:ea typeface="宋体" panose="02010600030101010101" pitchFamily="2" charset="-122"/>
              </a:rPr>
              <a:t>Consecutive range: 328mm~611mm,   Maximum range: 10,000mm</a:t>
            </a:r>
          </a:p>
        </p:txBody>
      </p:sp>
      <p:sp>
        <p:nvSpPr>
          <p:cNvPr id="14" name="TextBox 12"/>
          <p:cNvSpPr txBox="1">
            <a:spLocks noChangeArrowheads="1"/>
          </p:cNvSpPr>
          <p:nvPr/>
        </p:nvSpPr>
        <p:spPr bwMode="auto">
          <a:xfrm>
            <a:off x="7049199" y="2986910"/>
            <a:ext cx="19521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zh-CN" sz="1400" dirty="0">
                <a:ea typeface="宋体" panose="02010600030101010101" pitchFamily="2" charset="-122"/>
              </a:rPr>
              <a:t>Infrared light patterns</a:t>
            </a:r>
            <a:endParaRPr lang="zh-CN" altLang="en-US" sz="1400" dirty="0">
              <a:ea typeface="宋体" panose="02010600030101010101" pitchFamily="2" charset="-122"/>
            </a:endParaRPr>
          </a:p>
        </p:txBody>
      </p:sp>
      <p:pic>
        <p:nvPicPr>
          <p:cNvPr id="19" name="图片 18"/>
          <p:cNvPicPr>
            <a:picLocks noChangeAspect="1"/>
          </p:cNvPicPr>
          <p:nvPr/>
        </p:nvPicPr>
        <p:blipFill>
          <a:blip r:embed="rId6"/>
          <a:stretch>
            <a:fillRect/>
          </a:stretch>
        </p:blipFill>
        <p:spPr>
          <a:xfrm>
            <a:off x="9233120" y="1484967"/>
            <a:ext cx="1985941" cy="1520993"/>
          </a:xfrm>
          <a:prstGeom prst="rect">
            <a:avLst/>
          </a:prstGeom>
        </p:spPr>
      </p:pic>
      <p:sp>
        <p:nvSpPr>
          <p:cNvPr id="20" name="TextBox 12"/>
          <p:cNvSpPr txBox="1">
            <a:spLocks noChangeArrowheads="1"/>
          </p:cNvSpPr>
          <p:nvPr/>
        </p:nvSpPr>
        <p:spPr bwMode="auto">
          <a:xfrm>
            <a:off x="9396214" y="2986910"/>
            <a:ext cx="17013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zh-CN" sz="1400" dirty="0">
                <a:ea typeface="宋体" panose="02010600030101010101" pitchFamily="2" charset="-122"/>
              </a:rPr>
              <a:t>Camera calibration</a:t>
            </a:r>
            <a:endParaRPr lang="zh-CN" altLang="en-US" sz="1400" dirty="0">
              <a:ea typeface="宋体" panose="02010600030101010101" pitchFamily="2" charset="-122"/>
            </a:endParaRPr>
          </a:p>
        </p:txBody>
      </p:sp>
      <p:pic>
        <p:nvPicPr>
          <p:cNvPr id="21" name="图片 20"/>
          <p:cNvPicPr>
            <a:picLocks noChangeAspect="1"/>
          </p:cNvPicPr>
          <p:nvPr/>
        </p:nvPicPr>
        <p:blipFill>
          <a:blip r:embed="rId7"/>
          <a:stretch>
            <a:fillRect/>
          </a:stretch>
        </p:blipFill>
        <p:spPr>
          <a:xfrm>
            <a:off x="6935966" y="3383421"/>
            <a:ext cx="4268609" cy="3027187"/>
          </a:xfrm>
          <a:prstGeom prst="rect">
            <a:avLst/>
          </a:prstGeom>
        </p:spPr>
      </p:pic>
      <p:sp>
        <p:nvSpPr>
          <p:cNvPr id="22" name="TextBox 12"/>
          <p:cNvSpPr txBox="1">
            <a:spLocks noChangeArrowheads="1"/>
          </p:cNvSpPr>
          <p:nvPr/>
        </p:nvSpPr>
        <p:spPr bwMode="auto">
          <a:xfrm>
            <a:off x="7187835" y="6433917"/>
            <a:ext cx="39097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zh-CN" sz="1400" dirty="0">
                <a:ea typeface="宋体" panose="02010600030101010101" pitchFamily="2" charset="-122"/>
              </a:rPr>
              <a:t>Our lab 3d reconstruction (</a:t>
            </a:r>
            <a:r>
              <a:rPr lang="en-US" altLang="zh-CN" sz="1400" dirty="0" err="1">
                <a:ea typeface="宋体" panose="02010600030101010101" pitchFamily="2" charset="-122"/>
              </a:rPr>
              <a:t>Wachman</a:t>
            </a:r>
            <a:r>
              <a:rPr lang="en-US" altLang="zh-CN" sz="1400" dirty="0">
                <a:ea typeface="宋体" panose="02010600030101010101" pitchFamily="2" charset="-122"/>
              </a:rPr>
              <a:t> Hall 2012)</a:t>
            </a:r>
            <a:endParaRPr lang="zh-CN" altLang="en-US" sz="1400" dirty="0">
              <a:ea typeface="宋体" panose="02010600030101010101" pitchFamily="2" charset="-122"/>
            </a:endParaRPr>
          </a:p>
        </p:txBody>
      </p:sp>
    </p:spTree>
    <p:extLst>
      <p:ext uri="{BB962C8B-B14F-4D97-AF65-F5344CB8AC3E}">
        <p14:creationId xmlns:p14="http://schemas.microsoft.com/office/powerpoint/2010/main" val="3046564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RGB-Depth Research</a:t>
            </a:r>
            <a:br>
              <a:rPr lang="zh-CN" altLang="en-US" dirty="0"/>
            </a:br>
            <a:endParaRPr lang="zh-CN" altLang="en-US" b="1" dirty="0"/>
          </a:p>
        </p:txBody>
      </p:sp>
      <p:pic>
        <p:nvPicPr>
          <p:cNvPr id="4" name="图片 3"/>
          <p:cNvPicPr>
            <a:picLocks noChangeAspect="1"/>
          </p:cNvPicPr>
          <p:nvPr/>
        </p:nvPicPr>
        <p:blipFill>
          <a:blip r:embed="rId2"/>
          <a:stretch>
            <a:fillRect/>
          </a:stretch>
        </p:blipFill>
        <p:spPr>
          <a:xfrm>
            <a:off x="844582" y="1605436"/>
            <a:ext cx="4839865" cy="2424112"/>
          </a:xfrm>
          <a:prstGeom prst="rect">
            <a:avLst/>
          </a:prstGeom>
        </p:spPr>
      </p:pic>
      <p:sp>
        <p:nvSpPr>
          <p:cNvPr id="5" name="矩形 4"/>
          <p:cNvSpPr/>
          <p:nvPr/>
        </p:nvSpPr>
        <p:spPr>
          <a:xfrm>
            <a:off x="6445605" y="3310053"/>
            <a:ext cx="4508146" cy="3416320"/>
          </a:xfrm>
          <a:prstGeom prst="rect">
            <a:avLst/>
          </a:prstGeom>
        </p:spPr>
        <p:txBody>
          <a:bodyPr wrap="square">
            <a:spAutoFit/>
          </a:bodyPr>
          <a:lstStyle/>
          <a:p>
            <a:r>
              <a:rPr lang="en-US" altLang="zh-CN" b="1" dirty="0"/>
              <a:t>Challenges</a:t>
            </a:r>
          </a:p>
          <a:p>
            <a:r>
              <a:rPr lang="en-US" altLang="zh-CN" dirty="0"/>
              <a:t>   Objects in indoor scenes are</a:t>
            </a:r>
          </a:p>
          <a:p>
            <a:r>
              <a:rPr lang="en-US" altLang="zh-CN" dirty="0"/>
              <a:t>    </a:t>
            </a:r>
            <a:r>
              <a:rPr lang="en-US" altLang="zh-CN" i="1" dirty="0"/>
              <a:t>heavily occluded,  </a:t>
            </a:r>
          </a:p>
          <a:p>
            <a:r>
              <a:rPr lang="en-US" altLang="zh-CN" i="1" dirty="0"/>
              <a:t>    appear in wide range of configurations,</a:t>
            </a:r>
          </a:p>
          <a:p>
            <a:r>
              <a:rPr lang="en-US" altLang="zh-CN" i="1" dirty="0"/>
              <a:t>    viewed from different camera viewpoints  </a:t>
            </a:r>
          </a:p>
          <a:p>
            <a:r>
              <a:rPr lang="en-US" altLang="zh-CN" i="1" dirty="0"/>
              <a:t>    and distances …</a:t>
            </a:r>
          </a:p>
          <a:p>
            <a:endParaRPr lang="en-US" altLang="zh-CN" i="1" dirty="0"/>
          </a:p>
          <a:p>
            <a:r>
              <a:rPr lang="en-US" altLang="zh-CN" i="1" dirty="0"/>
              <a:t>    </a:t>
            </a:r>
            <a:r>
              <a:rPr lang="en-US" altLang="zh-CN" dirty="0"/>
              <a:t>Depth sensor is noisy and environment </a:t>
            </a:r>
          </a:p>
          <a:p>
            <a:r>
              <a:rPr lang="en-US" altLang="zh-CN" dirty="0"/>
              <a:t>    dependent</a:t>
            </a:r>
            <a:r>
              <a:rPr lang="en-US" altLang="zh-CN" i="1" dirty="0"/>
              <a:t>.</a:t>
            </a:r>
          </a:p>
          <a:p>
            <a:endParaRPr lang="en-US" altLang="zh-CN" i="1" dirty="0"/>
          </a:p>
          <a:p>
            <a:r>
              <a:rPr lang="en-US" altLang="zh-CN" i="1" dirty="0"/>
              <a:t>    </a:t>
            </a:r>
            <a:r>
              <a:rPr lang="en-US" altLang="zh-CN" dirty="0"/>
              <a:t>Integrate color with depth info to enhance   </a:t>
            </a:r>
          </a:p>
          <a:p>
            <a:r>
              <a:rPr lang="en-US" altLang="zh-CN" dirty="0"/>
              <a:t>    vision performance.</a:t>
            </a:r>
          </a:p>
        </p:txBody>
      </p:sp>
      <p:pic>
        <p:nvPicPr>
          <p:cNvPr id="6" name="图片 5"/>
          <p:cNvPicPr>
            <a:picLocks noChangeAspect="1"/>
          </p:cNvPicPr>
          <p:nvPr/>
        </p:nvPicPr>
        <p:blipFill>
          <a:blip r:embed="rId3"/>
          <a:stretch>
            <a:fillRect/>
          </a:stretch>
        </p:blipFill>
        <p:spPr>
          <a:xfrm>
            <a:off x="1158240" y="4696691"/>
            <a:ext cx="4212551" cy="1374148"/>
          </a:xfrm>
          <a:prstGeom prst="rect">
            <a:avLst/>
          </a:prstGeom>
        </p:spPr>
      </p:pic>
      <p:sp>
        <p:nvSpPr>
          <p:cNvPr id="8" name="矩形 7"/>
          <p:cNvSpPr/>
          <p:nvPr/>
        </p:nvSpPr>
        <p:spPr>
          <a:xfrm>
            <a:off x="6445605" y="1690688"/>
            <a:ext cx="3717571" cy="1477328"/>
          </a:xfrm>
          <a:prstGeom prst="rect">
            <a:avLst/>
          </a:prstGeom>
        </p:spPr>
        <p:txBody>
          <a:bodyPr wrap="square">
            <a:spAutoFit/>
          </a:bodyPr>
          <a:lstStyle/>
          <a:p>
            <a:r>
              <a:rPr lang="en-US" altLang="zh-CN" b="1" dirty="0"/>
              <a:t>Opportunities: </a:t>
            </a:r>
          </a:p>
          <a:p>
            <a:r>
              <a:rPr lang="en-US" altLang="zh-CN" dirty="0"/>
              <a:t>   Depth Maps.</a:t>
            </a:r>
          </a:p>
          <a:p>
            <a:r>
              <a:rPr lang="en-US" altLang="zh-CN" dirty="0"/>
              <a:t>   Geometric Properties.</a:t>
            </a:r>
          </a:p>
          <a:p>
            <a:r>
              <a:rPr lang="en-US" altLang="zh-CN" dirty="0"/>
              <a:t>   Room Layouts.</a:t>
            </a:r>
          </a:p>
          <a:p>
            <a:r>
              <a:rPr lang="en-US" altLang="zh-CN" dirty="0"/>
              <a:t>   Gravity directions. </a:t>
            </a:r>
          </a:p>
        </p:txBody>
      </p:sp>
    </p:spTree>
    <p:extLst>
      <p:ext uri="{BB962C8B-B14F-4D97-AF65-F5344CB8AC3E}">
        <p14:creationId xmlns:p14="http://schemas.microsoft.com/office/powerpoint/2010/main" val="2273798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RGB-Depth Research</a:t>
            </a:r>
            <a:br>
              <a:rPr lang="zh-CN" altLang="en-US" dirty="0"/>
            </a:br>
            <a:endParaRPr lang="zh-CN" altLang="en-US" b="1" dirty="0"/>
          </a:p>
        </p:txBody>
      </p:sp>
      <p:sp>
        <p:nvSpPr>
          <p:cNvPr id="3" name="内容占位符 2"/>
          <p:cNvSpPr>
            <a:spLocks noGrp="1"/>
          </p:cNvSpPr>
          <p:nvPr>
            <p:ph idx="1"/>
          </p:nvPr>
        </p:nvSpPr>
        <p:spPr>
          <a:xfrm>
            <a:off x="786765" y="1471060"/>
            <a:ext cx="10443210" cy="5577440"/>
          </a:xfrm>
        </p:spPr>
        <p:txBody>
          <a:bodyPr>
            <a:normAutofit fontScale="92500" lnSpcReduction="20000"/>
          </a:bodyPr>
          <a:lstStyle/>
          <a:p>
            <a:r>
              <a:rPr lang="en-US" altLang="zh-CN" sz="2400" b="1" dirty="0"/>
              <a:t>Pose Estimation</a:t>
            </a:r>
          </a:p>
          <a:p>
            <a:pPr marL="0" indent="0">
              <a:buNone/>
            </a:pPr>
            <a:r>
              <a:rPr lang="en-US" altLang="zh-CN" sz="1700" dirty="0"/>
              <a:t>     J. </a:t>
            </a:r>
            <a:r>
              <a:rPr lang="en-US" altLang="zh-CN" sz="1700" dirty="0" err="1"/>
              <a:t>Shotton</a:t>
            </a:r>
            <a:r>
              <a:rPr lang="en-US" altLang="zh-CN" sz="1700" dirty="0"/>
              <a:t> et al. Real-time human pose recognition in parts from single depth images. CVPR, 2011.</a:t>
            </a:r>
            <a:endParaRPr lang="en-US" altLang="zh-CN" sz="1700" b="1" dirty="0"/>
          </a:p>
          <a:p>
            <a:r>
              <a:rPr lang="en-US" altLang="zh-CN" sz="2400" b="1" dirty="0"/>
              <a:t>3D Mapping</a:t>
            </a:r>
          </a:p>
          <a:p>
            <a:pPr marL="0" indent="0">
              <a:buNone/>
            </a:pPr>
            <a:r>
              <a:rPr lang="en-US" altLang="zh-CN" sz="1700" dirty="0"/>
              <a:t>      P. Henry et al. </a:t>
            </a:r>
            <a:r>
              <a:rPr lang="en-US" altLang="zh-CN" sz="1700" dirty="0" err="1"/>
              <a:t>Rgbd</a:t>
            </a:r>
            <a:r>
              <a:rPr lang="en-US" altLang="zh-CN" sz="1700" dirty="0"/>
              <a:t> mapping: Using depth cameras for dense 3d modeling of indoor environments. ISER, 2010.</a:t>
            </a:r>
          </a:p>
          <a:p>
            <a:r>
              <a:rPr lang="en-US" altLang="zh-CN" sz="2400" b="1" dirty="0"/>
              <a:t>Object Recognition</a:t>
            </a:r>
          </a:p>
          <a:p>
            <a:pPr marL="0" indent="0">
              <a:buNone/>
            </a:pPr>
            <a:r>
              <a:rPr lang="en-US" altLang="zh-CN" sz="1700" dirty="0"/>
              <a:t>     K. Lai et al. A large-scale hierarchical multi-view RGB-D object dataset. ICRA, 2011.</a:t>
            </a:r>
          </a:p>
          <a:p>
            <a:r>
              <a:rPr lang="en-US" altLang="zh-CN" sz="2400" b="1" dirty="0"/>
              <a:t>3D Modeling and Interaction</a:t>
            </a:r>
          </a:p>
          <a:p>
            <a:pPr marL="0" indent="0">
              <a:buNone/>
            </a:pPr>
            <a:r>
              <a:rPr lang="en-US" altLang="zh-CN" b="1" dirty="0"/>
              <a:t>   </a:t>
            </a:r>
            <a:r>
              <a:rPr lang="en-US" altLang="zh-CN" sz="1700" dirty="0"/>
              <a:t>S. </a:t>
            </a:r>
            <a:r>
              <a:rPr lang="en-US" altLang="zh-CN" sz="1700" dirty="0" err="1"/>
              <a:t>Izadi</a:t>
            </a:r>
            <a:r>
              <a:rPr lang="en-US" altLang="zh-CN" sz="1700" dirty="0"/>
              <a:t> et al. </a:t>
            </a:r>
            <a:r>
              <a:rPr lang="en-US" altLang="zh-CN" sz="1700" dirty="0" err="1"/>
              <a:t>Kinectfusion</a:t>
            </a:r>
            <a:r>
              <a:rPr lang="en-US" altLang="zh-CN" sz="1700" dirty="0"/>
              <a:t>: real-time 3d reconstruction and interaction using a moving depth camera. ISMAR, 2011.</a:t>
            </a:r>
          </a:p>
          <a:p>
            <a:r>
              <a:rPr lang="en-US" altLang="zh-CN" sz="2400" b="1" dirty="0"/>
              <a:t>Semantic segmentation</a:t>
            </a:r>
          </a:p>
          <a:p>
            <a:pPr marL="0" indent="0">
              <a:buNone/>
            </a:pPr>
            <a:r>
              <a:rPr lang="en-US" altLang="zh-CN" sz="1600" dirty="0"/>
              <a:t>     Gupta, S et al.  Learning rich features from RGB-D images for object detection and segmentation. ECCV, 2014. </a:t>
            </a:r>
          </a:p>
          <a:p>
            <a:r>
              <a:rPr lang="en-US" altLang="zh-CN" sz="2400" b="1" dirty="0"/>
              <a:t>Object Detection</a:t>
            </a:r>
          </a:p>
          <a:p>
            <a:pPr marL="0" indent="0">
              <a:buNone/>
            </a:pPr>
            <a:r>
              <a:rPr lang="en-US" altLang="zh-CN" sz="1600" dirty="0"/>
              <a:t>     </a:t>
            </a:r>
            <a:r>
              <a:rPr lang="en-US" altLang="zh-CN" sz="1600" dirty="0" err="1"/>
              <a:t>Shuran</a:t>
            </a:r>
            <a:r>
              <a:rPr lang="en-US" altLang="zh-CN" sz="1600" dirty="0"/>
              <a:t>, S et al. Deep Sliding Shapes for </a:t>
            </a:r>
            <a:r>
              <a:rPr lang="en-US" altLang="zh-CN" sz="1600" dirty="0" err="1"/>
              <a:t>amodal</a:t>
            </a:r>
            <a:r>
              <a:rPr lang="en-US" altLang="zh-CN" sz="1600" dirty="0"/>
              <a:t> 3D object detection in RGB-D images. CVPR 2016.</a:t>
            </a:r>
            <a:r>
              <a:rPr lang="zh-CN" altLang="zh-CN" sz="1600" dirty="0"/>
              <a:t> </a:t>
            </a:r>
            <a:endParaRPr lang="en-US" altLang="zh-CN" sz="1600" dirty="0"/>
          </a:p>
          <a:p>
            <a:pPr>
              <a:lnSpc>
                <a:spcPct val="100000"/>
              </a:lnSpc>
            </a:pPr>
            <a:r>
              <a:rPr lang="en-US" altLang="zh-CN" sz="2400" b="1" dirty="0"/>
              <a:t>Image Segmentation</a:t>
            </a:r>
          </a:p>
          <a:p>
            <a:pPr marL="0" indent="0">
              <a:buNone/>
            </a:pPr>
            <a:r>
              <a:rPr lang="en-US" altLang="zh-CN" sz="1600" dirty="0"/>
              <a:t>     Feng, J et al. Interactive Segmentation on RGBD Images via Cue Selection. CVPR, 2016.</a:t>
            </a:r>
            <a:endParaRPr lang="en-US" altLang="zh-CN" sz="2400" b="1" dirty="0"/>
          </a:p>
          <a:p>
            <a:pPr marL="0" indent="0">
              <a:buNone/>
            </a:pPr>
            <a:r>
              <a:rPr lang="en-US" altLang="zh-CN" sz="5800" dirty="0"/>
              <a:t>...</a:t>
            </a:r>
          </a:p>
          <a:p>
            <a:pPr marL="0" indent="0">
              <a:buNone/>
            </a:pPr>
            <a:endParaRPr lang="en-US" altLang="zh-CN" sz="1700" dirty="0"/>
          </a:p>
        </p:txBody>
      </p:sp>
    </p:spTree>
    <p:extLst>
      <p:ext uri="{BB962C8B-B14F-4D97-AF65-F5344CB8AC3E}">
        <p14:creationId xmlns:p14="http://schemas.microsoft.com/office/powerpoint/2010/main" val="214084031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10441</TotalTime>
  <Words>2223</Words>
  <Application>Microsoft Office PowerPoint</Application>
  <PresentationFormat>宽屏</PresentationFormat>
  <Paragraphs>347</Paragraphs>
  <Slides>51</Slides>
  <Notes>1</Notes>
  <HiddenSlides>4</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51</vt:i4>
      </vt:variant>
    </vt:vector>
  </HeadingPairs>
  <TitlesOfParts>
    <vt:vector size="63" baseType="lpstr">
      <vt:lpstr>CMR8</vt:lpstr>
      <vt:lpstr>CMR9</vt:lpstr>
      <vt:lpstr>NimbusRomNo9L-Medi</vt:lpstr>
      <vt:lpstr>NimbusRomNo9L-Regu</vt:lpstr>
      <vt:lpstr>等线</vt:lpstr>
      <vt:lpstr>宋体</vt:lpstr>
      <vt:lpstr>Arial</vt:lpstr>
      <vt:lpstr>Calibri</vt:lpstr>
      <vt:lpstr>Calibri Light</vt:lpstr>
      <vt:lpstr>Cambria Math</vt:lpstr>
      <vt:lpstr>Wingdings</vt:lpstr>
      <vt:lpstr>Office 主题</vt:lpstr>
      <vt:lpstr>RGB-Depth Image Segmentation and Object Recognition for Indoor Scenes</vt:lpstr>
      <vt:lpstr>Outline</vt:lpstr>
      <vt:lpstr>X-Ray Imaging System</vt:lpstr>
      <vt:lpstr>X-Ray Imaging System</vt:lpstr>
      <vt:lpstr>Software Product</vt:lpstr>
      <vt:lpstr>Software Product (Demo)</vt:lpstr>
      <vt:lpstr>RGB-Depth Sensors</vt:lpstr>
      <vt:lpstr>RGB-Depth Research </vt:lpstr>
      <vt:lpstr>RGB-Depth Research </vt:lpstr>
      <vt:lpstr>RGB-D Image Segmentation</vt:lpstr>
      <vt:lpstr>Unsupervised Segmentation of RGBD Images (ACCV 2014)</vt:lpstr>
      <vt:lpstr>Texture Saliency</vt:lpstr>
      <vt:lpstr>Experimental Results</vt:lpstr>
      <vt:lpstr>Experimental Results</vt:lpstr>
      <vt:lpstr>Experimental Results</vt:lpstr>
      <vt:lpstr>Semantic Segmentation of RGBD Images with Mutex Constraints</vt:lpstr>
      <vt:lpstr>Semantic Segmentation of RGBD Images with Mutex Constraints </vt:lpstr>
      <vt:lpstr>Semantic Segmentation of RGBD Images with Mutex Constraints </vt:lpstr>
      <vt:lpstr>Semantic Segmentation of RGBD Images with Mutex Constraints </vt:lpstr>
      <vt:lpstr>Semantic Segmentation of RGBD Images with Mutex Constraints</vt:lpstr>
      <vt:lpstr>Semantic Segmentation of RGBD Images with Mutex Constraints</vt:lpstr>
      <vt:lpstr>Semantic Segmentation of RGBD Images with Mutex Constraints (absolute camera height) </vt:lpstr>
      <vt:lpstr>Semantic Segmentation of RGBD Images with Mutex Constraints</vt:lpstr>
      <vt:lpstr>Semantic Segmentation of Indoor Scenes (Ongoing Project) </vt:lpstr>
      <vt:lpstr>Semantic Segmentation of RGBD Images with Mutex Constraints </vt:lpstr>
      <vt:lpstr>Semantic Segmentation of RGBD Images with Mutex Constraints </vt:lpstr>
      <vt:lpstr>Semantic Segmentation of RGBD Images with Mutex Constraints </vt:lpstr>
      <vt:lpstr>RGB-Depth object proposals</vt:lpstr>
      <vt:lpstr>System Overview</vt:lpstr>
      <vt:lpstr>Plane Segmentation</vt:lpstr>
      <vt:lpstr>Plane Segmentation</vt:lpstr>
      <vt:lpstr>Hierarchical Clustering</vt:lpstr>
      <vt:lpstr>GrabCut</vt:lpstr>
      <vt:lpstr>Quantitative Evaluations</vt:lpstr>
      <vt:lpstr>Quantitative Evaluations</vt:lpstr>
      <vt:lpstr>Quantitative Evaluations</vt:lpstr>
      <vt:lpstr>Qualitative Evaluations </vt:lpstr>
      <vt:lpstr>Evaluation on SUN RGBD dataset</vt:lpstr>
      <vt:lpstr> RGB-Depth Amodal 3D Object Detection</vt:lpstr>
      <vt:lpstr>Sliding Shape</vt:lpstr>
      <vt:lpstr>3D model alignment</vt:lpstr>
      <vt:lpstr>Deep sliding shapes</vt:lpstr>
      <vt:lpstr>Motivations</vt:lpstr>
      <vt:lpstr>System Overview</vt:lpstr>
      <vt:lpstr>3D Object Proposal &amp; Regression</vt:lpstr>
      <vt:lpstr>Improved 3D Annotations</vt:lpstr>
      <vt:lpstr>Quantitative Results</vt:lpstr>
      <vt:lpstr>Positive 3D Detections</vt:lpstr>
      <vt:lpstr>Failure Cases</vt:lpstr>
      <vt:lpstr>Future works and Summary</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Preliminary I Exam</dc:title>
  <dc:creator>mw</dc:creator>
  <cp:lastModifiedBy>zhuo</cp:lastModifiedBy>
  <cp:revision>443</cp:revision>
  <dcterms:created xsi:type="dcterms:W3CDTF">2014-11-29T22:15:02Z</dcterms:created>
  <dcterms:modified xsi:type="dcterms:W3CDTF">2016-12-12T03:47:26Z</dcterms:modified>
</cp:coreProperties>
</file>