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64" r:id="rId3"/>
    <p:sldId id="262" r:id="rId4"/>
    <p:sldId id="258" r:id="rId5"/>
    <p:sldId id="261" r:id="rId6"/>
    <p:sldId id="266" r:id="rId7"/>
    <p:sldId id="265" r:id="rId8"/>
    <p:sldId id="270" r:id="rId9"/>
    <p:sldId id="271" r:id="rId10"/>
    <p:sldId id="292" r:id="rId11"/>
    <p:sldId id="288" r:id="rId12"/>
    <p:sldId id="274" r:id="rId13"/>
    <p:sldId id="276" r:id="rId14"/>
    <p:sldId id="275" r:id="rId15"/>
    <p:sldId id="277" r:id="rId16"/>
    <p:sldId id="279" r:id="rId17"/>
    <p:sldId id="297" r:id="rId18"/>
    <p:sldId id="281" r:id="rId19"/>
    <p:sldId id="282" r:id="rId20"/>
    <p:sldId id="293" r:id="rId21"/>
    <p:sldId id="284" r:id="rId22"/>
    <p:sldId id="285" r:id="rId23"/>
    <p:sldId id="300" r:id="rId24"/>
    <p:sldId id="298" r:id="rId25"/>
    <p:sldId id="301" r:id="rId26"/>
    <p:sldId id="29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87" autoAdjust="0"/>
  </p:normalViewPr>
  <p:slideViewPr>
    <p:cSldViewPr>
      <p:cViewPr varScale="1">
        <p:scale>
          <a:sx n="52" d="100"/>
          <a:sy n="52" d="100"/>
        </p:scale>
        <p:origin x="-523"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19548-DB88-470B-AB44-2D00003AFBA6}" type="datetimeFigureOut">
              <a:rPr lang="en-US" smtClean="0"/>
              <a:pPr/>
              <a:t>11/12/2008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F9FE2-B795-4FFC-AB50-9FAA59167E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F9FE2-B795-4FFC-AB50-9FAA59167E4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E026A4D-CF98-4ABD-AD28-81489DD6F1E4}" type="datetime1">
              <a:rPr lang="en-US" smtClean="0"/>
              <a:pPr/>
              <a:t>11/12/2008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57A56A1-BB99-4224-ABD6-515423C502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312B03-EC1C-4C7F-813D-BA4F867BF643}" type="datetime1">
              <a:rPr lang="en-US" smtClean="0"/>
              <a:pPr/>
              <a:t>11/12/2008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56A1-BB99-4224-ABD6-515423C502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29FB45-E6C2-48F7-88F2-E73E154007BB}" type="datetime1">
              <a:rPr lang="en-US" smtClean="0"/>
              <a:pPr/>
              <a:t>11/12/2008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56A1-BB99-4224-ABD6-515423C502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4D8A19-8059-4141-9F5C-EA9111513F2B}" type="datetime1">
              <a:rPr lang="en-US" smtClean="0"/>
              <a:pPr/>
              <a:t>11/12/2008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56A1-BB99-4224-ABD6-515423C502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88C70E-4D29-4A47-BE31-C70D4ED3F14A}" type="datetime1">
              <a:rPr lang="en-US" smtClean="0"/>
              <a:pPr/>
              <a:t>11/12/2008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56A1-BB99-4224-ABD6-515423C502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9D006B-B371-4B80-9201-0F1C478A9291}" type="datetime1">
              <a:rPr lang="en-US" smtClean="0"/>
              <a:pPr/>
              <a:t>11/12/2008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A56A1-BB99-4224-ABD6-515423C502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93974A2-321A-44D9-8E8A-31E6459C69A3}" type="datetime1">
              <a:rPr lang="en-US" smtClean="0"/>
              <a:pPr/>
              <a:t>11/12/2008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A56A1-BB99-4224-ABD6-515423C502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8E8B13-D1BC-4785-AB6C-F5FBBEDE7773}" type="datetime1">
              <a:rPr lang="en-US" smtClean="0"/>
              <a:pPr/>
              <a:t>11/12/2008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A56A1-BB99-4224-ABD6-515423C502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80569-5CAA-4CC0-A816-6D9EC44EC8B5}" type="datetime1">
              <a:rPr lang="en-US" smtClean="0"/>
              <a:pPr/>
              <a:t>11/12/2008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A56A1-BB99-4224-ABD6-515423C502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C0F582-8AF6-4497-ADF2-EAB018B53E53}" type="datetime1">
              <a:rPr lang="en-US" smtClean="0"/>
              <a:pPr/>
              <a:t>11/12/2008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A56A1-BB99-4224-ABD6-515423C502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83EC79-DA41-449F-9C76-E144B291EDE8}" type="datetime1">
              <a:rPr lang="en-US" smtClean="0"/>
              <a:pPr/>
              <a:t>11/12/2008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57A56A1-BB99-4224-ABD6-515423C5027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372733-D5BD-4148-B7B5-B62A6AF4EDCD}" type="datetime1">
              <a:rPr lang="en-US" smtClean="0"/>
              <a:pPr/>
              <a:t>11/12/2008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7A56A1-BB99-4224-ABD6-515423C5027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en.wikipedia.org/wiki/Image:K_Means_Example_Step_1.svg" TargetMode="External"/><Relationship Id="rId7" Type="http://schemas.openxmlformats.org/officeDocument/2006/relationships/hyperlink" Target="http://en.wikipedia.org/wiki/Image:K_Means_Example_Step_3.sv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en.wikipedia.org/wiki/Image:K_Means_Example_Step_2.svg"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en.wikipedia.org/wiki/Image:K_Means_Example_Step_4.sv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Image:Unequalized_Histogram.sv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en.wikipedia.org/wiki/Image:Equalized_Histogram.svg"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Image:Unequalized_Hawkes_Bay_NZ.jp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en.wikipedia.org/wiki/Image:Equalized_Hawkes_Bay_NZ.jpg" TargetMode="Externa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http://www.lunananoworks.com/images/Mouse-MRI-big.jpg&amp;imgrefurl=http://www.lunananoworks.com/markets/diagnostics.htm&amp;h=975&amp;w=1179&amp;sz=102&amp;hl=en&amp;start=38&amp;um=1&amp;usg=__XYgXn0WBANxNsuYngo-3ARaZGgw=&amp;tbnid=pFGlZmllbWYENM:&amp;tbnh=124&amp;tbnw=150&amp;prev=/images?q=example+of+medical+image+contrast&amp;start=20&amp;imgsz=xxlarge&amp;ndsp=20&amp;um=1&amp;hl=en&amp;sa=N"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3.impa.br/~lhf/sib2003/p003/brilho.png&amp;imgrefurl=http://w3.impa.br/~lhf/sib2003/p003/index.html&amp;h=316&amp;w=588&amp;sz=77&amp;hl=en&amp;start=1&amp;um=1&amp;usg=__gCjJqkpjcfOTfyBqY2cfDYnmyTg=&amp;tbnid=eVrUMsRQH-d33M:&amp;tbnh=73&amp;tbnw=135&amp;prev=/images?q=example+of+medical+image+contrast&amp;um=1&amp;hl=en&amp;sa=N"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Multiple Window for Image Contrast Enhancement</a:t>
            </a:r>
            <a:endParaRPr lang="en-US" dirty="0"/>
          </a:p>
        </p:txBody>
      </p:sp>
      <p:sp>
        <p:nvSpPr>
          <p:cNvPr id="3" name="Subtitle 2"/>
          <p:cNvSpPr>
            <a:spLocks noGrp="1"/>
          </p:cNvSpPr>
          <p:nvPr>
            <p:ph type="subTitle" idx="1"/>
          </p:nvPr>
        </p:nvSpPr>
        <p:spPr/>
        <p:txBody>
          <a:bodyPr/>
          <a:lstStyle/>
          <a:p>
            <a:r>
              <a:rPr lang="en-US" dirty="0" smtClean="0"/>
              <a:t>By Solomon Jones</a:t>
            </a:r>
            <a:endParaRPr lang="en-US" dirty="0"/>
          </a:p>
        </p:txBody>
      </p:sp>
      <p:pic>
        <p:nvPicPr>
          <p:cNvPr id="4" name="Picture 3" descr="images"/>
          <p:cNvPicPr>
            <a:picLocks noChangeAspect="1" noChangeArrowheads="1"/>
          </p:cNvPicPr>
          <p:nvPr/>
        </p:nvPicPr>
        <p:blipFill>
          <a:blip r:embed="rId2"/>
          <a:srcRect/>
          <a:stretch>
            <a:fillRect/>
          </a:stretch>
        </p:blipFill>
        <p:spPr bwMode="auto">
          <a:xfrm>
            <a:off x="304800" y="5410200"/>
            <a:ext cx="1035050" cy="1219200"/>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p:txBody>
          <a:bodyPr/>
          <a:lstStyle/>
          <a:p>
            <a:fld id="{E57A56A1-BB99-4224-ABD6-515423C5027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057400" y="914400"/>
            <a:ext cx="5181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INFORMATION   GAIN</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10</a:t>
            </a:fld>
            <a:endParaRPr lang="en-US"/>
          </a:p>
        </p:txBody>
      </p:sp>
      <p:sp>
        <p:nvSpPr>
          <p:cNvPr id="7" name="TextBox 6"/>
          <p:cNvSpPr txBox="1"/>
          <p:nvPr/>
        </p:nvSpPr>
        <p:spPr>
          <a:xfrm>
            <a:off x="304800" y="1447800"/>
            <a:ext cx="8610600" cy="3570208"/>
          </a:xfrm>
          <a:prstGeom prst="rect">
            <a:avLst/>
          </a:prstGeom>
          <a:noFill/>
        </p:spPr>
        <p:txBody>
          <a:bodyPr wrap="square" rtlCol="0">
            <a:spAutoFit/>
          </a:bodyPr>
          <a:lstStyle/>
          <a:p>
            <a:pPr>
              <a:buFont typeface="Arial" pitchFamily="34" charset="0"/>
              <a:buChar char="•"/>
            </a:pPr>
            <a:r>
              <a:rPr lang="en-US" sz="2800" dirty="0" smtClean="0"/>
              <a:t>INFORMATION </a:t>
            </a:r>
            <a:r>
              <a:rPr lang="en-US" sz="2800" dirty="0" smtClean="0"/>
              <a:t>GAIN</a:t>
            </a:r>
            <a:endParaRPr lang="en-US" sz="2800" dirty="0" smtClean="0"/>
          </a:p>
          <a:p>
            <a:r>
              <a:rPr lang="en-US" sz="2000" dirty="0"/>
              <a:t>The information gain is calculated </a:t>
            </a:r>
            <a:r>
              <a:rPr lang="en-US" sz="2000" dirty="0" smtClean="0"/>
              <a:t>by subtracting </a:t>
            </a:r>
            <a:r>
              <a:rPr lang="en-US" sz="2000" dirty="0"/>
              <a:t>the entropy from the information. Entropy is a measure of the </a:t>
            </a:r>
            <a:r>
              <a:rPr lang="en-US" sz="2000" dirty="0" smtClean="0"/>
              <a:t>average information </a:t>
            </a:r>
            <a:r>
              <a:rPr lang="en-US" sz="2000" dirty="0"/>
              <a:t>content associated with a random outcome and is defined as Σ –</a:t>
            </a:r>
            <a:r>
              <a:rPr lang="en-US" sz="2000" dirty="0" smtClean="0"/>
              <a:t>P(</a:t>
            </a:r>
            <a:r>
              <a:rPr lang="en-US" sz="2000" dirty="0" err="1" smtClean="0"/>
              <a:t>i</a:t>
            </a:r>
            <a:r>
              <a:rPr lang="en-US" sz="2000" dirty="0" smtClean="0"/>
              <a:t>)log2 (</a:t>
            </a:r>
            <a:r>
              <a:rPr lang="en-US" sz="2000" dirty="0"/>
              <a:t>P(</a:t>
            </a:r>
            <a:r>
              <a:rPr lang="en-US" sz="2000" dirty="0" err="1"/>
              <a:t>i</a:t>
            </a:r>
            <a:r>
              <a:rPr lang="en-US" sz="2000" dirty="0"/>
              <a:t>)); information is defined as a measure of the decrease of uncertainty and is </a:t>
            </a:r>
            <a:r>
              <a:rPr lang="en-US" sz="2000" dirty="0" smtClean="0"/>
              <a:t>defined as </a:t>
            </a:r>
            <a:r>
              <a:rPr lang="en-US" sz="2000" dirty="0"/>
              <a:t>Σ –log2 (P(</a:t>
            </a:r>
            <a:r>
              <a:rPr lang="en-US" sz="2000" dirty="0" err="1"/>
              <a:t>i</a:t>
            </a:r>
            <a:r>
              <a:rPr lang="en-US" sz="2000" dirty="0"/>
              <a:t>)), where P(</a:t>
            </a:r>
            <a:r>
              <a:rPr lang="en-US" sz="2000" dirty="0" err="1"/>
              <a:t>i</a:t>
            </a:r>
            <a:r>
              <a:rPr lang="en-US" sz="2000" dirty="0"/>
              <a:t>) is the probability of selecting a particular gray </a:t>
            </a:r>
            <a:r>
              <a:rPr lang="en-US" sz="2000" dirty="0" smtClean="0"/>
              <a:t>level.</a:t>
            </a:r>
          </a:p>
          <a:p>
            <a:endParaRPr lang="en-US" sz="2000" dirty="0"/>
          </a:p>
          <a:p>
            <a:r>
              <a:rPr lang="en-US" sz="2000" dirty="0"/>
              <a:t>INFORMATION GAIN = Information – Entropy</a:t>
            </a:r>
          </a:p>
          <a:p>
            <a:r>
              <a:rPr lang="en-US" sz="2000" dirty="0"/>
              <a:t>INFORMATION = </a:t>
            </a:r>
            <a:r>
              <a:rPr lang="el-GR" sz="2000" dirty="0"/>
              <a:t>Σ –</a:t>
            </a:r>
            <a:r>
              <a:rPr lang="en-US" sz="2000" dirty="0"/>
              <a:t>log2 (P(</a:t>
            </a:r>
            <a:r>
              <a:rPr lang="en-US" sz="2000" dirty="0" err="1"/>
              <a:t>i</a:t>
            </a:r>
            <a:r>
              <a:rPr lang="en-US" sz="2000" dirty="0"/>
              <a:t>))</a:t>
            </a:r>
          </a:p>
          <a:p>
            <a:r>
              <a:rPr lang="en-US" sz="2000" dirty="0"/>
              <a:t>ENTROPY = </a:t>
            </a:r>
            <a:r>
              <a:rPr lang="el-GR" sz="2000" dirty="0"/>
              <a:t>Σ –</a:t>
            </a:r>
            <a:r>
              <a:rPr lang="en-US" sz="2000" dirty="0"/>
              <a:t>P(</a:t>
            </a:r>
            <a:r>
              <a:rPr lang="en-US" sz="2000" dirty="0" err="1"/>
              <a:t>i</a:t>
            </a:r>
            <a:r>
              <a:rPr lang="en-US" sz="2000" dirty="0"/>
              <a:t>)log2 (P(</a:t>
            </a:r>
            <a:r>
              <a:rPr lang="en-US" sz="2000" dirty="0" err="1"/>
              <a:t>i</a:t>
            </a:r>
            <a:r>
              <a:rPr lang="en-US" sz="2000"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057400" y="914400"/>
            <a:ext cx="5181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INFORMATION   GAIN</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11</a:t>
            </a:fld>
            <a:endParaRPr lang="en-US"/>
          </a:p>
        </p:txBody>
      </p:sp>
      <p:sp>
        <p:nvSpPr>
          <p:cNvPr id="7" name="TextBox 6"/>
          <p:cNvSpPr txBox="1"/>
          <p:nvPr/>
        </p:nvSpPr>
        <p:spPr>
          <a:xfrm>
            <a:off x="304800" y="1447801"/>
            <a:ext cx="8610600" cy="1384995"/>
          </a:xfrm>
          <a:prstGeom prst="rect">
            <a:avLst/>
          </a:prstGeom>
          <a:noFill/>
        </p:spPr>
        <p:txBody>
          <a:bodyPr wrap="square" rtlCol="0">
            <a:spAutoFit/>
          </a:bodyPr>
          <a:lstStyle/>
          <a:p>
            <a:pPr>
              <a:buFont typeface="Arial" pitchFamily="34" charset="0"/>
              <a:buChar char="•"/>
            </a:pPr>
            <a:r>
              <a:rPr lang="en-US" sz="2800" dirty="0" smtClean="0"/>
              <a:t>INFORMATION GAIN RESULTS</a:t>
            </a:r>
          </a:p>
          <a:p>
            <a:pPr algn="ctr"/>
            <a:r>
              <a:rPr lang="fr-FR" dirty="0"/>
              <a:t>Original Image Information Gain = 1038</a:t>
            </a:r>
          </a:p>
          <a:p>
            <a:pPr algn="ctr"/>
            <a:r>
              <a:rPr lang="en-US" dirty="0"/>
              <a:t>LINEAR</a:t>
            </a:r>
            <a:endParaRPr lang="en-US" dirty="0" smtClean="0"/>
          </a:p>
          <a:p>
            <a:endParaRPr lang="en-US" sz="2000" dirty="0"/>
          </a:p>
        </p:txBody>
      </p:sp>
      <p:graphicFrame>
        <p:nvGraphicFramePr>
          <p:cNvPr id="9" name="Table 8"/>
          <p:cNvGraphicFramePr>
            <a:graphicFrameLocks noGrp="1"/>
          </p:cNvGraphicFramePr>
          <p:nvPr/>
        </p:nvGraphicFramePr>
        <p:xfrm>
          <a:off x="533400" y="2514600"/>
          <a:ext cx="8001000" cy="2514603"/>
        </p:xfrm>
        <a:graphic>
          <a:graphicData uri="http://schemas.openxmlformats.org/drawingml/2006/table">
            <a:tbl>
              <a:tblPr/>
              <a:tblGrid>
                <a:gridCol w="1000125"/>
                <a:gridCol w="1000125"/>
                <a:gridCol w="1000125"/>
                <a:gridCol w="1000125"/>
                <a:gridCol w="1000125"/>
                <a:gridCol w="1000125"/>
                <a:gridCol w="1000125"/>
                <a:gridCol w="1000125"/>
              </a:tblGrid>
              <a:tr h="359229">
                <a:tc>
                  <a:txBody>
                    <a:bodyPr/>
                    <a:lstStyle/>
                    <a:p>
                      <a:pPr marL="0" marR="0" algn="ctr">
                        <a:spcBef>
                          <a:spcPts val="0"/>
                        </a:spcBef>
                        <a:spcAft>
                          <a:spcPts val="0"/>
                        </a:spcAft>
                      </a:pPr>
                      <a:r>
                        <a:rPr lang="en-US" sz="1200" dirty="0">
                          <a:latin typeface="Times New Roman"/>
                          <a:ea typeface="Times New Roman"/>
                        </a:rPr>
                        <a:t>RANGE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RANGE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RANGE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BIN = 256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BIN = 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BIN = 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BIN = 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BIN = 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0-800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900-1600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1700-2400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1081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490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227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0-600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800-1400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1600-2000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0-300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500-1000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1500-2200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845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383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400-1000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1200-1900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2200-2400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795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364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200-800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1000-1700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1900-2300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1398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637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293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100-500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700-1500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1800-2400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1059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477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3"/>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286000" y="914400"/>
            <a:ext cx="43434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CLIPPED   LINEAR   BINNING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12</a:t>
            </a:fld>
            <a:endParaRPr lang="en-US"/>
          </a:p>
        </p:txBody>
      </p:sp>
      <p:sp>
        <p:nvSpPr>
          <p:cNvPr id="7" name="TextBox 6"/>
          <p:cNvSpPr txBox="1"/>
          <p:nvPr/>
        </p:nvSpPr>
        <p:spPr>
          <a:xfrm>
            <a:off x="304800" y="1447800"/>
            <a:ext cx="8610600" cy="3600986"/>
          </a:xfrm>
          <a:prstGeom prst="rect">
            <a:avLst/>
          </a:prstGeom>
          <a:noFill/>
        </p:spPr>
        <p:txBody>
          <a:bodyPr wrap="square" rtlCol="0">
            <a:spAutoFit/>
          </a:bodyPr>
          <a:lstStyle/>
          <a:p>
            <a:pPr>
              <a:buFont typeface="Arial" pitchFamily="34" charset="0"/>
              <a:buChar char="•"/>
            </a:pPr>
            <a:r>
              <a:rPr lang="en-US" sz="2800" dirty="0" smtClean="0"/>
              <a:t>Clipped Linear </a:t>
            </a:r>
            <a:r>
              <a:rPr lang="en-US" sz="2800" dirty="0" smtClean="0"/>
              <a:t>Binning</a:t>
            </a:r>
            <a:endParaRPr lang="en-US" sz="2800" dirty="0" smtClean="0"/>
          </a:p>
          <a:p>
            <a:r>
              <a:rPr lang="en-US" sz="2000" dirty="0" smtClean="0"/>
              <a:t>The medical image processing field has determined that the majority of soft tissues fall within the inclusive range of 856 and 1368. </a:t>
            </a:r>
          </a:p>
          <a:p>
            <a:endParaRPr lang="en-US" sz="2000" dirty="0"/>
          </a:p>
          <a:p>
            <a:r>
              <a:rPr lang="en-US" sz="2000" dirty="0" smtClean="0"/>
              <a:t>When applying this technique, we are only concerned with gray level intensities within the aforementioned range. Any intensity levels strictly below the 856 minimum were reduced to 0 and any intensity levels strictly above 1368 were reduced to 255. </a:t>
            </a:r>
          </a:p>
          <a:p>
            <a:endParaRPr lang="en-US" sz="2000" dirty="0"/>
          </a:p>
          <a:p>
            <a:r>
              <a:rPr lang="en-US" sz="2000" dirty="0" smtClean="0"/>
              <a:t>It is important to remember that we were mapping 12-bit values to</a:t>
            </a:r>
          </a:p>
          <a:p>
            <a:r>
              <a:rPr lang="en-US" sz="2000" dirty="0" smtClean="0"/>
              <a:t>8-bit values, so, we were technically reducing the latter values to 255; </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286000" y="914400"/>
            <a:ext cx="43434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CLIPPED   LINEAR   BINNING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13</a:t>
            </a:fld>
            <a:endParaRPr lang="en-US"/>
          </a:p>
        </p:txBody>
      </p:sp>
      <p:sp>
        <p:nvSpPr>
          <p:cNvPr id="7" name="TextBox 6"/>
          <p:cNvSpPr txBox="1"/>
          <p:nvPr/>
        </p:nvSpPr>
        <p:spPr>
          <a:xfrm>
            <a:off x="304800" y="1447800"/>
            <a:ext cx="8610600" cy="1446550"/>
          </a:xfrm>
          <a:prstGeom prst="rect">
            <a:avLst/>
          </a:prstGeom>
          <a:noFill/>
        </p:spPr>
        <p:txBody>
          <a:bodyPr wrap="square" rtlCol="0">
            <a:spAutoFit/>
          </a:bodyPr>
          <a:lstStyle/>
          <a:p>
            <a:pPr>
              <a:buFont typeface="Arial" pitchFamily="34" charset="0"/>
              <a:buChar char="•"/>
            </a:pPr>
            <a:r>
              <a:rPr lang="en-US" sz="2800" dirty="0" smtClean="0"/>
              <a:t>Clipped Linear Binning (cont.)</a:t>
            </a:r>
          </a:p>
          <a:p>
            <a:r>
              <a:rPr lang="en-US" sz="2000" dirty="0" smtClean="0"/>
              <a:t>The final step in clipped linear binning was to apply a linear bin </a:t>
            </a:r>
            <a:r>
              <a:rPr lang="en-US" sz="2000" i="1" dirty="0" smtClean="0"/>
              <a:t>on </a:t>
            </a:r>
            <a:r>
              <a:rPr lang="en-US" sz="2000" i="1" dirty="0" smtClean="0"/>
              <a:t>the interval or range of values </a:t>
            </a:r>
            <a:r>
              <a:rPr lang="en-US" sz="2000" dirty="0" smtClean="0"/>
              <a:t>of which inclusively fall between 856 and 1368.</a:t>
            </a:r>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971800" y="914400"/>
            <a:ext cx="3657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NON-LINEAR   BINNING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14</a:t>
            </a:fld>
            <a:endParaRPr lang="en-US"/>
          </a:p>
        </p:txBody>
      </p:sp>
      <p:sp>
        <p:nvSpPr>
          <p:cNvPr id="7" name="TextBox 6"/>
          <p:cNvSpPr txBox="1"/>
          <p:nvPr/>
        </p:nvSpPr>
        <p:spPr>
          <a:xfrm>
            <a:off x="304800" y="1524001"/>
            <a:ext cx="8610600" cy="3293209"/>
          </a:xfrm>
          <a:prstGeom prst="rect">
            <a:avLst/>
          </a:prstGeom>
          <a:noFill/>
        </p:spPr>
        <p:txBody>
          <a:bodyPr wrap="square" rtlCol="0">
            <a:spAutoFit/>
          </a:bodyPr>
          <a:lstStyle/>
          <a:p>
            <a:pPr>
              <a:buFont typeface="Arial" pitchFamily="34" charset="0"/>
              <a:buChar char="•"/>
            </a:pPr>
            <a:r>
              <a:rPr lang="en-US" sz="2800" dirty="0" smtClean="0"/>
              <a:t>Non-Linear Binning </a:t>
            </a:r>
          </a:p>
          <a:p>
            <a:r>
              <a:rPr lang="en-US" sz="2000" dirty="0"/>
              <a:t>Non-linear binning is a considerably more expensive algorithm. </a:t>
            </a:r>
            <a:r>
              <a:rPr lang="en-US" sz="2000" dirty="0" smtClean="0"/>
              <a:t> The </a:t>
            </a:r>
            <a:r>
              <a:rPr lang="en-US" sz="2000" dirty="0"/>
              <a:t>non-linear binning technique first calls for </a:t>
            </a:r>
            <a:r>
              <a:rPr lang="en-US" sz="2000" dirty="0" smtClean="0"/>
              <a:t>the creation </a:t>
            </a:r>
            <a:r>
              <a:rPr lang="en-US" sz="2000" dirty="0"/>
              <a:t>of a histogram matrix, with each row of the matrix numbered from 0 to 4095.</a:t>
            </a:r>
          </a:p>
          <a:p>
            <a:endParaRPr lang="en-US" sz="2000" dirty="0" smtClean="0"/>
          </a:p>
          <a:p>
            <a:r>
              <a:rPr lang="en-US" sz="2000" dirty="0" smtClean="0"/>
              <a:t>Each </a:t>
            </a:r>
            <a:r>
              <a:rPr lang="en-US" sz="2000" dirty="0"/>
              <a:t>cross-section of the matrix (row </a:t>
            </a:r>
            <a:r>
              <a:rPr lang="en-US" sz="2000" dirty="0" smtClean="0"/>
              <a:t>intensity w</a:t>
            </a:r>
            <a:r>
              <a:rPr lang="en-US" sz="2000" dirty="0"/>
              <a:t>/ its corresponding 1 column) held the frequency of that row intensity. </a:t>
            </a:r>
            <a:endParaRPr lang="en-US" sz="2000" dirty="0" smtClean="0"/>
          </a:p>
          <a:p>
            <a:endParaRPr lang="en-US" sz="2000" dirty="0"/>
          </a:p>
          <a:p>
            <a:r>
              <a:rPr lang="en-US" sz="2000" dirty="0" smtClean="0"/>
              <a:t>The </a:t>
            </a:r>
            <a:r>
              <a:rPr lang="en-US" sz="2000" dirty="0"/>
              <a:t>next </a:t>
            </a:r>
            <a:r>
              <a:rPr lang="en-US" sz="2000" dirty="0" smtClean="0"/>
              <a:t>step required </a:t>
            </a:r>
            <a:r>
              <a:rPr lang="en-US" sz="2000" dirty="0"/>
              <a:t>that we then create random clusters points (</a:t>
            </a:r>
            <a:r>
              <a:rPr lang="en-US" sz="2000" dirty="0" err="1"/>
              <a:t>centroids</a:t>
            </a:r>
            <a:r>
              <a:rPr lang="en-US" sz="2000" dirty="0"/>
              <a:t>) within the range value </a:t>
            </a:r>
            <a:r>
              <a:rPr lang="en-US" sz="2000" dirty="0" smtClean="0"/>
              <a:t>of the </a:t>
            </a:r>
            <a:r>
              <a:rPr lang="en-US" sz="2000" dirty="0"/>
              <a:t>original image. </a:t>
            </a:r>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971800" y="914400"/>
            <a:ext cx="3657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NON-LINEAR   BINNING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15</a:t>
            </a:fld>
            <a:endParaRPr lang="en-US"/>
          </a:p>
        </p:txBody>
      </p:sp>
      <p:sp>
        <p:nvSpPr>
          <p:cNvPr id="7" name="TextBox 6"/>
          <p:cNvSpPr txBox="1"/>
          <p:nvPr/>
        </p:nvSpPr>
        <p:spPr>
          <a:xfrm>
            <a:off x="228600" y="1447800"/>
            <a:ext cx="8610600" cy="4216539"/>
          </a:xfrm>
          <a:prstGeom prst="rect">
            <a:avLst/>
          </a:prstGeom>
          <a:noFill/>
        </p:spPr>
        <p:txBody>
          <a:bodyPr wrap="square" rtlCol="0">
            <a:spAutoFit/>
          </a:bodyPr>
          <a:lstStyle/>
          <a:p>
            <a:pPr>
              <a:buFont typeface="Arial" pitchFamily="34" charset="0"/>
              <a:buChar char="•"/>
            </a:pPr>
            <a:r>
              <a:rPr lang="en-US" sz="2800" dirty="0" smtClean="0"/>
              <a:t>Non-Linear Binning (cont.)</a:t>
            </a:r>
          </a:p>
          <a:p>
            <a:r>
              <a:rPr lang="en-US" sz="2000" dirty="0" smtClean="0"/>
              <a:t>We </a:t>
            </a:r>
            <a:r>
              <a:rPr lang="en-US" sz="2000" dirty="0"/>
              <a:t>accomplished establishing arbitrary </a:t>
            </a:r>
            <a:r>
              <a:rPr lang="en-US" sz="2000" dirty="0" err="1"/>
              <a:t>centroids</a:t>
            </a:r>
            <a:r>
              <a:rPr lang="en-US" sz="2000" dirty="0"/>
              <a:t> by simply taking</a:t>
            </a:r>
          </a:p>
          <a:p>
            <a:r>
              <a:rPr lang="en-US" sz="2000" dirty="0"/>
              <a:t>the user’s bin input and dividing the original image range values into equal parts </a:t>
            </a:r>
            <a:r>
              <a:rPr lang="en-US" sz="2000" dirty="0" smtClean="0"/>
              <a:t>and marking </a:t>
            </a:r>
            <a:r>
              <a:rPr lang="en-US" sz="2000" dirty="0"/>
              <a:t>each division as a </a:t>
            </a:r>
            <a:r>
              <a:rPr lang="en-US" sz="2000" dirty="0" err="1"/>
              <a:t>centroid</a:t>
            </a:r>
            <a:r>
              <a:rPr lang="en-US" sz="2000" dirty="0"/>
              <a:t> data point. The first and last </a:t>
            </a:r>
            <a:r>
              <a:rPr lang="en-US" sz="2000" dirty="0" err="1"/>
              <a:t>centroids</a:t>
            </a:r>
            <a:r>
              <a:rPr lang="en-US" sz="2000" dirty="0"/>
              <a:t> </a:t>
            </a:r>
            <a:r>
              <a:rPr lang="en-US" sz="2000" dirty="0" smtClean="0"/>
              <a:t>were displaced </a:t>
            </a:r>
            <a:r>
              <a:rPr lang="en-US" sz="2000" dirty="0"/>
              <a:t>by only a half interval; all other </a:t>
            </a:r>
            <a:r>
              <a:rPr lang="en-US" sz="2000" dirty="0" err="1"/>
              <a:t>centroids</a:t>
            </a:r>
            <a:r>
              <a:rPr lang="en-US" sz="2000" dirty="0"/>
              <a:t> were displaced a full interval </a:t>
            </a:r>
            <a:r>
              <a:rPr lang="en-US" sz="2000" dirty="0" smtClean="0"/>
              <a:t>from their </a:t>
            </a:r>
            <a:r>
              <a:rPr lang="en-US" sz="2000" dirty="0"/>
              <a:t>preceding </a:t>
            </a:r>
            <a:r>
              <a:rPr lang="en-US" sz="2000" dirty="0" err="1"/>
              <a:t>centroid</a:t>
            </a:r>
            <a:r>
              <a:rPr lang="en-US" sz="2000" dirty="0"/>
              <a:t>. These </a:t>
            </a:r>
            <a:r>
              <a:rPr lang="en-US" sz="2000" dirty="0" err="1"/>
              <a:t>centroids</a:t>
            </a:r>
            <a:r>
              <a:rPr lang="en-US" sz="2000" dirty="0"/>
              <a:t> started out as our initial cluster </a:t>
            </a:r>
            <a:r>
              <a:rPr lang="en-US" sz="2000" dirty="0" smtClean="0"/>
              <a:t>points. </a:t>
            </a:r>
          </a:p>
          <a:p>
            <a:endParaRPr lang="en-US" sz="2000" dirty="0"/>
          </a:p>
          <a:p>
            <a:r>
              <a:rPr lang="en-US" sz="2000" dirty="0" smtClean="0"/>
              <a:t>The K-Means </a:t>
            </a:r>
            <a:r>
              <a:rPr lang="en-US" sz="2000" dirty="0"/>
              <a:t>Clustering technique is then applied to the histogram matrix, and once </a:t>
            </a:r>
            <a:r>
              <a:rPr lang="en-US" sz="2000" dirty="0" smtClean="0"/>
              <a:t>the clustering </a:t>
            </a:r>
            <a:r>
              <a:rPr lang="en-US" sz="2000" dirty="0"/>
              <a:t>technique has recalculated its new cluster points, we can then apply a </a:t>
            </a:r>
            <a:r>
              <a:rPr lang="en-US" sz="2000" dirty="0" smtClean="0"/>
              <a:t>linear mapping </a:t>
            </a:r>
            <a:r>
              <a:rPr lang="en-US" sz="2000" dirty="0"/>
              <a:t>of the original image intensities to these new cluster </a:t>
            </a:r>
            <a:r>
              <a:rPr lang="en-US" sz="2000" dirty="0" smtClean="0"/>
              <a:t>points</a:t>
            </a:r>
            <a:endParaRPr lang="en-US" sz="2000" dirty="0"/>
          </a:p>
          <a:p>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971800" y="914400"/>
            <a:ext cx="3657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K-MEANS   CLUSTERING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16</a:t>
            </a:fld>
            <a:endParaRPr lang="en-US"/>
          </a:p>
        </p:txBody>
      </p:sp>
      <p:sp>
        <p:nvSpPr>
          <p:cNvPr id="7" name="TextBox 6"/>
          <p:cNvSpPr txBox="1"/>
          <p:nvPr/>
        </p:nvSpPr>
        <p:spPr>
          <a:xfrm>
            <a:off x="304800" y="1524001"/>
            <a:ext cx="8610600" cy="3600986"/>
          </a:xfrm>
          <a:prstGeom prst="rect">
            <a:avLst/>
          </a:prstGeom>
          <a:noFill/>
        </p:spPr>
        <p:txBody>
          <a:bodyPr wrap="square" rtlCol="0">
            <a:spAutoFit/>
          </a:bodyPr>
          <a:lstStyle/>
          <a:p>
            <a:pPr>
              <a:buFont typeface="Arial" pitchFamily="34" charset="0"/>
              <a:buChar char="•"/>
            </a:pPr>
            <a:r>
              <a:rPr lang="en-US" sz="2800" dirty="0" smtClean="0"/>
              <a:t>K-MEANS CLUSTERING</a:t>
            </a:r>
          </a:p>
          <a:p>
            <a:r>
              <a:rPr lang="en-US" sz="2000" dirty="0"/>
              <a:t>The K-Means Clustering algorithm is essentially the crux of non-linear binning. </a:t>
            </a:r>
            <a:r>
              <a:rPr lang="en-US" sz="2000" dirty="0" smtClean="0"/>
              <a:t>This particular </a:t>
            </a:r>
            <a:r>
              <a:rPr lang="en-US" sz="2000" dirty="0"/>
              <a:t>algorithm is a numerical statistical technique used to determine the number </a:t>
            </a:r>
            <a:r>
              <a:rPr lang="en-US" sz="2000" dirty="0" smtClean="0"/>
              <a:t>of groups </a:t>
            </a:r>
            <a:r>
              <a:rPr lang="en-US" sz="2000" dirty="0"/>
              <a:t>(clusters) in a data set. It attempts to group values based on their distance </a:t>
            </a:r>
            <a:r>
              <a:rPr lang="en-US" sz="2000" dirty="0" smtClean="0"/>
              <a:t>or approximation </a:t>
            </a:r>
            <a:r>
              <a:rPr lang="en-US" sz="2000" dirty="0"/>
              <a:t>to initially random data points (</a:t>
            </a:r>
            <a:r>
              <a:rPr lang="en-US" sz="2000" dirty="0" err="1"/>
              <a:t>centroids</a:t>
            </a:r>
            <a:r>
              <a:rPr lang="en-US" sz="2000" dirty="0"/>
              <a:t>) within the data set. After </a:t>
            </a:r>
            <a:r>
              <a:rPr lang="en-US" sz="2000" dirty="0" smtClean="0"/>
              <a:t>the first </a:t>
            </a:r>
            <a:r>
              <a:rPr lang="en-US" sz="2000" dirty="0"/>
              <a:t>round of this procedure has been completed, the algorithm recalculates the </a:t>
            </a:r>
            <a:r>
              <a:rPr lang="en-US" sz="2000" dirty="0" smtClean="0"/>
              <a:t>random </a:t>
            </a:r>
            <a:r>
              <a:rPr lang="en-US" sz="2000" dirty="0" err="1" smtClean="0"/>
              <a:t>centroids</a:t>
            </a:r>
            <a:r>
              <a:rPr lang="en-US" sz="2000" dirty="0" smtClean="0"/>
              <a:t> </a:t>
            </a:r>
            <a:r>
              <a:rPr lang="en-US" sz="2000" dirty="0"/>
              <a:t>by calculating the average of the image intensities it initially grouped. This</a:t>
            </a:r>
          </a:p>
          <a:p>
            <a:r>
              <a:rPr lang="en-US" sz="2000" dirty="0"/>
              <a:t>process will repeat itself until the initially random data points do not change </a:t>
            </a:r>
            <a:r>
              <a:rPr lang="en-US" sz="2000" dirty="0" smtClean="0"/>
              <a:t>significantly. </a:t>
            </a:r>
            <a:r>
              <a:rPr lang="en-US" sz="2000" dirty="0"/>
              <a:t>That particular process usually takes 3-6 rounds. Our implementation implements </a:t>
            </a:r>
            <a:r>
              <a:rPr lang="en-US" sz="2000" dirty="0" smtClean="0"/>
              <a:t>5 rounds </a:t>
            </a:r>
            <a:r>
              <a:rPr lang="en-US" sz="2000" dirty="0"/>
              <a:t>of the K-Means Clustering technique.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971800" y="914400"/>
            <a:ext cx="3657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K-MEANS   CLUSTERING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17</a:t>
            </a:fld>
            <a:endParaRPr lang="en-US"/>
          </a:p>
        </p:txBody>
      </p:sp>
      <p:pic>
        <p:nvPicPr>
          <p:cNvPr id="1026" name="Picture 2" descr="http://upload.wikimedia.org/wikipedia/commons/thumb/5/5e/K_Means_Example_Step_1.svg/120px-K_Means_Example_Step_1.svg.png">
            <a:hlinkClick r:id="rId3" tooltip="K Means Example Step 1.svg"/>
          </p:cNvPr>
          <p:cNvPicPr>
            <a:picLocks noChangeAspect="1" noChangeArrowheads="1"/>
          </p:cNvPicPr>
          <p:nvPr/>
        </p:nvPicPr>
        <p:blipFill>
          <a:blip r:embed="rId4"/>
          <a:srcRect/>
          <a:stretch>
            <a:fillRect/>
          </a:stretch>
        </p:blipFill>
        <p:spPr bwMode="auto">
          <a:xfrm>
            <a:off x="685800" y="2590800"/>
            <a:ext cx="1143000" cy="1104901"/>
          </a:xfrm>
          <a:prstGeom prst="rect">
            <a:avLst/>
          </a:prstGeom>
          <a:noFill/>
        </p:spPr>
      </p:pic>
      <p:sp>
        <p:nvSpPr>
          <p:cNvPr id="7" name="Rectangle 6"/>
          <p:cNvSpPr/>
          <p:nvPr/>
        </p:nvSpPr>
        <p:spPr>
          <a:xfrm>
            <a:off x="381000" y="3962400"/>
            <a:ext cx="1981200" cy="1200329"/>
          </a:xfrm>
          <a:prstGeom prst="rect">
            <a:avLst/>
          </a:prstGeom>
        </p:spPr>
        <p:txBody>
          <a:bodyPr wrap="square">
            <a:spAutoFit/>
          </a:bodyPr>
          <a:lstStyle/>
          <a:p>
            <a:r>
              <a:rPr lang="en-US" dirty="0" smtClean="0"/>
              <a:t>Shows the initial randomized </a:t>
            </a:r>
            <a:r>
              <a:rPr lang="en-US" dirty="0" err="1" smtClean="0"/>
              <a:t>centroids</a:t>
            </a:r>
            <a:r>
              <a:rPr lang="en-US" dirty="0" smtClean="0"/>
              <a:t> and a number of points.</a:t>
            </a:r>
            <a:endParaRPr lang="en-US" dirty="0"/>
          </a:p>
        </p:txBody>
      </p:sp>
      <p:pic>
        <p:nvPicPr>
          <p:cNvPr id="1028" name="Picture 4" descr="http://upload.wikimedia.org/wikipedia/commons/thumb/a/a5/K_Means_Example_Step_2.svg/120px-K_Means_Example_Step_2.svg.png">
            <a:hlinkClick r:id="rId5" tooltip="K Means Example Step 2.svg"/>
          </p:cNvPr>
          <p:cNvPicPr>
            <a:picLocks noChangeAspect="1" noChangeArrowheads="1"/>
          </p:cNvPicPr>
          <p:nvPr/>
        </p:nvPicPr>
        <p:blipFill>
          <a:blip r:embed="rId6"/>
          <a:srcRect/>
          <a:stretch>
            <a:fillRect/>
          </a:stretch>
        </p:blipFill>
        <p:spPr bwMode="auto">
          <a:xfrm>
            <a:off x="2971800" y="2590800"/>
            <a:ext cx="1143000" cy="990601"/>
          </a:xfrm>
          <a:prstGeom prst="rect">
            <a:avLst/>
          </a:prstGeom>
          <a:noFill/>
        </p:spPr>
      </p:pic>
      <p:pic>
        <p:nvPicPr>
          <p:cNvPr id="1030" name="Picture 6" descr="http://upload.wikimedia.org/wikipedia/commons/thumb/3/3e/K_Means_Example_Step_3.svg/120px-K_Means_Example_Step_3.svg.png">
            <a:hlinkClick r:id="rId7" tooltip="K Means Example Step 3.svg"/>
          </p:cNvPr>
          <p:cNvPicPr>
            <a:picLocks noChangeAspect="1" noChangeArrowheads="1"/>
          </p:cNvPicPr>
          <p:nvPr/>
        </p:nvPicPr>
        <p:blipFill>
          <a:blip r:embed="rId8"/>
          <a:srcRect/>
          <a:stretch>
            <a:fillRect/>
          </a:stretch>
        </p:blipFill>
        <p:spPr bwMode="auto">
          <a:xfrm>
            <a:off x="5410200" y="2514600"/>
            <a:ext cx="1143000" cy="990601"/>
          </a:xfrm>
          <a:prstGeom prst="rect">
            <a:avLst/>
          </a:prstGeom>
          <a:noFill/>
        </p:spPr>
      </p:pic>
      <p:pic>
        <p:nvPicPr>
          <p:cNvPr id="1032" name="Picture 8" descr="http://upload.wikimedia.org/wikipedia/commons/thumb/d/d2/K_Means_Example_Step_4.svg/120px-K_Means_Example_Step_4.svg.png">
            <a:hlinkClick r:id="rId9" tooltip="K Means Example Step 4.svg"/>
          </p:cNvPr>
          <p:cNvPicPr>
            <a:picLocks noChangeAspect="1" noChangeArrowheads="1"/>
          </p:cNvPicPr>
          <p:nvPr/>
        </p:nvPicPr>
        <p:blipFill>
          <a:blip r:embed="rId10"/>
          <a:srcRect/>
          <a:stretch>
            <a:fillRect/>
          </a:stretch>
        </p:blipFill>
        <p:spPr bwMode="auto">
          <a:xfrm>
            <a:off x="7543800" y="2590800"/>
            <a:ext cx="1143000" cy="990601"/>
          </a:xfrm>
          <a:prstGeom prst="rect">
            <a:avLst/>
          </a:prstGeom>
          <a:noFill/>
        </p:spPr>
      </p:pic>
      <p:sp>
        <p:nvSpPr>
          <p:cNvPr id="12" name="Rectangle 11"/>
          <p:cNvSpPr/>
          <p:nvPr/>
        </p:nvSpPr>
        <p:spPr>
          <a:xfrm>
            <a:off x="2590800" y="3886200"/>
            <a:ext cx="2286000" cy="923330"/>
          </a:xfrm>
          <a:prstGeom prst="rect">
            <a:avLst/>
          </a:prstGeom>
        </p:spPr>
        <p:txBody>
          <a:bodyPr wrap="square">
            <a:spAutoFit/>
          </a:bodyPr>
          <a:lstStyle/>
          <a:p>
            <a:r>
              <a:rPr lang="en-US" dirty="0" smtClean="0"/>
              <a:t>Points are associated with the nearest </a:t>
            </a:r>
            <a:r>
              <a:rPr lang="en-US" dirty="0" err="1" smtClean="0"/>
              <a:t>centroid</a:t>
            </a:r>
            <a:r>
              <a:rPr lang="en-US" dirty="0" smtClean="0"/>
              <a:t>.</a:t>
            </a:r>
            <a:endParaRPr lang="en-US" dirty="0"/>
          </a:p>
        </p:txBody>
      </p:sp>
      <p:sp>
        <p:nvSpPr>
          <p:cNvPr id="13" name="Rectangle 12"/>
          <p:cNvSpPr/>
          <p:nvPr/>
        </p:nvSpPr>
        <p:spPr>
          <a:xfrm>
            <a:off x="4953000" y="3810000"/>
            <a:ext cx="2286000" cy="1200329"/>
          </a:xfrm>
          <a:prstGeom prst="rect">
            <a:avLst/>
          </a:prstGeom>
        </p:spPr>
        <p:txBody>
          <a:bodyPr wrap="square">
            <a:spAutoFit/>
          </a:bodyPr>
          <a:lstStyle/>
          <a:p>
            <a:r>
              <a:rPr lang="en-US" dirty="0" smtClean="0"/>
              <a:t>Now the </a:t>
            </a:r>
            <a:r>
              <a:rPr lang="en-US" dirty="0" err="1" smtClean="0"/>
              <a:t>centroids</a:t>
            </a:r>
            <a:r>
              <a:rPr lang="en-US" dirty="0" smtClean="0"/>
              <a:t> are moved to the center of their respective clusters.</a:t>
            </a:r>
            <a:endParaRPr lang="en-US" dirty="0"/>
          </a:p>
        </p:txBody>
      </p:sp>
      <p:sp>
        <p:nvSpPr>
          <p:cNvPr id="14" name="Rectangle 13"/>
          <p:cNvSpPr/>
          <p:nvPr/>
        </p:nvSpPr>
        <p:spPr>
          <a:xfrm>
            <a:off x="7162800" y="3810000"/>
            <a:ext cx="1981200" cy="1477328"/>
          </a:xfrm>
          <a:prstGeom prst="rect">
            <a:avLst/>
          </a:prstGeom>
        </p:spPr>
        <p:txBody>
          <a:bodyPr wrap="square">
            <a:spAutoFit/>
          </a:bodyPr>
          <a:lstStyle/>
          <a:p>
            <a:r>
              <a:rPr lang="en-US" dirty="0" smtClean="0"/>
              <a:t>Steps 2 &amp; 3 are repeated until a suitable level of convergence has been reached.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971800" y="914400"/>
            <a:ext cx="3657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K-MEANS   CLUSTERING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18</a:t>
            </a:fld>
            <a:endParaRPr lang="en-US"/>
          </a:p>
        </p:txBody>
      </p:sp>
      <p:sp>
        <p:nvSpPr>
          <p:cNvPr id="7" name="TextBox 6"/>
          <p:cNvSpPr txBox="1"/>
          <p:nvPr/>
        </p:nvSpPr>
        <p:spPr>
          <a:xfrm>
            <a:off x="304800" y="1524001"/>
            <a:ext cx="8610600" cy="3293209"/>
          </a:xfrm>
          <a:prstGeom prst="rect">
            <a:avLst/>
          </a:prstGeom>
          <a:noFill/>
        </p:spPr>
        <p:txBody>
          <a:bodyPr wrap="square" rtlCol="0">
            <a:spAutoFit/>
          </a:bodyPr>
          <a:lstStyle/>
          <a:p>
            <a:pPr>
              <a:buFont typeface="Arial" pitchFamily="34" charset="0"/>
              <a:buChar char="•"/>
            </a:pPr>
            <a:r>
              <a:rPr lang="en-US" sz="2800" dirty="0" smtClean="0"/>
              <a:t>K-MEANS CLUSTERING (cont.)</a:t>
            </a:r>
          </a:p>
          <a:p>
            <a:r>
              <a:rPr lang="en-US" sz="2000" dirty="0" smtClean="0"/>
              <a:t>Once we have these values as input, we create two loops. The outer-loop is a loop going from 0 to the bin and the inner-loop is a loop going from the min to the max. Inside the inner-loop we check to see which two </a:t>
            </a:r>
            <a:r>
              <a:rPr lang="en-US" sz="2000" dirty="0" err="1" smtClean="0"/>
              <a:t>centroids</a:t>
            </a:r>
            <a:r>
              <a:rPr lang="en-US" sz="2000" dirty="0" smtClean="0"/>
              <a:t> each intensity is between. </a:t>
            </a:r>
          </a:p>
          <a:p>
            <a:endParaRPr lang="en-US" sz="2000" dirty="0"/>
          </a:p>
          <a:p>
            <a:r>
              <a:rPr lang="en-US" sz="2000" dirty="0" smtClean="0"/>
              <a:t>We then determined which </a:t>
            </a:r>
            <a:r>
              <a:rPr lang="en-US" sz="2000" dirty="0" err="1" smtClean="0"/>
              <a:t>centroid</a:t>
            </a:r>
            <a:r>
              <a:rPr lang="en-US" sz="2000" dirty="0" smtClean="0"/>
              <a:t> the intensity is closest in distance to. Once we have determined which </a:t>
            </a:r>
            <a:r>
              <a:rPr lang="en-US" sz="2000" dirty="0" err="1" smtClean="0"/>
              <a:t>centroid</a:t>
            </a:r>
            <a:r>
              <a:rPr lang="en-US" sz="2000" dirty="0" smtClean="0"/>
              <a:t> it is closest to, we then multiply its frequency by its image value and add that product to a cumulative sum. </a:t>
            </a:r>
          </a:p>
          <a:p>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971800" y="914400"/>
            <a:ext cx="3657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K-MEANS   CLUSTERING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19</a:t>
            </a:fld>
            <a:endParaRPr lang="en-US"/>
          </a:p>
        </p:txBody>
      </p:sp>
      <p:sp>
        <p:nvSpPr>
          <p:cNvPr id="7" name="TextBox 6"/>
          <p:cNvSpPr txBox="1"/>
          <p:nvPr/>
        </p:nvSpPr>
        <p:spPr>
          <a:xfrm>
            <a:off x="304800" y="1524001"/>
            <a:ext cx="8610600" cy="2677656"/>
          </a:xfrm>
          <a:prstGeom prst="rect">
            <a:avLst/>
          </a:prstGeom>
          <a:noFill/>
        </p:spPr>
        <p:txBody>
          <a:bodyPr wrap="square" rtlCol="0">
            <a:spAutoFit/>
          </a:bodyPr>
          <a:lstStyle/>
          <a:p>
            <a:pPr>
              <a:buFont typeface="Arial" pitchFamily="34" charset="0"/>
              <a:buChar char="•"/>
            </a:pPr>
            <a:r>
              <a:rPr lang="en-US" sz="2800" dirty="0" smtClean="0"/>
              <a:t>K-MEANS CLUSTERING (cont.)</a:t>
            </a:r>
          </a:p>
          <a:p>
            <a:r>
              <a:rPr lang="en-US" sz="2000" dirty="0" smtClean="0"/>
              <a:t>After applying this method to all image intensities, we take our total sum for each </a:t>
            </a:r>
            <a:r>
              <a:rPr lang="en-US" sz="2000" dirty="0" err="1" smtClean="0"/>
              <a:t>centroid</a:t>
            </a:r>
            <a:r>
              <a:rPr lang="en-US" sz="2000" dirty="0" smtClean="0"/>
              <a:t> and divide the sum by the total number of frequencies that fall under that particular </a:t>
            </a:r>
            <a:r>
              <a:rPr lang="en-US" sz="2000" dirty="0" err="1" smtClean="0"/>
              <a:t>centroid</a:t>
            </a:r>
            <a:r>
              <a:rPr lang="en-US" sz="2000" dirty="0" smtClean="0"/>
              <a:t> to calculate each new </a:t>
            </a:r>
            <a:r>
              <a:rPr lang="en-US" sz="2000" dirty="0" err="1" smtClean="0"/>
              <a:t>centroid</a:t>
            </a:r>
            <a:r>
              <a:rPr lang="en-US" sz="2000" dirty="0" smtClean="0"/>
              <a:t>. We do this procedure for all image intensities, and then return to the non-linear function once the algorithm has gone through and recalculated all cluster values.</a:t>
            </a:r>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4102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3505200" y="914400"/>
            <a:ext cx="2590799"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OVERVIEW</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2</a:t>
            </a:fld>
            <a:endParaRPr lang="en-US"/>
          </a:p>
        </p:txBody>
      </p:sp>
      <p:sp>
        <p:nvSpPr>
          <p:cNvPr id="7" name="TextBox 6"/>
          <p:cNvSpPr txBox="1"/>
          <p:nvPr/>
        </p:nvSpPr>
        <p:spPr>
          <a:xfrm>
            <a:off x="762000" y="1600200"/>
            <a:ext cx="7467600" cy="2677656"/>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buFont typeface="Arial" pitchFamily="34" charset="0"/>
              <a:buChar char="•"/>
            </a:pPr>
            <a:r>
              <a:rPr lang="en-US" sz="2400" b="1" dirty="0" smtClean="0"/>
              <a:t>INTRODUCTION</a:t>
            </a:r>
          </a:p>
          <a:p>
            <a:pPr>
              <a:buFont typeface="Arial" pitchFamily="34" charset="0"/>
              <a:buChar char="•"/>
            </a:pPr>
            <a:r>
              <a:rPr lang="en-US" sz="2400" b="1" dirty="0" smtClean="0"/>
              <a:t>LINEAR </a:t>
            </a:r>
            <a:r>
              <a:rPr lang="en-US" sz="2400" b="1" dirty="0" smtClean="0"/>
              <a:t>BINNING</a:t>
            </a:r>
            <a:endParaRPr lang="en-US" sz="2400" b="1" dirty="0" smtClean="0"/>
          </a:p>
          <a:p>
            <a:pPr>
              <a:buFont typeface="Arial" pitchFamily="34" charset="0"/>
              <a:buChar char="•"/>
            </a:pPr>
            <a:r>
              <a:rPr lang="en-US" sz="2400" b="1" dirty="0" smtClean="0"/>
              <a:t>NON-LINEAR BINNING</a:t>
            </a:r>
          </a:p>
          <a:p>
            <a:pPr>
              <a:buFont typeface="Arial" pitchFamily="34" charset="0"/>
              <a:buChar char="•"/>
            </a:pPr>
            <a:r>
              <a:rPr lang="en-US" sz="2400" b="1" dirty="0" smtClean="0"/>
              <a:t>K-MEANS CLUSTERING</a:t>
            </a:r>
          </a:p>
          <a:p>
            <a:pPr>
              <a:buFont typeface="Arial" pitchFamily="34" charset="0"/>
              <a:buChar char="•"/>
            </a:pPr>
            <a:r>
              <a:rPr lang="en-US" sz="2400" b="1" dirty="0" smtClean="0"/>
              <a:t>CLIPPED NON-LINEAR BINNING</a:t>
            </a:r>
          </a:p>
          <a:p>
            <a:pPr>
              <a:buFont typeface="Arial" pitchFamily="34" charset="0"/>
              <a:buChar char="•"/>
            </a:pPr>
            <a:r>
              <a:rPr lang="en-US" sz="2400" b="1" dirty="0" smtClean="0"/>
              <a:t>HISTOGRAM EQUALIZATION</a:t>
            </a:r>
          </a:p>
          <a:p>
            <a:pPr>
              <a:buFont typeface="Arial" pitchFamily="34" charset="0"/>
              <a:buChar char="•"/>
            </a:pPr>
            <a:r>
              <a:rPr lang="en-US" sz="2400" b="1" dirty="0" smtClean="0"/>
              <a:t>INFORMATION GAIN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057400" y="914400"/>
            <a:ext cx="5181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INFORMATION   GAIN</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20</a:t>
            </a:fld>
            <a:endParaRPr lang="en-US"/>
          </a:p>
        </p:txBody>
      </p:sp>
      <p:sp>
        <p:nvSpPr>
          <p:cNvPr id="7" name="TextBox 6"/>
          <p:cNvSpPr txBox="1"/>
          <p:nvPr/>
        </p:nvSpPr>
        <p:spPr>
          <a:xfrm>
            <a:off x="304800" y="1447801"/>
            <a:ext cx="8610600" cy="1384995"/>
          </a:xfrm>
          <a:prstGeom prst="rect">
            <a:avLst/>
          </a:prstGeom>
          <a:noFill/>
        </p:spPr>
        <p:txBody>
          <a:bodyPr wrap="square" rtlCol="0">
            <a:spAutoFit/>
          </a:bodyPr>
          <a:lstStyle/>
          <a:p>
            <a:pPr>
              <a:buFont typeface="Arial" pitchFamily="34" charset="0"/>
              <a:buChar char="•"/>
            </a:pPr>
            <a:r>
              <a:rPr lang="en-US" sz="2800" dirty="0" smtClean="0"/>
              <a:t>INFORMATION GAIN RESULTS</a:t>
            </a:r>
          </a:p>
          <a:p>
            <a:pPr algn="ctr"/>
            <a:r>
              <a:rPr lang="fr-FR" dirty="0"/>
              <a:t>Original Image Information Gain = 1038</a:t>
            </a:r>
          </a:p>
          <a:p>
            <a:pPr algn="ctr"/>
            <a:r>
              <a:rPr lang="en-US" dirty="0" smtClean="0"/>
              <a:t>NON-LINEAR</a:t>
            </a:r>
          </a:p>
          <a:p>
            <a:endParaRPr lang="en-US" sz="2000" dirty="0"/>
          </a:p>
        </p:txBody>
      </p:sp>
      <p:graphicFrame>
        <p:nvGraphicFramePr>
          <p:cNvPr id="10" name="Table 9"/>
          <p:cNvGraphicFramePr>
            <a:graphicFrameLocks noGrp="1"/>
          </p:cNvGraphicFramePr>
          <p:nvPr/>
        </p:nvGraphicFramePr>
        <p:xfrm>
          <a:off x="381000" y="2590799"/>
          <a:ext cx="8534400" cy="2514603"/>
        </p:xfrm>
        <a:graphic>
          <a:graphicData uri="http://schemas.openxmlformats.org/drawingml/2006/table">
            <a:tbl>
              <a:tblPr/>
              <a:tblGrid>
                <a:gridCol w="1066800"/>
                <a:gridCol w="1066800"/>
                <a:gridCol w="1066800"/>
                <a:gridCol w="1066800"/>
                <a:gridCol w="1066800"/>
                <a:gridCol w="1066800"/>
                <a:gridCol w="1066800"/>
                <a:gridCol w="1066800"/>
              </a:tblGrid>
              <a:tr h="359229">
                <a:tc>
                  <a:txBody>
                    <a:bodyPr/>
                    <a:lstStyle/>
                    <a:p>
                      <a:pPr marL="0" marR="0" algn="ctr">
                        <a:spcBef>
                          <a:spcPts val="0"/>
                        </a:spcBef>
                        <a:spcAft>
                          <a:spcPts val="0"/>
                        </a:spcAft>
                      </a:pPr>
                      <a:r>
                        <a:rPr lang="en-US" sz="1200">
                          <a:latin typeface="Times New Roman"/>
                          <a:ea typeface="Times New Roman"/>
                        </a:rPr>
                        <a:t>RANGE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RANGE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RANGE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BIN = 256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BIN = 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BIN = 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BIN = 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BIN = 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0-800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900-1600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1700-2400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846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379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0-600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800-1400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1600-2000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343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0-300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500-1000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1500-2200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1951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901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393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400-1000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1200-1900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2200-2400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1839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399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200-800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1000-1700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1900-2300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888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404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29">
                <a:tc>
                  <a:txBody>
                    <a:bodyPr/>
                    <a:lstStyle/>
                    <a:p>
                      <a:pPr marL="0" marR="0" algn="ctr">
                        <a:spcBef>
                          <a:spcPts val="0"/>
                        </a:spcBef>
                        <a:spcAft>
                          <a:spcPts val="0"/>
                        </a:spcAft>
                      </a:pPr>
                      <a:r>
                        <a:rPr lang="en-US" sz="1200">
                          <a:latin typeface="Times New Roman"/>
                          <a:ea typeface="Times New Roman"/>
                        </a:rPr>
                        <a:t>100-500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700-1500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1800-2400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831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368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057400" y="914400"/>
            <a:ext cx="5181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HISTOGRAM   EQUALIZATION</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21</a:t>
            </a:fld>
            <a:endParaRPr lang="en-US"/>
          </a:p>
        </p:txBody>
      </p:sp>
      <p:sp>
        <p:nvSpPr>
          <p:cNvPr id="7" name="TextBox 6"/>
          <p:cNvSpPr txBox="1"/>
          <p:nvPr/>
        </p:nvSpPr>
        <p:spPr>
          <a:xfrm>
            <a:off x="304800" y="1447800"/>
            <a:ext cx="8610600" cy="3600986"/>
          </a:xfrm>
          <a:prstGeom prst="rect">
            <a:avLst/>
          </a:prstGeom>
          <a:noFill/>
        </p:spPr>
        <p:txBody>
          <a:bodyPr wrap="square" rtlCol="0">
            <a:spAutoFit/>
          </a:bodyPr>
          <a:lstStyle/>
          <a:p>
            <a:pPr>
              <a:buFont typeface="Arial" pitchFamily="34" charset="0"/>
              <a:buChar char="•"/>
            </a:pPr>
            <a:r>
              <a:rPr lang="en-US" sz="2800" dirty="0" smtClean="0"/>
              <a:t>HISTOGRAM EQUALIZATION</a:t>
            </a:r>
          </a:p>
          <a:p>
            <a:r>
              <a:rPr lang="en-US" sz="2000" dirty="0"/>
              <a:t>Histogram equalization is a relatively painless algorithm to implement and is</a:t>
            </a:r>
          </a:p>
          <a:p>
            <a:r>
              <a:rPr lang="en-US" sz="2000" dirty="0"/>
              <a:t>widely used in several image applications because of its simplistic procedure and </a:t>
            </a:r>
            <a:r>
              <a:rPr lang="en-US" sz="2000" dirty="0" smtClean="0"/>
              <a:t>its convincing </a:t>
            </a:r>
            <a:r>
              <a:rPr lang="en-US" sz="2000" dirty="0"/>
              <a:t>effectiveness. </a:t>
            </a:r>
            <a:endParaRPr lang="en-US" sz="2000" dirty="0" smtClean="0"/>
          </a:p>
          <a:p>
            <a:endParaRPr lang="en-US" sz="2000" dirty="0"/>
          </a:p>
          <a:p>
            <a:r>
              <a:rPr lang="en-US" sz="2000" dirty="0" smtClean="0"/>
              <a:t>This </a:t>
            </a:r>
            <a:r>
              <a:rPr lang="en-US" sz="2000" dirty="0"/>
              <a:t>particular technique allows for areas of lower contrast </a:t>
            </a:r>
            <a:r>
              <a:rPr lang="en-US" sz="2000" dirty="0" smtClean="0"/>
              <a:t>to gain </a:t>
            </a:r>
            <a:r>
              <a:rPr lang="en-US" sz="2000" dirty="0"/>
              <a:t>higher contrast by spreading out the most frequent intensity values, and </a:t>
            </a:r>
            <a:r>
              <a:rPr lang="en-US" sz="2000" dirty="0" smtClean="0"/>
              <a:t>essentially flattening </a:t>
            </a:r>
            <a:r>
              <a:rPr lang="en-US" sz="2000" dirty="0"/>
              <a:t>out the </a:t>
            </a:r>
            <a:r>
              <a:rPr lang="en-US" sz="2000" dirty="0" smtClean="0"/>
              <a:t>histogram.</a:t>
            </a:r>
          </a:p>
          <a:p>
            <a:endParaRPr lang="en-US" sz="2000" dirty="0" smtClean="0"/>
          </a:p>
          <a:p>
            <a:r>
              <a:rPr lang="en-US" sz="2000" dirty="0" smtClean="0"/>
              <a:t>The </a:t>
            </a:r>
            <a:r>
              <a:rPr lang="en-US" sz="2000" dirty="0"/>
              <a:t>disadvantage is that noise and distortion may be </a:t>
            </a:r>
            <a:r>
              <a:rPr lang="en-US" sz="2000" dirty="0" smtClean="0"/>
              <a:t>emphasized when </a:t>
            </a:r>
            <a:r>
              <a:rPr lang="en-US" sz="2000" dirty="0"/>
              <a:t>using this </a:t>
            </a:r>
            <a:r>
              <a:rPr lang="en-US" sz="2000" dirty="0" smtClean="0"/>
              <a:t>technique.</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57400" y="914400"/>
            <a:ext cx="5181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HISTOGRAM   EQUALIZATION</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22</a:t>
            </a:fld>
            <a:endParaRPr lang="en-US"/>
          </a:p>
        </p:txBody>
      </p:sp>
      <p:sp>
        <p:nvSpPr>
          <p:cNvPr id="7" name="TextBox 6"/>
          <p:cNvSpPr txBox="1"/>
          <p:nvPr/>
        </p:nvSpPr>
        <p:spPr>
          <a:xfrm>
            <a:off x="304800" y="1447800"/>
            <a:ext cx="8610600" cy="1938992"/>
          </a:xfrm>
          <a:prstGeom prst="rect">
            <a:avLst/>
          </a:prstGeom>
          <a:noFill/>
        </p:spPr>
        <p:txBody>
          <a:bodyPr wrap="square" rtlCol="0">
            <a:spAutoFit/>
          </a:bodyPr>
          <a:lstStyle/>
          <a:p>
            <a:pPr>
              <a:buFont typeface="Arial" pitchFamily="34" charset="0"/>
              <a:buChar char="•"/>
            </a:pPr>
            <a:r>
              <a:rPr lang="en-US" sz="2800" dirty="0" smtClean="0"/>
              <a:t>HISTOGRAM EQUALIZATION (cont.)</a:t>
            </a:r>
          </a:p>
          <a:p>
            <a:r>
              <a:rPr lang="en-US" dirty="0"/>
              <a:t>We began implementing histogram equalization by creating a histogram matrix</a:t>
            </a:r>
            <a:r>
              <a:rPr lang="en-US" dirty="0" smtClean="0"/>
              <a:t>, indexed </a:t>
            </a:r>
            <a:r>
              <a:rPr lang="en-US" dirty="0"/>
              <a:t>by values ranging from 0 to 4095, similarly to how we began the </a:t>
            </a:r>
            <a:r>
              <a:rPr lang="en-US" dirty="0" smtClean="0"/>
              <a:t>non-linear binning </a:t>
            </a:r>
            <a:r>
              <a:rPr lang="en-US" dirty="0"/>
              <a:t>technique. </a:t>
            </a:r>
            <a:r>
              <a:rPr lang="en-US" dirty="0" smtClean="0"/>
              <a:t>We then created a cumulative frequency matrix for storing the intensities’ frequencies. </a:t>
            </a:r>
          </a:p>
          <a:p>
            <a:endParaRPr lang="en-US" sz="2000" dirty="0"/>
          </a:p>
        </p:txBody>
      </p:sp>
      <p:graphicFrame>
        <p:nvGraphicFramePr>
          <p:cNvPr id="9" name="Table 8"/>
          <p:cNvGraphicFramePr>
            <a:graphicFrameLocks noGrp="1"/>
          </p:cNvGraphicFramePr>
          <p:nvPr/>
        </p:nvGraphicFramePr>
        <p:xfrm>
          <a:off x="533400" y="3124200"/>
          <a:ext cx="8229600" cy="3341858"/>
        </p:xfrm>
        <a:graphic>
          <a:graphicData uri="http://schemas.openxmlformats.org/drawingml/2006/table">
            <a:tbl>
              <a:tblPr/>
              <a:tblGrid>
                <a:gridCol w="822960"/>
                <a:gridCol w="822960"/>
                <a:gridCol w="822960"/>
                <a:gridCol w="822960"/>
                <a:gridCol w="822960"/>
                <a:gridCol w="822960"/>
                <a:gridCol w="822960"/>
                <a:gridCol w="822960"/>
                <a:gridCol w="822960"/>
                <a:gridCol w="822960"/>
              </a:tblGrid>
              <a:tr h="415778">
                <a:tc>
                  <a:txBody>
                    <a:bodyPr/>
                    <a:lstStyle/>
                    <a:p>
                      <a:r>
                        <a:rPr lang="en-US" dirty="0"/>
                        <a:t>Value</a:t>
                      </a:r>
                    </a:p>
                  </a:txBody>
                  <a:tcPr anchor="ctr">
                    <a:lnL>
                      <a:noFill/>
                    </a:lnL>
                    <a:lnR>
                      <a:noFill/>
                    </a:lnR>
                    <a:lnT>
                      <a:noFill/>
                    </a:lnT>
                    <a:lnB>
                      <a:noFill/>
                    </a:lnB>
                  </a:tcPr>
                </a:tc>
                <a:tc>
                  <a:txBody>
                    <a:bodyPr/>
                    <a:lstStyle/>
                    <a:p>
                      <a:r>
                        <a:rPr lang="en-US"/>
                        <a:t>Count</a:t>
                      </a:r>
                    </a:p>
                  </a:txBody>
                  <a:tcPr anchor="ctr">
                    <a:lnL>
                      <a:noFill/>
                    </a:lnL>
                    <a:lnR>
                      <a:noFill/>
                    </a:lnR>
                    <a:lnT>
                      <a:noFill/>
                    </a:lnT>
                    <a:lnB>
                      <a:noFill/>
                    </a:lnB>
                  </a:tcPr>
                </a:tc>
                <a:tc>
                  <a:txBody>
                    <a:bodyPr/>
                    <a:lstStyle/>
                    <a:p>
                      <a:r>
                        <a:rPr lang="en-US"/>
                        <a:t>Value</a:t>
                      </a:r>
                    </a:p>
                  </a:txBody>
                  <a:tcPr anchor="ctr">
                    <a:lnL>
                      <a:noFill/>
                    </a:lnL>
                    <a:lnR>
                      <a:noFill/>
                    </a:lnR>
                    <a:lnT>
                      <a:noFill/>
                    </a:lnT>
                    <a:lnB>
                      <a:noFill/>
                    </a:lnB>
                  </a:tcPr>
                </a:tc>
                <a:tc>
                  <a:txBody>
                    <a:bodyPr/>
                    <a:lstStyle/>
                    <a:p>
                      <a:r>
                        <a:rPr lang="en-US"/>
                        <a:t>Count</a:t>
                      </a:r>
                    </a:p>
                  </a:txBody>
                  <a:tcPr anchor="ctr">
                    <a:lnL>
                      <a:noFill/>
                    </a:lnL>
                    <a:lnR>
                      <a:noFill/>
                    </a:lnR>
                    <a:lnT>
                      <a:noFill/>
                    </a:lnT>
                    <a:lnB>
                      <a:noFill/>
                    </a:lnB>
                  </a:tcPr>
                </a:tc>
                <a:tc>
                  <a:txBody>
                    <a:bodyPr/>
                    <a:lstStyle/>
                    <a:p>
                      <a:r>
                        <a:rPr lang="en-US"/>
                        <a:t>Value</a:t>
                      </a:r>
                    </a:p>
                  </a:txBody>
                  <a:tcPr anchor="ctr">
                    <a:lnL>
                      <a:noFill/>
                    </a:lnL>
                    <a:lnR>
                      <a:noFill/>
                    </a:lnR>
                    <a:lnT>
                      <a:noFill/>
                    </a:lnT>
                    <a:lnB>
                      <a:noFill/>
                    </a:lnB>
                  </a:tcPr>
                </a:tc>
                <a:tc>
                  <a:txBody>
                    <a:bodyPr/>
                    <a:lstStyle/>
                    <a:p>
                      <a:r>
                        <a:rPr lang="en-US"/>
                        <a:t>Count</a:t>
                      </a:r>
                    </a:p>
                  </a:txBody>
                  <a:tcPr anchor="ctr">
                    <a:lnL>
                      <a:noFill/>
                    </a:lnL>
                    <a:lnR>
                      <a:noFill/>
                    </a:lnR>
                    <a:lnT>
                      <a:noFill/>
                    </a:lnT>
                    <a:lnB>
                      <a:noFill/>
                    </a:lnB>
                  </a:tcPr>
                </a:tc>
                <a:tc>
                  <a:txBody>
                    <a:bodyPr/>
                    <a:lstStyle/>
                    <a:p>
                      <a:r>
                        <a:rPr lang="en-US"/>
                        <a:t>Value</a:t>
                      </a:r>
                    </a:p>
                  </a:txBody>
                  <a:tcPr anchor="ctr">
                    <a:lnL>
                      <a:noFill/>
                    </a:lnL>
                    <a:lnR>
                      <a:noFill/>
                    </a:lnR>
                    <a:lnT>
                      <a:noFill/>
                    </a:lnT>
                    <a:lnB>
                      <a:noFill/>
                    </a:lnB>
                  </a:tcPr>
                </a:tc>
                <a:tc>
                  <a:txBody>
                    <a:bodyPr/>
                    <a:lstStyle/>
                    <a:p>
                      <a:r>
                        <a:rPr lang="en-US"/>
                        <a:t>Count</a:t>
                      </a:r>
                    </a:p>
                  </a:txBody>
                  <a:tcPr anchor="ctr">
                    <a:lnL>
                      <a:noFill/>
                    </a:lnL>
                    <a:lnR>
                      <a:noFill/>
                    </a:lnR>
                    <a:lnT>
                      <a:noFill/>
                    </a:lnT>
                    <a:lnB>
                      <a:noFill/>
                    </a:lnB>
                  </a:tcPr>
                </a:tc>
                <a:tc>
                  <a:txBody>
                    <a:bodyPr/>
                    <a:lstStyle/>
                    <a:p>
                      <a:r>
                        <a:rPr lang="en-US"/>
                        <a:t>Value</a:t>
                      </a:r>
                    </a:p>
                  </a:txBody>
                  <a:tcPr anchor="ctr">
                    <a:lnL>
                      <a:noFill/>
                    </a:lnL>
                    <a:lnR>
                      <a:noFill/>
                    </a:lnR>
                    <a:lnT>
                      <a:noFill/>
                    </a:lnT>
                    <a:lnB>
                      <a:noFill/>
                    </a:lnB>
                  </a:tcPr>
                </a:tc>
                <a:tc>
                  <a:txBody>
                    <a:bodyPr/>
                    <a:lstStyle/>
                    <a:p>
                      <a:r>
                        <a:rPr lang="en-US"/>
                        <a:t>Count</a:t>
                      </a:r>
                    </a:p>
                  </a:txBody>
                  <a:tcPr anchor="ctr">
                    <a:lnL>
                      <a:noFill/>
                    </a:lnL>
                    <a:lnR>
                      <a:noFill/>
                    </a:lnR>
                    <a:lnT>
                      <a:noFill/>
                    </a:lnT>
                    <a:lnB>
                      <a:noFill/>
                    </a:lnB>
                  </a:tcPr>
                </a:tc>
              </a:tr>
              <a:tr h="237588">
                <a:tc>
                  <a:txBody>
                    <a:bodyPr/>
                    <a:lstStyle/>
                    <a:p>
                      <a:r>
                        <a:rPr lang="en-US"/>
                        <a:t>52</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64</a:t>
                      </a:r>
                    </a:p>
                  </a:txBody>
                  <a:tcPr anchor="ctr">
                    <a:lnL>
                      <a:noFill/>
                    </a:lnL>
                    <a:lnR>
                      <a:noFill/>
                    </a:lnR>
                    <a:lnT>
                      <a:noFill/>
                    </a:lnT>
                    <a:lnB>
                      <a:noFill/>
                    </a:lnB>
                  </a:tcPr>
                </a:tc>
                <a:tc>
                  <a:txBody>
                    <a:bodyPr/>
                    <a:lstStyle/>
                    <a:p>
                      <a:r>
                        <a:rPr lang="en-US"/>
                        <a:t>2</a:t>
                      </a:r>
                    </a:p>
                  </a:txBody>
                  <a:tcPr anchor="ctr">
                    <a:lnL>
                      <a:noFill/>
                    </a:lnL>
                    <a:lnR>
                      <a:noFill/>
                    </a:lnR>
                    <a:lnT>
                      <a:noFill/>
                    </a:lnT>
                    <a:lnB>
                      <a:noFill/>
                    </a:lnB>
                  </a:tcPr>
                </a:tc>
                <a:tc>
                  <a:txBody>
                    <a:bodyPr/>
                    <a:lstStyle/>
                    <a:p>
                      <a:r>
                        <a:rPr lang="en-US"/>
                        <a:t>72</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85</a:t>
                      </a:r>
                    </a:p>
                  </a:txBody>
                  <a:tcPr anchor="ctr">
                    <a:lnL>
                      <a:noFill/>
                    </a:lnL>
                    <a:lnR>
                      <a:noFill/>
                    </a:lnR>
                    <a:lnT>
                      <a:noFill/>
                    </a:lnT>
                    <a:lnB>
                      <a:noFill/>
                    </a:lnB>
                  </a:tcPr>
                </a:tc>
                <a:tc>
                  <a:txBody>
                    <a:bodyPr/>
                    <a:lstStyle/>
                    <a:p>
                      <a:r>
                        <a:rPr lang="en-US"/>
                        <a:t>2</a:t>
                      </a:r>
                    </a:p>
                  </a:txBody>
                  <a:tcPr anchor="ctr">
                    <a:lnL>
                      <a:noFill/>
                    </a:lnL>
                    <a:lnR>
                      <a:noFill/>
                    </a:lnR>
                    <a:lnT>
                      <a:noFill/>
                    </a:lnT>
                    <a:lnB>
                      <a:noFill/>
                    </a:lnB>
                  </a:tcPr>
                </a:tc>
                <a:tc>
                  <a:txBody>
                    <a:bodyPr/>
                    <a:lstStyle/>
                    <a:p>
                      <a:r>
                        <a:rPr lang="en-US"/>
                        <a:t>113</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r>
              <a:tr h="237588">
                <a:tc>
                  <a:txBody>
                    <a:bodyPr/>
                    <a:lstStyle/>
                    <a:p>
                      <a:r>
                        <a:rPr lang="en-US"/>
                        <a:t>55</a:t>
                      </a:r>
                    </a:p>
                  </a:txBody>
                  <a:tcPr anchor="ctr">
                    <a:lnL>
                      <a:noFill/>
                    </a:lnL>
                    <a:lnR>
                      <a:noFill/>
                    </a:lnR>
                    <a:lnT>
                      <a:noFill/>
                    </a:lnT>
                    <a:lnB>
                      <a:noFill/>
                    </a:lnB>
                  </a:tcPr>
                </a:tc>
                <a:tc>
                  <a:txBody>
                    <a:bodyPr/>
                    <a:lstStyle/>
                    <a:p>
                      <a:r>
                        <a:rPr lang="en-US"/>
                        <a:t>3</a:t>
                      </a:r>
                    </a:p>
                  </a:txBody>
                  <a:tcPr anchor="ctr">
                    <a:lnL>
                      <a:noFill/>
                    </a:lnL>
                    <a:lnR>
                      <a:noFill/>
                    </a:lnR>
                    <a:lnT>
                      <a:noFill/>
                    </a:lnT>
                    <a:lnB>
                      <a:noFill/>
                    </a:lnB>
                  </a:tcPr>
                </a:tc>
                <a:tc>
                  <a:txBody>
                    <a:bodyPr/>
                    <a:lstStyle/>
                    <a:p>
                      <a:r>
                        <a:rPr lang="en-US"/>
                        <a:t>65</a:t>
                      </a:r>
                    </a:p>
                  </a:txBody>
                  <a:tcPr anchor="ctr">
                    <a:lnL>
                      <a:noFill/>
                    </a:lnL>
                    <a:lnR>
                      <a:noFill/>
                    </a:lnR>
                    <a:lnT>
                      <a:noFill/>
                    </a:lnT>
                    <a:lnB>
                      <a:noFill/>
                    </a:lnB>
                  </a:tcPr>
                </a:tc>
                <a:tc>
                  <a:txBody>
                    <a:bodyPr/>
                    <a:lstStyle/>
                    <a:p>
                      <a:r>
                        <a:rPr lang="en-US"/>
                        <a:t>3</a:t>
                      </a:r>
                    </a:p>
                  </a:txBody>
                  <a:tcPr anchor="ctr">
                    <a:lnL>
                      <a:noFill/>
                    </a:lnL>
                    <a:lnR>
                      <a:noFill/>
                    </a:lnR>
                    <a:lnT>
                      <a:noFill/>
                    </a:lnT>
                    <a:lnB>
                      <a:noFill/>
                    </a:lnB>
                  </a:tcPr>
                </a:tc>
                <a:tc>
                  <a:txBody>
                    <a:bodyPr/>
                    <a:lstStyle/>
                    <a:p>
                      <a:r>
                        <a:rPr lang="en-US"/>
                        <a:t>73</a:t>
                      </a:r>
                    </a:p>
                  </a:txBody>
                  <a:tcPr anchor="ctr">
                    <a:lnL>
                      <a:noFill/>
                    </a:lnL>
                    <a:lnR>
                      <a:noFill/>
                    </a:lnR>
                    <a:lnT>
                      <a:noFill/>
                    </a:lnT>
                    <a:lnB>
                      <a:noFill/>
                    </a:lnB>
                  </a:tcPr>
                </a:tc>
                <a:tc>
                  <a:txBody>
                    <a:bodyPr/>
                    <a:lstStyle/>
                    <a:p>
                      <a:r>
                        <a:rPr lang="en-US" dirty="0"/>
                        <a:t>2</a:t>
                      </a:r>
                    </a:p>
                  </a:txBody>
                  <a:tcPr anchor="ctr">
                    <a:lnL>
                      <a:noFill/>
                    </a:lnL>
                    <a:lnR>
                      <a:noFill/>
                    </a:lnR>
                    <a:lnT>
                      <a:noFill/>
                    </a:lnT>
                    <a:lnB>
                      <a:noFill/>
                    </a:lnB>
                  </a:tcPr>
                </a:tc>
                <a:tc>
                  <a:txBody>
                    <a:bodyPr/>
                    <a:lstStyle/>
                    <a:p>
                      <a:r>
                        <a:rPr lang="en-US"/>
                        <a:t>87</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dirty="0"/>
                        <a:t>122</a:t>
                      </a:r>
                    </a:p>
                  </a:txBody>
                  <a:tcPr anchor="ctr">
                    <a:lnL>
                      <a:noFill/>
                    </a:lnL>
                    <a:lnR>
                      <a:noFill/>
                    </a:lnR>
                    <a:lnT>
                      <a:noFill/>
                    </a:lnT>
                    <a:lnB>
                      <a:noFill/>
                    </a:lnB>
                  </a:tcPr>
                </a:tc>
                <a:tc>
                  <a:txBody>
                    <a:bodyPr/>
                    <a:lstStyle/>
                    <a:p>
                      <a:r>
                        <a:rPr lang="en-US" dirty="0"/>
                        <a:t>1</a:t>
                      </a:r>
                    </a:p>
                  </a:txBody>
                  <a:tcPr anchor="ctr">
                    <a:lnL>
                      <a:noFill/>
                    </a:lnL>
                    <a:lnR>
                      <a:noFill/>
                    </a:lnR>
                    <a:lnT>
                      <a:noFill/>
                    </a:lnT>
                    <a:lnB>
                      <a:noFill/>
                    </a:lnB>
                  </a:tcPr>
                </a:tc>
              </a:tr>
              <a:tr h="237588">
                <a:tc>
                  <a:txBody>
                    <a:bodyPr/>
                    <a:lstStyle/>
                    <a:p>
                      <a:r>
                        <a:rPr lang="en-US"/>
                        <a:t>58</a:t>
                      </a:r>
                    </a:p>
                  </a:txBody>
                  <a:tcPr anchor="ctr">
                    <a:lnL>
                      <a:noFill/>
                    </a:lnL>
                    <a:lnR>
                      <a:noFill/>
                    </a:lnR>
                    <a:lnT>
                      <a:noFill/>
                    </a:lnT>
                    <a:lnB>
                      <a:noFill/>
                    </a:lnB>
                  </a:tcPr>
                </a:tc>
                <a:tc>
                  <a:txBody>
                    <a:bodyPr/>
                    <a:lstStyle/>
                    <a:p>
                      <a:r>
                        <a:rPr lang="en-US"/>
                        <a:t>2</a:t>
                      </a:r>
                    </a:p>
                  </a:txBody>
                  <a:tcPr anchor="ctr">
                    <a:lnL>
                      <a:noFill/>
                    </a:lnL>
                    <a:lnR>
                      <a:noFill/>
                    </a:lnR>
                    <a:lnT>
                      <a:noFill/>
                    </a:lnT>
                    <a:lnB>
                      <a:noFill/>
                    </a:lnB>
                  </a:tcPr>
                </a:tc>
                <a:tc>
                  <a:txBody>
                    <a:bodyPr/>
                    <a:lstStyle/>
                    <a:p>
                      <a:r>
                        <a:rPr lang="en-US"/>
                        <a:t>66</a:t>
                      </a:r>
                    </a:p>
                  </a:txBody>
                  <a:tcPr anchor="ctr">
                    <a:lnL>
                      <a:noFill/>
                    </a:lnL>
                    <a:lnR>
                      <a:noFill/>
                    </a:lnR>
                    <a:lnT>
                      <a:noFill/>
                    </a:lnT>
                    <a:lnB>
                      <a:noFill/>
                    </a:lnB>
                  </a:tcPr>
                </a:tc>
                <a:tc>
                  <a:txBody>
                    <a:bodyPr/>
                    <a:lstStyle/>
                    <a:p>
                      <a:r>
                        <a:rPr lang="en-US"/>
                        <a:t>2</a:t>
                      </a:r>
                    </a:p>
                  </a:txBody>
                  <a:tcPr anchor="ctr">
                    <a:lnL>
                      <a:noFill/>
                    </a:lnL>
                    <a:lnR>
                      <a:noFill/>
                    </a:lnR>
                    <a:lnT>
                      <a:noFill/>
                    </a:lnT>
                    <a:lnB>
                      <a:noFill/>
                    </a:lnB>
                  </a:tcPr>
                </a:tc>
                <a:tc>
                  <a:txBody>
                    <a:bodyPr/>
                    <a:lstStyle/>
                    <a:p>
                      <a:r>
                        <a:rPr lang="en-US"/>
                        <a:t>75</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88</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126</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r>
              <a:tr h="237588">
                <a:tc>
                  <a:txBody>
                    <a:bodyPr/>
                    <a:lstStyle/>
                    <a:p>
                      <a:r>
                        <a:rPr lang="en-US"/>
                        <a:t>59</a:t>
                      </a:r>
                    </a:p>
                  </a:txBody>
                  <a:tcPr anchor="ctr">
                    <a:lnL>
                      <a:noFill/>
                    </a:lnL>
                    <a:lnR>
                      <a:noFill/>
                    </a:lnR>
                    <a:lnT>
                      <a:noFill/>
                    </a:lnT>
                    <a:lnB>
                      <a:noFill/>
                    </a:lnB>
                  </a:tcPr>
                </a:tc>
                <a:tc>
                  <a:txBody>
                    <a:bodyPr/>
                    <a:lstStyle/>
                    <a:p>
                      <a:r>
                        <a:rPr lang="en-US"/>
                        <a:t>3</a:t>
                      </a:r>
                    </a:p>
                  </a:txBody>
                  <a:tcPr anchor="ctr">
                    <a:lnL>
                      <a:noFill/>
                    </a:lnL>
                    <a:lnR>
                      <a:noFill/>
                    </a:lnR>
                    <a:lnT>
                      <a:noFill/>
                    </a:lnT>
                    <a:lnB>
                      <a:noFill/>
                    </a:lnB>
                  </a:tcPr>
                </a:tc>
                <a:tc>
                  <a:txBody>
                    <a:bodyPr/>
                    <a:lstStyle/>
                    <a:p>
                      <a:r>
                        <a:rPr lang="en-US"/>
                        <a:t>67</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76</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90</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144</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r>
              <a:tr h="237588">
                <a:tc>
                  <a:txBody>
                    <a:bodyPr/>
                    <a:lstStyle/>
                    <a:p>
                      <a:r>
                        <a:rPr lang="en-US"/>
                        <a:t>60</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68</a:t>
                      </a:r>
                    </a:p>
                  </a:txBody>
                  <a:tcPr anchor="ctr">
                    <a:lnL>
                      <a:noFill/>
                    </a:lnL>
                    <a:lnR>
                      <a:noFill/>
                    </a:lnR>
                    <a:lnT>
                      <a:noFill/>
                    </a:lnT>
                    <a:lnB>
                      <a:noFill/>
                    </a:lnB>
                  </a:tcPr>
                </a:tc>
                <a:tc>
                  <a:txBody>
                    <a:bodyPr/>
                    <a:lstStyle/>
                    <a:p>
                      <a:r>
                        <a:rPr lang="en-US"/>
                        <a:t>5</a:t>
                      </a:r>
                    </a:p>
                  </a:txBody>
                  <a:tcPr anchor="ctr">
                    <a:lnL>
                      <a:noFill/>
                    </a:lnL>
                    <a:lnR>
                      <a:noFill/>
                    </a:lnR>
                    <a:lnT>
                      <a:noFill/>
                    </a:lnT>
                    <a:lnB>
                      <a:noFill/>
                    </a:lnB>
                  </a:tcPr>
                </a:tc>
                <a:tc>
                  <a:txBody>
                    <a:bodyPr/>
                    <a:lstStyle/>
                    <a:p>
                      <a:r>
                        <a:rPr lang="en-US"/>
                        <a:t>77</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94</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154</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r>
              <a:tr h="237588">
                <a:tc>
                  <a:txBody>
                    <a:bodyPr/>
                    <a:lstStyle/>
                    <a:p>
                      <a:r>
                        <a:rPr lang="en-US"/>
                        <a:t>61</a:t>
                      </a:r>
                    </a:p>
                  </a:txBody>
                  <a:tcPr anchor="ctr">
                    <a:lnL>
                      <a:noFill/>
                    </a:lnL>
                    <a:lnR>
                      <a:noFill/>
                    </a:lnR>
                    <a:lnT>
                      <a:noFill/>
                    </a:lnT>
                    <a:lnB>
                      <a:noFill/>
                    </a:lnB>
                  </a:tcPr>
                </a:tc>
                <a:tc>
                  <a:txBody>
                    <a:bodyPr/>
                    <a:lstStyle/>
                    <a:p>
                      <a:r>
                        <a:rPr lang="en-US"/>
                        <a:t>4</a:t>
                      </a:r>
                    </a:p>
                  </a:txBody>
                  <a:tcPr anchor="ctr">
                    <a:lnL>
                      <a:noFill/>
                    </a:lnL>
                    <a:lnR>
                      <a:noFill/>
                    </a:lnR>
                    <a:lnT>
                      <a:noFill/>
                    </a:lnT>
                    <a:lnB>
                      <a:noFill/>
                    </a:lnB>
                  </a:tcPr>
                </a:tc>
                <a:tc>
                  <a:txBody>
                    <a:bodyPr/>
                    <a:lstStyle/>
                    <a:p>
                      <a:r>
                        <a:rPr lang="en-US"/>
                        <a:t>69</a:t>
                      </a:r>
                    </a:p>
                  </a:txBody>
                  <a:tcPr anchor="ctr">
                    <a:lnL>
                      <a:noFill/>
                    </a:lnL>
                    <a:lnR>
                      <a:noFill/>
                    </a:lnR>
                    <a:lnT>
                      <a:noFill/>
                    </a:lnT>
                    <a:lnB>
                      <a:noFill/>
                    </a:lnB>
                  </a:tcPr>
                </a:tc>
                <a:tc>
                  <a:txBody>
                    <a:bodyPr/>
                    <a:lstStyle/>
                    <a:p>
                      <a:r>
                        <a:rPr lang="en-US"/>
                        <a:t>3</a:t>
                      </a:r>
                    </a:p>
                  </a:txBody>
                  <a:tcPr anchor="ctr">
                    <a:lnL>
                      <a:noFill/>
                    </a:lnL>
                    <a:lnR>
                      <a:noFill/>
                    </a:lnR>
                    <a:lnT>
                      <a:noFill/>
                    </a:lnT>
                    <a:lnB>
                      <a:noFill/>
                    </a:lnB>
                  </a:tcPr>
                </a:tc>
                <a:tc>
                  <a:txBody>
                    <a:bodyPr/>
                    <a:lstStyle/>
                    <a:p>
                      <a:r>
                        <a:rPr lang="en-US"/>
                        <a:t>78</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104</a:t>
                      </a:r>
                    </a:p>
                  </a:txBody>
                  <a:tcPr anchor="ctr">
                    <a:lnL>
                      <a:noFill/>
                    </a:lnL>
                    <a:lnR>
                      <a:noFill/>
                    </a:lnR>
                    <a:lnT>
                      <a:noFill/>
                    </a:lnT>
                    <a:lnB>
                      <a:noFill/>
                    </a:lnB>
                  </a:tcPr>
                </a:tc>
                <a:tc>
                  <a:txBody>
                    <a:bodyPr/>
                    <a:lstStyle/>
                    <a:p>
                      <a:r>
                        <a:rPr lang="en-US"/>
                        <a:t>2</a:t>
                      </a:r>
                    </a:p>
                  </a:txBody>
                  <a:tcPr anchor="ctr">
                    <a:lnL>
                      <a:noFill/>
                    </a:lnL>
                    <a:lnR>
                      <a:noFill/>
                    </a:lnR>
                    <a:lnT>
                      <a:noFill/>
                    </a:lnT>
                    <a:lnB>
                      <a:noFill/>
                    </a:lnB>
                  </a:tcPr>
                </a:tc>
                <a:tc rowSpan="3" gridSpan="2">
                  <a:txBody>
                    <a:bodyPr/>
                    <a:lstStyle/>
                    <a:p>
                      <a:endParaRPr lang="en-US"/>
                    </a:p>
                  </a:txBody>
                  <a:tcPr anchor="ctr">
                    <a:lnL>
                      <a:noFill/>
                    </a:lnL>
                    <a:lnR>
                      <a:noFill/>
                    </a:lnR>
                    <a:lnT>
                      <a:noFill/>
                    </a:lnT>
                    <a:lnB>
                      <a:noFill/>
                    </a:lnB>
                  </a:tcPr>
                </a:tc>
                <a:tc rowSpan="3" hMerge="1">
                  <a:txBody>
                    <a:bodyPr/>
                    <a:lstStyle/>
                    <a:p>
                      <a:endParaRPr lang="en-US"/>
                    </a:p>
                  </a:txBody>
                  <a:tcPr/>
                </a:tc>
              </a:tr>
              <a:tr h="237588">
                <a:tc>
                  <a:txBody>
                    <a:bodyPr/>
                    <a:lstStyle/>
                    <a:p>
                      <a:r>
                        <a:rPr lang="en-US"/>
                        <a:t>62</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a:txBody>
                    <a:bodyPr/>
                    <a:lstStyle/>
                    <a:p>
                      <a:r>
                        <a:rPr lang="en-US"/>
                        <a:t>70</a:t>
                      </a:r>
                    </a:p>
                  </a:txBody>
                  <a:tcPr anchor="ctr">
                    <a:lnL>
                      <a:noFill/>
                    </a:lnL>
                    <a:lnR>
                      <a:noFill/>
                    </a:lnR>
                    <a:lnT>
                      <a:noFill/>
                    </a:lnT>
                    <a:lnB>
                      <a:noFill/>
                    </a:lnB>
                  </a:tcPr>
                </a:tc>
                <a:tc>
                  <a:txBody>
                    <a:bodyPr/>
                    <a:lstStyle/>
                    <a:p>
                      <a:r>
                        <a:rPr lang="en-US"/>
                        <a:t>4</a:t>
                      </a:r>
                    </a:p>
                  </a:txBody>
                  <a:tcPr anchor="ctr">
                    <a:lnL>
                      <a:noFill/>
                    </a:lnL>
                    <a:lnR>
                      <a:noFill/>
                    </a:lnR>
                    <a:lnT>
                      <a:noFill/>
                    </a:lnT>
                    <a:lnB>
                      <a:noFill/>
                    </a:lnB>
                  </a:tcPr>
                </a:tc>
                <a:tc>
                  <a:txBody>
                    <a:bodyPr/>
                    <a:lstStyle/>
                    <a:p>
                      <a:r>
                        <a:rPr lang="en-US"/>
                        <a:t>79</a:t>
                      </a:r>
                    </a:p>
                  </a:txBody>
                  <a:tcPr anchor="ctr">
                    <a:lnL>
                      <a:noFill/>
                    </a:lnL>
                    <a:lnR>
                      <a:noFill/>
                    </a:lnR>
                    <a:lnT>
                      <a:noFill/>
                    </a:lnT>
                    <a:lnB>
                      <a:noFill/>
                    </a:lnB>
                  </a:tcPr>
                </a:tc>
                <a:tc>
                  <a:txBody>
                    <a:bodyPr/>
                    <a:lstStyle/>
                    <a:p>
                      <a:r>
                        <a:rPr lang="en-US"/>
                        <a:t>2</a:t>
                      </a:r>
                    </a:p>
                  </a:txBody>
                  <a:tcPr anchor="ctr">
                    <a:lnL>
                      <a:noFill/>
                    </a:lnL>
                    <a:lnR>
                      <a:noFill/>
                    </a:lnR>
                    <a:lnT>
                      <a:noFill/>
                    </a:lnT>
                    <a:lnB>
                      <a:noFill/>
                    </a:lnB>
                  </a:tcPr>
                </a:tc>
                <a:tc>
                  <a:txBody>
                    <a:bodyPr/>
                    <a:lstStyle/>
                    <a:p>
                      <a:r>
                        <a:rPr lang="en-US"/>
                        <a:t>106</a:t>
                      </a:r>
                    </a:p>
                  </a:txBody>
                  <a:tcPr anchor="ctr">
                    <a:lnL>
                      <a:noFill/>
                    </a:lnL>
                    <a:lnR>
                      <a:noFill/>
                    </a:lnR>
                    <a:lnT>
                      <a:noFill/>
                    </a:lnT>
                    <a:lnB>
                      <a:noFill/>
                    </a:lnB>
                  </a:tcPr>
                </a:tc>
                <a:tc>
                  <a:txBody>
                    <a:bodyPr/>
                    <a:lstStyle/>
                    <a:p>
                      <a:r>
                        <a:rPr lang="en-US"/>
                        <a:t>1</a:t>
                      </a:r>
                    </a:p>
                  </a:txBody>
                  <a:tcPr anchor="ctr">
                    <a:lnL>
                      <a:noFill/>
                    </a:lnL>
                    <a:lnR>
                      <a:noFill/>
                    </a:lnR>
                    <a:lnT>
                      <a:noFill/>
                    </a:lnT>
                    <a:lnB>
                      <a:noFill/>
                    </a:lnB>
                  </a:tcPr>
                </a:tc>
                <a:tc gridSpan="2" vMerge="1">
                  <a:txBody>
                    <a:bodyPr/>
                    <a:lstStyle/>
                    <a:p>
                      <a:endParaRPr lang="en-US"/>
                    </a:p>
                  </a:txBody>
                  <a:tcPr/>
                </a:tc>
                <a:tc hMerge="1" vMerge="1">
                  <a:txBody>
                    <a:bodyPr/>
                    <a:lstStyle/>
                    <a:p>
                      <a:endParaRPr lang="en-US"/>
                    </a:p>
                  </a:txBody>
                  <a:tcPr/>
                </a:tc>
              </a:tr>
              <a:tr h="237588">
                <a:tc>
                  <a:txBody>
                    <a:bodyPr/>
                    <a:lstStyle/>
                    <a:p>
                      <a:r>
                        <a:rPr lang="en-US"/>
                        <a:t>63</a:t>
                      </a:r>
                    </a:p>
                  </a:txBody>
                  <a:tcPr anchor="ctr">
                    <a:lnL>
                      <a:noFill/>
                    </a:lnL>
                    <a:lnR>
                      <a:noFill/>
                    </a:lnR>
                    <a:lnT>
                      <a:noFill/>
                    </a:lnT>
                    <a:lnB>
                      <a:noFill/>
                    </a:lnB>
                  </a:tcPr>
                </a:tc>
                <a:tc>
                  <a:txBody>
                    <a:bodyPr/>
                    <a:lstStyle/>
                    <a:p>
                      <a:r>
                        <a:rPr lang="en-US"/>
                        <a:t>2</a:t>
                      </a:r>
                    </a:p>
                  </a:txBody>
                  <a:tcPr anchor="ctr">
                    <a:lnL>
                      <a:noFill/>
                    </a:lnL>
                    <a:lnR>
                      <a:noFill/>
                    </a:lnR>
                    <a:lnT>
                      <a:noFill/>
                    </a:lnT>
                    <a:lnB>
                      <a:noFill/>
                    </a:lnB>
                  </a:tcPr>
                </a:tc>
                <a:tc>
                  <a:txBody>
                    <a:bodyPr/>
                    <a:lstStyle/>
                    <a:p>
                      <a:r>
                        <a:rPr lang="en-US"/>
                        <a:t>71</a:t>
                      </a:r>
                    </a:p>
                  </a:txBody>
                  <a:tcPr anchor="ctr">
                    <a:lnL>
                      <a:noFill/>
                    </a:lnL>
                    <a:lnR>
                      <a:noFill/>
                    </a:lnR>
                    <a:lnT>
                      <a:noFill/>
                    </a:lnT>
                    <a:lnB>
                      <a:noFill/>
                    </a:lnB>
                  </a:tcPr>
                </a:tc>
                <a:tc>
                  <a:txBody>
                    <a:bodyPr/>
                    <a:lstStyle/>
                    <a:p>
                      <a:r>
                        <a:rPr lang="en-US"/>
                        <a:t>2</a:t>
                      </a:r>
                    </a:p>
                  </a:txBody>
                  <a:tcPr anchor="ctr">
                    <a:lnL>
                      <a:noFill/>
                    </a:lnL>
                    <a:lnR>
                      <a:noFill/>
                    </a:lnR>
                    <a:lnT>
                      <a:noFill/>
                    </a:lnT>
                    <a:lnB>
                      <a:noFill/>
                    </a:lnB>
                  </a:tcPr>
                </a:tc>
                <a:tc>
                  <a:txBody>
                    <a:bodyPr/>
                    <a:lstStyle/>
                    <a:p>
                      <a:r>
                        <a:rPr lang="en-US"/>
                        <a:t>83</a:t>
                      </a:r>
                    </a:p>
                  </a:txBody>
                  <a:tcPr anchor="ctr">
                    <a:lnL>
                      <a:noFill/>
                    </a:lnL>
                    <a:lnR>
                      <a:noFill/>
                    </a:lnR>
                    <a:lnT>
                      <a:noFill/>
                    </a:lnT>
                    <a:lnB>
                      <a:noFill/>
                    </a:lnB>
                  </a:tcPr>
                </a:tc>
                <a:tc>
                  <a:txBody>
                    <a:bodyPr/>
                    <a:lstStyle/>
                    <a:p>
                      <a:r>
                        <a:rPr lang="en-US" dirty="0"/>
                        <a:t>1</a:t>
                      </a:r>
                    </a:p>
                  </a:txBody>
                  <a:tcPr anchor="ctr">
                    <a:lnL>
                      <a:noFill/>
                    </a:lnL>
                    <a:lnR>
                      <a:noFill/>
                    </a:lnR>
                    <a:lnT>
                      <a:noFill/>
                    </a:lnT>
                    <a:lnB>
                      <a:noFill/>
                    </a:lnB>
                  </a:tcPr>
                </a:tc>
                <a:tc>
                  <a:txBody>
                    <a:bodyPr/>
                    <a:lstStyle/>
                    <a:p>
                      <a:r>
                        <a:rPr lang="en-US"/>
                        <a:t>109</a:t>
                      </a:r>
                    </a:p>
                  </a:txBody>
                  <a:tcPr anchor="ctr">
                    <a:lnL>
                      <a:noFill/>
                    </a:lnL>
                    <a:lnR>
                      <a:noFill/>
                    </a:lnR>
                    <a:lnT>
                      <a:noFill/>
                    </a:lnT>
                    <a:lnB>
                      <a:noFill/>
                    </a:lnB>
                  </a:tcPr>
                </a:tc>
                <a:tc>
                  <a:txBody>
                    <a:bodyPr/>
                    <a:lstStyle/>
                    <a:p>
                      <a:r>
                        <a:rPr lang="en-US" dirty="0"/>
                        <a:t>1</a:t>
                      </a:r>
                    </a:p>
                  </a:txBody>
                  <a:tcPr anchor="ctr">
                    <a:lnL>
                      <a:noFill/>
                    </a:lnL>
                    <a:lnR>
                      <a:noFill/>
                    </a:lnR>
                    <a:lnT>
                      <a:noFill/>
                    </a:lnT>
                    <a:lnB>
                      <a:noFill/>
                    </a:lnB>
                  </a:tcPr>
                </a:tc>
                <a:tc gridSpan="2" vMerge="1">
                  <a:txBody>
                    <a:bodyPr/>
                    <a:lstStyle/>
                    <a:p>
                      <a:endParaRPr lang="en-US"/>
                    </a:p>
                  </a:txBody>
                  <a:tcPr/>
                </a:tc>
                <a:tc hMerge="1"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057400" y="914400"/>
            <a:ext cx="5181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HISTOGRAM   EQUALIZATION</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23</a:t>
            </a:fld>
            <a:endParaRPr lang="en-US"/>
          </a:p>
        </p:txBody>
      </p:sp>
      <p:sp>
        <p:nvSpPr>
          <p:cNvPr id="7" name="TextBox 6"/>
          <p:cNvSpPr txBox="1"/>
          <p:nvPr/>
        </p:nvSpPr>
        <p:spPr>
          <a:xfrm>
            <a:off x="304800" y="1447800"/>
            <a:ext cx="8610600" cy="830997"/>
          </a:xfrm>
          <a:prstGeom prst="rect">
            <a:avLst/>
          </a:prstGeom>
          <a:noFill/>
        </p:spPr>
        <p:txBody>
          <a:bodyPr wrap="square" rtlCol="0">
            <a:spAutoFit/>
          </a:bodyPr>
          <a:lstStyle/>
          <a:p>
            <a:pPr>
              <a:buFont typeface="Arial" pitchFamily="34" charset="0"/>
              <a:buChar char="•"/>
            </a:pPr>
            <a:r>
              <a:rPr lang="en-US" sz="2800" dirty="0" smtClean="0"/>
              <a:t>HISTOGRAM EQUALIZATION (cont.)</a:t>
            </a:r>
          </a:p>
          <a:p>
            <a:endParaRPr lang="en-US" sz="2000" dirty="0"/>
          </a:p>
        </p:txBody>
      </p:sp>
      <p:pic>
        <p:nvPicPr>
          <p:cNvPr id="58370" name="Picture 2" descr="http://upload.wikimedia.org/wikipedia/commons/thumb/4/4e/Unequalized_Histogram.svg/300px-Unequalized_Histogram.svg.png">
            <a:hlinkClick r:id="rId3" tooltip="Corresponding histogram (red) and cumulative histogram (black)"/>
          </p:cNvPr>
          <p:cNvPicPr>
            <a:picLocks noChangeAspect="1" noChangeArrowheads="1"/>
          </p:cNvPicPr>
          <p:nvPr/>
        </p:nvPicPr>
        <p:blipFill>
          <a:blip r:embed="rId4"/>
          <a:srcRect/>
          <a:stretch>
            <a:fillRect/>
          </a:stretch>
        </p:blipFill>
        <p:spPr bwMode="auto">
          <a:xfrm>
            <a:off x="228600" y="2438400"/>
            <a:ext cx="2857500" cy="1790701"/>
          </a:xfrm>
          <a:prstGeom prst="rect">
            <a:avLst/>
          </a:prstGeom>
          <a:noFill/>
        </p:spPr>
      </p:pic>
      <p:pic>
        <p:nvPicPr>
          <p:cNvPr id="58372" name="Picture 4" descr="http://upload.wikimedia.org/wikipedia/commons/thumb/3/34/Equalized_Histogram.svg/300px-Equalized_Histogram.svg.png">
            <a:hlinkClick r:id="rId5" tooltip="Corresponding histogram (red) and cumulative histogram (black)"/>
          </p:cNvPr>
          <p:cNvPicPr>
            <a:picLocks noChangeAspect="1" noChangeArrowheads="1"/>
          </p:cNvPicPr>
          <p:nvPr/>
        </p:nvPicPr>
        <p:blipFill>
          <a:blip r:embed="rId6"/>
          <a:srcRect/>
          <a:stretch>
            <a:fillRect/>
          </a:stretch>
        </p:blipFill>
        <p:spPr bwMode="auto">
          <a:xfrm>
            <a:off x="5410200" y="2286000"/>
            <a:ext cx="2857500" cy="1885950"/>
          </a:xfrm>
          <a:prstGeom prst="rect">
            <a:avLst/>
          </a:prstGeom>
          <a:noFill/>
        </p:spPr>
      </p:pic>
      <p:sp>
        <p:nvSpPr>
          <p:cNvPr id="9" name="Rectangle 8"/>
          <p:cNvSpPr/>
          <p:nvPr/>
        </p:nvSpPr>
        <p:spPr>
          <a:xfrm>
            <a:off x="228600" y="4419600"/>
            <a:ext cx="3810000" cy="646331"/>
          </a:xfrm>
          <a:prstGeom prst="rect">
            <a:avLst/>
          </a:prstGeom>
        </p:spPr>
        <p:txBody>
          <a:bodyPr wrap="square">
            <a:spAutoFit/>
          </a:bodyPr>
          <a:lstStyle/>
          <a:p>
            <a:r>
              <a:rPr lang="en-US" dirty="0" smtClean="0"/>
              <a:t>Corresponding histogram (red) and cumulative histogram (black)</a:t>
            </a:r>
            <a:endParaRPr lang="en-US" dirty="0"/>
          </a:p>
        </p:txBody>
      </p:sp>
      <p:sp>
        <p:nvSpPr>
          <p:cNvPr id="10" name="Rectangle 9"/>
          <p:cNvSpPr/>
          <p:nvPr/>
        </p:nvSpPr>
        <p:spPr>
          <a:xfrm>
            <a:off x="5257800" y="4419600"/>
            <a:ext cx="3429000" cy="923330"/>
          </a:xfrm>
          <a:prstGeom prst="rect">
            <a:avLst/>
          </a:prstGeom>
        </p:spPr>
        <p:txBody>
          <a:bodyPr wrap="square">
            <a:spAutoFit/>
          </a:bodyPr>
          <a:lstStyle/>
          <a:p>
            <a:r>
              <a:rPr lang="en-US" dirty="0" smtClean="0"/>
              <a:t>Corresponding histogram (red) and cumulative histogram (black)</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057400" y="914400"/>
            <a:ext cx="5181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HISTOGRAM   EQUALIZATION</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24</a:t>
            </a:fld>
            <a:endParaRPr lang="en-US"/>
          </a:p>
        </p:txBody>
      </p:sp>
      <p:sp>
        <p:nvSpPr>
          <p:cNvPr id="7" name="TextBox 6"/>
          <p:cNvSpPr txBox="1"/>
          <p:nvPr/>
        </p:nvSpPr>
        <p:spPr>
          <a:xfrm>
            <a:off x="304800" y="1447801"/>
            <a:ext cx="8610600" cy="830997"/>
          </a:xfrm>
          <a:prstGeom prst="rect">
            <a:avLst/>
          </a:prstGeom>
          <a:noFill/>
        </p:spPr>
        <p:txBody>
          <a:bodyPr wrap="square" rtlCol="0">
            <a:spAutoFit/>
          </a:bodyPr>
          <a:lstStyle/>
          <a:p>
            <a:pPr>
              <a:buFont typeface="Arial" pitchFamily="34" charset="0"/>
              <a:buChar char="•"/>
            </a:pPr>
            <a:r>
              <a:rPr lang="en-US" sz="2800" dirty="0" smtClean="0"/>
              <a:t>HISTOGRAM EQUALIZATION (cont.)</a:t>
            </a:r>
          </a:p>
          <a:p>
            <a:endParaRPr lang="en-US" sz="2000" dirty="0"/>
          </a:p>
        </p:txBody>
      </p:sp>
      <p:pic>
        <p:nvPicPr>
          <p:cNvPr id="57346" name="Picture 2" descr="http://upload.wikimedia.org/wikipedia/commons/thumb/0/08/Unequalized_Hawkes_Bay_NZ.jpg/300px-Unequalized_Hawkes_Bay_NZ.jpg">
            <a:hlinkClick r:id="rId3" tooltip="An unequalized image"/>
          </p:cNvPr>
          <p:cNvPicPr>
            <a:picLocks noChangeAspect="1" noChangeArrowheads="1"/>
          </p:cNvPicPr>
          <p:nvPr/>
        </p:nvPicPr>
        <p:blipFill>
          <a:blip r:embed="rId4"/>
          <a:srcRect/>
          <a:stretch>
            <a:fillRect/>
          </a:stretch>
        </p:blipFill>
        <p:spPr bwMode="auto">
          <a:xfrm>
            <a:off x="685800" y="2590800"/>
            <a:ext cx="2857500" cy="1905000"/>
          </a:xfrm>
          <a:prstGeom prst="rect">
            <a:avLst/>
          </a:prstGeom>
          <a:noFill/>
        </p:spPr>
      </p:pic>
      <p:pic>
        <p:nvPicPr>
          <p:cNvPr id="57348" name="Picture 4" descr="http://upload.wikimedia.org/wikipedia/commons/thumb/b/bd/Equalized_Hawkes_Bay_NZ.jpg/300px-Equalized_Hawkes_Bay_NZ.jpg">
            <a:hlinkClick r:id="rId5" tooltip="The same image after histogram equalization"/>
          </p:cNvPr>
          <p:cNvPicPr>
            <a:picLocks noChangeAspect="1" noChangeArrowheads="1"/>
          </p:cNvPicPr>
          <p:nvPr/>
        </p:nvPicPr>
        <p:blipFill>
          <a:blip r:embed="rId6"/>
          <a:srcRect/>
          <a:stretch>
            <a:fillRect/>
          </a:stretch>
        </p:blipFill>
        <p:spPr bwMode="auto">
          <a:xfrm>
            <a:off x="4648200" y="2514600"/>
            <a:ext cx="2857500" cy="1905000"/>
          </a:xfrm>
          <a:prstGeom prst="rect">
            <a:avLst/>
          </a:prstGeom>
          <a:noFill/>
        </p:spPr>
      </p:pic>
      <p:sp>
        <p:nvSpPr>
          <p:cNvPr id="10" name="Rectangle 9"/>
          <p:cNvSpPr/>
          <p:nvPr/>
        </p:nvSpPr>
        <p:spPr>
          <a:xfrm>
            <a:off x="838200" y="4724400"/>
            <a:ext cx="2409955" cy="369332"/>
          </a:xfrm>
          <a:prstGeom prst="rect">
            <a:avLst/>
          </a:prstGeom>
        </p:spPr>
        <p:txBody>
          <a:bodyPr wrap="none">
            <a:spAutoFit/>
          </a:bodyPr>
          <a:lstStyle/>
          <a:p>
            <a:r>
              <a:rPr lang="en-US" dirty="0" smtClean="0"/>
              <a:t>An </a:t>
            </a:r>
            <a:r>
              <a:rPr lang="en-US" dirty="0" err="1" smtClean="0"/>
              <a:t>unequalized</a:t>
            </a:r>
            <a:r>
              <a:rPr lang="en-US" dirty="0" smtClean="0"/>
              <a:t> image</a:t>
            </a:r>
            <a:endParaRPr lang="en-US" dirty="0"/>
          </a:p>
        </p:txBody>
      </p:sp>
      <p:sp>
        <p:nvSpPr>
          <p:cNvPr id="11" name="Rectangle 10"/>
          <p:cNvSpPr/>
          <p:nvPr/>
        </p:nvSpPr>
        <p:spPr>
          <a:xfrm>
            <a:off x="4572000" y="4648200"/>
            <a:ext cx="2895600" cy="646331"/>
          </a:xfrm>
          <a:prstGeom prst="rect">
            <a:avLst/>
          </a:prstGeom>
        </p:spPr>
        <p:txBody>
          <a:bodyPr wrap="square">
            <a:spAutoFit/>
          </a:bodyPr>
          <a:lstStyle/>
          <a:p>
            <a:r>
              <a:rPr lang="en-US" dirty="0" smtClean="0"/>
              <a:t>The same image after histogram equalization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057400" y="914400"/>
            <a:ext cx="5181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HISTOGRAM   EQUALIZATION</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25</a:t>
            </a:fld>
            <a:endParaRPr lang="en-US"/>
          </a:p>
        </p:txBody>
      </p:sp>
      <p:sp>
        <p:nvSpPr>
          <p:cNvPr id="7" name="TextBox 6"/>
          <p:cNvSpPr txBox="1"/>
          <p:nvPr/>
        </p:nvSpPr>
        <p:spPr>
          <a:xfrm>
            <a:off x="304800" y="1447801"/>
            <a:ext cx="8610600" cy="830997"/>
          </a:xfrm>
          <a:prstGeom prst="rect">
            <a:avLst/>
          </a:prstGeom>
          <a:noFill/>
        </p:spPr>
        <p:txBody>
          <a:bodyPr wrap="square" rtlCol="0">
            <a:spAutoFit/>
          </a:bodyPr>
          <a:lstStyle/>
          <a:p>
            <a:pPr>
              <a:buFont typeface="Arial" pitchFamily="34" charset="0"/>
              <a:buChar char="•"/>
            </a:pPr>
            <a:r>
              <a:rPr lang="en-US" sz="2800" dirty="0" smtClean="0"/>
              <a:t>HISTOGRAM EQUALIZATION (cont.)</a:t>
            </a:r>
          </a:p>
          <a:p>
            <a:endParaRPr lang="en-US" sz="2000" dirty="0"/>
          </a:p>
        </p:txBody>
      </p:sp>
      <p:pic>
        <p:nvPicPr>
          <p:cNvPr id="59394" name="Picture 2"/>
          <p:cNvPicPr>
            <a:picLocks noChangeAspect="1" noChangeArrowheads="1"/>
          </p:cNvPicPr>
          <p:nvPr/>
        </p:nvPicPr>
        <p:blipFill>
          <a:blip r:embed="rId3"/>
          <a:srcRect/>
          <a:stretch>
            <a:fillRect/>
          </a:stretch>
        </p:blipFill>
        <p:spPr bwMode="auto">
          <a:xfrm>
            <a:off x="1828800" y="2819400"/>
            <a:ext cx="65024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057400" y="914400"/>
            <a:ext cx="5181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INFORMATION   GAIN</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26</a:t>
            </a:fld>
            <a:endParaRPr lang="en-US"/>
          </a:p>
        </p:txBody>
      </p:sp>
      <p:sp>
        <p:nvSpPr>
          <p:cNvPr id="7" name="TextBox 6"/>
          <p:cNvSpPr txBox="1"/>
          <p:nvPr/>
        </p:nvSpPr>
        <p:spPr>
          <a:xfrm>
            <a:off x="304800" y="1447801"/>
            <a:ext cx="8610600" cy="1384995"/>
          </a:xfrm>
          <a:prstGeom prst="rect">
            <a:avLst/>
          </a:prstGeom>
          <a:noFill/>
        </p:spPr>
        <p:txBody>
          <a:bodyPr wrap="square" rtlCol="0">
            <a:spAutoFit/>
          </a:bodyPr>
          <a:lstStyle/>
          <a:p>
            <a:pPr>
              <a:buFont typeface="Arial" pitchFamily="34" charset="0"/>
              <a:buChar char="•"/>
            </a:pPr>
            <a:r>
              <a:rPr lang="en-US" sz="2800" dirty="0" smtClean="0"/>
              <a:t>INFORMATION GAIN RESULTS</a:t>
            </a:r>
          </a:p>
          <a:p>
            <a:pPr algn="ctr"/>
            <a:r>
              <a:rPr lang="fr-FR" dirty="0"/>
              <a:t>Original Image Information Gain = 1038</a:t>
            </a:r>
          </a:p>
          <a:p>
            <a:pPr algn="ctr"/>
            <a:r>
              <a:rPr lang="en-US" dirty="0" smtClean="0"/>
              <a:t>EQUALIZATION</a:t>
            </a:r>
          </a:p>
          <a:p>
            <a:endParaRPr lang="en-US" sz="2000" dirty="0"/>
          </a:p>
        </p:txBody>
      </p:sp>
      <p:graphicFrame>
        <p:nvGraphicFramePr>
          <p:cNvPr id="10" name="Table 9"/>
          <p:cNvGraphicFramePr>
            <a:graphicFrameLocks noGrp="1"/>
          </p:cNvGraphicFramePr>
          <p:nvPr/>
        </p:nvGraphicFramePr>
        <p:xfrm>
          <a:off x="381000" y="2514600"/>
          <a:ext cx="8382000" cy="2590800"/>
        </p:xfrm>
        <a:graphic>
          <a:graphicData uri="http://schemas.openxmlformats.org/drawingml/2006/table">
            <a:tbl>
              <a:tblPr/>
              <a:tblGrid>
                <a:gridCol w="2095500"/>
                <a:gridCol w="2095500"/>
                <a:gridCol w="2095500"/>
                <a:gridCol w="2095500"/>
              </a:tblGrid>
              <a:tr h="647700">
                <a:tc>
                  <a:txBody>
                    <a:bodyPr/>
                    <a:lstStyle/>
                    <a:p>
                      <a:pPr marL="0" marR="0" algn="ctr">
                        <a:spcBef>
                          <a:spcPts val="0"/>
                        </a:spcBef>
                        <a:spcAft>
                          <a:spcPts val="0"/>
                        </a:spcAft>
                      </a:pPr>
                      <a:r>
                        <a:rPr lang="en-US" sz="1200">
                          <a:latin typeface="Times New Roman"/>
                          <a:ea typeface="Times New Roman"/>
                        </a:rPr>
                        <a:t>RANGE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RANGE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RANGE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NO BIN NECESSARY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marL="0" marR="0" algn="ctr">
                        <a:spcBef>
                          <a:spcPts val="0"/>
                        </a:spcBef>
                        <a:spcAft>
                          <a:spcPts val="0"/>
                        </a:spcAft>
                      </a:pPr>
                      <a:r>
                        <a:rPr lang="en-US" sz="1200">
                          <a:latin typeface="Times New Roman"/>
                          <a:ea typeface="Times New Roman"/>
                        </a:rPr>
                        <a:t>0-800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900-1600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1700-2400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marL="0" marR="0" algn="ctr">
                        <a:spcBef>
                          <a:spcPts val="0"/>
                        </a:spcBef>
                        <a:spcAft>
                          <a:spcPts val="0"/>
                        </a:spcAft>
                      </a:pPr>
                      <a:r>
                        <a:rPr lang="en-US" sz="1200">
                          <a:latin typeface="Times New Roman"/>
                          <a:ea typeface="Times New Roman"/>
                        </a:rPr>
                        <a:t>0-600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800-1400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1600-2000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rPr>
                        <a:t>1585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marL="0" marR="0" algn="ctr">
                        <a:spcBef>
                          <a:spcPts val="0"/>
                        </a:spcBef>
                        <a:spcAft>
                          <a:spcPts val="0"/>
                        </a:spcAft>
                      </a:pPr>
                      <a:r>
                        <a:rPr lang="en-US" sz="1200">
                          <a:latin typeface="Times New Roman"/>
                          <a:ea typeface="Times New Roman"/>
                        </a:rPr>
                        <a:t>0-300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500-1000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1500-2200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1929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marL="0" marR="0" algn="ctr">
                        <a:spcBef>
                          <a:spcPts val="0"/>
                        </a:spcBef>
                        <a:spcAft>
                          <a:spcPts val="0"/>
                        </a:spcAft>
                      </a:pPr>
                      <a:r>
                        <a:rPr lang="en-US" sz="1200">
                          <a:latin typeface="Times New Roman"/>
                          <a:ea typeface="Times New Roman"/>
                        </a:rPr>
                        <a:t>400-1000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1200-1900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2200-2400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1717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marL="0" marR="0" algn="ctr">
                        <a:spcBef>
                          <a:spcPts val="0"/>
                        </a:spcBef>
                        <a:spcAft>
                          <a:spcPts val="0"/>
                        </a:spcAft>
                      </a:pPr>
                      <a:r>
                        <a:rPr lang="en-US" sz="1200">
                          <a:latin typeface="Times New Roman"/>
                          <a:ea typeface="Times New Roman"/>
                        </a:rPr>
                        <a:t>200-800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1000-1700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1900-2300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1946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marL="0" marR="0" algn="ctr">
                        <a:spcBef>
                          <a:spcPts val="0"/>
                        </a:spcBef>
                        <a:spcAft>
                          <a:spcPts val="0"/>
                        </a:spcAft>
                      </a:pPr>
                      <a:r>
                        <a:rPr lang="en-US" sz="1200">
                          <a:latin typeface="Times New Roman"/>
                          <a:ea typeface="Times New Roman"/>
                        </a:rPr>
                        <a:t>100-500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700-1500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1800-2400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rPr>
                        <a:t>1867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4102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3505200" y="914400"/>
            <a:ext cx="2590799" cy="457200"/>
          </a:xfrm>
          <a:prstGeom prst="rect">
            <a:avLst/>
          </a:prstGeom>
          <a:solidFill>
            <a:schemeClr val="folHlink"/>
          </a:solidFill>
          <a:ln w="9525">
            <a:noFill/>
            <a:miter lim="800000"/>
            <a:headEnd/>
            <a:tailEnd/>
          </a:ln>
          <a:effectLst/>
        </p:spPr>
        <p:txBody>
          <a:bodyPr wrap="square">
            <a:spAutoFit/>
          </a:bodyPr>
          <a:lstStyle/>
          <a:p>
            <a:pPr algn="r" rtl="1"/>
            <a:r>
              <a:rPr lang="en-US" sz="2400" dirty="0">
                <a:solidFill>
                  <a:schemeClr val="bg1"/>
                </a:solidFill>
              </a:rPr>
              <a:t>INTRODUCTION</a:t>
            </a:r>
          </a:p>
        </p:txBody>
      </p:sp>
      <p:sp>
        <p:nvSpPr>
          <p:cNvPr id="5" name="Rectangle 4"/>
          <p:cNvSpPr/>
          <p:nvPr/>
        </p:nvSpPr>
        <p:spPr>
          <a:xfrm>
            <a:off x="762000" y="3048000"/>
            <a:ext cx="7696200" cy="707886"/>
          </a:xfrm>
          <a:prstGeom prst="rect">
            <a:avLst/>
          </a:prstGeom>
        </p:spPr>
        <p:txBody>
          <a:bodyPr wrap="square">
            <a:spAutoFit/>
          </a:bodyPr>
          <a:lstStyle/>
          <a:p>
            <a:r>
              <a:rPr lang="en-US" sz="2000" dirty="0"/>
              <a:t>Contrast enhancement takes the gray level intensities of a particular image </a:t>
            </a:r>
            <a:r>
              <a:rPr lang="en-US" sz="2000" dirty="0" smtClean="0"/>
              <a:t>and attempts </a:t>
            </a:r>
            <a:r>
              <a:rPr lang="en-US" sz="2000" dirty="0"/>
              <a:t>to proportionally redistribute the intensities.</a:t>
            </a:r>
          </a:p>
        </p:txBody>
      </p:sp>
      <p:sp>
        <p:nvSpPr>
          <p:cNvPr id="6" name="Rectangle 5"/>
          <p:cNvSpPr/>
          <p:nvPr/>
        </p:nvSpPr>
        <p:spPr>
          <a:xfrm>
            <a:off x="838200" y="4038600"/>
            <a:ext cx="7467600" cy="1015663"/>
          </a:xfrm>
          <a:prstGeom prst="rect">
            <a:avLst/>
          </a:prstGeom>
        </p:spPr>
        <p:txBody>
          <a:bodyPr wrap="square">
            <a:spAutoFit/>
          </a:bodyPr>
          <a:lstStyle/>
          <a:p>
            <a:r>
              <a:rPr lang="en-US" sz="2000" dirty="0"/>
              <a:t>Our efforts were directed towards </a:t>
            </a:r>
            <a:r>
              <a:rPr lang="en-US" sz="2000" dirty="0" smtClean="0"/>
              <a:t>creating contrast </a:t>
            </a:r>
            <a:r>
              <a:rPr lang="en-US" sz="2000" dirty="0"/>
              <a:t>over user specific intervals and ranges, thus constructing the concept and </a:t>
            </a:r>
            <a:r>
              <a:rPr lang="en-US" sz="2000" dirty="0" smtClean="0"/>
              <a:t>term </a:t>
            </a:r>
            <a:r>
              <a:rPr lang="en-US" sz="2000" i="1" dirty="0" smtClean="0"/>
              <a:t>Multiple </a:t>
            </a:r>
            <a:r>
              <a:rPr lang="en-US" sz="2000" i="1" dirty="0"/>
              <a:t>Window.</a:t>
            </a:r>
            <a:endParaRPr lang="en-US" sz="2000" dirty="0"/>
          </a:p>
        </p:txBody>
      </p:sp>
      <p:sp>
        <p:nvSpPr>
          <p:cNvPr id="10" name="Slide Number Placeholder 9"/>
          <p:cNvSpPr>
            <a:spLocks noGrp="1"/>
          </p:cNvSpPr>
          <p:nvPr>
            <p:ph type="sldNum" sz="quarter" idx="12"/>
          </p:nvPr>
        </p:nvSpPr>
        <p:spPr/>
        <p:txBody>
          <a:bodyPr/>
          <a:lstStyle/>
          <a:p>
            <a:fld id="{E57A56A1-BB99-4224-ABD6-515423C50275}" type="slidenum">
              <a:rPr lang="en-US" smtClean="0"/>
              <a:pPr/>
              <a:t>3</a:t>
            </a:fld>
            <a:endParaRPr lang="en-US"/>
          </a:p>
        </p:txBody>
      </p:sp>
      <p:sp>
        <p:nvSpPr>
          <p:cNvPr id="9" name="Rectangle 8"/>
          <p:cNvSpPr/>
          <p:nvPr/>
        </p:nvSpPr>
        <p:spPr>
          <a:xfrm>
            <a:off x="762000" y="1905000"/>
            <a:ext cx="7239000" cy="707886"/>
          </a:xfrm>
          <a:prstGeom prst="rect">
            <a:avLst/>
          </a:prstGeom>
        </p:spPr>
        <p:txBody>
          <a:bodyPr wrap="square">
            <a:spAutoFit/>
          </a:bodyPr>
          <a:lstStyle/>
          <a:p>
            <a:r>
              <a:rPr lang="en-US" sz="2000" dirty="0"/>
              <a:t>The medical image processing field has a </a:t>
            </a:r>
            <a:r>
              <a:rPr lang="en-US" sz="2000" dirty="0" smtClean="0"/>
              <a:t>critical need </a:t>
            </a:r>
            <a:r>
              <a:rPr lang="en-US" sz="2000" dirty="0"/>
              <a:t>to enhance medical images (e.g. CT Scans, X-Rays, MRIs, etc.).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4102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3505200" y="914400"/>
            <a:ext cx="2590799" cy="457200"/>
          </a:xfrm>
          <a:prstGeom prst="rect">
            <a:avLst/>
          </a:prstGeom>
          <a:solidFill>
            <a:schemeClr val="folHlink"/>
          </a:solidFill>
          <a:ln w="9525">
            <a:noFill/>
            <a:miter lim="800000"/>
            <a:headEnd/>
            <a:tailEnd/>
          </a:ln>
          <a:effectLst/>
        </p:spPr>
        <p:txBody>
          <a:bodyPr wrap="square">
            <a:spAutoFit/>
          </a:bodyPr>
          <a:lstStyle/>
          <a:p>
            <a:pPr algn="r" rtl="1"/>
            <a:r>
              <a:rPr lang="en-US" sz="2400" dirty="0">
                <a:solidFill>
                  <a:schemeClr val="bg1"/>
                </a:solidFill>
              </a:rPr>
              <a:t>INTRODUCTION</a:t>
            </a:r>
          </a:p>
        </p:txBody>
      </p:sp>
      <p:sp>
        <p:nvSpPr>
          <p:cNvPr id="11" name="TextBox 10"/>
          <p:cNvSpPr txBox="1"/>
          <p:nvPr/>
        </p:nvSpPr>
        <p:spPr>
          <a:xfrm>
            <a:off x="609600" y="2057400"/>
            <a:ext cx="7924800" cy="1015663"/>
          </a:xfrm>
          <a:prstGeom prst="rect">
            <a:avLst/>
          </a:prstGeom>
          <a:noFill/>
        </p:spPr>
        <p:txBody>
          <a:bodyPr wrap="square" rtlCol="0">
            <a:spAutoFit/>
          </a:bodyPr>
          <a:lstStyle/>
          <a:p>
            <a:r>
              <a:rPr lang="en-US" sz="2000" dirty="0"/>
              <a:t>The general idea behind contrast enhancement, in reference to the medical </a:t>
            </a:r>
            <a:r>
              <a:rPr lang="en-US" sz="2000" dirty="0" smtClean="0"/>
              <a:t>image processing </a:t>
            </a:r>
            <a:r>
              <a:rPr lang="en-US" sz="2000" dirty="0"/>
              <a:t>field, is to improve the visual quality of an image.</a:t>
            </a:r>
          </a:p>
        </p:txBody>
      </p:sp>
      <p:sp>
        <p:nvSpPr>
          <p:cNvPr id="16" name="Slide Number Placeholder 15"/>
          <p:cNvSpPr>
            <a:spLocks noGrp="1"/>
          </p:cNvSpPr>
          <p:nvPr>
            <p:ph type="sldNum" sz="quarter" idx="12"/>
          </p:nvPr>
        </p:nvSpPr>
        <p:spPr/>
        <p:txBody>
          <a:bodyPr/>
          <a:lstStyle/>
          <a:p>
            <a:fld id="{E57A56A1-BB99-4224-ABD6-515423C50275}" type="slidenum">
              <a:rPr lang="en-US" smtClean="0"/>
              <a:pPr/>
              <a:t>4</a:t>
            </a:fld>
            <a:endParaRPr lang="en-US"/>
          </a:p>
        </p:txBody>
      </p:sp>
      <p:pic>
        <p:nvPicPr>
          <p:cNvPr id="17" name="Picture 2" descr="http://tbn0.google.com/images?q=tbn:pFGlZmllbWYENM:http://www.lunananoworks.com/images/Mouse-MRI-big.jpg">
            <a:hlinkClick r:id="rId3"/>
          </p:cNvPr>
          <p:cNvPicPr>
            <a:picLocks noChangeAspect="1" noChangeArrowheads="1"/>
          </p:cNvPicPr>
          <p:nvPr/>
        </p:nvPicPr>
        <p:blipFill>
          <a:blip r:embed="rId4"/>
          <a:srcRect/>
          <a:stretch>
            <a:fillRect/>
          </a:stretch>
        </p:blipFill>
        <p:spPr bwMode="auto">
          <a:xfrm>
            <a:off x="1219200" y="3352800"/>
            <a:ext cx="5867400" cy="1752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4102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3505200" y="914400"/>
            <a:ext cx="2590799" cy="457200"/>
          </a:xfrm>
          <a:prstGeom prst="rect">
            <a:avLst/>
          </a:prstGeom>
          <a:solidFill>
            <a:schemeClr val="folHlink"/>
          </a:solidFill>
          <a:ln w="9525">
            <a:noFill/>
            <a:miter lim="800000"/>
            <a:headEnd/>
            <a:tailEnd/>
          </a:ln>
          <a:effectLst/>
        </p:spPr>
        <p:txBody>
          <a:bodyPr wrap="square">
            <a:spAutoFit/>
          </a:bodyPr>
          <a:lstStyle/>
          <a:p>
            <a:pPr algn="r" rtl="1"/>
            <a:r>
              <a:rPr lang="en-US" sz="2400" dirty="0">
                <a:solidFill>
                  <a:schemeClr val="bg1"/>
                </a:solidFill>
              </a:rPr>
              <a:t>INTRODUCTION</a:t>
            </a:r>
          </a:p>
        </p:txBody>
      </p:sp>
      <p:sp>
        <p:nvSpPr>
          <p:cNvPr id="5" name="Rectangle 4"/>
          <p:cNvSpPr/>
          <p:nvPr/>
        </p:nvSpPr>
        <p:spPr>
          <a:xfrm>
            <a:off x="381000" y="1600200"/>
            <a:ext cx="8382000" cy="1631216"/>
          </a:xfrm>
          <a:prstGeom prst="rect">
            <a:avLst/>
          </a:prstGeom>
        </p:spPr>
        <p:txBody>
          <a:bodyPr wrap="square">
            <a:spAutoFit/>
          </a:bodyPr>
          <a:lstStyle/>
          <a:p>
            <a:r>
              <a:rPr lang="en-US" sz="2000" dirty="0" smtClean="0"/>
              <a:t>Generally, an image has the potential of displaying colors that span the entire color spectrum. However, medical images are typically shown in black and white. Black and white images can be theoretically reduced to a collection of gray level intensities; the lightest </a:t>
            </a:r>
            <a:r>
              <a:rPr lang="en-US" sz="2000" dirty="0"/>
              <a:t>gray level intensity being white and the darkest gray level intensity being black.</a:t>
            </a:r>
            <a:r>
              <a:rPr lang="en-US" sz="2000" dirty="0" smtClean="0"/>
              <a:t> </a:t>
            </a:r>
            <a:endParaRPr lang="en-US" sz="2000" dirty="0"/>
          </a:p>
        </p:txBody>
      </p:sp>
      <p:sp>
        <p:nvSpPr>
          <p:cNvPr id="7" name="Slide Number Placeholder 6"/>
          <p:cNvSpPr>
            <a:spLocks noGrp="1"/>
          </p:cNvSpPr>
          <p:nvPr>
            <p:ph type="sldNum" sz="quarter" idx="12"/>
          </p:nvPr>
        </p:nvSpPr>
        <p:spPr/>
        <p:txBody>
          <a:bodyPr/>
          <a:lstStyle/>
          <a:p>
            <a:fld id="{E57A56A1-BB99-4224-ABD6-515423C50275}" type="slidenum">
              <a:rPr lang="en-US" smtClean="0"/>
              <a:pPr/>
              <a:t>5</a:t>
            </a:fld>
            <a:endParaRPr lang="en-US"/>
          </a:p>
        </p:txBody>
      </p:sp>
      <p:pic>
        <p:nvPicPr>
          <p:cNvPr id="9" name="Picture 2" descr="http://tbn0.google.com/images?q=tbn:eVrUMsRQH-d33M:http://w3.impa.br/~lhf/sib2003/p003/brilho.png">
            <a:hlinkClick r:id="rId3"/>
          </p:cNvPr>
          <p:cNvPicPr>
            <a:picLocks noChangeAspect="1" noChangeArrowheads="1"/>
          </p:cNvPicPr>
          <p:nvPr/>
        </p:nvPicPr>
        <p:blipFill>
          <a:blip r:embed="rId4"/>
          <a:srcRect/>
          <a:stretch>
            <a:fillRect/>
          </a:stretch>
        </p:blipFill>
        <p:spPr bwMode="auto">
          <a:xfrm>
            <a:off x="2133600" y="3276600"/>
            <a:ext cx="3581400" cy="17621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4102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971800" y="914400"/>
            <a:ext cx="3657600" cy="461665"/>
          </a:xfrm>
          <a:prstGeom prst="rect">
            <a:avLst/>
          </a:prstGeom>
          <a:solidFill>
            <a:schemeClr val="folHlink"/>
          </a:solidFill>
          <a:ln w="9525">
            <a:noFill/>
            <a:miter lim="800000"/>
            <a:headEnd/>
            <a:tailEnd/>
          </a:ln>
          <a:effectLst/>
        </p:spPr>
        <p:txBody>
          <a:bodyPr wrap="square">
            <a:spAutoFit/>
          </a:bodyPr>
          <a:lstStyle/>
          <a:p>
            <a:pPr algn="r" rtl="1"/>
            <a:r>
              <a:rPr lang="en-US" sz="2400" dirty="0" smtClean="0">
                <a:solidFill>
                  <a:schemeClr val="bg1"/>
                </a:solidFill>
              </a:rPr>
              <a:t>BINNING   TECHNIQUES</a:t>
            </a:r>
            <a:endParaRPr lang="en-US" sz="2400" dirty="0">
              <a:solidFill>
                <a:schemeClr val="bg1"/>
              </a:solidFill>
            </a:endParaRPr>
          </a:p>
        </p:txBody>
      </p:sp>
      <p:sp>
        <p:nvSpPr>
          <p:cNvPr id="7" name="Slide Number Placeholder 6"/>
          <p:cNvSpPr>
            <a:spLocks noGrp="1"/>
          </p:cNvSpPr>
          <p:nvPr>
            <p:ph type="sldNum" sz="quarter" idx="12"/>
          </p:nvPr>
        </p:nvSpPr>
        <p:spPr/>
        <p:txBody>
          <a:bodyPr/>
          <a:lstStyle/>
          <a:p>
            <a:fld id="{E57A56A1-BB99-4224-ABD6-515423C50275}" type="slidenum">
              <a:rPr lang="en-US" smtClean="0"/>
              <a:pPr/>
              <a:t>6</a:t>
            </a:fld>
            <a:endParaRPr lang="en-US"/>
          </a:p>
        </p:txBody>
      </p:sp>
      <p:sp>
        <p:nvSpPr>
          <p:cNvPr id="5" name="Rectangle 4"/>
          <p:cNvSpPr/>
          <p:nvPr/>
        </p:nvSpPr>
        <p:spPr>
          <a:xfrm>
            <a:off x="304800" y="4191000"/>
            <a:ext cx="8610600" cy="707886"/>
          </a:xfrm>
          <a:prstGeom prst="rect">
            <a:avLst/>
          </a:prstGeom>
        </p:spPr>
        <p:txBody>
          <a:bodyPr wrap="square">
            <a:spAutoFit/>
          </a:bodyPr>
          <a:lstStyle/>
          <a:p>
            <a:r>
              <a:rPr lang="en-US" sz="2000" dirty="0" smtClean="0"/>
              <a:t>For all techniques, we mapped 12-bit (0-4095) gray level intensities into 8-bit (0-255) gray level intensities for general display purposes</a:t>
            </a:r>
          </a:p>
        </p:txBody>
      </p:sp>
      <p:sp>
        <p:nvSpPr>
          <p:cNvPr id="6" name="TextBox 5"/>
          <p:cNvSpPr txBox="1"/>
          <p:nvPr/>
        </p:nvSpPr>
        <p:spPr>
          <a:xfrm>
            <a:off x="304800" y="1828800"/>
            <a:ext cx="8610600" cy="1631216"/>
          </a:xfrm>
          <a:prstGeom prst="rect">
            <a:avLst/>
          </a:prstGeom>
          <a:noFill/>
        </p:spPr>
        <p:txBody>
          <a:bodyPr wrap="square" rtlCol="0">
            <a:spAutoFit/>
          </a:bodyPr>
          <a:lstStyle/>
          <a:p>
            <a:pPr>
              <a:buFont typeface="Arial" pitchFamily="34" charset="0"/>
              <a:buChar char="•"/>
            </a:pPr>
            <a:r>
              <a:rPr lang="en-US" sz="2000" dirty="0" smtClean="0"/>
              <a:t>LINEAR BINNING</a:t>
            </a:r>
          </a:p>
          <a:p>
            <a:pPr>
              <a:buFont typeface="Arial" pitchFamily="34" charset="0"/>
              <a:buChar char="•"/>
            </a:pPr>
            <a:r>
              <a:rPr lang="en-US" sz="2000" dirty="0" smtClean="0"/>
              <a:t>CLIPPED LINEAR BINNING</a:t>
            </a:r>
          </a:p>
          <a:p>
            <a:pPr>
              <a:buFont typeface="Arial" pitchFamily="34" charset="0"/>
              <a:buChar char="•"/>
            </a:pPr>
            <a:r>
              <a:rPr lang="en-US" sz="2000" dirty="0" smtClean="0"/>
              <a:t>NON-LINEAR BINNING</a:t>
            </a:r>
          </a:p>
          <a:p>
            <a:pPr>
              <a:buFont typeface="Arial" pitchFamily="34" charset="0"/>
              <a:buChar char="•"/>
            </a:pPr>
            <a:r>
              <a:rPr lang="en-US" sz="2000" dirty="0" smtClean="0"/>
              <a:t>K-MEANS CLUSTERING</a:t>
            </a:r>
          </a:p>
          <a:p>
            <a:pPr>
              <a:buFont typeface="Arial" pitchFamily="34" charset="0"/>
              <a:buChar char="•"/>
            </a:pPr>
            <a:r>
              <a:rPr lang="en-US" sz="2000" dirty="0" smtClean="0"/>
              <a:t>CLIPPED NON-LINEAR BINNING</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971800" y="914400"/>
            <a:ext cx="3657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LINEAR   BINNING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7</a:t>
            </a:fld>
            <a:endParaRPr lang="en-US"/>
          </a:p>
        </p:txBody>
      </p:sp>
      <p:sp>
        <p:nvSpPr>
          <p:cNvPr id="7" name="TextBox 6"/>
          <p:cNvSpPr txBox="1"/>
          <p:nvPr/>
        </p:nvSpPr>
        <p:spPr>
          <a:xfrm>
            <a:off x="304800" y="1524001"/>
            <a:ext cx="8610600" cy="3600986"/>
          </a:xfrm>
          <a:prstGeom prst="rect">
            <a:avLst/>
          </a:prstGeom>
          <a:noFill/>
        </p:spPr>
        <p:txBody>
          <a:bodyPr wrap="square" rtlCol="0">
            <a:spAutoFit/>
          </a:bodyPr>
          <a:lstStyle/>
          <a:p>
            <a:pPr>
              <a:buFont typeface="Arial" pitchFamily="34" charset="0"/>
              <a:buChar char="•"/>
            </a:pPr>
            <a:r>
              <a:rPr lang="en-US" sz="2800" dirty="0" smtClean="0"/>
              <a:t>Linear Binning </a:t>
            </a:r>
          </a:p>
          <a:p>
            <a:r>
              <a:rPr lang="en-US" sz="2000" dirty="0"/>
              <a:t>In general, linear binning is a technique that can best be</a:t>
            </a:r>
          </a:p>
          <a:p>
            <a:r>
              <a:rPr lang="en-US" sz="2000" dirty="0"/>
              <a:t>described as a re-mapping of color intensities to a separate range of color intensities</a:t>
            </a:r>
            <a:r>
              <a:rPr lang="en-US" sz="2000" dirty="0" smtClean="0"/>
              <a:t>, which </a:t>
            </a:r>
            <a:r>
              <a:rPr lang="en-US" sz="2000" dirty="0"/>
              <a:t>are in direct proportion or ratio with their original intensities. Furthermore, we </a:t>
            </a:r>
            <a:r>
              <a:rPr lang="en-US" sz="2000" dirty="0" smtClean="0"/>
              <a:t>can breakdown </a:t>
            </a:r>
            <a:r>
              <a:rPr lang="en-US" sz="2000" dirty="0"/>
              <a:t>the term </a:t>
            </a:r>
            <a:r>
              <a:rPr lang="en-US" sz="2000" i="1" dirty="0"/>
              <a:t>linear binning. The first fraction, linear, implies a </a:t>
            </a:r>
            <a:r>
              <a:rPr lang="en-US" sz="2000" i="1" dirty="0" smtClean="0"/>
              <a:t>straight </a:t>
            </a:r>
            <a:r>
              <a:rPr lang="en-US" sz="2000" i="1" dirty="0"/>
              <a:t>line</a:t>
            </a:r>
            <a:r>
              <a:rPr lang="en-US" sz="2000" i="1" dirty="0" smtClean="0"/>
              <a:t>, </a:t>
            </a:r>
            <a:r>
              <a:rPr lang="en-US" sz="2000" dirty="0" smtClean="0"/>
              <a:t>hence </a:t>
            </a:r>
            <a:r>
              <a:rPr lang="en-US" sz="2000" dirty="0"/>
              <a:t>the redistribution in direct proportion; the second half, </a:t>
            </a:r>
            <a:r>
              <a:rPr lang="en-US" sz="2000" i="1" dirty="0"/>
              <a:t>binning, stems from the </a:t>
            </a:r>
            <a:r>
              <a:rPr lang="en-US" sz="2000" i="1" dirty="0" smtClean="0"/>
              <a:t>idea </a:t>
            </a:r>
            <a:r>
              <a:rPr lang="en-US" sz="2000" dirty="0" smtClean="0"/>
              <a:t>of </a:t>
            </a:r>
            <a:r>
              <a:rPr lang="en-US" sz="2000" dirty="0"/>
              <a:t>how many sections (bins) the original image intensities will be re-mapped to</a:t>
            </a:r>
            <a:r>
              <a:rPr lang="en-US" sz="2000" dirty="0" smtClean="0"/>
              <a:t>.</a:t>
            </a:r>
          </a:p>
          <a:p>
            <a:endParaRPr lang="en-US" sz="2000" dirty="0"/>
          </a:p>
          <a:p>
            <a:endParaRPr lang="en-US" sz="2000" dirty="0"/>
          </a:p>
          <a:p>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971800" y="914400"/>
            <a:ext cx="3657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LINEAR   BINNING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8</a:t>
            </a:fld>
            <a:endParaRPr lang="en-US"/>
          </a:p>
        </p:txBody>
      </p:sp>
      <p:pic>
        <p:nvPicPr>
          <p:cNvPr id="19458" name="Picture 2"/>
          <p:cNvPicPr>
            <a:picLocks noChangeAspect="1" noChangeArrowheads="1"/>
          </p:cNvPicPr>
          <p:nvPr/>
        </p:nvPicPr>
        <p:blipFill>
          <a:blip r:embed="rId3"/>
          <a:srcRect/>
          <a:stretch>
            <a:fillRect/>
          </a:stretch>
        </p:blipFill>
        <p:spPr bwMode="auto">
          <a:xfrm>
            <a:off x="381000" y="1524000"/>
            <a:ext cx="83058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p:cNvPicPr>
            <a:picLocks noChangeAspect="1" noChangeArrowheads="1"/>
          </p:cNvPicPr>
          <p:nvPr/>
        </p:nvPicPr>
        <p:blipFill>
          <a:blip r:embed="rId2"/>
          <a:srcRect/>
          <a:stretch>
            <a:fillRect/>
          </a:stretch>
        </p:blipFill>
        <p:spPr bwMode="auto">
          <a:xfrm>
            <a:off x="304800" y="5257800"/>
            <a:ext cx="1035050" cy="1219200"/>
          </a:xfrm>
          <a:prstGeom prst="rect">
            <a:avLst/>
          </a:prstGeom>
          <a:noFill/>
          <a:ln w="9525">
            <a:solidFill>
              <a:schemeClr val="tx1"/>
            </a:solidFill>
            <a:miter lim="800000"/>
            <a:headEnd/>
            <a:tailEnd/>
          </a:ln>
        </p:spPr>
      </p:pic>
      <p:sp>
        <p:nvSpPr>
          <p:cNvPr id="8" name="Text Box 4"/>
          <p:cNvSpPr txBox="1">
            <a:spLocks noChangeArrowheads="1"/>
          </p:cNvSpPr>
          <p:nvPr/>
        </p:nvSpPr>
        <p:spPr bwMode="auto">
          <a:xfrm>
            <a:off x="2971800" y="914400"/>
            <a:ext cx="3657600" cy="461665"/>
          </a:xfrm>
          <a:prstGeom prst="rect">
            <a:avLst/>
          </a:prstGeom>
          <a:solidFill>
            <a:schemeClr val="folHlink"/>
          </a:solidFill>
          <a:ln w="9525">
            <a:noFill/>
            <a:miter lim="800000"/>
            <a:headEnd/>
            <a:tailEnd/>
          </a:ln>
          <a:effectLst/>
        </p:spPr>
        <p:txBody>
          <a:bodyPr wrap="square">
            <a:spAutoFit/>
          </a:bodyPr>
          <a:lstStyle/>
          <a:p>
            <a:pPr algn="ctr" rtl="1"/>
            <a:r>
              <a:rPr lang="en-US" sz="2400" dirty="0" smtClean="0">
                <a:solidFill>
                  <a:schemeClr val="bg1"/>
                </a:solidFill>
              </a:rPr>
              <a:t>LINEAR   BINNING</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E57A56A1-BB99-4224-ABD6-515423C50275}" type="slidenum">
              <a:rPr lang="en-US" smtClean="0"/>
              <a:pPr/>
              <a:t>9</a:t>
            </a:fld>
            <a:endParaRPr lang="en-US"/>
          </a:p>
        </p:txBody>
      </p:sp>
      <p:pic>
        <p:nvPicPr>
          <p:cNvPr id="20482" name="Picture 2"/>
          <p:cNvPicPr>
            <a:picLocks noChangeAspect="1" noChangeArrowheads="1"/>
          </p:cNvPicPr>
          <p:nvPr/>
        </p:nvPicPr>
        <p:blipFill>
          <a:blip r:embed="rId3"/>
          <a:srcRect/>
          <a:stretch>
            <a:fillRect/>
          </a:stretch>
        </p:blipFill>
        <p:spPr bwMode="auto">
          <a:xfrm>
            <a:off x="304800" y="1600200"/>
            <a:ext cx="86106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1609</TotalTime>
  <Words>1604</Words>
  <Application>Microsoft Office PowerPoint</Application>
  <PresentationFormat>On-screen Show (4:3)</PresentationFormat>
  <Paragraphs>364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Multiple Window for Image Contrast Enhancement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Window for Image Contrast Enhancement</dc:title>
  <dc:creator>Solomon A. Jones</dc:creator>
  <cp:lastModifiedBy>Solomon A. Jones</cp:lastModifiedBy>
  <cp:revision>50</cp:revision>
  <dcterms:created xsi:type="dcterms:W3CDTF">2008-11-10T05:12:53Z</dcterms:created>
  <dcterms:modified xsi:type="dcterms:W3CDTF">2008-11-12T07:22:21Z</dcterms:modified>
</cp:coreProperties>
</file>